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5" r:id="rId4"/>
    <p:sldId id="270" r:id="rId5"/>
    <p:sldId id="266" r:id="rId6"/>
    <p:sldId id="273" r:id="rId7"/>
    <p:sldId id="278" r:id="rId8"/>
    <p:sldId id="279" r:id="rId9"/>
    <p:sldId id="281" r:id="rId10"/>
    <p:sldId id="277" r:id="rId11"/>
    <p:sldId id="283" r:id="rId12"/>
    <p:sldId id="288" r:id="rId13"/>
    <p:sldId id="287" r:id="rId14"/>
    <p:sldId id="289" r:id="rId15"/>
    <p:sldId id="282" r:id="rId16"/>
    <p:sldId id="271" r:id="rId17"/>
    <p:sldId id="267" r:id="rId18"/>
    <p:sldId id="264" r:id="rId19"/>
    <p:sldId id="284" r:id="rId20"/>
    <p:sldId id="285" r:id="rId21"/>
    <p:sldId id="286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145" d="100"/>
          <a:sy n="145" d="100"/>
        </p:scale>
        <p:origin x="132" y="16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154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802.11-20/1728r3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802.11-20/1728r3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09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4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38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94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802.11-20/1728r3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21-00-0ngv-location-use-cases-for-ngv.pptx" TargetMode="External"/><Relationship Id="rId13" Type="http://schemas.openxmlformats.org/officeDocument/2006/relationships/hyperlink" Target="https://mentor.ieee.org/802.11/dcn/19/11-19-2011-00-00bd-ranging-protocol-in-11bd.pptx" TargetMode="External"/><Relationship Id="rId3" Type="http://schemas.openxmlformats.org/officeDocument/2006/relationships/hyperlink" Target="https://mentor.ieee.org/802.11/dcn/18/11-18-0861-09-0ngv-ieee-802-11-ngv-sg-proposed-par.docx" TargetMode="External"/><Relationship Id="rId7" Type="http://schemas.openxmlformats.org/officeDocument/2006/relationships/hyperlink" Target="https://mentor.ieee.org/802.11/dcn/19/11-19-0497-07-00bd-802-11bd-specification-framework-document.docx" TargetMode="External"/><Relationship Id="rId12" Type="http://schemas.openxmlformats.org/officeDocument/2006/relationships/hyperlink" Target="https://mentor.ieee.org/802.11/dcn/19/11-19-1892-00-00bd-on-ranging-methods-for-ngv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entor.ieee.org/802.11/dcn/19/11-19-0497-06-00bd-802-11bd-specification-framework-document.docx" TargetMode="External"/><Relationship Id="rId11" Type="http://schemas.openxmlformats.org/officeDocument/2006/relationships/hyperlink" Target="https://mentor.ieee.org/802.11/dcn/19/11-19-0788-03-00bd-considerations-on-ranging-in-ngv.pptx" TargetMode="External"/><Relationship Id="rId5" Type="http://schemas.openxmlformats.org/officeDocument/2006/relationships/hyperlink" Target="https://mentor.ieee.org/802.11/dcn/19/11-19-1342-01-00bd-11bd-use-cases.pptx" TargetMode="External"/><Relationship Id="rId15" Type="http://schemas.openxmlformats.org/officeDocument/2006/relationships/hyperlink" Target="https://mentor.ieee.org/802.11/dcn/20/11-20-1761-02-00bd-11az-ranging-in-11bd.pptx" TargetMode="External"/><Relationship Id="rId10" Type="http://schemas.openxmlformats.org/officeDocument/2006/relationships/hyperlink" Target="https://mentor.ieee.org/802.11/dcn/19/11-19-0859-00-00bd-ranging-performance-in-11bd.pptx" TargetMode="External"/><Relationship Id="rId4" Type="http://schemas.openxmlformats.org/officeDocument/2006/relationships/hyperlink" Target="https://mentor.ieee.org/802.11/dcn/19/11-19-0495-03-00bd-802-11bd-functional-requirements-document.doc" TargetMode="External"/><Relationship Id="rId9" Type="http://schemas.openxmlformats.org/officeDocument/2006/relationships/hyperlink" Target="https://mentor.ieee.org/802.11/dcn/18/11-18-1250-00-0ngv-ngv-ranging-discussion.pptx" TargetMode="External"/><Relationship Id="rId14" Type="http://schemas.openxmlformats.org/officeDocument/2006/relationships/hyperlink" Target="https://mentor.ieee.org/802.11/dcn/19/11-19-1929-01-00bd-influence-of-delay-close-multi-path-components-on-ftm-rtt.ppt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802.11bd NGV Ranging Status and Types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970988"/>
              </p:ext>
            </p:extLst>
          </p:nvPr>
        </p:nvGraphicFramePr>
        <p:xfrm>
          <a:off x="993775" y="2392363"/>
          <a:ext cx="10317163" cy="418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Document" r:id="rId4" imgW="10428620" imgH="4235438" progId="Word.Document.8">
                  <p:embed/>
                </p:oleObj>
              </mc:Choice>
              <mc:Fallback>
                <p:oleObj name="Document" r:id="rId4" imgW="10428620" imgH="42354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92363"/>
                        <a:ext cx="10317163" cy="418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E6DE-49AD-482A-A800-D9075C1F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Ranging Proposal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8F9-2671-4B5B-8AD3-F884289D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Passive NTB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Relative range (TDOA) of </a:t>
            </a:r>
            <a:br>
              <a:rPr lang="en-US" dirty="0"/>
            </a:br>
            <a:r>
              <a:rPr lang="en-US" dirty="0"/>
              <a:t>arbitrary number of </a:t>
            </a:r>
            <a:br>
              <a:rPr lang="en-US" dirty="0"/>
            </a:br>
            <a:r>
              <a:rPr lang="en-US" dirty="0"/>
              <a:t>passive STAs  (PSTAs)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measurement</a:t>
            </a:r>
            <a:br>
              <a:rPr lang="en-US" dirty="0"/>
            </a:br>
            <a:r>
              <a:rPr lang="en-US" dirty="0"/>
              <a:t>exchanges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LMR reports</a:t>
            </a:r>
            <a:br>
              <a:rPr lang="en-US" dirty="0"/>
            </a:br>
            <a:r>
              <a:rPr lang="en-US" dirty="0"/>
              <a:t>two report frames e.g.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LCI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R/ISTA broadcast passive ranging measurement</a:t>
            </a:r>
            <a:endParaRPr lang="de-DE" dirty="0"/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 Scalability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7C9B-8F9D-4EEF-8AB4-76260939F4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BE0-2DB9-4603-BBC8-92A614AD3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F1B45A-8337-4E19-B4B6-0E524C219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14398AE-67AD-4607-B067-9AF4FE1105E1}"/>
              </a:ext>
            </a:extLst>
          </p:cNvPr>
          <p:cNvGrpSpPr/>
          <p:nvPr/>
        </p:nvGrpSpPr>
        <p:grpSpPr>
          <a:xfrm>
            <a:off x="5375920" y="1751014"/>
            <a:ext cx="6677025" cy="4562475"/>
            <a:chOff x="5375920" y="1751014"/>
            <a:chExt cx="6677025" cy="456247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668F5A5-A43F-4CB4-976C-D273508E8E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75920" y="1751014"/>
              <a:ext cx="6677025" cy="456247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8A61524-B4C3-416F-AB9C-5D239BE7BF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8208" t="31860" r="20320" b="57296"/>
            <a:stretch/>
          </p:blipFill>
          <p:spPr>
            <a:xfrm>
              <a:off x="6589905" y="2597667"/>
              <a:ext cx="4104456" cy="49476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CEB582-B0C2-418E-B4A5-62A43D6A4771}"/>
                </a:ext>
              </a:extLst>
            </p:cNvPr>
            <p:cNvSpPr txBox="1"/>
            <p:nvPr/>
          </p:nvSpPr>
          <p:spPr>
            <a:xfrm>
              <a:off x="7608168" y="2636912"/>
              <a:ext cx="209333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NDP Announcement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45A5107-D3AD-4CC8-BB51-E6821F859B01}"/>
                </a:ext>
              </a:extLst>
            </p:cNvPr>
            <p:cNvSpPr/>
            <p:nvPr/>
          </p:nvSpPr>
          <p:spPr bwMode="auto">
            <a:xfrm>
              <a:off x="6638160" y="3755136"/>
              <a:ext cx="2664296" cy="3693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5A8E3B-4FC1-4730-851E-64AB357474C6}"/>
                </a:ext>
              </a:extLst>
            </p:cNvPr>
            <p:cNvSpPr/>
            <p:nvPr/>
          </p:nvSpPr>
          <p:spPr bwMode="auto">
            <a:xfrm>
              <a:off x="7852207" y="3820120"/>
              <a:ext cx="1702672" cy="343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8BC213A-C353-4DD5-B8B6-44009078837F}"/>
                </a:ext>
              </a:extLst>
            </p:cNvPr>
            <p:cNvSpPr/>
            <p:nvPr/>
          </p:nvSpPr>
          <p:spPr bwMode="auto">
            <a:xfrm>
              <a:off x="9698323" y="4163932"/>
              <a:ext cx="905256" cy="343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E54751-635E-41BA-9C91-4C1329B31774}"/>
                </a:ext>
              </a:extLst>
            </p:cNvPr>
            <p:cNvSpPr/>
            <p:nvPr/>
          </p:nvSpPr>
          <p:spPr bwMode="auto">
            <a:xfrm>
              <a:off x="10056440" y="2694067"/>
              <a:ext cx="545216" cy="4947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DB827DB-5C05-4CA3-A1D9-45E0F9B33346}"/>
                </a:ext>
              </a:extLst>
            </p:cNvPr>
            <p:cNvSpPr/>
            <p:nvPr/>
          </p:nvSpPr>
          <p:spPr bwMode="auto">
            <a:xfrm>
              <a:off x="10488488" y="2640087"/>
              <a:ext cx="109728" cy="457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D3547DE-5170-426E-932D-EFFE2CFD4138}"/>
                </a:ext>
              </a:extLst>
            </p:cNvPr>
            <p:cNvCxnSpPr/>
            <p:nvPr/>
          </p:nvCxnSpPr>
          <p:spPr bwMode="auto">
            <a:xfrm>
              <a:off x="6638160" y="2348880"/>
              <a:ext cx="0" cy="261518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EDBE52-ABF5-43E4-8A46-757C27EED79C}"/>
                </a:ext>
              </a:extLst>
            </p:cNvPr>
            <p:cNvCxnSpPr/>
            <p:nvPr/>
          </p:nvCxnSpPr>
          <p:spPr bwMode="auto">
            <a:xfrm>
              <a:off x="10632504" y="2339355"/>
              <a:ext cx="0" cy="262432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9086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D60A-F428-494D-8F48-E51F73B4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REVmd</a:t>
            </a:r>
            <a:r>
              <a:rPr lang="en-GB" dirty="0"/>
              <a:t> D5.0 P.3 </a:t>
            </a:r>
            <a:r>
              <a:rPr lang="en-US" dirty="0"/>
              <a:t>Differential Distance Computation using Fine Timing Measurement frames </a:t>
            </a:r>
            <a:r>
              <a:rPr lang="en-GB" dirty="0"/>
              <a:t>(informative)</a:t>
            </a:r>
            <a:endParaRPr lang="de-D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A8ED25-F41F-4E95-859A-4C7D576BA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90168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STAs listening to FTM frame exchange:</a:t>
            </a:r>
            <a:br>
              <a:rPr lang="en-GB" sz="2400" dirty="0"/>
            </a:br>
            <a:r>
              <a:rPr lang="en-GB" sz="2400" dirty="0">
                <a:sym typeface="Wingdings" panose="05000000000000000000" pitchFamily="2" charset="2"/>
              </a:rPr>
              <a:t> purely receiver design, no protocol 	change required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0" indent="0"/>
            <a:endParaRPr lang="de-DE" dirty="0">
              <a:sym typeface="Wingdings" panose="05000000000000000000" pitchFamily="2" charset="2"/>
            </a:endParaRPr>
          </a:p>
          <a:p>
            <a:pPr marL="0" indent="0"/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12C15E-DD1C-4FF3-ADD2-B595ACB9EF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2A666-BD85-42D6-ABAB-9185C6A7AA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D59F-FC5A-4C9B-9962-C4CD3D18D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056532-292E-48FF-B43C-C6D375C0D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7" t="3102" r="2422" b="1589"/>
          <a:stretch/>
        </p:blipFill>
        <p:spPr>
          <a:xfrm>
            <a:off x="6744072" y="1728000"/>
            <a:ext cx="4882744" cy="4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29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D60A-F428-494D-8F48-E51F73B4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Differential Distance Computation using FTM frames and NTB Measurement Exchange </a:t>
            </a:r>
            <a:r>
              <a:rPr lang="en-GB" dirty="0"/>
              <a:t>(informative)</a:t>
            </a:r>
            <a:endParaRPr lang="de-D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A8ED25-F41F-4E95-859A-4C7D576BA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90168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STAs listening to FTM &amp; NTB frame exchange</a:t>
            </a:r>
            <a:r>
              <a:rPr lang="en-GB" sz="2400" dirty="0">
                <a:sym typeface="Wingdings" panose="05000000000000000000" pitchFamily="2" charset="2"/>
              </a:rPr>
              <a:t>: LMR I/RSTA specified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de-DE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0" indent="0"/>
            <a:r>
              <a:rPr lang="en-GB" sz="2400" dirty="0">
                <a:sym typeface="Wingdings" panose="05000000000000000000" pitchFamily="2" charset="2"/>
              </a:rPr>
              <a:t>	</a:t>
            </a:r>
            <a:r>
              <a:rPr lang="de-DE" sz="2400" dirty="0">
                <a:sym typeface="Wingdings" panose="05000000000000000000" pitchFamily="2" charset="2"/>
              </a:rPr>
              <a:t> </a:t>
            </a:r>
            <a:r>
              <a:rPr lang="en-GB" sz="2400" dirty="0">
                <a:sym typeface="Wingdings" panose="05000000000000000000" pitchFamily="2" charset="2"/>
              </a:rPr>
              <a:t>purely receiver design, no protocol 		change required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Relative location benefit: </a:t>
            </a:r>
            <a:br>
              <a:rPr lang="en-GB" sz="2400" dirty="0">
                <a:sym typeface="Wingdings" panose="05000000000000000000" pitchFamily="2" charset="2"/>
              </a:rPr>
            </a:br>
            <a:r>
              <a:rPr lang="en-GB" sz="2400" dirty="0">
                <a:sym typeface="Wingdings" panose="05000000000000000000" pitchFamily="2" charset="2"/>
              </a:rPr>
              <a:t>Collision avoidance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Absolute location: Higher layer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</a:p>
          <a:p>
            <a:pPr marL="0" indent="0"/>
            <a:r>
              <a:rPr lang="en-GB" sz="2400" dirty="0">
                <a:sym typeface="Wingdings" panose="05000000000000000000" pitchFamily="2" charset="2"/>
              </a:rPr>
              <a:t> Update P.3 for NTB if necessary, add note e.g. subclause 4.3.17a on capability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0" indent="0"/>
            <a:endParaRPr lang="de-DE" dirty="0">
              <a:sym typeface="Wingdings" panose="05000000000000000000" pitchFamily="2" charset="2"/>
            </a:endParaRPr>
          </a:p>
          <a:p>
            <a:pPr marL="0" indent="0"/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12C15E-DD1C-4FF3-ADD2-B595ACB9EF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2A666-BD85-42D6-ABAB-9185C6A7AA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D59F-FC5A-4C9B-9962-C4CD3D18D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056532-292E-48FF-B43C-C6D375C0D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7" t="3102" r="2422" b="1589"/>
          <a:stretch/>
        </p:blipFill>
        <p:spPr>
          <a:xfrm>
            <a:off x="6744072" y="1728000"/>
            <a:ext cx="4882744" cy="4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393B8ED-AD0E-4439-B617-F652576B35EA}"/>
              </a:ext>
            </a:extLst>
          </p:cNvPr>
          <p:cNvSpPr/>
          <p:nvPr/>
        </p:nvSpPr>
        <p:spPr bwMode="auto">
          <a:xfrm>
            <a:off x="6744072" y="3284984"/>
            <a:ext cx="816868" cy="22322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4C83D7-177F-423C-B4FD-1816A0E5F5F3}"/>
              </a:ext>
            </a:extLst>
          </p:cNvPr>
          <p:cNvSpPr/>
          <p:nvPr/>
        </p:nvSpPr>
        <p:spPr bwMode="auto">
          <a:xfrm>
            <a:off x="11208568" y="3575566"/>
            <a:ext cx="504043" cy="6455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8754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D60A-F428-494D-8F48-E51F73B4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Differential Distance Computation using FTM frames and NTB Measurement Exchange </a:t>
            </a:r>
            <a:r>
              <a:rPr lang="en-GB" dirty="0"/>
              <a:t>(informative)</a:t>
            </a:r>
            <a:endParaRPr lang="de-D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A8ED25-F41F-4E95-859A-4C7D576BA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90168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STAs listening to FTM &amp; NTB frame exchange</a:t>
            </a:r>
            <a:r>
              <a:rPr lang="en-GB" sz="2400" dirty="0">
                <a:sym typeface="Wingdings" panose="05000000000000000000" pitchFamily="2" charset="2"/>
              </a:rPr>
              <a:t>: LMR I/RSTA specified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de-DE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0" indent="0"/>
            <a:r>
              <a:rPr lang="en-GB" sz="2400" dirty="0">
                <a:sym typeface="Wingdings" panose="05000000000000000000" pitchFamily="2" charset="2"/>
              </a:rPr>
              <a:t>	</a:t>
            </a:r>
            <a:r>
              <a:rPr lang="de-DE" sz="2400" dirty="0">
                <a:sym typeface="Wingdings" panose="05000000000000000000" pitchFamily="2" charset="2"/>
              </a:rPr>
              <a:t> </a:t>
            </a:r>
            <a:r>
              <a:rPr lang="en-GB" sz="2400" dirty="0">
                <a:sym typeface="Wingdings" panose="05000000000000000000" pitchFamily="2" charset="2"/>
              </a:rPr>
              <a:t>purely receiver design, no protocol 		change required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Relative location benefit: </a:t>
            </a:r>
            <a:br>
              <a:rPr lang="en-GB" sz="2400" dirty="0">
                <a:sym typeface="Wingdings" panose="05000000000000000000" pitchFamily="2" charset="2"/>
              </a:rPr>
            </a:br>
            <a:r>
              <a:rPr lang="en-GB" sz="2400" dirty="0">
                <a:sym typeface="Wingdings" panose="05000000000000000000" pitchFamily="2" charset="2"/>
              </a:rPr>
              <a:t>Collision avoidance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Absolute location: Higher layer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</a:p>
          <a:p>
            <a:pPr marL="0" indent="0"/>
            <a:r>
              <a:rPr lang="en-GB" sz="2400" dirty="0">
                <a:sym typeface="Wingdings" panose="05000000000000000000" pitchFamily="2" charset="2"/>
              </a:rPr>
              <a:t> Update P.3 for NTB if necessary, add note e.g. subclause 4.3.17a on capability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0" indent="0"/>
            <a:endParaRPr lang="de-DE" dirty="0">
              <a:sym typeface="Wingdings" panose="05000000000000000000" pitchFamily="2" charset="2"/>
            </a:endParaRPr>
          </a:p>
          <a:p>
            <a:pPr marL="0" indent="0"/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12C15E-DD1C-4FF3-ADD2-B595ACB9EF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2A666-BD85-42D6-ABAB-9185C6A7AA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D59F-FC5A-4C9B-9962-C4CD3D18D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056532-292E-48FF-B43C-C6D375C0D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7" t="3102" r="2422" b="1589"/>
          <a:stretch/>
        </p:blipFill>
        <p:spPr>
          <a:xfrm>
            <a:off x="6744072" y="1728000"/>
            <a:ext cx="4882744" cy="4716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EF6FFB9-2413-46A8-A598-F5B1BCCD3EC7}"/>
              </a:ext>
            </a:extLst>
          </p:cNvPr>
          <p:cNvGrpSpPr/>
          <p:nvPr/>
        </p:nvGrpSpPr>
        <p:grpSpPr>
          <a:xfrm>
            <a:off x="7536160" y="3284984"/>
            <a:ext cx="3739326" cy="3159016"/>
            <a:chOff x="5375920" y="1949134"/>
            <a:chExt cx="6677025" cy="434577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6739981-3CA7-46F1-9A53-7B0C33C281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4342" b="407"/>
            <a:stretch/>
          </p:blipFill>
          <p:spPr>
            <a:xfrm>
              <a:off x="5375920" y="1949134"/>
              <a:ext cx="6677025" cy="434577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3A149AA-DC9C-4FF6-9B09-CCE7EA7486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8208" t="31860" r="20320" b="57296"/>
            <a:stretch/>
          </p:blipFill>
          <p:spPr>
            <a:xfrm>
              <a:off x="6589905" y="2597667"/>
              <a:ext cx="4104456" cy="494765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6A2E0CA-D256-4A3B-9BB4-7EBE501AB926}"/>
                </a:ext>
              </a:extLst>
            </p:cNvPr>
            <p:cNvSpPr/>
            <p:nvPr/>
          </p:nvSpPr>
          <p:spPr bwMode="auto">
            <a:xfrm>
              <a:off x="6638160" y="3755136"/>
              <a:ext cx="2664296" cy="3693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0AE8CE1-5C65-4B89-ABEB-EC2C7EE19A81}"/>
                </a:ext>
              </a:extLst>
            </p:cNvPr>
            <p:cNvSpPr/>
            <p:nvPr/>
          </p:nvSpPr>
          <p:spPr bwMode="auto">
            <a:xfrm>
              <a:off x="7852207" y="3820120"/>
              <a:ext cx="1702672" cy="343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3A0908-28DD-425B-BC9A-19ED54009A46}"/>
                </a:ext>
              </a:extLst>
            </p:cNvPr>
            <p:cNvSpPr/>
            <p:nvPr/>
          </p:nvSpPr>
          <p:spPr bwMode="auto">
            <a:xfrm>
              <a:off x="9698323" y="4163932"/>
              <a:ext cx="905256" cy="343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E553605-F317-45FB-9F0E-CCC8D32C78B5}"/>
                </a:ext>
              </a:extLst>
            </p:cNvPr>
            <p:cNvSpPr/>
            <p:nvPr/>
          </p:nvSpPr>
          <p:spPr bwMode="auto">
            <a:xfrm>
              <a:off x="10056440" y="2694067"/>
              <a:ext cx="545216" cy="4947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72CF4B2-0862-4243-A1BB-F1F08EFDAD1E}"/>
                </a:ext>
              </a:extLst>
            </p:cNvPr>
            <p:cNvSpPr/>
            <p:nvPr/>
          </p:nvSpPr>
          <p:spPr bwMode="auto">
            <a:xfrm>
              <a:off x="10488488" y="2640087"/>
              <a:ext cx="109728" cy="457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8C3F2F9-56AA-4335-AC10-EACF32720910}"/>
                </a:ext>
              </a:extLst>
            </p:cNvPr>
            <p:cNvCxnSpPr/>
            <p:nvPr/>
          </p:nvCxnSpPr>
          <p:spPr bwMode="auto">
            <a:xfrm>
              <a:off x="6638160" y="2348880"/>
              <a:ext cx="0" cy="261518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8A1AAFE-610C-4D4E-8F85-D0773FC60D60}"/>
                </a:ext>
              </a:extLst>
            </p:cNvPr>
            <p:cNvCxnSpPr/>
            <p:nvPr/>
          </p:nvCxnSpPr>
          <p:spPr bwMode="auto">
            <a:xfrm>
              <a:off x="10632504" y="2339355"/>
              <a:ext cx="0" cy="262432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1DE039E-5524-42A1-8BFE-A794ACE6E442}"/>
                </a:ext>
              </a:extLst>
            </p:cNvPr>
            <p:cNvSpPr txBox="1"/>
            <p:nvPr/>
          </p:nvSpPr>
          <p:spPr>
            <a:xfrm>
              <a:off x="7304607" y="2636912"/>
              <a:ext cx="2825719" cy="3810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NDP Announcement</a:t>
              </a:r>
              <a:endParaRPr lang="de-DE" sz="12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393B8ED-AD0E-4439-B617-F652576B35EA}"/>
              </a:ext>
            </a:extLst>
          </p:cNvPr>
          <p:cNvSpPr/>
          <p:nvPr/>
        </p:nvSpPr>
        <p:spPr bwMode="auto">
          <a:xfrm>
            <a:off x="6744072" y="3284984"/>
            <a:ext cx="816868" cy="22322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4C83D7-177F-423C-B4FD-1816A0E5F5F3}"/>
              </a:ext>
            </a:extLst>
          </p:cNvPr>
          <p:cNvSpPr/>
          <p:nvPr/>
        </p:nvSpPr>
        <p:spPr bwMode="auto">
          <a:xfrm>
            <a:off x="11208568" y="3575566"/>
            <a:ext cx="504043" cy="6455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6341A5A-5248-4B01-9E64-F074FBF91EEE}"/>
              </a:ext>
            </a:extLst>
          </p:cNvPr>
          <p:cNvCxnSpPr>
            <a:cxnSpLocks/>
          </p:cNvCxnSpPr>
          <p:nvPr/>
        </p:nvCxnSpPr>
        <p:spPr bwMode="auto">
          <a:xfrm>
            <a:off x="10560496" y="3797818"/>
            <a:ext cx="0" cy="342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9D16CE1-7D0C-4591-8767-E75F6B9928F0}"/>
              </a:ext>
            </a:extLst>
          </p:cNvPr>
          <p:cNvSpPr txBox="1"/>
          <p:nvPr/>
        </p:nvSpPr>
        <p:spPr>
          <a:xfrm>
            <a:off x="10601160" y="3843160"/>
            <a:ext cx="314189" cy="2616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SIFS</a:t>
            </a:r>
            <a:endParaRPr lang="de-DE" sz="11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8D1A436-8F91-4797-8D27-4B98062EDD2E}"/>
              </a:ext>
            </a:extLst>
          </p:cNvPr>
          <p:cNvCxnSpPr>
            <a:cxnSpLocks/>
          </p:cNvCxnSpPr>
          <p:nvPr/>
        </p:nvCxnSpPr>
        <p:spPr bwMode="auto">
          <a:xfrm>
            <a:off x="8184232" y="4526179"/>
            <a:ext cx="0" cy="342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F07A166-DBC8-4468-91F0-A296D3364B12}"/>
              </a:ext>
            </a:extLst>
          </p:cNvPr>
          <p:cNvSpPr txBox="1"/>
          <p:nvPr/>
        </p:nvSpPr>
        <p:spPr>
          <a:xfrm>
            <a:off x="7824192" y="4571521"/>
            <a:ext cx="314189" cy="2616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SIFS</a:t>
            </a:r>
            <a:endParaRPr lang="de-DE" sz="11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2655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D60A-F428-494D-8F48-E51F73B4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11bd Differential </a:t>
            </a:r>
            <a:r>
              <a:rPr lang="en-US" dirty="0"/>
              <a:t>Distance Computation using FTM frames and NTB Measurement Exchange </a:t>
            </a:r>
            <a:r>
              <a:rPr lang="en-GB" dirty="0"/>
              <a:t>(informative)</a:t>
            </a:r>
            <a:endParaRPr lang="de-D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A8ED25-F41F-4E95-859A-4C7D576BA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90168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STAs listening to FTM &amp; NTB frame exchange</a:t>
            </a:r>
            <a:r>
              <a:rPr lang="en-GB" sz="2400" dirty="0">
                <a:sym typeface="Wingdings" panose="05000000000000000000" pitchFamily="2" charset="2"/>
              </a:rPr>
              <a:t>: LMR I/RSTA specified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de-DE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0" indent="0"/>
            <a:r>
              <a:rPr lang="en-GB" sz="2400" dirty="0">
                <a:sym typeface="Wingdings" panose="05000000000000000000" pitchFamily="2" charset="2"/>
              </a:rPr>
              <a:t>	</a:t>
            </a:r>
            <a:r>
              <a:rPr lang="de-DE" sz="2400" dirty="0">
                <a:sym typeface="Wingdings" panose="05000000000000000000" pitchFamily="2" charset="2"/>
              </a:rPr>
              <a:t> </a:t>
            </a:r>
            <a:r>
              <a:rPr lang="en-GB" sz="2400" dirty="0">
                <a:sym typeface="Wingdings" panose="05000000000000000000" pitchFamily="2" charset="2"/>
              </a:rPr>
              <a:t>purely receiver design, no protocol 		change required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Relative location benefit: </a:t>
            </a:r>
            <a:br>
              <a:rPr lang="en-GB" sz="2400" dirty="0">
                <a:sym typeface="Wingdings" panose="05000000000000000000" pitchFamily="2" charset="2"/>
              </a:rPr>
            </a:br>
            <a:r>
              <a:rPr lang="en-GB" sz="2400" dirty="0">
                <a:sym typeface="Wingdings" panose="05000000000000000000" pitchFamily="2" charset="2"/>
              </a:rPr>
              <a:t>Collision avoidance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Absolute location: Higher layer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</a:p>
          <a:p>
            <a:pPr marL="0" indent="0"/>
            <a:r>
              <a:rPr lang="en-GB" sz="2400" dirty="0">
                <a:sym typeface="Wingdings" panose="05000000000000000000" pitchFamily="2" charset="2"/>
              </a:rPr>
              <a:t> Update P.3 for NTB if necessary, add note e.g. subclause 4.3.17a on capability</a:t>
            </a:r>
            <a:r>
              <a:rPr lang="en-GB" sz="2400" dirty="0">
                <a:solidFill>
                  <a:schemeClr val="accent1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ym typeface="Wingdings" panose="05000000000000000000" pitchFamily="2" charset="2"/>
            </a:endParaRPr>
          </a:p>
          <a:p>
            <a:pPr marL="0" indent="0"/>
            <a:endParaRPr lang="de-DE" dirty="0">
              <a:sym typeface="Wingdings" panose="05000000000000000000" pitchFamily="2" charset="2"/>
            </a:endParaRPr>
          </a:p>
          <a:p>
            <a:pPr marL="0" indent="0"/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12C15E-DD1C-4FF3-ADD2-B595ACB9EF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2A666-BD85-42D6-ABAB-9185C6A7AA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D59F-FC5A-4C9B-9962-C4CD3D18D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4C83D7-177F-423C-B4FD-1816A0E5F5F3}"/>
              </a:ext>
            </a:extLst>
          </p:cNvPr>
          <p:cNvSpPr/>
          <p:nvPr/>
        </p:nvSpPr>
        <p:spPr bwMode="auto">
          <a:xfrm>
            <a:off x="11208568" y="3575566"/>
            <a:ext cx="504043" cy="6455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3423A4-68CA-457C-8270-972ECA9F3638}"/>
              </a:ext>
            </a:extLst>
          </p:cNvPr>
          <p:cNvGrpSpPr/>
          <p:nvPr/>
        </p:nvGrpSpPr>
        <p:grpSpPr>
          <a:xfrm>
            <a:off x="7543717" y="1750145"/>
            <a:ext cx="3739326" cy="4603024"/>
            <a:chOff x="5389414" y="1959530"/>
            <a:chExt cx="6677025" cy="6332263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DDE4A95-A241-4008-8E7E-35642F5C51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4342" b="407"/>
            <a:stretch/>
          </p:blipFill>
          <p:spPr>
            <a:xfrm>
              <a:off x="5389414" y="1959530"/>
              <a:ext cx="6677025" cy="434577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ACDC61D-D24B-4AD0-8F98-079E9A8614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8208" t="31860" r="20320" b="57296"/>
            <a:stretch/>
          </p:blipFill>
          <p:spPr>
            <a:xfrm>
              <a:off x="6589905" y="2597667"/>
              <a:ext cx="4104456" cy="494765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9EA7B9D-92BF-49F0-A08C-19B636C0F10D}"/>
                </a:ext>
              </a:extLst>
            </p:cNvPr>
            <p:cNvSpPr/>
            <p:nvPr/>
          </p:nvSpPr>
          <p:spPr bwMode="auto">
            <a:xfrm>
              <a:off x="6638160" y="3755136"/>
              <a:ext cx="2664296" cy="3693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E79F792-CC18-466A-81D1-1FA069D579FA}"/>
                </a:ext>
              </a:extLst>
            </p:cNvPr>
            <p:cNvSpPr/>
            <p:nvPr/>
          </p:nvSpPr>
          <p:spPr bwMode="auto">
            <a:xfrm>
              <a:off x="7852207" y="3820120"/>
              <a:ext cx="1702672" cy="343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2C65E54-D9D0-4259-B382-27A3D03C6B83}"/>
                </a:ext>
              </a:extLst>
            </p:cNvPr>
            <p:cNvSpPr/>
            <p:nvPr/>
          </p:nvSpPr>
          <p:spPr bwMode="auto">
            <a:xfrm>
              <a:off x="9698323" y="4163932"/>
              <a:ext cx="905256" cy="343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1B59B9A-4B5A-48FD-9837-60974C19D1E2}"/>
                </a:ext>
              </a:extLst>
            </p:cNvPr>
            <p:cNvSpPr/>
            <p:nvPr/>
          </p:nvSpPr>
          <p:spPr bwMode="auto">
            <a:xfrm>
              <a:off x="10056440" y="2694067"/>
              <a:ext cx="545216" cy="4947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9C32476-5A65-4868-A18D-56A427681666}"/>
                </a:ext>
              </a:extLst>
            </p:cNvPr>
            <p:cNvSpPr/>
            <p:nvPr/>
          </p:nvSpPr>
          <p:spPr bwMode="auto">
            <a:xfrm>
              <a:off x="10488488" y="2640087"/>
              <a:ext cx="109728" cy="457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40DE550-3D71-43B9-BB7D-C7D0C7A0ED79}"/>
                </a:ext>
              </a:extLst>
            </p:cNvPr>
            <p:cNvCxnSpPr/>
            <p:nvPr/>
          </p:nvCxnSpPr>
          <p:spPr bwMode="auto">
            <a:xfrm>
              <a:off x="6638161" y="2348879"/>
              <a:ext cx="0" cy="5942914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F5D60A-6673-4C56-B0A7-CD4857FFE005}"/>
                </a:ext>
              </a:extLst>
            </p:cNvPr>
            <p:cNvCxnSpPr/>
            <p:nvPr/>
          </p:nvCxnSpPr>
          <p:spPr bwMode="auto">
            <a:xfrm>
              <a:off x="10632504" y="2339355"/>
              <a:ext cx="0" cy="5942914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7D3A7C6-3D1D-4C93-B2A7-E481B7EA8DF5}"/>
                </a:ext>
              </a:extLst>
            </p:cNvPr>
            <p:cNvSpPr txBox="1"/>
            <p:nvPr/>
          </p:nvSpPr>
          <p:spPr>
            <a:xfrm>
              <a:off x="7304607" y="2636912"/>
              <a:ext cx="2825719" cy="3810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NDP Announcement</a:t>
              </a:r>
              <a:endParaRPr lang="de-DE" sz="12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5C2A2AF-229E-4358-AF59-4EDBF8A2F01A}"/>
              </a:ext>
            </a:extLst>
          </p:cNvPr>
          <p:cNvCxnSpPr>
            <a:cxnSpLocks/>
          </p:cNvCxnSpPr>
          <p:nvPr/>
        </p:nvCxnSpPr>
        <p:spPr bwMode="auto">
          <a:xfrm>
            <a:off x="10560496" y="2255422"/>
            <a:ext cx="0" cy="342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9F2C53A-CA91-41B4-B53E-7A0EBFA48D74}"/>
              </a:ext>
            </a:extLst>
          </p:cNvPr>
          <p:cNvSpPr txBox="1"/>
          <p:nvPr/>
        </p:nvSpPr>
        <p:spPr>
          <a:xfrm>
            <a:off x="10601160" y="2300764"/>
            <a:ext cx="314189" cy="2616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SIFS</a:t>
            </a:r>
            <a:endParaRPr lang="de-DE" sz="11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DEC16E1-F3F2-4207-8C4C-39F51000BA95}"/>
              </a:ext>
            </a:extLst>
          </p:cNvPr>
          <p:cNvCxnSpPr>
            <a:cxnSpLocks/>
          </p:cNvCxnSpPr>
          <p:nvPr/>
        </p:nvCxnSpPr>
        <p:spPr bwMode="auto">
          <a:xfrm>
            <a:off x="8184232" y="2983783"/>
            <a:ext cx="0" cy="342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F8AD0B2-FC8A-4F76-AB63-6D630A7898DB}"/>
              </a:ext>
            </a:extLst>
          </p:cNvPr>
          <p:cNvSpPr txBox="1"/>
          <p:nvPr/>
        </p:nvSpPr>
        <p:spPr>
          <a:xfrm>
            <a:off x="7824192" y="3029125"/>
            <a:ext cx="314189" cy="2616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SIFS</a:t>
            </a:r>
            <a:endParaRPr lang="de-DE" sz="11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15DE8B-DC71-4231-B5F1-0480AD89E93B}"/>
              </a:ext>
            </a:extLst>
          </p:cNvPr>
          <p:cNvCxnSpPr/>
          <p:nvPr/>
        </p:nvCxnSpPr>
        <p:spPr bwMode="auto">
          <a:xfrm>
            <a:off x="8264547" y="4650501"/>
            <a:ext cx="2217745" cy="465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C7EC4F6-78DC-413B-B598-69AF190AC5CD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5412105"/>
            <a:ext cx="2217745" cy="465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A5F4AFC-89C8-4F8B-BF82-5A9D77598D5F}"/>
              </a:ext>
            </a:extLst>
          </p:cNvPr>
          <p:cNvCxnSpPr>
            <a:cxnSpLocks/>
          </p:cNvCxnSpPr>
          <p:nvPr/>
        </p:nvCxnSpPr>
        <p:spPr bwMode="auto">
          <a:xfrm>
            <a:off x="8184232" y="3477521"/>
            <a:ext cx="0" cy="11036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D8F61D7-9B71-4E55-A592-CB8A5F746CE3}"/>
              </a:ext>
            </a:extLst>
          </p:cNvPr>
          <p:cNvSpPr txBox="1"/>
          <p:nvPr/>
        </p:nvSpPr>
        <p:spPr>
          <a:xfrm>
            <a:off x="7824192" y="3834382"/>
            <a:ext cx="314189" cy="2616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SIFS</a:t>
            </a:r>
            <a:endParaRPr lang="de-DE" sz="11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6A873F2-4D5B-4C80-AAED-DC7BCAB9E29E}"/>
              </a:ext>
            </a:extLst>
          </p:cNvPr>
          <p:cNvCxnSpPr>
            <a:cxnSpLocks/>
          </p:cNvCxnSpPr>
          <p:nvPr/>
        </p:nvCxnSpPr>
        <p:spPr bwMode="auto">
          <a:xfrm>
            <a:off x="10560496" y="5102243"/>
            <a:ext cx="0" cy="342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E005B1C-16FB-4045-BCF0-6D7CA68C03EA}"/>
              </a:ext>
            </a:extLst>
          </p:cNvPr>
          <p:cNvSpPr txBox="1"/>
          <p:nvPr/>
        </p:nvSpPr>
        <p:spPr>
          <a:xfrm>
            <a:off x="10601160" y="5147585"/>
            <a:ext cx="314189" cy="2616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SIFS</a:t>
            </a:r>
            <a:endParaRPr lang="de-DE" sz="11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B87E5F2-4A3D-4272-B1E6-790E86FFF488}"/>
              </a:ext>
            </a:extLst>
          </p:cNvPr>
          <p:cNvSpPr txBox="1"/>
          <p:nvPr/>
        </p:nvSpPr>
        <p:spPr>
          <a:xfrm>
            <a:off x="9053026" y="4790168"/>
            <a:ext cx="79060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R2I LMR</a:t>
            </a:r>
            <a:endParaRPr lang="de-DE" sz="12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2FAD926-72A9-40F7-8DDA-D756A215EDA8}"/>
              </a:ext>
            </a:extLst>
          </p:cNvPr>
          <p:cNvSpPr txBox="1"/>
          <p:nvPr/>
        </p:nvSpPr>
        <p:spPr>
          <a:xfrm>
            <a:off x="9053026" y="5453957"/>
            <a:ext cx="79060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I2R LMR</a:t>
            </a:r>
            <a:endParaRPr lang="de-DE" sz="12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6871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CD59-27C8-4191-805F-C72D671A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Multi-channel 11az Ranging [13] 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12B57-4353-42D3-997E-44913440D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Leveraging higher layer (1609/ITS-G5) multi-channel operation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Capability discovery handled via higher layer mechanisms through 11bd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Flexible and low-overhead application of 11az in 11bd and OCB mode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Ranging can occur through multi-channel operation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inside 5.9 GHz ITS band: 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NTB ranging (NGV NDP/NDPA and LMR frames) 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802.11 </a:t>
            </a:r>
            <a:r>
              <a:rPr lang="en-US" altLang="zh-CN" dirty="0"/>
              <a:t>security using 11az pre-association security negotiation (PASN)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outside 5.9 GHz ITS band</a:t>
            </a:r>
            <a:br>
              <a:rPr lang="en-US" altLang="zh-CN" dirty="0"/>
            </a:br>
            <a:r>
              <a:rPr lang="de-DE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Enables use of higher BW channels for higher accuracy ranging where applicable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Use of 11az PHY security and different 11az ranging options possible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Minimal changes/spec work required in 11bd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C1B11-E3AD-4554-9380-8BC8BB1354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8227-4427-48CB-9DC9-385C277143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D75089-5049-4F9C-A3AC-DAE57504EE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301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09E4-27A4-429B-AE81-40DF927E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vs. Optional Ranging Types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BE84-A458-4754-9679-75015B3E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Optional ranging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advertisement and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flexibility for different applications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ranging type(s)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NGV devices possible I/RSTA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advertisement and negotiation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E.g. NTB ranging advertisement unnecessary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Mandatory capture of accurate TOA/TOD of frames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 E.g. FTM EDCA Ranging FTM Request unnecessary</a:t>
            </a:r>
          </a:p>
          <a:p>
            <a:pPr marL="57150" indent="0"/>
            <a:r>
              <a:rPr lang="en-US" sz="1600" dirty="0">
                <a:sym typeface="Wingdings" panose="05000000000000000000" pitchFamily="2" charset="2"/>
              </a:rPr>
              <a:t>	</a:t>
            </a:r>
          </a:p>
          <a:p>
            <a:pPr marL="57150" indent="0"/>
            <a:r>
              <a:rPr lang="en-US" dirty="0">
                <a:sym typeface="Wingdings" panose="05000000000000000000" pitchFamily="2" charset="2"/>
              </a:rPr>
              <a:t>	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Faster ranging and positioning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BEF4C-21E5-4DF4-8821-314134A4C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4FF38-4BDC-4C63-8D79-605E6DA068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C1F14-5F1F-4892-BDD3-14209C51B4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95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NGV ranging: Two out of five ranging types plus passive methods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One-way TOF: time synchronization and fast time stamp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Two-way RTT: fast time stamp and fixed timing for ACK (processing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FTM EDCA: </a:t>
            </a:r>
            <a:r>
              <a:rPr lang="en-US" sz="1800" dirty="0">
                <a:solidFill>
                  <a:schemeClr val="accent2"/>
                </a:solidFill>
              </a:rPr>
              <a:t>easily adapted for 11bd, 3 separate frames </a:t>
            </a:r>
            <a:r>
              <a:rPr lang="de-DE" sz="1800" dirty="0">
                <a:solidFill>
                  <a:schemeClr val="accent2"/>
                </a:solidFill>
              </a:rPr>
              <a:t>+ ACK </a:t>
            </a:r>
            <a:r>
              <a:rPr lang="de-DE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high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latency</a:t>
            </a:r>
            <a:endParaRPr lang="en-US" sz="1800" dirty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NTB: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2"/>
                </a:solidFill>
              </a:rPr>
              <a:t>define additional frames, one TXOP measurement exchange and reporting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</a:t>
            </a:r>
            <a:r>
              <a:rPr lang="en-US" sz="1800" b="1" dirty="0">
                <a:solidFill>
                  <a:schemeClr val="accent2"/>
                </a:solidFill>
              </a:rPr>
              <a:t>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Passive NTB</a:t>
            </a:r>
            <a:r>
              <a:rPr lang="en-US" sz="1800" dirty="0"/>
              <a:t>(/FTM EDCA</a:t>
            </a:r>
            <a:r>
              <a:rPr lang="en-US" sz="1800" dirty="0">
                <a:solidFill>
                  <a:schemeClr val="accent2"/>
                </a:solidFill>
              </a:rPr>
              <a:t>)</a:t>
            </a:r>
            <a:r>
              <a:rPr lang="en-US" sz="1800" b="1" dirty="0">
                <a:solidFill>
                  <a:schemeClr val="accent2"/>
                </a:solidFill>
              </a:rPr>
              <a:t>:</a:t>
            </a:r>
            <a:r>
              <a:rPr lang="en-US" sz="1800" dirty="0">
                <a:solidFill>
                  <a:schemeClr val="accent2"/>
                </a:solidFill>
              </a:rPr>
              <a:t> In addition to LMR reports two LCI reports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</a:t>
            </a:r>
            <a:r>
              <a:rPr lang="en-US" sz="1800" b="1" dirty="0">
                <a:solidFill>
                  <a:schemeClr val="accent2"/>
                </a:solidFill>
                <a:sym typeface="Wingdings" panose="05000000000000000000" pitchFamily="2" charset="2"/>
              </a:rPr>
              <a:t>scalability</a:t>
            </a:r>
            <a:endParaRPr lang="en-US" sz="1800" b="1" dirty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TB and passive TB: Significant changes to work OCB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/>
                </a:solidFill>
              </a:rPr>
              <a:t>Multi-channel 11az ranging: </a:t>
            </a:r>
            <a:r>
              <a:rPr lang="en-US" sz="1800" dirty="0">
                <a:solidFill>
                  <a:schemeClr val="accent2"/>
                </a:solidFill>
              </a:rPr>
              <a:t>11bd STAs negotiate 11az ranging outside 5.9 GHz band</a:t>
            </a:r>
            <a:endParaRPr lang="en-US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vs. optional ranging type(s):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Reduced channel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Faster ranging and positioning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91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1800" dirty="0"/>
              <a:t>[1] Project Authorization Request (PAR) </a:t>
            </a:r>
            <a:r>
              <a:rPr lang="en-US" sz="1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11-18-0861r9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[2] </a:t>
            </a:r>
            <a:r>
              <a:rPr lang="en-US" sz="1800" dirty="0" err="1"/>
              <a:t>TGbd</a:t>
            </a:r>
            <a:r>
              <a:rPr lang="en-US" sz="1800" dirty="0"/>
              <a:t> Functional Requirements Document (FRD) </a:t>
            </a:r>
            <a:r>
              <a:rPr lang="en-US" sz="1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11-19-0495r3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[3] </a:t>
            </a:r>
            <a:r>
              <a:rPr lang="en-US" sz="1800" dirty="0" err="1"/>
              <a:t>TGbd</a:t>
            </a:r>
            <a:r>
              <a:rPr lang="en-US" sz="1800" dirty="0"/>
              <a:t> Use Case Document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11-19-1342r1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[4] </a:t>
            </a:r>
            <a:r>
              <a:rPr lang="en-US" sz="1800" dirty="0" err="1"/>
              <a:t>TGbd</a:t>
            </a:r>
            <a:r>
              <a:rPr lang="en-US" sz="1800" dirty="0"/>
              <a:t> Spec Framework Document (SFD) </a:t>
            </a:r>
            <a:r>
              <a:rPr lang="en-US" sz="18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</a:t>
            </a:r>
            <a:r>
              <a:rPr lang="en-US" sz="18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11-19-0497r7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[5] Location use cases for NGV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11-18-1221r0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[6] NGV ranging discussion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11-18-1250r0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[7] Ranging Performance in 11bd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11-19-0859r0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[</a:t>
            </a:r>
            <a:r>
              <a:rPr lang="en-US" sz="1800" dirty="0"/>
              <a:t>8] Considerations on Ranging in NGV </a:t>
            </a:r>
            <a:r>
              <a:rPr lang="en-US" sz="18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11-19-0788r3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  <a:p>
            <a:r>
              <a:rPr lang="en-US" sz="1800" dirty="0"/>
              <a:t>[9] On ranging methods for NGV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11-19-1892r0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[10] Ranging Protocol in 11bd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11-19-2011r0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[11] Influence of Delay-close Multi Path Components on FTM-RTT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11-19-1929r1</a:t>
            </a:r>
            <a:r>
              <a:rPr lang="en-US" sz="1800" dirty="0"/>
              <a:t> 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[12] </a:t>
            </a:r>
            <a:r>
              <a:rPr lang="fi-FI" sz="1800" dirty="0">
                <a:solidFill>
                  <a:schemeClr val="accent2"/>
                </a:solidFill>
              </a:rPr>
              <a:t>ETSI EN 302 571 V2.1.1 (2017-02), </a:t>
            </a:r>
            <a:r>
              <a:rPr lang="en-US" sz="1800" dirty="0">
                <a:solidFill>
                  <a:schemeClr val="accent2"/>
                </a:solidFill>
              </a:rPr>
              <a:t>ITS; Radiocommunications equipment operating in the 5 855 MHz to 5 925 MHz frequency band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[13]  Ranging in 11bd </a:t>
            </a:r>
            <a:r>
              <a:rPr lang="en-US" sz="1800" dirty="0">
                <a:solidFill>
                  <a:schemeClr val="accent2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11-20/1761r2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in the SFD </a:t>
            </a:r>
            <a:br>
              <a:rPr lang="en-US" dirty="0"/>
            </a:br>
            <a:r>
              <a:rPr lang="en-US" dirty="0"/>
              <a:t>“11bd supports distance measurement using </a:t>
            </a:r>
            <a:r>
              <a:rPr lang="en-US" u="sng" dirty="0"/>
              <a:t>NTB</a:t>
            </a:r>
            <a:r>
              <a:rPr lang="en-US" dirty="0"/>
              <a:t> ranging for 10 MHz and 20 MHz bandwidth PPDUs </a:t>
            </a:r>
            <a:r>
              <a:rPr lang="en-US" u="sng" dirty="0"/>
              <a:t>in the 5.9 GHz band. This feature is optional.</a:t>
            </a:r>
            <a:r>
              <a:rPr lang="en-US" dirty="0"/>
              <a:t>“</a:t>
            </a:r>
          </a:p>
          <a:p>
            <a:endParaRPr lang="en-US" dirty="0"/>
          </a:p>
          <a:p>
            <a:r>
              <a:rPr lang="en-US" dirty="0"/>
              <a:t>Yes/No/Abstain/No Vote: 21</a:t>
            </a:r>
            <a:r>
              <a:rPr lang="de-DE" dirty="0"/>
              <a:t>/0/5/26</a:t>
            </a:r>
          </a:p>
          <a:p>
            <a:endParaRPr lang="de-DE" dirty="0"/>
          </a:p>
          <a:p>
            <a:r>
              <a:rPr lang="de-DE" dirty="0"/>
              <a:t>Motion passe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r>
              <a:rPr lang="en-US" dirty="0"/>
              <a:t>Yes/No/Abstain/No Vote: </a:t>
            </a:r>
            <a:r>
              <a:rPr lang="de-DE" dirty="0"/>
              <a:t>///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48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review contributions on ranging for 802.11bd NGV and summarize the different ranging types. This leads to straw polls asking: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preferences does the group have on the different </a:t>
            </a:r>
            <a:r>
              <a:rPr lang="en-GB" dirty="0">
                <a:solidFill>
                  <a:schemeClr val="tx1"/>
                </a:solidFill>
              </a:rPr>
              <a:t>ranging</a:t>
            </a:r>
            <a:r>
              <a:rPr lang="en-GB" dirty="0"/>
              <a:t> types?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</a:t>
            </a:r>
            <a:r>
              <a:rPr lang="en-US" strike="sngStrike" dirty="0"/>
              <a:t>the SFD</a:t>
            </a:r>
            <a:r>
              <a:rPr lang="en-US" dirty="0"/>
              <a:t> an update of 11bd D1.0 at the end of subclause 4.3.17a</a:t>
            </a:r>
          </a:p>
          <a:p>
            <a:r>
              <a:rPr lang="en-US" strike="sngStrike" dirty="0"/>
              <a:t>“11bd supports </a:t>
            </a:r>
            <a:r>
              <a:rPr lang="en-US" u="sng" strike="sngStrike" dirty="0"/>
              <a:t>hyperbolic positioning using differential time of arrival</a:t>
            </a:r>
            <a:r>
              <a:rPr lang="en-US" strike="sngStrike" dirty="0"/>
              <a:t> for 10 MHz and 20 MHz bandwidth PPDUs in the 5.9 GHz band. This feature is optional.”</a:t>
            </a:r>
          </a:p>
          <a:p>
            <a:r>
              <a:rPr lang="en-US" dirty="0"/>
              <a:t>“NGV STAs may support differential distance computation as detailed in Annex P.3.”</a:t>
            </a:r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820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</a:t>
            </a:r>
            <a:r>
              <a:rPr lang="en-US" strike="sngStrike" dirty="0"/>
              <a:t>the SFD</a:t>
            </a:r>
            <a:r>
              <a:rPr lang="en-US" dirty="0"/>
              <a:t> an update of 11bd D1.0</a:t>
            </a:r>
          </a:p>
          <a:p>
            <a:r>
              <a:rPr lang="en-US" strike="sngStrike" dirty="0"/>
              <a:t>“11bd supports negotiation of ranging features using higher layer mechanisms.”</a:t>
            </a:r>
          </a:p>
          <a:p>
            <a:r>
              <a:rPr lang="en-US" dirty="0"/>
              <a:t>“NGV STAs operating OCB may support negotiation of ranging features using higher layer mechanisms.”</a:t>
            </a:r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66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Documents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PAR/FRD [1], [2]: “amendment defines procedures for at least one form of positioning in conjunction with V2X communications”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UC Doc [3]: UC5 Vehicular Positioning &amp; Location, UC8 Train-to-Train, UC9 Vehicle-to-Train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SFD [4]: “11bd supports round-trip-time (RTT) ranging for 10 MHz and 20 MHz bandwidth PPDUs.”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0.4: “An NGV PHY shall support the following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Round trip time (RTT) based ranging using 10 and 20 MHz bandwidth PPDUs”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21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Contributions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Positioning Use Cases for NGV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Ranging Discussions [6]: FTM, NTB, TB, and passive TB ranging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Performance in 11bd [7] : Performance results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Considerations on Ranging in NGV [8]: Performance results one-way TOF &amp; RTT ranging, 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ranging methods for NGV [9]: First comparison one-way TOF, two-way RTT, FTM EDCA, and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Protocol in 11bd [10]: Ranging advertisement &amp; NTB ranging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Influence of Delay-Close Multi Path Components on FTM-RTT [11]: Performance results RTT ranging</a:t>
            </a:r>
          </a:p>
          <a:p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0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747565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TOF/RTT/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1-2  add.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82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294546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two-way 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  add.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15480" y="665803"/>
            <a:ext cx="1800200" cy="5715525"/>
            <a:chOff x="1415480" y="665803"/>
            <a:chExt cx="1800200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65007" y="4509120"/>
              <a:ext cx="167866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time sync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264352" y="692696"/>
            <a:ext cx="2430474" cy="5724146"/>
            <a:chOff x="1137537" y="657182"/>
            <a:chExt cx="2430474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137537" y="4509120"/>
              <a:ext cx="243047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rgbClr val="FF0000"/>
                  </a:solidFill>
                </a:rPr>
                <a:t>OCB requires</a:t>
              </a:r>
              <a:br>
                <a:rPr lang="en-US" u="sng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significant rework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86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089393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FTM EDCA /NTB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  add.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 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15480" y="665803"/>
            <a:ext cx="1800200" cy="5715525"/>
            <a:chOff x="1415480" y="665803"/>
            <a:chExt cx="1800200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65007" y="4509120"/>
              <a:ext cx="167866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time sync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264352" y="692696"/>
            <a:ext cx="2430474" cy="5724146"/>
            <a:chOff x="1137537" y="657182"/>
            <a:chExt cx="2430474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137537" y="4509120"/>
              <a:ext cx="243047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rgbClr val="FF0000"/>
                  </a:solidFill>
                </a:rPr>
                <a:t>OCB requires</a:t>
              </a:r>
              <a:br>
                <a:rPr lang="en-US" u="sng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significant rework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919C1EC-8B92-4EAF-BD67-0CC5D36809F5}"/>
              </a:ext>
            </a:extLst>
          </p:cNvPr>
          <p:cNvGrpSpPr/>
          <p:nvPr/>
        </p:nvGrpSpPr>
        <p:grpSpPr>
          <a:xfrm>
            <a:off x="3215680" y="692696"/>
            <a:ext cx="1800200" cy="5715525"/>
            <a:chOff x="1415480" y="665803"/>
            <a:chExt cx="1800200" cy="571552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1307AA1-4E12-4CC6-8F28-F9B9735766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F917D57-9EE3-4A6B-BD2E-58C38C5CC3B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10F1784-76F0-4816-A3BF-B838B704207A}"/>
                </a:ext>
              </a:extLst>
            </p:cNvPr>
            <p:cNvSpPr txBox="1"/>
            <p:nvPr/>
          </p:nvSpPr>
          <p:spPr>
            <a:xfrm>
              <a:off x="1533936" y="4443318"/>
              <a:ext cx="160973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Feasibility 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dirty="0">
                  <a:solidFill>
                    <a:srgbClr val="FF0000"/>
                  </a:solidFill>
                </a:rPr>
                <a:t>not tested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336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457734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AEE97B-2358-4C37-B167-D44C98E77B4A}"/>
              </a:ext>
            </a:extLst>
          </p:cNvPr>
          <p:cNvSpPr txBox="1"/>
          <p:nvPr/>
        </p:nvSpPr>
        <p:spPr>
          <a:xfrm>
            <a:off x="8472263" y="1865404"/>
            <a:ext cx="3501695" cy="258532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Highly dynamic V2X environment: latency critical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channel load: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DCC may delay next TXOP by 1 second [12]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	 NTB m</a:t>
            </a:r>
            <a:r>
              <a:rPr lang="en-US" sz="1800" dirty="0">
                <a:solidFill>
                  <a:schemeClr val="tx1"/>
                </a:solidFill>
              </a:rPr>
              <a:t>easurement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exchange including LMRs in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one TXOP  only 0.6 </a:t>
            </a:r>
            <a:r>
              <a:rPr lang="en-US" sz="1800" dirty="0" err="1">
                <a:solidFill>
                  <a:schemeClr val="tx1"/>
                </a:solidFill>
              </a:rPr>
              <a:t>ms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Low latency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B7E635-5ED0-4D0E-A78F-379850536ADC}"/>
              </a:ext>
            </a:extLst>
          </p:cNvPr>
          <p:cNvSpPr/>
          <p:nvPr/>
        </p:nvSpPr>
        <p:spPr bwMode="auto">
          <a:xfrm>
            <a:off x="6413682" y="2678835"/>
            <a:ext cx="1512168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ED5089-A34E-4691-B3E0-860F3DBBE66D}"/>
              </a:ext>
            </a:extLst>
          </p:cNvPr>
          <p:cNvCxnSpPr>
            <a:cxnSpLocks/>
            <a:stCxn id="7" idx="6"/>
            <a:endCxn id="2" idx="1"/>
          </p:cNvCxnSpPr>
          <p:nvPr/>
        </p:nvCxnSpPr>
        <p:spPr bwMode="auto">
          <a:xfrm>
            <a:off x="7925850" y="3110883"/>
            <a:ext cx="546413" cy="4718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9B7B5FF-E4A8-4BC2-8055-FF77372D098C}"/>
              </a:ext>
            </a:extLst>
          </p:cNvPr>
          <p:cNvSpPr txBox="1"/>
          <p:nvPr/>
        </p:nvSpPr>
        <p:spPr>
          <a:xfrm>
            <a:off x="1415480" y="1846731"/>
            <a:ext cx="3240360" cy="313932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Highly dynamic V2X environment: latency critical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channel load: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DCC may delay next TXOP by 1 second [12]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FTM EDCA: 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3 separate frames with ACKs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FTM measurement exchange including LMRs several seconds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High latency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E1754B0-070A-4066-B747-76AA652B4635}"/>
              </a:ext>
            </a:extLst>
          </p:cNvPr>
          <p:cNvSpPr/>
          <p:nvPr/>
        </p:nvSpPr>
        <p:spPr bwMode="auto">
          <a:xfrm>
            <a:off x="6528048" y="4435403"/>
            <a:ext cx="1224136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D0063A1-40D3-44A5-BB24-C93873D0B218}"/>
              </a:ext>
            </a:extLst>
          </p:cNvPr>
          <p:cNvCxnSpPr>
            <a:cxnSpLocks/>
            <a:stCxn id="25" idx="6"/>
            <a:endCxn id="27" idx="1"/>
          </p:cNvCxnSpPr>
          <p:nvPr/>
        </p:nvCxnSpPr>
        <p:spPr bwMode="auto">
          <a:xfrm>
            <a:off x="7752184" y="4867451"/>
            <a:ext cx="697423" cy="2755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6F4885B-D32D-41FB-9B51-317A428652D3}"/>
              </a:ext>
            </a:extLst>
          </p:cNvPr>
          <p:cNvSpPr txBox="1"/>
          <p:nvPr/>
        </p:nvSpPr>
        <p:spPr>
          <a:xfrm>
            <a:off x="8449607" y="4681328"/>
            <a:ext cx="3501695" cy="92333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authentication, integrity check, and privacy of ranging message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53CD71C-656B-4730-8C97-6E684796A849}"/>
              </a:ext>
            </a:extLst>
          </p:cNvPr>
          <p:cNvSpPr/>
          <p:nvPr/>
        </p:nvSpPr>
        <p:spPr bwMode="auto">
          <a:xfrm>
            <a:off x="4979878" y="2514310"/>
            <a:ext cx="1224136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06FFCC2-23C0-433D-8B07-0614FF15413E}"/>
              </a:ext>
            </a:extLst>
          </p:cNvPr>
          <p:cNvCxnSpPr>
            <a:cxnSpLocks/>
            <a:stCxn id="30" idx="2"/>
            <a:endCxn id="24" idx="3"/>
          </p:cNvCxnSpPr>
          <p:nvPr/>
        </p:nvCxnSpPr>
        <p:spPr bwMode="auto">
          <a:xfrm flipH="1">
            <a:off x="4655840" y="2946358"/>
            <a:ext cx="324038" cy="47003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038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E6DE-49AD-482A-A800-D9075C1F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Ranging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8F9-2671-4B5B-8AD3-F884289D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11az defines passive TB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Relative range (TDOA) of </a:t>
            </a:r>
            <a:br>
              <a:rPr lang="en-US" dirty="0"/>
            </a:br>
            <a:r>
              <a:rPr lang="en-US" dirty="0"/>
              <a:t>arbitrary number of </a:t>
            </a:r>
            <a:br>
              <a:rPr lang="en-US" dirty="0"/>
            </a:br>
            <a:r>
              <a:rPr lang="en-US" dirty="0"/>
              <a:t>passive STAs  (PSTAs)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measurement</a:t>
            </a:r>
            <a:br>
              <a:rPr lang="en-US" dirty="0"/>
            </a:br>
            <a:r>
              <a:rPr lang="en-US" dirty="0"/>
              <a:t>exchanges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LMR reports</a:t>
            </a:r>
            <a:br>
              <a:rPr lang="en-US" dirty="0"/>
            </a:br>
            <a:r>
              <a:rPr lang="en-US" dirty="0"/>
              <a:t>two RSTA broadcast passive </a:t>
            </a:r>
            <a:br>
              <a:rPr lang="en-US" dirty="0"/>
            </a:br>
            <a:r>
              <a:rPr lang="en-US" dirty="0"/>
              <a:t>TB ranging measurement </a:t>
            </a:r>
            <a:br>
              <a:rPr lang="en-US" dirty="0"/>
            </a:br>
            <a:r>
              <a:rPr lang="en-US" dirty="0"/>
              <a:t>report frames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 Scalability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7C9B-8F9D-4EEF-8AB4-76260939F4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BE0-2DB9-4603-BBC8-92A614AD3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F1B45A-8337-4E19-B4B6-0E524C219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68F5A5-A43F-4CB4-976C-D273508E8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751014"/>
            <a:ext cx="66770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554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2618</Words>
  <Application>Microsoft Office PowerPoint</Application>
  <PresentationFormat>Widescreen</PresentationFormat>
  <Paragraphs>413</Paragraphs>
  <Slides>21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Times New Roman</vt:lpstr>
      <vt:lpstr>Wingdings</vt:lpstr>
      <vt:lpstr>802-11-Submission-16-9</vt:lpstr>
      <vt:lpstr>Microsoft Word 97 - 2003 Document</vt:lpstr>
      <vt:lpstr>802.11bd NGV Ranging Status and Types </vt:lpstr>
      <vt:lpstr>Abstract</vt:lpstr>
      <vt:lpstr>802.11bd NGV Documents Addressing Ranging</vt:lpstr>
      <vt:lpstr>802.11bd NGV Contributions Addressing Ranging</vt:lpstr>
      <vt:lpstr>PowerPoint Presentation</vt:lpstr>
      <vt:lpstr>PowerPoint Presentation</vt:lpstr>
      <vt:lpstr>PowerPoint Presentation</vt:lpstr>
      <vt:lpstr>PowerPoint Presentation</vt:lpstr>
      <vt:lpstr>Passive Ranging</vt:lpstr>
      <vt:lpstr>Passive Ranging Proposal</vt:lpstr>
      <vt:lpstr>REVmd D5.0 P.3 Differential Distance Computation using Fine Timing Measurement frames (informative)</vt:lpstr>
      <vt:lpstr>11bd Differential Distance Computation using FTM frames and NTB Measurement Exchange (informative)</vt:lpstr>
      <vt:lpstr>11bd Differential Distance Computation using FTM frames and NTB Measurement Exchange (informative)</vt:lpstr>
      <vt:lpstr>11bd Differential Distance Computation using FTM frames and NTB Measurement Exchange (informative)</vt:lpstr>
      <vt:lpstr>Multi-channel 11az Ranging [13] </vt:lpstr>
      <vt:lpstr>Mandatory vs. Optional Ranging Types</vt:lpstr>
      <vt:lpstr>Conclusions</vt:lpstr>
      <vt:lpstr>References</vt:lpstr>
      <vt:lpstr>SP #1</vt:lpstr>
      <vt:lpstr>SP #2</vt:lpstr>
      <vt:lpstr>SP #3</vt:lpstr>
    </vt:vector>
  </TitlesOfParts>
  <Company>German Aerospace Center (DLR)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802.11bd Ranging Status and Types</dc:title>
  <dc:creator>Stephan Sand</dc:creator>
  <cp:lastModifiedBy>Sand, Stephan</cp:lastModifiedBy>
  <cp:revision>154</cp:revision>
  <cp:lastPrinted>1601-01-01T00:00:00Z</cp:lastPrinted>
  <dcterms:created xsi:type="dcterms:W3CDTF">2020-09-15T16:05:44Z</dcterms:created>
  <dcterms:modified xsi:type="dcterms:W3CDTF">2020-11-19T20:17:24Z</dcterms:modified>
</cp:coreProperties>
</file>