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65" r:id="rId4"/>
    <p:sldId id="270" r:id="rId5"/>
    <p:sldId id="266" r:id="rId6"/>
    <p:sldId id="273" r:id="rId7"/>
    <p:sldId id="278" r:id="rId8"/>
    <p:sldId id="279" r:id="rId9"/>
    <p:sldId id="281" r:id="rId10"/>
    <p:sldId id="277" r:id="rId11"/>
    <p:sldId id="282" r:id="rId12"/>
    <p:sldId id="271" r:id="rId13"/>
    <p:sldId id="267" r:id="rId14"/>
    <p:sldId id="264" r:id="rId15"/>
    <p:sldId id="268" r:id="rId16"/>
    <p:sldId id="280" r:id="rId17"/>
    <p:sldId id="275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94660"/>
  </p:normalViewPr>
  <p:slideViewPr>
    <p:cSldViewPr>
      <p:cViewPr varScale="1">
        <p:scale>
          <a:sx n="75" d="100"/>
          <a:sy n="75" d="100"/>
        </p:scale>
        <p:origin x="132" y="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2" d="100"/>
          <a:sy n="92" d="100"/>
        </p:scale>
        <p:origin x="1542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802.11-20/1728r2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November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Stephan Sand, German Aerospace Center (DLR)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802.11-20/1728r2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November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Stephan Sand, German Aerospace Center (DLR)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802.11-20/1728r2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November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Stephan Sand, German Aerospace Center (DLR)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802.11-20/1728r2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November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Stephan Sand, German Aerospace Center (DLR)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802.11-20/1728r2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Stephan Sand, German Aerospace Center (DLR)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0096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802.11-20/1728r2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Stephan Sand, German Aerospace Center (DLR)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5409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802.11-20/1728r2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Stephan Sand, German Aerospace Center (DLR)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389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802.11-20/1728r2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Stephan Sand, German Aerospace Center (DLR)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3947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802.11-20/1728r2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November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Stephan Sand, German Aerospace Center (DLR)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Stephan Sand, German Aerospace Center (DLR)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November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Stephan Sand, German Aerospace Center (DLR)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Stephan Sand, German Aerospace Center (DLR)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Stephan Sand, German Aerospace Center (DLR)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Stephan Sand, German Aerospace Center (DLR)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Stephan Sand, German Aerospace Center (DLR)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Stephan Sand, German Aerospace Center (DLR)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November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802.11-20/1728r2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8/11-18-1221-00-0ngv-location-use-cases-for-ngv.pptx" TargetMode="External"/><Relationship Id="rId13" Type="http://schemas.openxmlformats.org/officeDocument/2006/relationships/hyperlink" Target="https://mentor.ieee.org/802.11/dcn/19/11-19-2011-00-00bd-ranging-protocol-in-11bd.pptx" TargetMode="External"/><Relationship Id="rId3" Type="http://schemas.openxmlformats.org/officeDocument/2006/relationships/hyperlink" Target="https://mentor.ieee.org/802.11/dcn/18/11-18-0861-09-0ngv-ieee-802-11-ngv-sg-proposed-par.docx" TargetMode="External"/><Relationship Id="rId7" Type="http://schemas.openxmlformats.org/officeDocument/2006/relationships/hyperlink" Target="https://mentor.ieee.org/802.11/dcn/19/11-19-0497-07-00bd-802-11bd-specification-framework-document.docx" TargetMode="External"/><Relationship Id="rId12" Type="http://schemas.openxmlformats.org/officeDocument/2006/relationships/hyperlink" Target="https://mentor.ieee.org/802.11/dcn/19/11-19-1892-00-00bd-on-ranging-methods-for-ngv.ppt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mentor.ieee.org/802.11/dcn/19/11-19-0497-06-00bd-802-11bd-specification-framework-document.docx" TargetMode="External"/><Relationship Id="rId11" Type="http://schemas.openxmlformats.org/officeDocument/2006/relationships/hyperlink" Target="https://mentor.ieee.org/802.11/dcn/19/11-19-0788-03-00bd-considerations-on-ranging-in-ngv.pptx" TargetMode="External"/><Relationship Id="rId5" Type="http://schemas.openxmlformats.org/officeDocument/2006/relationships/hyperlink" Target="https://mentor.ieee.org/802.11/dcn/19/11-19-1342-01-00bd-11bd-use-cases.pptx" TargetMode="External"/><Relationship Id="rId15" Type="http://schemas.openxmlformats.org/officeDocument/2006/relationships/hyperlink" Target="https://mentor.ieee.org/802.11/dcn/20/11-20-1761-02-00bd-11az-ranging-in-11bd.pptx" TargetMode="External"/><Relationship Id="rId10" Type="http://schemas.openxmlformats.org/officeDocument/2006/relationships/hyperlink" Target="https://mentor.ieee.org/802.11/dcn/19/11-19-0859-00-00bd-ranging-performance-in-11bd.pptx" TargetMode="External"/><Relationship Id="rId4" Type="http://schemas.openxmlformats.org/officeDocument/2006/relationships/hyperlink" Target="https://mentor.ieee.org/802.11/dcn/19/11-19-0495-03-00bd-802-11bd-functional-requirements-document.doc" TargetMode="External"/><Relationship Id="rId9" Type="http://schemas.openxmlformats.org/officeDocument/2006/relationships/hyperlink" Target="https://mentor.ieee.org/802.11/dcn/18/11-18-1250-00-0ngv-ngv-ranging-discussion.pptx" TargetMode="External"/><Relationship Id="rId14" Type="http://schemas.openxmlformats.org/officeDocument/2006/relationships/hyperlink" Target="https://mentor.ieee.org/802.11/dcn/19/11-19-1929-01-00bd-influence-of-delay-close-multi-path-components-on-ftm-rtt.pptx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802.11bd NGV Ranging Status and Types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2020-11-03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1954737"/>
              </p:ext>
            </p:extLst>
          </p:nvPr>
        </p:nvGraphicFramePr>
        <p:xfrm>
          <a:off x="995363" y="2393950"/>
          <a:ext cx="10313987" cy="416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7" name="Document" r:id="rId4" imgW="10428620" imgH="4223201" progId="Word.Document.8">
                  <p:embed/>
                </p:oleObj>
              </mc:Choice>
              <mc:Fallback>
                <p:oleObj name="Document" r:id="rId4" imgW="10428620" imgH="422320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393950"/>
                        <a:ext cx="10313987" cy="41687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668F5A5-A43F-4CB4-976C-D273508E8E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5920" y="1751014"/>
            <a:ext cx="6677025" cy="45624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8A61524-B4C3-416F-AB9C-5D239BE7BFD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208" t="31860" r="20320" b="57296"/>
          <a:stretch/>
        </p:blipFill>
        <p:spPr>
          <a:xfrm>
            <a:off x="6589905" y="2597667"/>
            <a:ext cx="4104456" cy="49476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296E6DE-49AD-482A-A800-D9075C1F5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Passive Ranging Proposal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8C8F9-2671-4B5B-8AD3-F884289D3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Passive NTB ranging: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Relative range (TDOA) of </a:t>
            </a:r>
            <a:br>
              <a:rPr lang="en-US" dirty="0"/>
            </a:br>
            <a:r>
              <a:rPr lang="en-US" dirty="0"/>
              <a:t>arbitrary number of </a:t>
            </a:r>
            <a:br>
              <a:rPr lang="en-US" dirty="0"/>
            </a:br>
            <a:r>
              <a:rPr lang="en-US" dirty="0"/>
              <a:t>passive STAs  (PSTAs)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 additional measurement</a:t>
            </a:r>
            <a:br>
              <a:rPr lang="en-US" dirty="0"/>
            </a:br>
            <a:r>
              <a:rPr lang="en-US" dirty="0"/>
              <a:t>exchanges needed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addition to LMR reports</a:t>
            </a:r>
            <a:br>
              <a:rPr lang="en-US" dirty="0"/>
            </a:br>
            <a:r>
              <a:rPr lang="en-US" dirty="0"/>
              <a:t>two report frames e.g.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LCI or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R/ISTA broadcast passive ranging measurement</a:t>
            </a:r>
            <a:endParaRPr lang="de-DE" dirty="0"/>
          </a:p>
          <a:p>
            <a:pPr marL="0" indent="0"/>
            <a:r>
              <a:rPr lang="en-US" dirty="0">
                <a:sym typeface="Wingdings" panose="05000000000000000000" pitchFamily="2" charset="2"/>
              </a:rPr>
              <a:t> Scalability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7B7C9B-8F9D-4EEF-8AB4-76260939F4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A9BBE0-2DB9-4603-BBC8-92A614AD3A3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0F1B45A-8337-4E19-B4B6-0E524C2197D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CEB582-B0C2-418E-B4A5-62A43D6A4771}"/>
              </a:ext>
            </a:extLst>
          </p:cNvPr>
          <p:cNvSpPr txBox="1"/>
          <p:nvPr/>
        </p:nvSpPr>
        <p:spPr>
          <a:xfrm>
            <a:off x="7608168" y="2636912"/>
            <a:ext cx="209333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NDP Announcement</a:t>
            </a:r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45A5107-D3AD-4CC8-BB51-E6821F859B01}"/>
              </a:ext>
            </a:extLst>
          </p:cNvPr>
          <p:cNvSpPr/>
          <p:nvPr/>
        </p:nvSpPr>
        <p:spPr bwMode="auto">
          <a:xfrm>
            <a:off x="6638160" y="3755136"/>
            <a:ext cx="2664296" cy="3693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95A8E3B-4FC1-4730-851E-64AB357474C6}"/>
              </a:ext>
            </a:extLst>
          </p:cNvPr>
          <p:cNvSpPr/>
          <p:nvPr/>
        </p:nvSpPr>
        <p:spPr bwMode="auto">
          <a:xfrm>
            <a:off x="7852207" y="3820120"/>
            <a:ext cx="1702672" cy="3438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8BC213A-C353-4DD5-B8B6-44009078837F}"/>
              </a:ext>
            </a:extLst>
          </p:cNvPr>
          <p:cNvSpPr/>
          <p:nvPr/>
        </p:nvSpPr>
        <p:spPr bwMode="auto">
          <a:xfrm>
            <a:off x="9698323" y="4163932"/>
            <a:ext cx="905256" cy="3438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0E54751-635E-41BA-9C91-4C1329B31774}"/>
              </a:ext>
            </a:extLst>
          </p:cNvPr>
          <p:cNvSpPr/>
          <p:nvPr/>
        </p:nvSpPr>
        <p:spPr bwMode="auto">
          <a:xfrm>
            <a:off x="10056440" y="2694067"/>
            <a:ext cx="545216" cy="49476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B827DB-5C05-4CA3-A1D9-45E0F9B33346}"/>
              </a:ext>
            </a:extLst>
          </p:cNvPr>
          <p:cNvSpPr/>
          <p:nvPr/>
        </p:nvSpPr>
        <p:spPr bwMode="auto">
          <a:xfrm>
            <a:off x="10488488" y="2640087"/>
            <a:ext cx="109728" cy="4572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D3547DE-5170-426E-932D-EFFE2CFD4138}"/>
              </a:ext>
            </a:extLst>
          </p:cNvPr>
          <p:cNvCxnSpPr/>
          <p:nvPr/>
        </p:nvCxnSpPr>
        <p:spPr bwMode="auto">
          <a:xfrm>
            <a:off x="6638160" y="2348880"/>
            <a:ext cx="0" cy="261518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5EDBE52-ABF5-43E4-8A46-757C27EED79C}"/>
              </a:ext>
            </a:extLst>
          </p:cNvPr>
          <p:cNvCxnSpPr/>
          <p:nvPr/>
        </p:nvCxnSpPr>
        <p:spPr bwMode="auto">
          <a:xfrm>
            <a:off x="10632504" y="2339355"/>
            <a:ext cx="0" cy="262432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6890861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DCD59-27C8-4191-805F-C72D671A3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Multi-channel 11az Ranging [13] 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12B57-4353-42D3-997E-44913440D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Leveraging higher layer (1609/ITS-G5) multi-channel operation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altLang="zh-CN" dirty="0"/>
              <a:t>Capability discovery handled via higher layer mechanisms through 11bd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altLang="zh-CN" dirty="0"/>
              <a:t>Flexible and low-overhead application of 11az in 11bd and OCB mode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altLang="zh-CN" dirty="0"/>
              <a:t>Ranging can occur through multi-channel operation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dirty="0"/>
              <a:t>inside 5.9 GHz ITS band: </a:t>
            </a:r>
            <a:br>
              <a:rPr lang="en-US" altLang="zh-CN" dirty="0"/>
            </a:br>
            <a:r>
              <a:rPr lang="en-US" altLang="zh-CN" dirty="0">
                <a:sym typeface="Wingdings" panose="05000000000000000000" pitchFamily="2" charset="2"/>
              </a:rPr>
              <a:t> </a:t>
            </a:r>
            <a:r>
              <a:rPr lang="en-US" altLang="zh-CN" dirty="0"/>
              <a:t>NTB ranging (NGV NDP/NDPA and LMR frames) </a:t>
            </a:r>
            <a:br>
              <a:rPr lang="en-US" altLang="zh-CN" dirty="0"/>
            </a:br>
            <a:r>
              <a:rPr lang="en-US" altLang="zh-CN" dirty="0">
                <a:sym typeface="Wingdings" panose="05000000000000000000" pitchFamily="2" charset="2"/>
              </a:rPr>
              <a:t> 802.11 </a:t>
            </a:r>
            <a:r>
              <a:rPr lang="en-US" altLang="zh-CN" dirty="0"/>
              <a:t>security using 11az pre-association security negotiation (PASN)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dirty="0"/>
              <a:t>outside 5.9 GHz ITS band</a:t>
            </a:r>
            <a:br>
              <a:rPr lang="en-US" altLang="zh-CN" dirty="0"/>
            </a:br>
            <a:r>
              <a:rPr lang="de-DE" altLang="zh-CN" dirty="0">
                <a:sym typeface="Wingdings" panose="05000000000000000000" pitchFamily="2" charset="2"/>
              </a:rPr>
              <a:t> </a:t>
            </a:r>
            <a:r>
              <a:rPr lang="en-US" altLang="zh-CN" dirty="0"/>
              <a:t>Enables use of higher BW channels for higher accuracy ranging where applicable</a:t>
            </a:r>
            <a:br>
              <a:rPr lang="en-US" altLang="zh-CN" dirty="0"/>
            </a:br>
            <a:r>
              <a:rPr lang="en-US" altLang="zh-CN" dirty="0">
                <a:sym typeface="Wingdings" panose="05000000000000000000" pitchFamily="2" charset="2"/>
              </a:rPr>
              <a:t> </a:t>
            </a:r>
            <a:r>
              <a:rPr lang="en-US" altLang="zh-CN" dirty="0"/>
              <a:t>Use of 11az PHY security and different 11az ranging options possible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altLang="zh-CN" dirty="0"/>
              <a:t>Minimal changes/spec work required in 11bd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9C1B11-E3AD-4554-9380-8BC8BB1354D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198227-4427-48CB-9DC9-385C277143F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FD75089-5049-4F9C-A3AC-DAE57504EE8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2301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309E4-27A4-429B-AE81-40DF927E1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Mandatory vs. Optional Ranging Types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6BE84-A458-4754-9679-75015B3E8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Optional ranging types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Need for advertisement and negotiation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Higher flexibility for different applications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Mandatory ranging type(s)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 NGV devices possible I/RSTA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need for advertisement and negotiation</a:t>
            </a:r>
            <a:br>
              <a:rPr lang="en-US" dirty="0"/>
            </a:br>
            <a:r>
              <a:rPr lang="en-US" dirty="0">
                <a:sym typeface="Wingdings" panose="05000000000000000000" pitchFamily="2" charset="2"/>
              </a:rPr>
              <a:t> E.g. NTB ranging advertisement unnecessary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Mandatory capture of accurate TOA/TOD of frames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 E.g. FTM EDCA Ranging FTM Request unnecessary</a:t>
            </a:r>
          </a:p>
          <a:p>
            <a:pPr marL="57150" indent="0"/>
            <a:r>
              <a:rPr lang="en-US" sz="1600" dirty="0">
                <a:sym typeface="Wingdings" panose="05000000000000000000" pitchFamily="2" charset="2"/>
              </a:rPr>
              <a:t>	</a:t>
            </a:r>
          </a:p>
          <a:p>
            <a:pPr marL="57150" indent="0"/>
            <a:r>
              <a:rPr lang="en-US" dirty="0">
                <a:sym typeface="Wingdings" panose="05000000000000000000" pitchFamily="2" charset="2"/>
              </a:rPr>
              <a:t>	 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Faster ranging and positioning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EBEF4C-21E5-4DF4-8821-314134A4C9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24FF38-4BDC-4C63-8D79-605E6DA068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9C1F14-5F1F-4892-BDD3-14209C51B4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04950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11bd NGV ranging: Two out of five ranging types plus passive methods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One-way TOF: time synchronization and fast time stamp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Two-way RTT: fast time stamp and fixed timing for ACK (processing time)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FTM EDCA: </a:t>
            </a:r>
            <a:r>
              <a:rPr lang="en-US" sz="1800" dirty="0">
                <a:solidFill>
                  <a:schemeClr val="accent2"/>
                </a:solidFill>
              </a:rPr>
              <a:t>easily adapted for 11bd, 3 separate frames </a:t>
            </a:r>
            <a:r>
              <a:rPr lang="de-DE" sz="1800" dirty="0">
                <a:solidFill>
                  <a:schemeClr val="accent2"/>
                </a:solidFill>
              </a:rPr>
              <a:t>+ ACK </a:t>
            </a:r>
            <a:r>
              <a:rPr lang="de-DE" sz="1800" dirty="0">
                <a:solidFill>
                  <a:schemeClr val="accent2"/>
                </a:solidFill>
                <a:sym typeface="Wingdings" panose="05000000000000000000" pitchFamily="2" charset="2"/>
              </a:rPr>
              <a:t> high </a:t>
            </a:r>
            <a:r>
              <a:rPr lang="en-US" sz="1800" dirty="0">
                <a:solidFill>
                  <a:schemeClr val="accent2"/>
                </a:solidFill>
                <a:sym typeface="Wingdings" panose="05000000000000000000" pitchFamily="2" charset="2"/>
              </a:rPr>
              <a:t>latency</a:t>
            </a:r>
            <a:endParaRPr lang="en-US" sz="1800" dirty="0">
              <a:solidFill>
                <a:schemeClr val="accent2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NTB:</a:t>
            </a:r>
            <a:r>
              <a:rPr lang="en-US" sz="1800" dirty="0"/>
              <a:t> </a:t>
            </a:r>
            <a:r>
              <a:rPr lang="en-US" sz="1800" dirty="0">
                <a:solidFill>
                  <a:schemeClr val="accent2"/>
                </a:solidFill>
              </a:rPr>
              <a:t>define additional frames, one TXOP measurement exchange and reporting </a:t>
            </a:r>
            <a:r>
              <a:rPr lang="en-US" sz="1800" dirty="0">
                <a:solidFill>
                  <a:schemeClr val="accent2"/>
                </a:solidFill>
                <a:sym typeface="Wingdings" panose="05000000000000000000" pitchFamily="2" charset="2"/>
              </a:rPr>
              <a:t> </a:t>
            </a:r>
            <a:r>
              <a:rPr lang="en-US" sz="1800" b="1" dirty="0">
                <a:solidFill>
                  <a:schemeClr val="accent2"/>
                </a:solidFill>
              </a:rPr>
              <a:t>low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Passive NTB</a:t>
            </a:r>
            <a:r>
              <a:rPr lang="en-US" sz="1800" dirty="0"/>
              <a:t>(/FTM EDCA</a:t>
            </a:r>
            <a:r>
              <a:rPr lang="en-US" sz="1800" dirty="0">
                <a:solidFill>
                  <a:schemeClr val="accent2"/>
                </a:solidFill>
              </a:rPr>
              <a:t>)</a:t>
            </a:r>
            <a:r>
              <a:rPr lang="en-US" sz="1800" b="1" dirty="0">
                <a:solidFill>
                  <a:schemeClr val="accent2"/>
                </a:solidFill>
              </a:rPr>
              <a:t>:</a:t>
            </a:r>
            <a:r>
              <a:rPr lang="en-US" sz="1800" dirty="0">
                <a:solidFill>
                  <a:schemeClr val="accent2"/>
                </a:solidFill>
              </a:rPr>
              <a:t> In addition to LMR reports two LCI reports </a:t>
            </a:r>
            <a:r>
              <a:rPr lang="en-US" sz="1800" dirty="0">
                <a:solidFill>
                  <a:schemeClr val="accent2"/>
                </a:solidFill>
                <a:sym typeface="Wingdings" panose="05000000000000000000" pitchFamily="2" charset="2"/>
              </a:rPr>
              <a:t> </a:t>
            </a:r>
            <a:r>
              <a:rPr lang="en-US" sz="1800" b="1" dirty="0">
                <a:solidFill>
                  <a:schemeClr val="accent2"/>
                </a:solidFill>
                <a:sym typeface="Wingdings" panose="05000000000000000000" pitchFamily="2" charset="2"/>
              </a:rPr>
              <a:t>scalability</a:t>
            </a:r>
            <a:endParaRPr lang="en-US" sz="1800" b="1" dirty="0">
              <a:solidFill>
                <a:schemeClr val="accent2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TB and passive TB: Significant changes to work OCB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accent2"/>
                </a:solidFill>
              </a:rPr>
              <a:t>Multi-channel 11az ranging: </a:t>
            </a:r>
            <a:r>
              <a:rPr lang="en-US" sz="1800" dirty="0">
                <a:solidFill>
                  <a:schemeClr val="accent2"/>
                </a:solidFill>
              </a:rPr>
              <a:t>11bd STAs negotiate 11az ranging outside 5.9 GHz band</a:t>
            </a:r>
            <a:endParaRPr lang="en-US" dirty="0">
              <a:solidFill>
                <a:schemeClr val="accent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Mandatory vs. optional ranging type(s):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Flexibility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Reduced channel use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Faster ranging and positioning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60918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sz="1800" dirty="0"/>
              <a:t>[1] Project Authorization Request (PAR) </a:t>
            </a:r>
            <a:r>
              <a:rPr lang="en-US" sz="18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11-18-0861r9</a:t>
            </a:r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/>
              <a:t>[2] </a:t>
            </a:r>
            <a:r>
              <a:rPr lang="en-US" sz="1800" dirty="0" err="1"/>
              <a:t>TGbd</a:t>
            </a:r>
            <a:r>
              <a:rPr lang="en-US" sz="1800" dirty="0"/>
              <a:t> Functional Requirements Document (FRD) </a:t>
            </a:r>
            <a:r>
              <a:rPr lang="en-US" sz="180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11-19-0495r3</a:t>
            </a:r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/>
              <a:t>[3] </a:t>
            </a:r>
            <a:r>
              <a:rPr lang="en-US" sz="1800" dirty="0" err="1"/>
              <a:t>TGbd</a:t>
            </a:r>
            <a:r>
              <a:rPr lang="en-US" sz="1800" dirty="0"/>
              <a:t> Use Case Document </a:t>
            </a:r>
            <a:br>
              <a:rPr lang="en-US" sz="1800" dirty="0"/>
            </a:br>
            <a:r>
              <a:rPr lang="en-US" sz="180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11-19-1342r1</a:t>
            </a:r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/>
              <a:t>[4] </a:t>
            </a:r>
            <a:r>
              <a:rPr lang="en-US" sz="1800" dirty="0" err="1"/>
              <a:t>TGbd</a:t>
            </a:r>
            <a:r>
              <a:rPr lang="en-US" sz="1800" dirty="0"/>
              <a:t> Spec Framework Document (SFD) </a:t>
            </a:r>
            <a:r>
              <a:rPr lang="en-US" sz="1800" dirty="0">
                <a:solidFill>
                  <a:schemeClr val="tx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11-19-</a:t>
            </a:r>
            <a:r>
              <a:rPr lang="en-US" sz="1800" dirty="0">
                <a:solidFill>
                  <a:schemeClr val="tx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11-19-0497r7</a:t>
            </a:r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/>
              <a:t>[5] Location use cases for NGV </a:t>
            </a:r>
            <a:br>
              <a:rPr lang="en-US" sz="1800" dirty="0"/>
            </a:br>
            <a:r>
              <a:rPr lang="en-US" sz="1800" dirty="0">
                <a:solidFill>
                  <a:schemeClr val="tx1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11-18-1221r0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</a:p>
          <a:p>
            <a:r>
              <a:rPr lang="en-US" sz="1800" dirty="0"/>
              <a:t>[6] NGV ranging discussion </a:t>
            </a:r>
            <a:br>
              <a:rPr lang="en-US" sz="1800" dirty="0"/>
            </a:br>
            <a:r>
              <a:rPr lang="en-US" sz="1800" dirty="0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11-18-1250r0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</a:p>
          <a:p>
            <a:r>
              <a:rPr lang="en-US" sz="1800" dirty="0"/>
              <a:t>[7] Ranging Performance in 11bd </a:t>
            </a:r>
            <a:br>
              <a:rPr lang="en-US" sz="1800" dirty="0"/>
            </a:br>
            <a:r>
              <a:rPr lang="en-US" sz="1800" dirty="0">
                <a:solidFill>
                  <a:schemeClr val="tx1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11-19-0859r0</a:t>
            </a:r>
            <a:endParaRPr lang="en-US" sz="18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000" dirty="0"/>
              <a:t>[</a:t>
            </a:r>
            <a:r>
              <a:rPr lang="en-US" sz="1800" dirty="0"/>
              <a:t>8] Considerations on Ranging in NGV </a:t>
            </a:r>
            <a:r>
              <a:rPr lang="en-US" sz="1800" dirty="0">
                <a:solidFill>
                  <a:schemeClr val="tx1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11-19-0788r3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</a:p>
          <a:p>
            <a:r>
              <a:rPr lang="en-US" sz="1800" dirty="0"/>
              <a:t>[9] On ranging methods for NGV </a:t>
            </a:r>
            <a:br>
              <a:rPr lang="en-US" sz="1800" dirty="0"/>
            </a:br>
            <a:r>
              <a:rPr lang="en-US" sz="1800" dirty="0">
                <a:solidFill>
                  <a:schemeClr val="tx1"/>
                </a:solidFill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11-19-1892r0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</a:p>
          <a:p>
            <a:r>
              <a:rPr lang="en-US" sz="1800" dirty="0"/>
              <a:t>[10] Ranging Protocol in 11bd </a:t>
            </a:r>
            <a:br>
              <a:rPr lang="en-US" sz="1800" dirty="0"/>
            </a:br>
            <a:r>
              <a:rPr lang="en-US" sz="1800" dirty="0">
                <a:solidFill>
                  <a:schemeClr val="tx1"/>
                </a:solidFill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11-19-2011r0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</a:p>
          <a:p>
            <a:r>
              <a:rPr lang="en-US" sz="1800" dirty="0"/>
              <a:t>[11] Influence of Delay-close Multi Path Components on FTM-RTT </a:t>
            </a:r>
            <a:br>
              <a:rPr lang="en-US" sz="1800" dirty="0"/>
            </a:br>
            <a:r>
              <a:rPr lang="en-US" sz="1800" dirty="0">
                <a:solidFill>
                  <a:schemeClr val="tx1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11-19-1929r1</a:t>
            </a:r>
            <a:r>
              <a:rPr lang="en-US" sz="1800" dirty="0"/>
              <a:t> </a:t>
            </a:r>
          </a:p>
          <a:p>
            <a:r>
              <a:rPr lang="en-US" sz="1800" dirty="0">
                <a:solidFill>
                  <a:schemeClr val="accent2"/>
                </a:solidFill>
              </a:rPr>
              <a:t>[12] </a:t>
            </a:r>
            <a:r>
              <a:rPr lang="fi-FI" sz="1800" dirty="0">
                <a:solidFill>
                  <a:schemeClr val="accent2"/>
                </a:solidFill>
              </a:rPr>
              <a:t>ETSI EN 302 571 V2.1.1 (2017-02), </a:t>
            </a:r>
            <a:r>
              <a:rPr lang="en-US" sz="1800" dirty="0">
                <a:solidFill>
                  <a:schemeClr val="accent2"/>
                </a:solidFill>
              </a:rPr>
              <a:t>ITS; Radiocommunications equipment operating in the 5 855 MHz to 5 925 MHz frequency band</a:t>
            </a:r>
          </a:p>
          <a:p>
            <a:r>
              <a:rPr lang="en-US" sz="1800" dirty="0">
                <a:solidFill>
                  <a:schemeClr val="accent2"/>
                </a:solidFill>
              </a:rPr>
              <a:t>[13]  Ranging in 11bd </a:t>
            </a:r>
            <a:r>
              <a:rPr lang="en-US" sz="1800" dirty="0">
                <a:solidFill>
                  <a:schemeClr val="accent2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11-20/1761r2</a:t>
            </a:r>
            <a:endParaRPr lang="en-US" sz="1800" dirty="0">
              <a:solidFill>
                <a:schemeClr val="accent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in the SFD </a:t>
            </a:r>
            <a:br>
              <a:rPr lang="en-US" dirty="0"/>
            </a:br>
            <a:r>
              <a:rPr lang="en-US" dirty="0"/>
              <a:t>“11bd supports distance measurement using </a:t>
            </a:r>
            <a:r>
              <a:rPr lang="en-US" u="sng" dirty="0"/>
              <a:t>NTB</a:t>
            </a:r>
            <a:r>
              <a:rPr lang="en-US" dirty="0"/>
              <a:t> ranging for 10 MHz and 20 MHz bandwidth PPDUs </a:t>
            </a:r>
            <a:r>
              <a:rPr lang="en-US" u="sng" dirty="0"/>
              <a:t>in the 5.9 GHz band. This feature is optional.</a:t>
            </a:r>
            <a:r>
              <a:rPr lang="en-US" dirty="0"/>
              <a:t>“</a:t>
            </a:r>
          </a:p>
          <a:p>
            <a:endParaRPr lang="en-US" dirty="0"/>
          </a:p>
          <a:p>
            <a:r>
              <a:rPr lang="en-US" dirty="0"/>
              <a:t>Yes/No/Abstain/No Vote: 21</a:t>
            </a:r>
            <a:r>
              <a:rPr lang="de-DE" dirty="0"/>
              <a:t>/0/5/26</a:t>
            </a:r>
          </a:p>
          <a:p>
            <a:endParaRPr lang="de-DE" dirty="0"/>
          </a:p>
          <a:p>
            <a:r>
              <a:rPr lang="de-DE" dirty="0"/>
              <a:t>Motion passe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r>
              <a:rPr lang="en-US" dirty="0"/>
              <a:t>Yes/No/Abstain/No Vote: </a:t>
            </a:r>
            <a:r>
              <a:rPr lang="de-DE" dirty="0"/>
              <a:t>///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94209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to the SFD </a:t>
            </a:r>
          </a:p>
          <a:p>
            <a:r>
              <a:rPr lang="en-US" dirty="0"/>
              <a:t>“11bd supports </a:t>
            </a:r>
            <a:r>
              <a:rPr lang="en-US" u="sng" dirty="0"/>
              <a:t>hyperbolic positioning using differential time of arrival</a:t>
            </a:r>
            <a:r>
              <a:rPr lang="en-US" dirty="0"/>
              <a:t> for 10 MHz and 20 MHz bandwidth PPDUs in the 5.9 GHz band. This feature is optional.”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Yes/No/Abstain: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85129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to the SFD </a:t>
            </a:r>
          </a:p>
          <a:p>
            <a:r>
              <a:rPr lang="en-US" dirty="0"/>
              <a:t>“11bd supports negotiation of ranging features using higher layer mechanisms.”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Yes/No/Abstain: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2567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We review contributions on ranging for 802.11bd NGV and summarize the different ranging types. This leads to straw polls asking: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marL="0" indent="0"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What preferences does the group have on the different </a:t>
            </a:r>
            <a:r>
              <a:rPr lang="en-GB" dirty="0">
                <a:solidFill>
                  <a:schemeClr val="tx1"/>
                </a:solidFill>
              </a:rPr>
              <a:t>ranging</a:t>
            </a:r>
            <a:r>
              <a:rPr lang="en-GB" dirty="0"/>
              <a:t> types?</a:t>
            </a:r>
          </a:p>
          <a:p>
            <a:pPr marL="0" indent="0"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802.11bd NGV Documents </a:t>
            </a:r>
            <a:r>
              <a:rPr lang="en-US" dirty="0">
                <a:solidFill>
                  <a:schemeClr val="tx1"/>
                </a:solidFill>
              </a:rPr>
              <a:t>A</a:t>
            </a:r>
            <a:r>
              <a:rPr lang="en-US" dirty="0"/>
              <a:t>ddressing Ranging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PAR/FRD [1], [2]: “amendment defines procedures for at least one form of positioning in conjunction with V2X communications”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UC Doc [3]: UC5 Vehicular Positioning &amp; Location, UC8 Train-to-Train, UC9 Vehicle-to-Train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SFD [4]: “11bd supports round-trip-time (RTT) ranging for 10 MHz and 20 MHz bandwidth PPDUs.”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Draft 0.4: “An NGV PHY shall support the following features: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Round trip time (RTT) based ranging using 10 and 20 MHz bandwidth PPDUs”</a:t>
            </a:r>
          </a:p>
          <a:p>
            <a:pPr marL="0" indent="0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216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802.11bd NGV Contributions </a:t>
            </a:r>
            <a:r>
              <a:rPr lang="en-US" dirty="0">
                <a:solidFill>
                  <a:schemeClr val="tx1"/>
                </a:solidFill>
              </a:rPr>
              <a:t>A</a:t>
            </a:r>
            <a:r>
              <a:rPr lang="en-US" dirty="0"/>
              <a:t>ddressing Ranging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Positioning Use Cases for NGV [5]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NGV Ranging Discussions [6]: FTM, NTB, TB, and passive TB ranging</a:t>
            </a:r>
            <a:endParaRPr lang="en-US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Ranging Performance in 11bd [7] : Performance results NTB ranging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Considerations on Ranging in NGV [8]: Performance results one-way TOF &amp; RTT ranging, 60 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 ranging methods for NGV [9]: First comparison one-way TOF, two-way RTT, FTM EDCA, and NTB ranging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Ranging Protocol in 11bd [10]: Ranging advertisement &amp; NTB ranging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Influence of Delay-Close Multi Path Components on FTM-RTT [11]: Performance results RTT ranging</a:t>
            </a:r>
          </a:p>
          <a:p>
            <a:r>
              <a:rPr lang="en-US" dirty="0"/>
              <a:t>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6402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1901000"/>
              </p:ext>
            </p:extLst>
          </p:nvPr>
        </p:nvGraphicFramePr>
        <p:xfrm>
          <a:off x="119336" y="665803"/>
          <a:ext cx="11881318" cy="5801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4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9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96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0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3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1506">
                  <a:extLst>
                    <a:ext uri="{9D8B030D-6E8A-4147-A177-3AD203B41FA5}">
                      <a16:colId xmlns:a16="http://schemas.microsoft.com/office/drawing/2014/main" val="349911991"/>
                    </a:ext>
                  </a:extLst>
                </a:gridCol>
                <a:gridCol w="13915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915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59871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Ranging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type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One-Way TOF [8,9]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Two-way RTT [8,9,11]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FTM EDCA [6,9,11]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NTB [6,7,</a:t>
                      </a:r>
                      <a:br>
                        <a:rPr lang="en-US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9,10]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Passive TOF/RTT/ FTM EDCA /NTB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TB [6]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Passive TB [6]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883">
                <a:tc>
                  <a:txBody>
                    <a:bodyPr/>
                    <a:lstStyle/>
                    <a:p>
                      <a:r>
                        <a:rPr lang="en-US" kern="800" baseline="0" dirty="0">
                          <a:solidFill>
                            <a:schemeClr val="tx1"/>
                          </a:solidFill>
                        </a:rPr>
                        <a:t>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802.11-2016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802.11az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802.11az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802.11az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46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Challenges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accurate absolute timing at each STA;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TOD (sub ns accuracy) &amp; TX location included in measurement frame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TODs (sub ns accuracy) &amp; TX location included in measurement frame and/or fixed timing for reply 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high channel load </a:t>
                      </a:r>
                    </a:p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(≥ 6 frames),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100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position (no parallel ex-change)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1 request </a:t>
                      </a:r>
                      <a:r>
                        <a:rPr lang="de-DE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+ ACK </a:t>
                      </a:r>
                      <a:r>
                        <a:rPr lang="de-DE" sz="1600" kern="1200" baseline="0" dirty="0" err="1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frame</a:t>
                      </a:r>
                      <a:r>
                        <a:rPr lang="de-DE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endParaRPr lang="en-US" sz="1600" kern="1200" baseline="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 frames in one TXOP,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0.6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 2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position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additional measurement reports depending on ranging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9-11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frames in one TXOP,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 based, spatial streams UL and DL, not OCB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frames in one TXOP, based on TB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4546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Transmitted frames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≥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6-7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1-2  add.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meas. report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u="sng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9-11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sng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≥ 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4546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Security/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Privacy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optionally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depending on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optionally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68109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11bd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Changes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strict timing synchronization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TOD in measure-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ment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TOD in measurement frame, exchange in one TXOP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None, </a:t>
                      </a:r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optional: reduce frames, parallel ranging ex-change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NDPA/NDP frame using NGV PPDU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depending on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adaptation to OCB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Only with TB,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adaptation to OCB</a:t>
                      </a:r>
                    </a:p>
                    <a:p>
                      <a:endParaRPr lang="en-US" sz="1600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2829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Content Placeholder 7">
            <a:extLst>
              <a:ext uri="{FF2B5EF4-FFF2-40B4-BE49-F238E27FC236}">
                <a16:creationId xmlns:a16="http://schemas.microsoft.com/office/drawing/2014/main" id="{D2E19D08-6F80-4017-9493-0848C06ED0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9294546"/>
              </p:ext>
            </p:extLst>
          </p:nvPr>
        </p:nvGraphicFramePr>
        <p:xfrm>
          <a:off x="119336" y="665803"/>
          <a:ext cx="11881318" cy="5801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4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9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96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0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3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1506">
                  <a:extLst>
                    <a:ext uri="{9D8B030D-6E8A-4147-A177-3AD203B41FA5}">
                      <a16:colId xmlns:a16="http://schemas.microsoft.com/office/drawing/2014/main" val="349911991"/>
                    </a:ext>
                  </a:extLst>
                </a:gridCol>
                <a:gridCol w="13915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915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59871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Ranging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type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One-Way TOF [8,9]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Two-way RTT [8,9,11]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FTM EDCA [6,9,11]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NTB [6,7,</a:t>
                      </a:r>
                      <a:br>
                        <a:rPr lang="en-US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9,10]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Passive two-way RTT/ FTM EDCA /NTB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TB [6]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Passive TB [6]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883">
                <a:tc>
                  <a:txBody>
                    <a:bodyPr/>
                    <a:lstStyle/>
                    <a:p>
                      <a:r>
                        <a:rPr lang="en-US" kern="800" baseline="0" dirty="0">
                          <a:solidFill>
                            <a:schemeClr val="tx1"/>
                          </a:solidFill>
                        </a:rPr>
                        <a:t>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802.11-2016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802.11az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802.11az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802.11az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46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Challenges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accurate absolute timing at each STA;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TOD (sub ns accuracy) &amp; TX location included in measurement frame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TODs (sub ns accuracy) &amp; TX location included in measurement frame and/or fixed timing for reply 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high channel load </a:t>
                      </a:r>
                    </a:p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(≥ 6 frames),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100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position (no parallel ex-change)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1 request </a:t>
                      </a:r>
                      <a:r>
                        <a:rPr lang="de-DE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+ ACK </a:t>
                      </a:r>
                      <a:r>
                        <a:rPr lang="de-DE" sz="1600" kern="1200" baseline="0" dirty="0" err="1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frame</a:t>
                      </a:r>
                      <a:r>
                        <a:rPr lang="de-DE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 frames in one TXOP,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0.6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 2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position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additional measurement reports depending on ranging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9-11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frames in one TXOP,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 based, spatial streams UL and DL, not OCB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frames in one TXOP, based on TB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4546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Transmitted frames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≥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1-2  add. meas. report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u="sng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9-11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sng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≥ 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4546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Security/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Privacy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optionally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depending on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optionally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68109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11bd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Changes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strict timing synchronization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TOD in measure-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ment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TOD in measurement frame, exchange in one TXOP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None, </a:t>
                      </a:r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optional: reduce frames, parallel ranging ex-change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NDPA/NDP frame using NGV PPDU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depending on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adaptation to OCB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Only with TB,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adaptation to OCB</a:t>
                      </a:r>
                    </a:p>
                    <a:p>
                      <a:endParaRPr lang="en-US" sz="1600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1A09DCF-F709-42E8-BE64-39EB15C69352}"/>
              </a:ext>
            </a:extLst>
          </p:cNvPr>
          <p:cNvGrpSpPr/>
          <p:nvPr/>
        </p:nvGrpSpPr>
        <p:grpSpPr>
          <a:xfrm>
            <a:off x="1415480" y="665803"/>
            <a:ext cx="1800200" cy="5715525"/>
            <a:chOff x="1415480" y="665803"/>
            <a:chExt cx="1800200" cy="5715525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0AAFE399-FF69-4677-8A24-6B187765CEC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15480" y="665803"/>
              <a:ext cx="1800200" cy="5715525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6A4CC272-3D7B-43F7-B9BD-CF913ACA4E62}"/>
                </a:ext>
              </a:extLst>
            </p:cNvPr>
            <p:cNvCxnSpPr/>
            <p:nvPr/>
          </p:nvCxnSpPr>
          <p:spPr bwMode="auto">
            <a:xfrm flipH="1">
              <a:off x="1415480" y="692696"/>
              <a:ext cx="1800200" cy="5688632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D993AE5-480A-473B-8D85-A9A6D71FA8C9}"/>
                </a:ext>
              </a:extLst>
            </p:cNvPr>
            <p:cNvSpPr txBox="1"/>
            <p:nvPr/>
          </p:nvSpPr>
          <p:spPr>
            <a:xfrm>
              <a:off x="1465007" y="4509120"/>
              <a:ext cx="1678665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Not feasible</a:t>
              </a:r>
              <a:br>
                <a:rPr lang="en-US" dirty="0">
                  <a:solidFill>
                    <a:srgbClr val="FF0000"/>
                  </a:solidFill>
                </a:rPr>
              </a:br>
              <a:r>
                <a:rPr lang="en-US" u="sng" dirty="0">
                  <a:solidFill>
                    <a:srgbClr val="FF0000"/>
                  </a:solidFill>
                </a:rPr>
                <a:t>time sync</a:t>
              </a:r>
              <a:endParaRPr lang="de-DE" u="sng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1037B4E-548F-4F07-B5F7-3B6610E95B79}"/>
              </a:ext>
            </a:extLst>
          </p:cNvPr>
          <p:cNvGrpSpPr/>
          <p:nvPr/>
        </p:nvGrpSpPr>
        <p:grpSpPr>
          <a:xfrm>
            <a:off x="9264352" y="692696"/>
            <a:ext cx="2430474" cy="5724146"/>
            <a:chOff x="1137537" y="657182"/>
            <a:chExt cx="2430474" cy="5724146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93940AC-ED39-421F-9C60-AEE0A08FE7E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02995" y="657182"/>
              <a:ext cx="1812685" cy="5724146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22AFABA-B2B4-4804-82AC-0DED557CE22F}"/>
                </a:ext>
              </a:extLst>
            </p:cNvPr>
            <p:cNvCxnSpPr/>
            <p:nvPr/>
          </p:nvCxnSpPr>
          <p:spPr bwMode="auto">
            <a:xfrm flipH="1">
              <a:off x="1415480" y="692696"/>
              <a:ext cx="1800200" cy="5688632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7B82E53-DF60-4945-82E1-293CF49D4A67}"/>
                </a:ext>
              </a:extLst>
            </p:cNvPr>
            <p:cNvSpPr txBox="1"/>
            <p:nvPr/>
          </p:nvSpPr>
          <p:spPr>
            <a:xfrm>
              <a:off x="1137537" y="4509120"/>
              <a:ext cx="2430474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u="sng" dirty="0">
                  <a:solidFill>
                    <a:srgbClr val="FF0000"/>
                  </a:solidFill>
                </a:rPr>
                <a:t>OCB requires</a:t>
              </a:r>
              <a:br>
                <a:rPr lang="en-US" u="sng" dirty="0">
                  <a:solidFill>
                    <a:srgbClr val="FF0000"/>
                  </a:solidFill>
                </a:rPr>
              </a:br>
              <a:r>
                <a:rPr lang="en-US" u="sng" dirty="0">
                  <a:solidFill>
                    <a:srgbClr val="FF0000"/>
                  </a:solidFill>
                </a:rPr>
                <a:t>significant rework</a:t>
              </a:r>
              <a:endParaRPr lang="de-DE" u="sng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61863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Content Placeholder 7">
            <a:extLst>
              <a:ext uri="{FF2B5EF4-FFF2-40B4-BE49-F238E27FC236}">
                <a16:creationId xmlns:a16="http://schemas.microsoft.com/office/drawing/2014/main" id="{D2E19D08-6F80-4017-9493-0848C06ED0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5089393"/>
              </p:ext>
            </p:extLst>
          </p:nvPr>
        </p:nvGraphicFramePr>
        <p:xfrm>
          <a:off x="119336" y="665803"/>
          <a:ext cx="11881318" cy="5801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4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9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96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0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3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1506">
                  <a:extLst>
                    <a:ext uri="{9D8B030D-6E8A-4147-A177-3AD203B41FA5}">
                      <a16:colId xmlns:a16="http://schemas.microsoft.com/office/drawing/2014/main" val="349911991"/>
                    </a:ext>
                  </a:extLst>
                </a:gridCol>
                <a:gridCol w="13915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915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59871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Ranging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type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One-Way TOF [8,9]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Two-way RTT [8,9,11]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FTM EDCA [6,9,11]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NTB [6,7,</a:t>
                      </a:r>
                      <a:br>
                        <a:rPr lang="en-US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9,10]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Passive FTM EDCA /NTB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TB [6]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Passive TB [6]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883">
                <a:tc>
                  <a:txBody>
                    <a:bodyPr/>
                    <a:lstStyle/>
                    <a:p>
                      <a:r>
                        <a:rPr lang="en-US" kern="800" baseline="0" dirty="0">
                          <a:solidFill>
                            <a:schemeClr val="tx1"/>
                          </a:solidFill>
                        </a:rPr>
                        <a:t>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802.11-2016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802.11az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802.11az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802.11az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46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Challenges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accurate absolute timing at each STA;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TOD (sub ns accuracy) &amp; TX location included in measurement frame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TODs (sub ns accuracy) &amp; TX location included in measurement frame and/or fixed timing for reply 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high channel load </a:t>
                      </a:r>
                    </a:p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(≥ 6 frames),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100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position (no parallel ex-change)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1 request </a:t>
                      </a:r>
                      <a:r>
                        <a:rPr lang="de-DE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+ ACK </a:t>
                      </a:r>
                      <a:r>
                        <a:rPr lang="de-DE" sz="1600" kern="1200" baseline="0" dirty="0" err="1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frame</a:t>
                      </a:r>
                      <a:r>
                        <a:rPr lang="de-DE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endParaRPr lang="en-US" sz="1600" kern="1200" baseline="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 frames in one TXOP,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0.6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 2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position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additional measurement reports depending on ranging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9-11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frames in one TXOP,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 based, spatial streams UL and DL, not OCB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frames in one TXOP, based on TB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4546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Transmitted frames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≥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6-7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1-2  add. meas. report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u="sng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9-11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sng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≥ 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4546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Security/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Privacy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optionally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depending on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optionally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68109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11bd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Changes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strict timing synchronization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TOD in measure-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ment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TOD in measurement frame, exchange in one TXOP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None</a:t>
                      </a:r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, optional: reduce frames, parallel ranging ex-change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NDPA/NDP frame using NGV PPDU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depending on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adaptation to OCB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Only with TB,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adaptation to OCB</a:t>
                      </a:r>
                    </a:p>
                    <a:p>
                      <a:endParaRPr lang="en-US" sz="1600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1A09DCF-F709-42E8-BE64-39EB15C69352}"/>
              </a:ext>
            </a:extLst>
          </p:cNvPr>
          <p:cNvGrpSpPr/>
          <p:nvPr/>
        </p:nvGrpSpPr>
        <p:grpSpPr>
          <a:xfrm>
            <a:off x="1415480" y="665803"/>
            <a:ext cx="1800200" cy="5715525"/>
            <a:chOff x="1415480" y="665803"/>
            <a:chExt cx="1800200" cy="5715525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0AAFE399-FF69-4677-8A24-6B187765CEC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15480" y="665803"/>
              <a:ext cx="1800200" cy="5715525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6A4CC272-3D7B-43F7-B9BD-CF913ACA4E62}"/>
                </a:ext>
              </a:extLst>
            </p:cNvPr>
            <p:cNvCxnSpPr/>
            <p:nvPr/>
          </p:nvCxnSpPr>
          <p:spPr bwMode="auto">
            <a:xfrm flipH="1">
              <a:off x="1415480" y="692696"/>
              <a:ext cx="1800200" cy="5688632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D993AE5-480A-473B-8D85-A9A6D71FA8C9}"/>
                </a:ext>
              </a:extLst>
            </p:cNvPr>
            <p:cNvSpPr txBox="1"/>
            <p:nvPr/>
          </p:nvSpPr>
          <p:spPr>
            <a:xfrm>
              <a:off x="1465007" y="4509120"/>
              <a:ext cx="1678665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Not feasible</a:t>
              </a:r>
              <a:br>
                <a:rPr lang="en-US" dirty="0">
                  <a:solidFill>
                    <a:srgbClr val="FF0000"/>
                  </a:solidFill>
                </a:rPr>
              </a:br>
              <a:r>
                <a:rPr lang="en-US" u="sng" dirty="0">
                  <a:solidFill>
                    <a:srgbClr val="FF0000"/>
                  </a:solidFill>
                </a:rPr>
                <a:t>time sync</a:t>
              </a:r>
              <a:endParaRPr lang="de-DE" u="sng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1037B4E-548F-4F07-B5F7-3B6610E95B79}"/>
              </a:ext>
            </a:extLst>
          </p:cNvPr>
          <p:cNvGrpSpPr/>
          <p:nvPr/>
        </p:nvGrpSpPr>
        <p:grpSpPr>
          <a:xfrm>
            <a:off x="9264352" y="692696"/>
            <a:ext cx="2430474" cy="5724146"/>
            <a:chOff x="1137537" y="657182"/>
            <a:chExt cx="2430474" cy="5724146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93940AC-ED39-421F-9C60-AEE0A08FE7E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02995" y="657182"/>
              <a:ext cx="1812685" cy="5724146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22AFABA-B2B4-4804-82AC-0DED557CE22F}"/>
                </a:ext>
              </a:extLst>
            </p:cNvPr>
            <p:cNvCxnSpPr/>
            <p:nvPr/>
          </p:nvCxnSpPr>
          <p:spPr bwMode="auto">
            <a:xfrm flipH="1">
              <a:off x="1415480" y="692696"/>
              <a:ext cx="1800200" cy="5688632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7B82E53-DF60-4945-82E1-293CF49D4A67}"/>
                </a:ext>
              </a:extLst>
            </p:cNvPr>
            <p:cNvSpPr txBox="1"/>
            <p:nvPr/>
          </p:nvSpPr>
          <p:spPr>
            <a:xfrm>
              <a:off x="1137537" y="4509120"/>
              <a:ext cx="2430474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u="sng" dirty="0">
                  <a:solidFill>
                    <a:srgbClr val="FF0000"/>
                  </a:solidFill>
                </a:rPr>
                <a:t>OCB requires</a:t>
              </a:r>
              <a:br>
                <a:rPr lang="en-US" u="sng" dirty="0">
                  <a:solidFill>
                    <a:srgbClr val="FF0000"/>
                  </a:solidFill>
                </a:rPr>
              </a:br>
              <a:r>
                <a:rPr lang="en-US" u="sng" dirty="0">
                  <a:solidFill>
                    <a:srgbClr val="FF0000"/>
                  </a:solidFill>
                </a:rPr>
                <a:t>significant rework</a:t>
              </a:r>
              <a:endParaRPr lang="de-DE" u="sng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D919C1EC-8B92-4EAF-BD67-0CC5D36809F5}"/>
              </a:ext>
            </a:extLst>
          </p:cNvPr>
          <p:cNvGrpSpPr/>
          <p:nvPr/>
        </p:nvGrpSpPr>
        <p:grpSpPr>
          <a:xfrm>
            <a:off x="3215680" y="692696"/>
            <a:ext cx="1800200" cy="5715525"/>
            <a:chOff x="1415480" y="665803"/>
            <a:chExt cx="1800200" cy="5715525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1307AA1-4E12-4CC6-8F28-F9B97357669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15480" y="665803"/>
              <a:ext cx="1800200" cy="5715525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F917D57-9EE3-4A6B-BD2E-58C38C5CC3B2}"/>
                </a:ext>
              </a:extLst>
            </p:cNvPr>
            <p:cNvCxnSpPr/>
            <p:nvPr/>
          </p:nvCxnSpPr>
          <p:spPr bwMode="auto">
            <a:xfrm flipH="1">
              <a:off x="1415480" y="692696"/>
              <a:ext cx="1800200" cy="5688632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10F1784-76F0-4816-A3BF-B838B704207A}"/>
                </a:ext>
              </a:extLst>
            </p:cNvPr>
            <p:cNvSpPr txBox="1"/>
            <p:nvPr/>
          </p:nvSpPr>
          <p:spPr>
            <a:xfrm>
              <a:off x="1533936" y="4443318"/>
              <a:ext cx="1609736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Feasibility </a:t>
              </a:r>
              <a:br>
                <a:rPr lang="en-US" dirty="0">
                  <a:solidFill>
                    <a:srgbClr val="FF0000"/>
                  </a:solidFill>
                </a:rPr>
              </a:br>
              <a:r>
                <a:rPr lang="en-US" dirty="0">
                  <a:solidFill>
                    <a:srgbClr val="FF0000"/>
                  </a:solidFill>
                </a:rPr>
                <a:t>not tested</a:t>
              </a:r>
              <a:endParaRPr lang="de-DE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03364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Content Placeholder 7">
            <a:extLst>
              <a:ext uri="{FF2B5EF4-FFF2-40B4-BE49-F238E27FC236}">
                <a16:creationId xmlns:a16="http://schemas.microsoft.com/office/drawing/2014/main" id="{D2E19D08-6F80-4017-9493-0848C06ED0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0457734"/>
              </p:ext>
            </p:extLst>
          </p:nvPr>
        </p:nvGraphicFramePr>
        <p:xfrm>
          <a:off x="119336" y="665803"/>
          <a:ext cx="11881318" cy="5801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4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9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96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0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3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1506">
                  <a:extLst>
                    <a:ext uri="{9D8B030D-6E8A-4147-A177-3AD203B41FA5}">
                      <a16:colId xmlns:a16="http://schemas.microsoft.com/office/drawing/2014/main" val="349911991"/>
                    </a:ext>
                  </a:extLst>
                </a:gridCol>
                <a:gridCol w="13915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915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59871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Ranging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type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FTM EDCA [6,9,11]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NTB [6,7,</a:t>
                      </a:r>
                      <a:br>
                        <a:rPr lang="en-US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9,10]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883">
                <a:tc>
                  <a:txBody>
                    <a:bodyPr/>
                    <a:lstStyle/>
                    <a:p>
                      <a:r>
                        <a:rPr lang="en-US" kern="800" baseline="0" dirty="0">
                          <a:solidFill>
                            <a:schemeClr val="tx1"/>
                          </a:solidFill>
                        </a:rPr>
                        <a:t>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8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8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802.11-2016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8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802.11az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8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8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8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46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Challenges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high channel load </a:t>
                      </a:r>
                    </a:p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(≥ 6 frames),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100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position (no parallel ex-change)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1 request </a:t>
                      </a:r>
                      <a:r>
                        <a:rPr lang="de-DE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+ ACK </a:t>
                      </a:r>
                      <a:r>
                        <a:rPr lang="de-DE" sz="1600" kern="1200" baseline="0" dirty="0" err="1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frame</a:t>
                      </a:r>
                      <a:r>
                        <a:rPr lang="de-DE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endParaRPr lang="en-US" sz="1600" kern="1200" baseline="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 frames in one TXOP,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0.6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 2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ms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position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4546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Transmitted frames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≥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6-7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4546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Security/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Privacy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optionally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68109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11bd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Changes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None, optional: reduce frames, parallel ranging ex-change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NDPA/NDP frame using NGV PPDU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7AEE97B-2358-4C37-B167-D44C98E77B4A}"/>
              </a:ext>
            </a:extLst>
          </p:cNvPr>
          <p:cNvSpPr txBox="1"/>
          <p:nvPr/>
        </p:nvSpPr>
        <p:spPr>
          <a:xfrm>
            <a:off x="8472263" y="1865404"/>
            <a:ext cx="3501695" cy="2585323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Highly dynamic V2X environment: latency critical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High channel load: </a:t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DCC may delay next TXOP by 1 second [12]</a:t>
            </a:r>
          </a:p>
          <a:p>
            <a: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  <a:t>	 NTB m</a:t>
            </a:r>
            <a:r>
              <a:rPr lang="en-US" sz="1800" dirty="0">
                <a:solidFill>
                  <a:schemeClr val="tx1"/>
                </a:solidFill>
              </a:rPr>
              <a:t>easurement</a:t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	exchange including LMRs in </a:t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	one TXOP  only 0.6 </a:t>
            </a:r>
            <a:r>
              <a:rPr lang="en-US" sz="1800" dirty="0" err="1">
                <a:solidFill>
                  <a:schemeClr val="tx1"/>
                </a:solidFill>
              </a:rPr>
              <a:t>ms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  <a:t> Low latency</a:t>
            </a:r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AB7E635-5ED0-4D0E-A78F-379850536ADC}"/>
              </a:ext>
            </a:extLst>
          </p:cNvPr>
          <p:cNvSpPr/>
          <p:nvPr/>
        </p:nvSpPr>
        <p:spPr bwMode="auto">
          <a:xfrm>
            <a:off x="6413682" y="2678835"/>
            <a:ext cx="1512168" cy="864096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DED5089-A34E-4691-B3E0-860F3DBBE66D}"/>
              </a:ext>
            </a:extLst>
          </p:cNvPr>
          <p:cNvCxnSpPr>
            <a:cxnSpLocks/>
            <a:stCxn id="7" idx="6"/>
            <a:endCxn id="2" idx="1"/>
          </p:cNvCxnSpPr>
          <p:nvPr/>
        </p:nvCxnSpPr>
        <p:spPr bwMode="auto">
          <a:xfrm>
            <a:off x="7925850" y="3110883"/>
            <a:ext cx="546413" cy="47183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89B7B5FF-E4A8-4BC2-8055-FF77372D098C}"/>
              </a:ext>
            </a:extLst>
          </p:cNvPr>
          <p:cNvSpPr txBox="1"/>
          <p:nvPr/>
        </p:nvSpPr>
        <p:spPr>
          <a:xfrm>
            <a:off x="1415480" y="1846731"/>
            <a:ext cx="3240360" cy="3139321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Highly dynamic V2X environment: latency critical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High channel load: </a:t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DCC may delay next TXOP by 1 second [12]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  <a:t>FTM EDCA: </a:t>
            </a:r>
            <a:b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</a:br>
            <a: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  <a:t>3 separate frames with ACKs</a:t>
            </a:r>
            <a:b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</a:br>
            <a: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  <a:t> FTM measurement exchange including LMRs several seconds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</a:p>
          <a:p>
            <a: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  <a:t> High latency</a:t>
            </a:r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CE1754B0-070A-4066-B747-76AA652B4635}"/>
              </a:ext>
            </a:extLst>
          </p:cNvPr>
          <p:cNvSpPr/>
          <p:nvPr/>
        </p:nvSpPr>
        <p:spPr bwMode="auto">
          <a:xfrm>
            <a:off x="6528048" y="4435403"/>
            <a:ext cx="1224136" cy="864096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D0063A1-40D3-44A5-BB24-C93873D0B218}"/>
              </a:ext>
            </a:extLst>
          </p:cNvPr>
          <p:cNvCxnSpPr>
            <a:cxnSpLocks/>
            <a:stCxn id="25" idx="6"/>
            <a:endCxn id="27" idx="1"/>
          </p:cNvCxnSpPr>
          <p:nvPr/>
        </p:nvCxnSpPr>
        <p:spPr bwMode="auto">
          <a:xfrm>
            <a:off x="7752184" y="4867451"/>
            <a:ext cx="697423" cy="275542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A6F4885B-D32D-41FB-9B51-317A428652D3}"/>
              </a:ext>
            </a:extLst>
          </p:cNvPr>
          <p:cNvSpPr txBox="1"/>
          <p:nvPr/>
        </p:nvSpPr>
        <p:spPr>
          <a:xfrm>
            <a:off x="8449607" y="4681328"/>
            <a:ext cx="3501695" cy="923330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Support for authentication, integrity check, and privacy of ranging message</a:t>
            </a:r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E53CD71C-656B-4730-8C97-6E684796A849}"/>
              </a:ext>
            </a:extLst>
          </p:cNvPr>
          <p:cNvSpPr/>
          <p:nvPr/>
        </p:nvSpPr>
        <p:spPr bwMode="auto">
          <a:xfrm>
            <a:off x="4979878" y="2514310"/>
            <a:ext cx="1224136" cy="864096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D06FFCC2-23C0-433D-8B07-0614FF15413E}"/>
              </a:ext>
            </a:extLst>
          </p:cNvPr>
          <p:cNvCxnSpPr>
            <a:cxnSpLocks/>
            <a:stCxn id="30" idx="2"/>
            <a:endCxn id="24" idx="3"/>
          </p:cNvCxnSpPr>
          <p:nvPr/>
        </p:nvCxnSpPr>
        <p:spPr bwMode="auto">
          <a:xfrm flipH="1">
            <a:off x="4655840" y="2946358"/>
            <a:ext cx="324038" cy="470034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80389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6E6DE-49AD-482A-A800-D9075C1F5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Passive Ranging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8C8F9-2671-4B5B-8AD3-F884289D3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11az defines passive TB ranging: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Relative range (TDOA) of </a:t>
            </a:r>
            <a:br>
              <a:rPr lang="en-US" dirty="0"/>
            </a:br>
            <a:r>
              <a:rPr lang="en-US" dirty="0"/>
              <a:t>arbitrary number of </a:t>
            </a:r>
            <a:br>
              <a:rPr lang="en-US" dirty="0"/>
            </a:br>
            <a:r>
              <a:rPr lang="en-US" dirty="0"/>
              <a:t>passive STAs  (PSTAs)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 additional measurement</a:t>
            </a:r>
            <a:br>
              <a:rPr lang="en-US" dirty="0"/>
            </a:br>
            <a:r>
              <a:rPr lang="en-US" dirty="0"/>
              <a:t>exchanges needed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addition to LMR reports</a:t>
            </a:r>
            <a:br>
              <a:rPr lang="en-US" dirty="0"/>
            </a:br>
            <a:r>
              <a:rPr lang="en-US" dirty="0"/>
              <a:t>two RSTA broadcast passive </a:t>
            </a:r>
            <a:br>
              <a:rPr lang="en-US" dirty="0"/>
            </a:br>
            <a:r>
              <a:rPr lang="en-US" dirty="0"/>
              <a:t>TB ranging measurement </a:t>
            </a:r>
            <a:br>
              <a:rPr lang="en-US" dirty="0"/>
            </a:br>
            <a:r>
              <a:rPr lang="en-US" dirty="0"/>
              <a:t>report frames</a:t>
            </a:r>
          </a:p>
          <a:p>
            <a:pPr marL="0" indent="0"/>
            <a:r>
              <a:rPr lang="en-US" dirty="0">
                <a:sym typeface="Wingdings" panose="05000000000000000000" pitchFamily="2" charset="2"/>
              </a:rPr>
              <a:t> Scalability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7B7C9B-8F9D-4EEF-8AB4-76260939F4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A9BBE0-2DB9-4603-BBC8-92A614AD3A3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 Sand, German Aerospace Center (DLR)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0F1B45A-8337-4E19-B4B6-0E524C2197D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November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668F5A5-A43F-4CB4-976C-D273508E8E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5920" y="1751014"/>
            <a:ext cx="6677025" cy="456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35544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2238</Words>
  <Application>Microsoft Office PowerPoint</Application>
  <PresentationFormat>Widescreen</PresentationFormat>
  <Paragraphs>371</Paragraphs>
  <Slides>17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 Unicode MS</vt:lpstr>
      <vt:lpstr>MS Gothic</vt:lpstr>
      <vt:lpstr>Arial</vt:lpstr>
      <vt:lpstr>Times New Roman</vt:lpstr>
      <vt:lpstr>Wingdings</vt:lpstr>
      <vt:lpstr>802-11-Submission-16-9</vt:lpstr>
      <vt:lpstr>Document</vt:lpstr>
      <vt:lpstr>802.11bd NGV Ranging Status and Types </vt:lpstr>
      <vt:lpstr>Abstract</vt:lpstr>
      <vt:lpstr>802.11bd NGV Documents Addressing Ranging</vt:lpstr>
      <vt:lpstr>802.11bd NGV Contributions Addressing Ranging</vt:lpstr>
      <vt:lpstr>PowerPoint Presentation</vt:lpstr>
      <vt:lpstr>PowerPoint Presentation</vt:lpstr>
      <vt:lpstr>PowerPoint Presentation</vt:lpstr>
      <vt:lpstr>PowerPoint Presentation</vt:lpstr>
      <vt:lpstr>Passive Ranging</vt:lpstr>
      <vt:lpstr>Passive Ranging Proposal</vt:lpstr>
      <vt:lpstr>Multi-channel 11az Ranging [13] </vt:lpstr>
      <vt:lpstr>Mandatory vs. Optional Ranging Types</vt:lpstr>
      <vt:lpstr>Conclusions</vt:lpstr>
      <vt:lpstr>References</vt:lpstr>
      <vt:lpstr>SP #1</vt:lpstr>
      <vt:lpstr>SP #2</vt:lpstr>
      <vt:lpstr>SP #3</vt:lpstr>
    </vt:vector>
  </TitlesOfParts>
  <Company>German Aerospace Center (DLR)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802.11bd Ranging Status and Types</dc:title>
  <dc:creator>Stephan Sand</dc:creator>
  <cp:lastModifiedBy>Sand, Stephan</cp:lastModifiedBy>
  <cp:revision>141</cp:revision>
  <cp:lastPrinted>1601-01-01T00:00:00Z</cp:lastPrinted>
  <dcterms:created xsi:type="dcterms:W3CDTF">2020-09-15T16:05:44Z</dcterms:created>
  <dcterms:modified xsi:type="dcterms:W3CDTF">2020-11-06T17:01:32Z</dcterms:modified>
</cp:coreProperties>
</file>