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70" r:id="rId5"/>
    <p:sldId id="266" r:id="rId6"/>
    <p:sldId id="273" r:id="rId7"/>
    <p:sldId id="278" r:id="rId8"/>
    <p:sldId id="279" r:id="rId9"/>
    <p:sldId id="281" r:id="rId10"/>
    <p:sldId id="277" r:id="rId11"/>
    <p:sldId id="282" r:id="rId12"/>
    <p:sldId id="271" r:id="rId13"/>
    <p:sldId id="267" r:id="rId14"/>
    <p:sldId id="264" r:id="rId15"/>
    <p:sldId id="268" r:id="rId16"/>
    <p:sldId id="280" r:id="rId17"/>
    <p:sldId id="27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5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154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802.11-20/1728r1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802.11-20/1728r1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09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8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9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21-00-0ngv-location-use-cases-for-ngv.pptx" TargetMode="External"/><Relationship Id="rId13" Type="http://schemas.openxmlformats.org/officeDocument/2006/relationships/hyperlink" Target="https://mentor.ieee.org/802.11/dcn/19/11-19-2011-00-00bd-ranging-protocol-in-11bd.pptx" TargetMode="External"/><Relationship Id="rId3" Type="http://schemas.openxmlformats.org/officeDocument/2006/relationships/hyperlink" Target="https://mentor.ieee.org/802.11/dcn/18/11-18-0861-09-0ngv-ieee-802-11-ngv-sg-proposed-par.docx" TargetMode="External"/><Relationship Id="rId7" Type="http://schemas.openxmlformats.org/officeDocument/2006/relationships/hyperlink" Target="https://mentor.ieee.org/802.11/dcn/19/11-19-0497-07-00bd-802-11bd-specification-framework-document.docx" TargetMode="External"/><Relationship Id="rId12" Type="http://schemas.openxmlformats.org/officeDocument/2006/relationships/hyperlink" Target="https://mentor.ieee.org/802.11/dcn/19/11-19-1892-00-00bd-on-ranging-methods-for-ngv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entor.ieee.org/802.11/dcn/19/11-19-0497-06-00bd-802-11bd-specification-framework-document.docx" TargetMode="External"/><Relationship Id="rId11" Type="http://schemas.openxmlformats.org/officeDocument/2006/relationships/hyperlink" Target="https://mentor.ieee.org/802.11/dcn/19/11-19-0788-03-00bd-considerations-on-ranging-in-ngv.pptx" TargetMode="External"/><Relationship Id="rId5" Type="http://schemas.openxmlformats.org/officeDocument/2006/relationships/hyperlink" Target="https://mentor.ieee.org/802.11/dcn/19/11-19-1342-01-00bd-11bd-use-cases.pptx" TargetMode="External"/><Relationship Id="rId15" Type="http://schemas.openxmlformats.org/officeDocument/2006/relationships/hyperlink" Target="https://mentor.ieee.org/802.11/dcn/20/11-20-1761-02-00bd-11az-ranging-in-11bd.pptx" TargetMode="External"/><Relationship Id="rId10" Type="http://schemas.openxmlformats.org/officeDocument/2006/relationships/hyperlink" Target="https://mentor.ieee.org/802.11/dcn/19/11-19-0859-00-00bd-ranging-performance-in-11bd.pptx" TargetMode="External"/><Relationship Id="rId4" Type="http://schemas.openxmlformats.org/officeDocument/2006/relationships/hyperlink" Target="https://mentor.ieee.org/802.11/dcn/19/11-19-0495-03-00bd-802-11bd-functional-requirements-document.doc" TargetMode="External"/><Relationship Id="rId9" Type="http://schemas.openxmlformats.org/officeDocument/2006/relationships/hyperlink" Target="https://mentor.ieee.org/802.11/dcn/18/11-18-1250-00-0ngv-ngv-ranging-discussion.pptx" TargetMode="External"/><Relationship Id="rId14" Type="http://schemas.openxmlformats.org/officeDocument/2006/relationships/hyperlink" Target="https://mentor.ieee.org/802.11/dcn/19/11-19-1929-01-00bd-influence-of-delay-close-multi-path-components-on-ftm-rtt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802.11bd NGV Ranging Status and Types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54737"/>
              </p:ext>
            </p:extLst>
          </p:nvPr>
        </p:nvGraphicFramePr>
        <p:xfrm>
          <a:off x="995363" y="2393950"/>
          <a:ext cx="10313987" cy="416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Document" r:id="rId4" imgW="10428620" imgH="4223201" progId="Word.Document.8">
                  <p:embed/>
                </p:oleObj>
              </mc:Choice>
              <mc:Fallback>
                <p:oleObj name="Document" r:id="rId4" imgW="10428620" imgH="42232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393950"/>
                        <a:ext cx="10313987" cy="4168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668F5A5-A43F-4CB4-976C-D273508E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751014"/>
            <a:ext cx="6677025" cy="4562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A61524-B4C3-416F-AB9C-5D239BE7BF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08" t="31860" r="20320" b="57296"/>
          <a:stretch/>
        </p:blipFill>
        <p:spPr>
          <a:xfrm>
            <a:off x="6589905" y="2597667"/>
            <a:ext cx="4104456" cy="4947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 Proposal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NTB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report frames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LCI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R/ISTA broadcast passive ranging measurement</a:t>
            </a:r>
            <a:endParaRPr lang="de-DE" dirty="0"/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CEB582-B0C2-418E-B4A5-62A43D6A4771}"/>
              </a:ext>
            </a:extLst>
          </p:cNvPr>
          <p:cNvSpPr txBox="1"/>
          <p:nvPr/>
        </p:nvSpPr>
        <p:spPr>
          <a:xfrm>
            <a:off x="7608168" y="2636912"/>
            <a:ext cx="209333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NDP Announcement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5A5107-D3AD-4CC8-BB51-E6821F859B01}"/>
              </a:ext>
            </a:extLst>
          </p:cNvPr>
          <p:cNvSpPr/>
          <p:nvPr/>
        </p:nvSpPr>
        <p:spPr bwMode="auto">
          <a:xfrm>
            <a:off x="6638160" y="3755136"/>
            <a:ext cx="2664296" cy="369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A8E3B-4FC1-4730-851E-64AB357474C6}"/>
              </a:ext>
            </a:extLst>
          </p:cNvPr>
          <p:cNvSpPr/>
          <p:nvPr/>
        </p:nvSpPr>
        <p:spPr bwMode="auto">
          <a:xfrm>
            <a:off x="7852207" y="3820120"/>
            <a:ext cx="1702672" cy="3438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BC213A-C353-4DD5-B8B6-44009078837F}"/>
              </a:ext>
            </a:extLst>
          </p:cNvPr>
          <p:cNvSpPr/>
          <p:nvPr/>
        </p:nvSpPr>
        <p:spPr bwMode="auto">
          <a:xfrm>
            <a:off x="9698323" y="4163932"/>
            <a:ext cx="905256" cy="3438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E54751-635E-41BA-9C91-4C1329B31774}"/>
              </a:ext>
            </a:extLst>
          </p:cNvPr>
          <p:cNvSpPr/>
          <p:nvPr/>
        </p:nvSpPr>
        <p:spPr bwMode="auto">
          <a:xfrm>
            <a:off x="10056440" y="2694067"/>
            <a:ext cx="545216" cy="4947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B827DB-5C05-4CA3-A1D9-45E0F9B33346}"/>
              </a:ext>
            </a:extLst>
          </p:cNvPr>
          <p:cNvSpPr/>
          <p:nvPr/>
        </p:nvSpPr>
        <p:spPr bwMode="auto">
          <a:xfrm>
            <a:off x="10488488" y="2640087"/>
            <a:ext cx="109728" cy="45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3547DE-5170-426E-932D-EFFE2CFD4138}"/>
              </a:ext>
            </a:extLst>
          </p:cNvPr>
          <p:cNvCxnSpPr/>
          <p:nvPr/>
        </p:nvCxnSpPr>
        <p:spPr bwMode="auto">
          <a:xfrm>
            <a:off x="6638160" y="2348880"/>
            <a:ext cx="0" cy="261518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EDBE52-ABF5-43E4-8A46-757C27EED79C}"/>
              </a:ext>
            </a:extLst>
          </p:cNvPr>
          <p:cNvCxnSpPr/>
          <p:nvPr/>
        </p:nvCxnSpPr>
        <p:spPr bwMode="auto">
          <a:xfrm>
            <a:off x="10632504" y="2339355"/>
            <a:ext cx="0" cy="262432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8908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CD59-27C8-4191-805F-C72D671A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11az Ranging [13] 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12B57-4353-42D3-997E-44913440D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Leveraging higher layer (1609/ITS-G5) multi-channel operation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Capability discovery handled via higher layer mechanisms through 11bd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Flexible and low-overhead application of 11az in 11bd and OCB mode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Ranging can occur through multi-channel operation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inside 5.9 GHz ITS band: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NTB ranging (NGV NDP/NDPA and LMR frames)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802.11 </a:t>
            </a:r>
            <a:r>
              <a:rPr lang="en-US" altLang="zh-CN" dirty="0"/>
              <a:t>security using 11az pre-association security negotiation (PASN)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outside 5.9 GHz ITS band</a:t>
            </a:r>
            <a:br>
              <a:rPr lang="en-US" altLang="zh-CN" dirty="0"/>
            </a:br>
            <a:r>
              <a:rPr lang="de-DE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Enables use of higher BW channels for higher accuracy ranging where applicable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Use of 11az PHY security and different 11az ranging options possible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Minimal changes/spec work required in 11bd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C1B11-E3AD-4554-9380-8BC8BB1354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8227-4427-48CB-9DC9-385C277143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D75089-5049-4F9C-A3AC-DAE57504EE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30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09E4-27A4-429B-AE81-40DF927E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vs. Optional Ranging Types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BE84-A458-4754-9679-75015B3E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Optional ranging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advertisement and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flexibility for different applications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ranging type(s)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 devices possible I/RSTA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advertisement and negotiation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E.g. NTB ranging advertisement unnecessary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Mandatory capture of accurate TOA/TOD of frames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 E.g. FTM EDCA Ranging FTM Request unnecessary</a:t>
            </a:r>
          </a:p>
          <a:p>
            <a:pPr marL="57150" indent="0"/>
            <a:r>
              <a:rPr lang="en-US" sz="1600" dirty="0">
                <a:sym typeface="Wingdings" panose="05000000000000000000" pitchFamily="2" charset="2"/>
              </a:rPr>
              <a:t>	</a:t>
            </a:r>
          </a:p>
          <a:p>
            <a:pPr marL="57150" indent="0"/>
            <a:r>
              <a:rPr lang="en-US" dirty="0">
                <a:sym typeface="Wingdings" panose="05000000000000000000" pitchFamily="2" charset="2"/>
              </a:rPr>
              <a:t>	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Faster ranging and positioning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BEF4C-21E5-4DF4-8821-314134A4C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4FF38-4BDC-4C63-8D79-605E6DA068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C1F14-5F1F-4892-BDD3-14209C51B4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95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NGV ranging: Two out of five ranging types plus passive methods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One-way TOF: time synchronization and fast time stamp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Two-way RTT: fast time stamp and fixed timing for ACK (processing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FTM EDCA: </a:t>
            </a:r>
            <a:r>
              <a:rPr lang="en-US" sz="1800" dirty="0">
                <a:solidFill>
                  <a:schemeClr val="accent2"/>
                </a:solidFill>
              </a:rPr>
              <a:t>easily adapted for 11bd, 3 separate frames </a:t>
            </a:r>
            <a:r>
              <a:rPr lang="de-DE" sz="1800" dirty="0">
                <a:solidFill>
                  <a:schemeClr val="accent2"/>
                </a:solidFill>
              </a:rPr>
              <a:t>+ ACK </a:t>
            </a:r>
            <a:r>
              <a:rPr lang="de-DE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high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latency</a:t>
            </a:r>
            <a:endParaRPr lang="en-US" sz="1800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NTB: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define additional frames, one TXOP measurement exchange and reporting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</a:rPr>
              <a:t>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Passive NTB</a:t>
            </a:r>
            <a:r>
              <a:rPr lang="en-US" sz="1800" dirty="0"/>
              <a:t>(/FTM EDCA</a:t>
            </a:r>
            <a:r>
              <a:rPr lang="en-US" sz="1800" dirty="0">
                <a:solidFill>
                  <a:schemeClr val="accent2"/>
                </a:solidFill>
              </a:rPr>
              <a:t>)</a:t>
            </a:r>
            <a:r>
              <a:rPr lang="en-US" sz="1800" b="1" dirty="0">
                <a:solidFill>
                  <a:schemeClr val="accent2"/>
                </a:solidFill>
              </a:rPr>
              <a:t>:</a:t>
            </a:r>
            <a:r>
              <a:rPr lang="en-US" sz="1800" dirty="0">
                <a:solidFill>
                  <a:schemeClr val="accent2"/>
                </a:solidFill>
              </a:rPr>
              <a:t> In addition to LMR reports two LCI reports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  <a:sym typeface="Wingdings" panose="05000000000000000000" pitchFamily="2" charset="2"/>
              </a:rPr>
              <a:t>scalability</a:t>
            </a:r>
            <a:endParaRPr lang="en-US" sz="1800" b="1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TB and passive TB: Significant changes to work OCB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</a:rPr>
              <a:t>Multi-channel 11az ranging: </a:t>
            </a:r>
            <a:r>
              <a:rPr lang="en-US" sz="1800" dirty="0">
                <a:solidFill>
                  <a:schemeClr val="accent2"/>
                </a:solidFill>
              </a:rPr>
              <a:t>11bd STAs negotiate 11az ranging outside 5.9 GHz band</a:t>
            </a:r>
            <a:endParaRPr lang="en-US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vs. optional ranging type(s):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Reduced channel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Faster ranging and positioning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1800" dirty="0"/>
              <a:t>[1] Project Authorization Request (PAR) </a:t>
            </a:r>
            <a:r>
              <a:rPr lang="en-US" sz="1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11-18-0861r9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[2] </a:t>
            </a:r>
            <a:r>
              <a:rPr lang="en-US" sz="1800" dirty="0" err="1"/>
              <a:t>TGbd</a:t>
            </a:r>
            <a:r>
              <a:rPr lang="en-US" sz="1800" dirty="0"/>
              <a:t> Functional Requirements Document (FRD) </a:t>
            </a:r>
            <a:r>
              <a:rPr lang="en-US" sz="1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11-19-0495r3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[3] </a:t>
            </a:r>
            <a:r>
              <a:rPr lang="en-US" sz="1800" dirty="0" err="1"/>
              <a:t>TGbd</a:t>
            </a:r>
            <a:r>
              <a:rPr lang="en-US" sz="1800" dirty="0"/>
              <a:t> Use Case Document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11-19-1342r1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[4] </a:t>
            </a:r>
            <a:r>
              <a:rPr lang="en-US" sz="1800" dirty="0" err="1"/>
              <a:t>TGbd</a:t>
            </a:r>
            <a:r>
              <a:rPr lang="en-US" sz="1800" dirty="0"/>
              <a:t> Spec Framework Document (SFD) </a:t>
            </a:r>
            <a:r>
              <a:rPr lang="en-US" sz="18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</a:t>
            </a:r>
            <a:r>
              <a:rPr lang="en-US" sz="18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11-19-0497r7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[5] Location use cases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11-18-1221r0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[6] NGV ranging discussion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11-18-1250r0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[7] Ranging Performance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11-19-0859r0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[</a:t>
            </a:r>
            <a:r>
              <a:rPr lang="en-US" sz="1800" dirty="0"/>
              <a:t>8] Considerations on Ranging in NGV </a:t>
            </a:r>
            <a:r>
              <a:rPr lang="en-US" sz="18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11-19-0788r3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  <a:p>
            <a:r>
              <a:rPr lang="en-US" sz="1800" dirty="0"/>
              <a:t>[9] On ranging methods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11-19-1892r0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[10] Ranging Protocol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11-19-2011r0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[11] Influence of Delay-close Multi Path Components on FTM-RTT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11-19-1929r1</a:t>
            </a:r>
            <a:r>
              <a:rPr lang="en-US" sz="1800" dirty="0"/>
              <a:t> 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[12] </a:t>
            </a:r>
            <a:r>
              <a:rPr lang="fi-FI" sz="1800" dirty="0">
                <a:solidFill>
                  <a:schemeClr val="accent2"/>
                </a:solidFill>
              </a:rPr>
              <a:t>ETSI EN 302 571 V2.1.1 (2017-02), </a:t>
            </a:r>
            <a:r>
              <a:rPr lang="en-US" sz="1800" dirty="0">
                <a:solidFill>
                  <a:schemeClr val="accent2"/>
                </a:solidFill>
              </a:rPr>
              <a:t>ITS; Radiocommunications equipment operating in the 5 855 MHz to 5 925 MHz frequency band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[13]  Ranging in 11bd </a:t>
            </a:r>
            <a:r>
              <a:rPr lang="en-US" sz="1800" dirty="0">
                <a:solidFill>
                  <a:schemeClr val="accent2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11-20/1761r2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change SFD </a:t>
            </a:r>
            <a:br>
              <a:rPr lang="en-US" dirty="0"/>
            </a:br>
            <a:r>
              <a:rPr lang="en-US" dirty="0"/>
              <a:t>from</a:t>
            </a:r>
          </a:p>
          <a:p>
            <a:r>
              <a:rPr lang="en-US" dirty="0"/>
              <a:t>“11bd supports round-trip-time (RTT) ranging for 10 MHz and 20 MHz bandwidth PPDUs through “</a:t>
            </a:r>
          </a:p>
          <a:p>
            <a:r>
              <a:rPr lang="en-US" dirty="0"/>
              <a:t>	to </a:t>
            </a:r>
          </a:p>
          <a:p>
            <a:r>
              <a:rPr lang="en-US" dirty="0"/>
              <a:t>“11bd supports </a:t>
            </a:r>
            <a:r>
              <a:rPr lang="en-US" u="sng" dirty="0"/>
              <a:t>NTB</a:t>
            </a:r>
            <a:r>
              <a:rPr lang="en-US" dirty="0"/>
              <a:t> ranging for 10 MHz and 20 MHz bandwidth PPDUs </a:t>
            </a:r>
            <a:r>
              <a:rPr lang="en-US" u="sng" dirty="0"/>
              <a:t>in the 5.9 GHz band</a:t>
            </a:r>
            <a:r>
              <a:rPr lang="en-US" dirty="0"/>
              <a:t>“</a:t>
            </a:r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4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</a:t>
            </a:r>
          </a:p>
          <a:p>
            <a:r>
              <a:rPr lang="en-US" dirty="0"/>
              <a:t>“11bd supports </a:t>
            </a:r>
            <a:r>
              <a:rPr lang="en-US" u="sng" dirty="0"/>
              <a:t>passive</a:t>
            </a:r>
            <a:r>
              <a:rPr lang="en-US" dirty="0"/>
              <a:t> NTB ranging for 10 MHz and 20 MHz bandwidth PPDUs in the 5.9 GHz band”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51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</a:t>
            </a:r>
          </a:p>
          <a:p>
            <a:r>
              <a:rPr lang="en-US" dirty="0"/>
              <a:t>“11bd supports negotiation of 11az ranging outside the 5.9 GHz band”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56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review contributions on ranging for 802.11bd NGV and summarize the different ranging types. This leads to straw polls asking: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preferences does the group have on the different </a:t>
            </a:r>
            <a:r>
              <a:rPr lang="en-GB" dirty="0">
                <a:solidFill>
                  <a:schemeClr val="tx1"/>
                </a:solidFill>
              </a:rPr>
              <a:t>ranging</a:t>
            </a:r>
            <a:r>
              <a:rPr lang="en-GB" dirty="0"/>
              <a:t> types?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Documents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PAR/FRD [1], [2]: “amendment defines procedures for at least one form of positioning in conjunction with V2X communications”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UC Doc [3]: UC5 Vehicular Positioning &amp; Location, UC8 Train-to-Train, UC9 Vehicle-to-Train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SFD [4]: “11bd supports round-trip-time (RTT) ranging for 10 MHz and 20 MHz bandwidth PPDUs.”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0.4: “An NGV PHY shall support the following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Round trip time (RTT) based ranging using 10 and 20 MHz bandwidth PPDUs”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21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Contributions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Positioning Use Cases for NGV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Ranging Discussions [6]: FTM, NTB, TB, and passive TB ranging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Performance in 11bd [7] : Performance results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Considerations on Ranging in NGV [8]: Performance results one-way TOF &amp; RTT ranging,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ranging methods for NGV [9]: First comparison one-way TOF, two-way RTT, FTM EDCA, and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Protocol in 11bd [10]: Ranging advertisement &amp; NTB ranging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Influence of Delay-Close Multi Path Components on FTM-RTT [11]: Performance results RTT ranging</a:t>
            </a:r>
          </a:p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0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901000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TOF/RTT/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1-2  add.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82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294546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two-way 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86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89393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FTM EDCA /NTB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919C1EC-8B92-4EAF-BD67-0CC5D36809F5}"/>
              </a:ext>
            </a:extLst>
          </p:cNvPr>
          <p:cNvGrpSpPr/>
          <p:nvPr/>
        </p:nvGrpSpPr>
        <p:grpSpPr>
          <a:xfrm>
            <a:off x="3215680" y="692696"/>
            <a:ext cx="1800200" cy="5715525"/>
            <a:chOff x="1415480" y="665803"/>
            <a:chExt cx="1800200" cy="571552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1307AA1-4E12-4CC6-8F28-F9B9735766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917D57-9EE3-4A6B-BD2E-58C38C5CC3B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10F1784-76F0-4816-A3BF-B838B704207A}"/>
                </a:ext>
              </a:extLst>
            </p:cNvPr>
            <p:cNvSpPr txBox="1"/>
            <p:nvPr/>
          </p:nvSpPr>
          <p:spPr>
            <a:xfrm>
              <a:off x="1533936" y="4443318"/>
              <a:ext cx="160973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Feasibility 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dirty="0">
                  <a:solidFill>
                    <a:srgbClr val="FF0000"/>
                  </a:solidFill>
                </a:rPr>
                <a:t>not tested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336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457734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AEE97B-2358-4C37-B167-D44C98E77B4A}"/>
              </a:ext>
            </a:extLst>
          </p:cNvPr>
          <p:cNvSpPr txBox="1"/>
          <p:nvPr/>
        </p:nvSpPr>
        <p:spPr>
          <a:xfrm>
            <a:off x="8472263" y="1865404"/>
            <a:ext cx="3501695" cy="258532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	 NTB m</a:t>
            </a:r>
            <a:r>
              <a:rPr lang="en-US" sz="1800" dirty="0">
                <a:solidFill>
                  <a:schemeClr val="tx1"/>
                </a:solidFill>
              </a:rPr>
              <a:t>easurement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exchange including LMRs in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one TXOP  only 0.6 </a:t>
            </a:r>
            <a:r>
              <a:rPr lang="en-US" sz="1800" dirty="0" err="1">
                <a:solidFill>
                  <a:schemeClr val="tx1"/>
                </a:solidFill>
              </a:rPr>
              <a:t>ms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Low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B7E635-5ED0-4D0E-A78F-379850536ADC}"/>
              </a:ext>
            </a:extLst>
          </p:cNvPr>
          <p:cNvSpPr/>
          <p:nvPr/>
        </p:nvSpPr>
        <p:spPr bwMode="auto">
          <a:xfrm>
            <a:off x="6413682" y="2678835"/>
            <a:ext cx="1512168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ED5089-A34E-4691-B3E0-860F3DBBE66D}"/>
              </a:ext>
            </a:extLst>
          </p:cNvPr>
          <p:cNvCxnSpPr>
            <a:cxnSpLocks/>
            <a:stCxn id="7" idx="6"/>
            <a:endCxn id="2" idx="1"/>
          </p:cNvCxnSpPr>
          <p:nvPr/>
        </p:nvCxnSpPr>
        <p:spPr bwMode="auto">
          <a:xfrm>
            <a:off x="7925850" y="3110883"/>
            <a:ext cx="546413" cy="4718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9B7B5FF-E4A8-4BC2-8055-FF77372D098C}"/>
              </a:ext>
            </a:extLst>
          </p:cNvPr>
          <p:cNvSpPr txBox="1"/>
          <p:nvPr/>
        </p:nvSpPr>
        <p:spPr>
          <a:xfrm>
            <a:off x="1415480" y="1846731"/>
            <a:ext cx="3240360" cy="313932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FTM EDCA: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3 separate frames with ACKs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FTM measurement exchange including LMRs several seconds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High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E1754B0-070A-4066-B747-76AA652B4635}"/>
              </a:ext>
            </a:extLst>
          </p:cNvPr>
          <p:cNvSpPr/>
          <p:nvPr/>
        </p:nvSpPr>
        <p:spPr bwMode="auto">
          <a:xfrm>
            <a:off x="6528048" y="4435403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D0063A1-40D3-44A5-BB24-C93873D0B218}"/>
              </a:ext>
            </a:extLst>
          </p:cNvPr>
          <p:cNvCxnSpPr>
            <a:cxnSpLocks/>
            <a:stCxn id="25" idx="6"/>
            <a:endCxn id="27" idx="1"/>
          </p:cNvCxnSpPr>
          <p:nvPr/>
        </p:nvCxnSpPr>
        <p:spPr bwMode="auto">
          <a:xfrm>
            <a:off x="7752184" y="4867451"/>
            <a:ext cx="697423" cy="2755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6F4885B-D32D-41FB-9B51-317A428652D3}"/>
              </a:ext>
            </a:extLst>
          </p:cNvPr>
          <p:cNvSpPr txBox="1"/>
          <p:nvPr/>
        </p:nvSpPr>
        <p:spPr>
          <a:xfrm>
            <a:off x="8449607" y="4681328"/>
            <a:ext cx="3501695" cy="92333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authentication, integrity check, and privacy of ranging message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53CD71C-656B-4730-8C97-6E684796A849}"/>
              </a:ext>
            </a:extLst>
          </p:cNvPr>
          <p:cNvSpPr/>
          <p:nvPr/>
        </p:nvSpPr>
        <p:spPr bwMode="auto">
          <a:xfrm>
            <a:off x="4979878" y="2514310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06FFCC2-23C0-433D-8B07-0614FF15413E}"/>
              </a:ext>
            </a:extLst>
          </p:cNvPr>
          <p:cNvCxnSpPr>
            <a:cxnSpLocks/>
            <a:stCxn id="30" idx="2"/>
            <a:endCxn id="24" idx="3"/>
          </p:cNvCxnSpPr>
          <p:nvPr/>
        </p:nvCxnSpPr>
        <p:spPr bwMode="auto">
          <a:xfrm flipH="1">
            <a:off x="4655840" y="2946358"/>
            <a:ext cx="324038" cy="47003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038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11az defines passive 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RSTA broadcast passive </a:t>
            </a:r>
            <a:br>
              <a:rPr lang="en-US" dirty="0"/>
            </a:br>
            <a:r>
              <a:rPr lang="en-US" dirty="0"/>
              <a:t>TB ranging measurement </a:t>
            </a:r>
            <a:br>
              <a:rPr lang="en-US" dirty="0"/>
            </a:br>
            <a:r>
              <a:rPr lang="en-US" dirty="0"/>
              <a:t>report frames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68F5A5-A43F-4CB4-976C-D273508E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751014"/>
            <a:ext cx="66770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554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2221</Words>
  <Application>Microsoft Office PowerPoint</Application>
  <PresentationFormat>Widescreen</PresentationFormat>
  <Paragraphs>371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Wingdings</vt:lpstr>
      <vt:lpstr>802-11-Submission-16-9</vt:lpstr>
      <vt:lpstr>Document</vt:lpstr>
      <vt:lpstr>802.11bd NGV Ranging Status and Types </vt:lpstr>
      <vt:lpstr>Abstract</vt:lpstr>
      <vt:lpstr>802.11bd NGV Documents Addressing Ranging</vt:lpstr>
      <vt:lpstr>802.11bd NGV Contributions Addressing Ranging</vt:lpstr>
      <vt:lpstr>PowerPoint Presentation</vt:lpstr>
      <vt:lpstr>PowerPoint Presentation</vt:lpstr>
      <vt:lpstr>PowerPoint Presentation</vt:lpstr>
      <vt:lpstr>PowerPoint Presentation</vt:lpstr>
      <vt:lpstr>Passive Ranging</vt:lpstr>
      <vt:lpstr>Passive Ranging Proposal</vt:lpstr>
      <vt:lpstr>Multi-channel 11az Ranging [13] </vt:lpstr>
      <vt:lpstr>Mandatory vs. Optional Ranging Types</vt:lpstr>
      <vt:lpstr>Conclusions</vt:lpstr>
      <vt:lpstr>References</vt:lpstr>
      <vt:lpstr>SP #1</vt:lpstr>
      <vt:lpstr>SP #2</vt:lpstr>
      <vt:lpstr>SP #3</vt:lpstr>
    </vt:vector>
  </TitlesOfParts>
  <Company>German Aerospace Center (DLR)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802.11bd Ranging Status and Types</dc:title>
  <dc:creator>Stephan Sand</dc:creator>
  <cp:lastModifiedBy>Sand, Stephan</cp:lastModifiedBy>
  <cp:revision>134</cp:revision>
  <cp:lastPrinted>1601-01-01T00:00:00Z</cp:lastPrinted>
  <dcterms:created xsi:type="dcterms:W3CDTF">2020-09-15T16:05:44Z</dcterms:created>
  <dcterms:modified xsi:type="dcterms:W3CDTF">2020-11-06T09:27:35Z</dcterms:modified>
</cp:coreProperties>
</file>