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70" r:id="rId5"/>
    <p:sldId id="266" r:id="rId6"/>
    <p:sldId id="273" r:id="rId7"/>
    <p:sldId id="271" r:id="rId8"/>
    <p:sldId id="267" r:id="rId9"/>
    <p:sldId id="264" r:id="rId10"/>
    <p:sldId id="268" r:id="rId11"/>
    <p:sldId id="272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60"/>
  </p:normalViewPr>
  <p:slideViewPr>
    <p:cSldViewPr>
      <p:cViewPr varScale="1">
        <p:scale>
          <a:sx n="71" d="100"/>
          <a:sy n="71" d="100"/>
        </p:scale>
        <p:origin x="96" y="32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154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802.11-20/1728r0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November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Stephan Sand, German Aerospace Center (DLR)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802.11-20/1728r0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November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Stephan Sand, German Aerospace Center (DLR)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802.11-20/1728r0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802.11-20/1728r0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802.11-20/1728r0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009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802.11-20/1728r0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40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802.11-20/1728r0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802.11-20/1728r0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8/11-18-1221-00-0ngv-location-use-cases-for-ngv.pptx" TargetMode="External"/><Relationship Id="rId13" Type="http://schemas.openxmlformats.org/officeDocument/2006/relationships/hyperlink" Target="https://mentor.ieee.org/802.11/dcn/19/11-19-2011-00-00bd-ranging-protocol-in-11bd.pptx" TargetMode="External"/><Relationship Id="rId3" Type="http://schemas.openxmlformats.org/officeDocument/2006/relationships/hyperlink" Target="https://mentor.ieee.org/802.11/dcn/18/11-18-0861-09-0ngv-ieee-802-11-ngv-sg-proposed-par.docx" TargetMode="External"/><Relationship Id="rId7" Type="http://schemas.openxmlformats.org/officeDocument/2006/relationships/hyperlink" Target="https://mentor.ieee.org/802.11/dcn/19/11-19-0497-07-00bd-802-11bd-specification-framework-document.docx" TargetMode="External"/><Relationship Id="rId12" Type="http://schemas.openxmlformats.org/officeDocument/2006/relationships/hyperlink" Target="https://mentor.ieee.org/802.11/dcn/19/11-19-1892-00-00bd-on-ranging-methods-for-ngv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mentor.ieee.org/802.11/dcn/19/11-19-0497-06-00bd-802-11bd-specification-framework-document.docx" TargetMode="External"/><Relationship Id="rId11" Type="http://schemas.openxmlformats.org/officeDocument/2006/relationships/hyperlink" Target="https://mentor.ieee.org/802.11/dcn/19/11-19-0788-03-00bd-considerations-on-ranging-in-ngv.pptx" TargetMode="External"/><Relationship Id="rId5" Type="http://schemas.openxmlformats.org/officeDocument/2006/relationships/hyperlink" Target="https://mentor.ieee.org/802.11/dcn/19/11-19-1342-01-00bd-11bd-use-cases.pptx" TargetMode="External"/><Relationship Id="rId10" Type="http://schemas.openxmlformats.org/officeDocument/2006/relationships/hyperlink" Target="https://mentor.ieee.org/802.11/dcn/19/11-19-0859-00-00bd-ranging-performance-in-11bd.pptx" TargetMode="External"/><Relationship Id="rId4" Type="http://schemas.openxmlformats.org/officeDocument/2006/relationships/hyperlink" Target="https://mentor.ieee.org/802.11/dcn/19/11-19-0495-03-00bd-802-11bd-functional-requirements-document.doc" TargetMode="External"/><Relationship Id="rId9" Type="http://schemas.openxmlformats.org/officeDocument/2006/relationships/hyperlink" Target="https://mentor.ieee.org/802.11/dcn/18/11-18-1250-00-0ngv-ngv-ranging-discussion.pptx" TargetMode="External"/><Relationship Id="rId14" Type="http://schemas.openxmlformats.org/officeDocument/2006/relationships/hyperlink" Target="https://mentor.ieee.org/802.11/dcn/19/11-19-1929-01-00bd-influence-of-delay-close-multi-path-components-on-ftm-rtt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802.11bd NGV Ranging Status and Types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046326"/>
              </p:ext>
            </p:extLst>
          </p:nvPr>
        </p:nvGraphicFramePr>
        <p:xfrm>
          <a:off x="995363" y="2393951"/>
          <a:ext cx="10428620" cy="4226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Document" r:id="rId4" imgW="10428620" imgH="4226440" progId="Word.Document.8">
                  <p:embed/>
                </p:oleObj>
              </mc:Choice>
              <mc:Fallback>
                <p:oleObj name="Document" r:id="rId4" imgW="10428620" imgH="42264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393951"/>
                        <a:ext cx="10428620" cy="422644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ranging type should be implemented in 802.11bd NGV?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F786952-0C3F-4137-8BC1-59C2F2C9A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688164"/>
              </p:ext>
            </p:extLst>
          </p:nvPr>
        </p:nvGraphicFramePr>
        <p:xfrm>
          <a:off x="1415479" y="2637120"/>
          <a:ext cx="9361042" cy="294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830">
                  <a:extLst>
                    <a:ext uri="{9D8B030D-6E8A-4147-A177-3AD203B41FA5}">
                      <a16:colId xmlns:a16="http://schemas.microsoft.com/office/drawing/2014/main" val="1851971310"/>
                    </a:ext>
                  </a:extLst>
                </a:gridCol>
                <a:gridCol w="1245420">
                  <a:extLst>
                    <a:ext uri="{9D8B030D-6E8A-4147-A177-3AD203B41FA5}">
                      <a16:colId xmlns:a16="http://schemas.microsoft.com/office/drawing/2014/main" val="3169914668"/>
                    </a:ext>
                  </a:extLst>
                </a:gridCol>
                <a:gridCol w="1453984">
                  <a:extLst>
                    <a:ext uri="{9D8B030D-6E8A-4147-A177-3AD203B41FA5}">
                      <a16:colId xmlns:a16="http://schemas.microsoft.com/office/drawing/2014/main" val="3050867304"/>
                    </a:ext>
                  </a:extLst>
                </a:gridCol>
                <a:gridCol w="1349702">
                  <a:extLst>
                    <a:ext uri="{9D8B030D-6E8A-4147-A177-3AD203B41FA5}">
                      <a16:colId xmlns:a16="http://schemas.microsoft.com/office/drawing/2014/main" val="471130849"/>
                    </a:ext>
                  </a:extLst>
                </a:gridCol>
                <a:gridCol w="1349702">
                  <a:extLst>
                    <a:ext uri="{9D8B030D-6E8A-4147-A177-3AD203B41FA5}">
                      <a16:colId xmlns:a16="http://schemas.microsoft.com/office/drawing/2014/main" val="244965125"/>
                    </a:ext>
                  </a:extLst>
                </a:gridCol>
                <a:gridCol w="1349702">
                  <a:extLst>
                    <a:ext uri="{9D8B030D-6E8A-4147-A177-3AD203B41FA5}">
                      <a16:colId xmlns:a16="http://schemas.microsoft.com/office/drawing/2014/main" val="2094992082"/>
                    </a:ext>
                  </a:extLst>
                </a:gridCol>
                <a:gridCol w="1349702">
                  <a:extLst>
                    <a:ext uri="{9D8B030D-6E8A-4147-A177-3AD203B41FA5}">
                      <a16:colId xmlns:a16="http://schemas.microsoft.com/office/drawing/2014/main" val="6980067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Ranging</a:t>
                      </a:r>
                      <a:r>
                        <a:rPr lang="en-US" baseline="0" dirty="0"/>
                        <a:t>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Two-way RTT [8,9,11]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FTM EDCA [6,9,11]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NTB [6,7,9,10]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Passive two-way RTT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Passive FTM EDCA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Passive NTB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855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824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5501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Need more information/ Abstain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952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7857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420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4FBA4-1505-44C5-B451-457B0880C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26A71-4629-4360-A611-2761D1CED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ranging type X be mandatory or optional in 802.11bd NGV?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19C6A-D2FF-4351-9E04-C2E3665FAA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D4996-D4BB-45FB-BA0E-587CAA8B7E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58F91F-D279-4C59-AF3C-E7E1DD5278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F7786B3-6514-44B6-9396-13EE71BBCF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188211"/>
              </p:ext>
            </p:extLst>
          </p:nvPr>
        </p:nvGraphicFramePr>
        <p:xfrm>
          <a:off x="1415479" y="2637120"/>
          <a:ext cx="9361042" cy="294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830">
                  <a:extLst>
                    <a:ext uri="{9D8B030D-6E8A-4147-A177-3AD203B41FA5}">
                      <a16:colId xmlns:a16="http://schemas.microsoft.com/office/drawing/2014/main" val="1851971310"/>
                    </a:ext>
                  </a:extLst>
                </a:gridCol>
                <a:gridCol w="1245420">
                  <a:extLst>
                    <a:ext uri="{9D8B030D-6E8A-4147-A177-3AD203B41FA5}">
                      <a16:colId xmlns:a16="http://schemas.microsoft.com/office/drawing/2014/main" val="3169914668"/>
                    </a:ext>
                  </a:extLst>
                </a:gridCol>
                <a:gridCol w="1453984">
                  <a:extLst>
                    <a:ext uri="{9D8B030D-6E8A-4147-A177-3AD203B41FA5}">
                      <a16:colId xmlns:a16="http://schemas.microsoft.com/office/drawing/2014/main" val="3050867304"/>
                    </a:ext>
                  </a:extLst>
                </a:gridCol>
                <a:gridCol w="1349702">
                  <a:extLst>
                    <a:ext uri="{9D8B030D-6E8A-4147-A177-3AD203B41FA5}">
                      <a16:colId xmlns:a16="http://schemas.microsoft.com/office/drawing/2014/main" val="471130849"/>
                    </a:ext>
                  </a:extLst>
                </a:gridCol>
                <a:gridCol w="1349702">
                  <a:extLst>
                    <a:ext uri="{9D8B030D-6E8A-4147-A177-3AD203B41FA5}">
                      <a16:colId xmlns:a16="http://schemas.microsoft.com/office/drawing/2014/main" val="244965125"/>
                    </a:ext>
                  </a:extLst>
                </a:gridCol>
                <a:gridCol w="1349702">
                  <a:extLst>
                    <a:ext uri="{9D8B030D-6E8A-4147-A177-3AD203B41FA5}">
                      <a16:colId xmlns:a16="http://schemas.microsoft.com/office/drawing/2014/main" val="2094992082"/>
                    </a:ext>
                  </a:extLst>
                </a:gridCol>
                <a:gridCol w="1349702">
                  <a:extLst>
                    <a:ext uri="{9D8B030D-6E8A-4147-A177-3AD203B41FA5}">
                      <a16:colId xmlns:a16="http://schemas.microsoft.com/office/drawing/2014/main" val="6980067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Ranging</a:t>
                      </a:r>
                      <a:r>
                        <a:rPr lang="en-US" baseline="0" dirty="0"/>
                        <a:t>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Two-way RTT [8,9,11]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FTM EDCA [6,9,11]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NTB [6,7,9,10]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Passive two-way RTT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Passive FTM EDCA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Passive NTB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855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Mandatory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824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Optional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5501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Need more information/ Abstain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952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7857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773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review contributions on ranging for 802.11bd NGV and summarize the different ranging types. This leads to straw polls asking: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What preferences does the group have on the different </a:t>
            </a:r>
            <a:r>
              <a:rPr lang="en-GB" dirty="0">
                <a:solidFill>
                  <a:schemeClr val="tx1"/>
                </a:solidFill>
              </a:rPr>
              <a:t>ranging</a:t>
            </a:r>
            <a:r>
              <a:rPr lang="en-GB" dirty="0"/>
              <a:t> types?</a:t>
            </a:r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802.11bd NGV Documents </a:t>
            </a:r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en-US" dirty="0"/>
              <a:t>ddressing Ranging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PAR/FRD [1], [2]: “amendment defines procedures for at least one form of positioning in conjunction with V2X communications”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UC Doc [3]: UC5 Vehicular Positioning &amp; Location, UC8 Train-to-Train, UC9 Vehicle-to-Train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SFD [4]: “11bd supports round-trip-time (RTT) ranging for 10 MHz and 20 MHz bandwidth PPDUs.”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Draft 0.4: “An NGV PHY shall support the following features: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Round trip time (RTT) based ranging using 10 and 20 MHz bandwidth PPDUs”</a:t>
            </a:r>
          </a:p>
          <a:p>
            <a:pPr marL="0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216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802.11bd NGV Contributions </a:t>
            </a:r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en-US" dirty="0"/>
              <a:t>ddressing Ranging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Positioning Use Cases for NGV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NGV Ranging Discussions [6]: FTM, NTB, TB, and passive TB ranging</a:t>
            </a:r>
            <a:endParaRPr lang="en-US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Ranging Performance in 11bd [7] : Performance results NTB ranging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Considerations on Ranging in NGV [8]: Performance results one-way TOF &amp; RTT ranging, 60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 ranging methods for NGV [9]: First comparison one-way TOF, two-way RTT, FTM EDCA, and NTB ranging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Ranging Protocol in 11bd [10]: Ranging advertisement &amp; NTB ranging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Influence of Delay-Close Multi Path Components on FTM-RTT [11]: Performance results RTT ranging</a:t>
            </a:r>
          </a:p>
          <a:p>
            <a:r>
              <a:rPr lang="en-US" dirty="0"/>
              <a:t>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402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1520"/>
              </p:ext>
            </p:extLst>
          </p:nvPr>
        </p:nvGraphicFramePr>
        <p:xfrm>
          <a:off x="119336" y="665803"/>
          <a:ext cx="11881318" cy="5801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0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349911991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987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Ranging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type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One-Way TOF [8,9]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Two-way RTT [8,9,11]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FTM EDCA [6,9,11]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NTB [6,7,</a:t>
                      </a:r>
                      <a:br>
                        <a:rPr lang="en-US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9,10]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Passive TOF/RTT/ FTM EDCA /NTB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TB 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Passive TB [6]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883">
                <a:tc>
                  <a:txBody>
                    <a:bodyPr/>
                    <a:lstStyle/>
                    <a:p>
                      <a:r>
                        <a:rPr lang="en-US" kern="800" baseline="0" dirty="0">
                          <a:solidFill>
                            <a:schemeClr val="tx1"/>
                          </a:solidFill>
                        </a:rPr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802.11-2016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4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Challenges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accurate absolute timing at each STA;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TOD (sub ns accuracy) &amp; TX location included in measurement 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TODs (sub ns accuracy) &amp; TX location included in measurement frame and/or fixed timing for reply 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high channel load </a:t>
                      </a: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(≥ 6 frames),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100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position (no parallel ex-change)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2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position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additional measurement reports depending on ranging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7-9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 based, spatial streams UL and DL, not OCB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 frames in one TXOP, based on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Transmitted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≥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+ 1 meas. report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≥ 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Security/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depending on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810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11bd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Changes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strict timing synchronization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TOD in measure-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ment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 in measurement frame, exchange in one TXOP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None, reduce frames, parallel ranging ex-change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ranging NDP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depending on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adaptation to OCB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Only with TB,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adaptation to OCB</a:t>
                      </a:r>
                    </a:p>
                    <a:p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829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ontent Placeholder 7">
            <a:extLst>
              <a:ext uri="{FF2B5EF4-FFF2-40B4-BE49-F238E27FC236}">
                <a16:creationId xmlns:a16="http://schemas.microsoft.com/office/drawing/2014/main" id="{D2E19D08-6F80-4017-9493-0848C06ED0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412502"/>
              </p:ext>
            </p:extLst>
          </p:nvPr>
        </p:nvGraphicFramePr>
        <p:xfrm>
          <a:off x="119336" y="665803"/>
          <a:ext cx="11881318" cy="5801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0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349911991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987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Ranging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type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One-Way TOF [8,9]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Two-way RTT [8,9,11]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FTM EDCA [6,9,11]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NTB [6,7,</a:t>
                      </a:r>
                      <a:br>
                        <a:rPr lang="en-US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9,10]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Passive two-way RTT/ FTM EDCA /NTB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TB 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Passive TB [6]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883">
                <a:tc>
                  <a:txBody>
                    <a:bodyPr/>
                    <a:lstStyle/>
                    <a:p>
                      <a:r>
                        <a:rPr lang="en-US" kern="800" baseline="0" dirty="0">
                          <a:solidFill>
                            <a:schemeClr val="tx1"/>
                          </a:solidFill>
                        </a:rPr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802.11-2016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4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Challenges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accurate absolute timing at each STA;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TOD (sub ns accuracy) &amp; TX location included in measurement 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TODs (sub ns accuracy) &amp; TX location included in measurement frame and/or fixed timing for reply 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high channel load </a:t>
                      </a: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(≥ 6 frames),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100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position (no parallel ex-change)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2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position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additional measurement reports depending on ranging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7-9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 based, spatial streams UL and DL, not OCB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 frames in one TXOP, based on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Transmitted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≥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+ 1 meas. report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≥ 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Security/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depending on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810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11bd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Changes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strict timing synchronization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TOD in measure-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ment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 in measurement frame, exchange in one TXOP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None, reduce frames, parallel ranging ex-change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ranging NDP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depending on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adaptation to OCB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Only with TB,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adaptation to OCB</a:t>
                      </a:r>
                    </a:p>
                    <a:p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1A09DCF-F709-42E8-BE64-39EB15C69352}"/>
              </a:ext>
            </a:extLst>
          </p:cNvPr>
          <p:cNvGrpSpPr/>
          <p:nvPr/>
        </p:nvGrpSpPr>
        <p:grpSpPr>
          <a:xfrm>
            <a:off x="1402995" y="665803"/>
            <a:ext cx="1812685" cy="5715525"/>
            <a:chOff x="1402995" y="665803"/>
            <a:chExt cx="1812685" cy="5715525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0AAFE399-FF69-4677-8A24-6B187765CEC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15480" y="665803"/>
              <a:ext cx="1800200" cy="5715525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A4CC272-3D7B-43F7-B9BD-CF913ACA4E62}"/>
                </a:ext>
              </a:extLst>
            </p:cNvPr>
            <p:cNvCxnSpPr/>
            <p:nvPr/>
          </p:nvCxnSpPr>
          <p:spPr bwMode="auto">
            <a:xfrm flipH="1">
              <a:off x="1415480" y="692696"/>
              <a:ext cx="1800200" cy="5688632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993AE5-480A-473B-8D85-A9A6D71FA8C9}"/>
                </a:ext>
              </a:extLst>
            </p:cNvPr>
            <p:cNvSpPr txBox="1"/>
            <p:nvPr/>
          </p:nvSpPr>
          <p:spPr>
            <a:xfrm>
              <a:off x="1402995" y="4509120"/>
              <a:ext cx="167866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Not feasible</a:t>
              </a:r>
              <a:endParaRPr lang="de-DE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1037B4E-548F-4F07-B5F7-3B6610E95B79}"/>
              </a:ext>
            </a:extLst>
          </p:cNvPr>
          <p:cNvGrpSpPr/>
          <p:nvPr/>
        </p:nvGrpSpPr>
        <p:grpSpPr>
          <a:xfrm>
            <a:off x="9529810" y="692696"/>
            <a:ext cx="1812685" cy="5724146"/>
            <a:chOff x="1402995" y="657182"/>
            <a:chExt cx="1812685" cy="5724146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93940AC-ED39-421F-9C60-AEE0A08FE7E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02995" y="657182"/>
              <a:ext cx="1812685" cy="5724146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22AFABA-B2B4-4804-82AC-0DED557CE22F}"/>
                </a:ext>
              </a:extLst>
            </p:cNvPr>
            <p:cNvCxnSpPr/>
            <p:nvPr/>
          </p:nvCxnSpPr>
          <p:spPr bwMode="auto">
            <a:xfrm flipH="1">
              <a:off x="1415480" y="692696"/>
              <a:ext cx="1800200" cy="5688632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7B82E53-DF60-4945-82E1-293CF49D4A67}"/>
                </a:ext>
              </a:extLst>
            </p:cNvPr>
            <p:cNvSpPr txBox="1"/>
            <p:nvPr/>
          </p:nvSpPr>
          <p:spPr>
            <a:xfrm>
              <a:off x="1402995" y="4509120"/>
              <a:ext cx="167866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Not feasible</a:t>
              </a:r>
              <a:endParaRPr lang="de-DE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1863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309E4-27A4-429B-AE81-40DF927E1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Mandatory vs. Optional Ranging Types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6BE84-A458-4754-9679-75015B3E8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Optional ranging types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for advertisement and negotiation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Higher flexibility for different applications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Mandatory ranging type(s)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 NGV devices possible I/RSTA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need for advertisement and negotiation</a:t>
            </a:r>
            <a:br>
              <a:rPr lang="en-US" dirty="0"/>
            </a:br>
            <a:r>
              <a:rPr lang="en-US" dirty="0">
                <a:sym typeface="Wingdings" panose="05000000000000000000" pitchFamily="2" charset="2"/>
              </a:rPr>
              <a:t> E.g. NTB ranging advertisement unnecessary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Mandatory capture of accurate TOA/TOD of frames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 E.g. FTM EDCA Ranging FTM Request unnecessary</a:t>
            </a:r>
          </a:p>
          <a:p>
            <a:pPr marL="57150" indent="0"/>
            <a:r>
              <a:rPr lang="en-US" sz="1600" dirty="0">
                <a:sym typeface="Wingdings" panose="05000000000000000000" pitchFamily="2" charset="2"/>
              </a:rPr>
              <a:t>	</a:t>
            </a:r>
          </a:p>
          <a:p>
            <a:pPr marL="57150" indent="0"/>
            <a:r>
              <a:rPr lang="en-US" dirty="0">
                <a:sym typeface="Wingdings" panose="05000000000000000000" pitchFamily="2" charset="2"/>
              </a:rPr>
              <a:t>	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Faster ranging and positioning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BEF4C-21E5-4DF4-8821-314134A4C9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4FF38-4BDC-4C63-8D79-605E6DA068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9C1F14-5F1F-4892-BDD3-14209C51B4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0495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Five ranging types plus passive methods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One-way TOF: time synchronization and fast time stamp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Two-way RTT: fast time stamp and fixed timing for ACK (processing time)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FTM EDCA: simplest implementation, but high overhead and slow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NTB: define additional frames , but smaller overhead and fast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Passive Two-way RTT/FTM EDCA/NTB: One additional measurement report per ranging exchange and additional info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TB and passive TB: Significant changes to work OCB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Mandatory vs. optional ranging type(s):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Flexibility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Reduced channel 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Faster ranging and positioning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6091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sz="2000" dirty="0"/>
              <a:t>[1] </a:t>
            </a:r>
            <a:r>
              <a:rPr lang="en-GB" sz="2200" dirty="0"/>
              <a:t>Project Authorization Request (PAR) </a:t>
            </a:r>
            <a:r>
              <a:rPr lang="en-US" sz="22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11-18-0861r9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/>
              <a:t>[2] </a:t>
            </a:r>
            <a:r>
              <a:rPr lang="en-US" sz="2200" dirty="0" err="1"/>
              <a:t>TGbd</a:t>
            </a:r>
            <a:r>
              <a:rPr lang="en-US" sz="2200" dirty="0"/>
              <a:t> Functional Requirements Document (FRD) </a:t>
            </a:r>
            <a:r>
              <a:rPr lang="en-US" sz="22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11-19-0495r3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/>
              <a:t>[3] </a:t>
            </a:r>
            <a:r>
              <a:rPr lang="en-US" sz="2200" dirty="0" err="1"/>
              <a:t>TGbd</a:t>
            </a:r>
            <a:r>
              <a:rPr lang="en-US" sz="2200" dirty="0"/>
              <a:t> Use Case Document </a:t>
            </a:r>
            <a:br>
              <a:rPr lang="en-US" sz="2200" dirty="0"/>
            </a:br>
            <a:r>
              <a:rPr lang="en-US" sz="220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11-19-1342r1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/>
              <a:t>[4] </a:t>
            </a:r>
            <a:r>
              <a:rPr lang="en-US" sz="2200" dirty="0" err="1"/>
              <a:t>TGbd</a:t>
            </a:r>
            <a:r>
              <a:rPr lang="en-US" sz="2200" dirty="0"/>
              <a:t> Spec Framework Document (SFD) </a:t>
            </a:r>
            <a:r>
              <a:rPr lang="en-US" sz="2200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</a:t>
            </a:r>
            <a:r>
              <a:rPr lang="en-US" sz="2200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11-19-0497r7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/>
              <a:t>[5] Location use cases for NGV </a:t>
            </a:r>
            <a:br>
              <a:rPr lang="en-US" sz="2200" dirty="0"/>
            </a:br>
            <a:r>
              <a:rPr lang="en-US" sz="2200" dirty="0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11-18-1221r0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</a:p>
          <a:p>
            <a:r>
              <a:rPr lang="en-US" sz="2200" dirty="0"/>
              <a:t>[6] NGV ranging discussion </a:t>
            </a:r>
            <a:br>
              <a:rPr lang="en-US" sz="2200" dirty="0"/>
            </a:br>
            <a:r>
              <a:rPr lang="en-US" sz="220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11-18-1250r0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</a:p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200" dirty="0"/>
              <a:t>[7] Ranging Performance in 11bd </a:t>
            </a:r>
            <a:br>
              <a:rPr lang="en-US" sz="2200" dirty="0"/>
            </a:br>
            <a:r>
              <a:rPr lang="en-US" sz="2200" dirty="0">
                <a:solidFill>
                  <a:schemeClr val="tx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11-19-0859r0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/>
              <a:t>[8] Considerations on Ranging in NGV </a:t>
            </a:r>
            <a:r>
              <a:rPr lang="en-US" sz="2200" dirty="0">
                <a:solidFill>
                  <a:schemeClr val="tx1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11-19-0788r3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</a:p>
          <a:p>
            <a:r>
              <a:rPr lang="en-US" sz="2200" dirty="0"/>
              <a:t>[9] On ranging methods for NGV </a:t>
            </a:r>
            <a:br>
              <a:rPr lang="en-US" sz="2200" dirty="0"/>
            </a:br>
            <a:r>
              <a:rPr lang="en-US" sz="2200" dirty="0">
                <a:solidFill>
                  <a:schemeClr val="tx1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11-19-1892r0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</a:p>
          <a:p>
            <a:r>
              <a:rPr lang="en-US" sz="2200" dirty="0"/>
              <a:t>[10] Ranging Protocol in 11bd </a:t>
            </a:r>
            <a:br>
              <a:rPr lang="en-US" sz="2200" dirty="0"/>
            </a:br>
            <a:r>
              <a:rPr lang="en-US" sz="2200" dirty="0">
                <a:solidFill>
                  <a:schemeClr val="tx1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11-19-2011r0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</a:p>
          <a:p>
            <a:r>
              <a:rPr lang="en-US" sz="2200" dirty="0"/>
              <a:t>[11] Influence of Delay-close Multi Path Components on FTM-RTT </a:t>
            </a:r>
            <a:br>
              <a:rPr lang="en-US" sz="2200" dirty="0"/>
            </a:br>
            <a:r>
              <a:rPr lang="en-US" sz="2200" dirty="0">
                <a:solidFill>
                  <a:schemeClr val="tx1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11-19-1929r1</a:t>
            </a:r>
            <a:r>
              <a:rPr lang="en-US" sz="2200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1321</Words>
  <Application>Microsoft Office PowerPoint</Application>
  <PresentationFormat>Widescreen</PresentationFormat>
  <Paragraphs>237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Wingdings</vt:lpstr>
      <vt:lpstr>802-11-Submission-16-9</vt:lpstr>
      <vt:lpstr>Document</vt:lpstr>
      <vt:lpstr>802.11bd NGV Ranging Status and Types </vt:lpstr>
      <vt:lpstr>Abstract</vt:lpstr>
      <vt:lpstr>802.11bd NGV Documents Addressing Ranging</vt:lpstr>
      <vt:lpstr>802.11bd NGV Contributions Addressing Ranging</vt:lpstr>
      <vt:lpstr>PowerPoint Presentation</vt:lpstr>
      <vt:lpstr>PowerPoint Presentation</vt:lpstr>
      <vt:lpstr>Mandatory vs. Optional Ranging Types</vt:lpstr>
      <vt:lpstr>Conclusions</vt:lpstr>
      <vt:lpstr>References</vt:lpstr>
      <vt:lpstr>SP #1</vt:lpstr>
      <vt:lpstr>SP #2</vt:lpstr>
    </vt:vector>
  </TitlesOfParts>
  <Company>German Aerospace Center (DLR)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802.11bd Ranging Status and Types</dc:title>
  <dc:creator>Stephan Sand</dc:creator>
  <cp:lastModifiedBy>Sand, Stephan</cp:lastModifiedBy>
  <cp:revision>88</cp:revision>
  <cp:lastPrinted>1601-01-01T00:00:00Z</cp:lastPrinted>
  <dcterms:created xsi:type="dcterms:W3CDTF">2020-09-15T16:05:44Z</dcterms:created>
  <dcterms:modified xsi:type="dcterms:W3CDTF">2020-11-02T20:19:24Z</dcterms:modified>
</cp:coreProperties>
</file>