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75" r:id="rId4"/>
    <p:sldId id="273" r:id="rId5"/>
    <p:sldId id="259" r:id="rId6"/>
    <p:sldId id="261" r:id="rId7"/>
    <p:sldId id="277" r:id="rId8"/>
    <p:sldId id="258" r:id="rId9"/>
    <p:sldId id="274" r:id="rId10"/>
    <p:sldId id="269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ubekir MEMİŞOĞLU" initials="EM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73" d="100"/>
          <a:sy n="73" d="100"/>
        </p:scale>
        <p:origin x="-124" y="23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2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1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1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6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9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802.11-17/xxxxr0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EHT via Reconfigurable Surfaces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tr-TR" sz="2000" b="0" dirty="0"/>
              <a:t>2020-08-31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/>
              <a:t>September</a:t>
            </a:r>
            <a:r>
              <a:rPr lang="tr-TR" dirty="0"/>
              <a:t>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74487"/>
              </p:ext>
            </p:extLst>
          </p:nvPr>
        </p:nvGraphicFramePr>
        <p:xfrm>
          <a:off x="1054100" y="2711450"/>
          <a:ext cx="95535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Document" r:id="rId4" imgW="10454803" imgH="2902636" progId="Word.Document.8">
                  <p:embed/>
                </p:oleObj>
              </mc:Choice>
              <mc:Fallback>
                <p:oleObj name="Document" r:id="rId4" imgW="10454803" imgH="2902636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711450"/>
                        <a:ext cx="9553575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3823DB3-BAA4-4F4A-B4B3-ED9ABE70E9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71EDD82-6CD9-46B5-8F7B-4F49C292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kern="0"/>
              <a:t>Conclusion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9EB3695-9701-45BA-8CB5-F001B2BB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981201"/>
            <a:ext cx="10361084" cy="29599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 Controlling the channel via exploiting reconfigurable surfaces has been introduced.</a:t>
            </a:r>
          </a:p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 The reconfigurable surface reshapes the reflected signal for maximum gain at the receiver.</a:t>
            </a:r>
          </a:p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The reconfigurable surface is controlled in real time by the AP, through </a:t>
            </a:r>
            <a:r>
              <a:rPr lang="en-US" altLang="zh-CN"/>
              <a:t>a backhaul link.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63828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 algn="just"/>
            <a:r>
              <a:rPr lang="en-US" sz="2000" b="0" dirty="0">
                <a:latin typeface="+mj-lt"/>
              </a:rPr>
              <a:t>     [1] </a:t>
            </a:r>
            <a:r>
              <a:rPr lang="en-US" sz="2000" b="0" dirty="0" err="1">
                <a:latin typeface="+mj-lt"/>
              </a:rPr>
              <a:t>Björnson</a:t>
            </a:r>
            <a:r>
              <a:rPr lang="en-US" sz="2000" b="0" dirty="0">
                <a:latin typeface="+mj-lt"/>
              </a:rPr>
              <a:t>, E., </a:t>
            </a:r>
            <a:r>
              <a:rPr lang="en-US" sz="2000" b="0" dirty="0" err="1">
                <a:latin typeface="+mj-lt"/>
              </a:rPr>
              <a:t>Özdogan</a:t>
            </a:r>
            <a:r>
              <a:rPr lang="en-US" sz="2000" b="0" dirty="0">
                <a:latin typeface="+mj-lt"/>
              </a:rPr>
              <a:t>, Ö. and Larsson, E.G., 2019. Intelligent reflecting surface versus decode and-forward: How large surfaces are needed to beat relaying?. </a:t>
            </a:r>
            <a:r>
              <a:rPr lang="en-US" sz="2000" b="0" i="1" dirty="0">
                <a:latin typeface="+mj-lt"/>
              </a:rPr>
              <a:t>IEEE Wireless Communications Letters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i="1" dirty="0">
                <a:latin typeface="+mj-lt"/>
              </a:rPr>
              <a:t>9</a:t>
            </a:r>
            <a:r>
              <a:rPr lang="en-US" sz="2000" b="0" dirty="0">
                <a:latin typeface="+mj-lt"/>
              </a:rPr>
              <a:t>(2), pp.244-248.</a:t>
            </a:r>
          </a:p>
          <a:p>
            <a:endParaRPr lang="en-US" sz="2000" b="0" dirty="0"/>
          </a:p>
          <a:p>
            <a:r>
              <a:rPr lang="en-US" sz="2000" b="0" dirty="0"/>
              <a:t>	</a:t>
            </a:r>
            <a:r>
              <a:rPr lang="tr-TR" sz="2000" b="0" dirty="0"/>
              <a:t>[</a:t>
            </a:r>
            <a:r>
              <a:rPr lang="en-US" sz="2000" b="0" dirty="0"/>
              <a:t>2</a:t>
            </a:r>
            <a:r>
              <a:rPr lang="tr-TR" sz="2000" b="0" dirty="0"/>
              <a:t>] </a:t>
            </a:r>
            <a:r>
              <a:rPr lang="en-US" sz="2000" b="0" dirty="0" err="1"/>
              <a:t>Basar</a:t>
            </a:r>
            <a:r>
              <a:rPr lang="en-US" sz="2000" b="0" dirty="0"/>
              <a:t>, E., Di Renzo, M., De </a:t>
            </a:r>
            <a:r>
              <a:rPr lang="en-US" sz="2000" b="0" dirty="0" err="1"/>
              <a:t>Rosny</a:t>
            </a:r>
            <a:r>
              <a:rPr lang="en-US" sz="2000" b="0" dirty="0"/>
              <a:t>, J., </a:t>
            </a:r>
            <a:r>
              <a:rPr lang="en-US" sz="2000" b="0" dirty="0" err="1"/>
              <a:t>Debbah</a:t>
            </a:r>
            <a:r>
              <a:rPr lang="en-US" sz="2000" b="0" dirty="0"/>
              <a:t>, M., </a:t>
            </a:r>
            <a:r>
              <a:rPr lang="en-US" sz="2000" b="0" dirty="0" err="1"/>
              <a:t>Alouini</a:t>
            </a:r>
            <a:r>
              <a:rPr lang="en-US" sz="2000" b="0" dirty="0"/>
              <a:t>, M.S. and Zhang, R., “Wireless communications through reconfigurable intelligent surfaces”. </a:t>
            </a:r>
            <a:r>
              <a:rPr lang="en-US" sz="2000" b="0" i="1" dirty="0"/>
              <a:t>IEEE Access</a:t>
            </a:r>
            <a:r>
              <a:rPr lang="en-US" sz="2000" b="0" dirty="0"/>
              <a:t>, </a:t>
            </a:r>
            <a:r>
              <a:rPr lang="en-US" sz="2000" b="0" i="1" dirty="0"/>
              <a:t>7</a:t>
            </a:r>
            <a:r>
              <a:rPr lang="en-US" sz="2000" b="0" dirty="0"/>
              <a:t>, pp.116753-116773, 2019.</a:t>
            </a:r>
          </a:p>
          <a:p>
            <a:endParaRPr lang="en-US" sz="2000" b="0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/>
              <a:t>September</a:t>
            </a:r>
            <a:r>
              <a:rPr lang="tr-TR" dirty="0"/>
              <a:t>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71EDD82-6CD9-46B5-8F7B-4F49C292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Outline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9EB3695-9701-45BA-8CB5-F001B2BB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Abstract.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An Introduction to reconfigurable surfaces.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Conventional 802.11 BSS (dumb).</a:t>
            </a:r>
            <a:endParaRPr lang="en-GB" sz="2400" b="0" dirty="0"/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Proposed </a:t>
            </a:r>
            <a:r>
              <a:rPr lang="en-GB" b="0" dirty="0"/>
              <a:t>802.11 BSS (intelligent)</a:t>
            </a:r>
            <a:r>
              <a:rPr lang="en-GB" sz="2400" b="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Why 802.11 and reconfigurable surfaces?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Feasibility of reconfigurable surfaces in 802.11.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References</a:t>
            </a:r>
          </a:p>
          <a:p>
            <a:pPr algn="l"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400" b="0" dirty="0"/>
          </a:p>
          <a:p>
            <a:pPr algn="l"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971641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/>
              <a:t>September</a:t>
            </a:r>
            <a:r>
              <a:rPr lang="tr-TR" dirty="0"/>
              <a:t>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71EDD82-6CD9-46B5-8F7B-4F49C292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Abstract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9EB3695-9701-45BA-8CB5-F001B2BB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The wireless channel has been always modeled as a random process, that degrades the quality of the received signal due to the interactions of the electromagnetic waves with the surrounding randomly deployed objects. Additionally, at high frequencies (above 6 GHz), the transmitted signals become more sensitive to blockage and suffer from sever power degradation. A channel controller, named, reconfigurable surface, is presented here to provide better system performance in term of received signal quality, data rate and coverage.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654566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Introduction to Reconfigurable Surfaces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91344" y="1874886"/>
                <a:ext cx="7389796" cy="4329238"/>
              </a:xfrm>
            </p:spPr>
            <p:txBody>
              <a:bodyPr wrap="square" anchor="t">
                <a:normAutofit/>
              </a:bodyPr>
              <a:lstStyle/>
              <a:p>
                <a:pPr marL="800100" lvl="1" indent="-342900" algn="just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Reconfigurable surfaces are part of the environment that are capable of manipulating the incident waves to alter the channel realization.</a:t>
                </a:r>
              </a:p>
              <a:p>
                <a:pPr marL="457200" lvl="1" indent="0" algn="just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These surfaces contain many passive elements, each has determined size, location and complex weight.</a:t>
                </a:r>
              </a:p>
              <a:p>
                <a:pPr marL="457200" lvl="1" indent="0" algn="just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The ability of controlling the channel is due the ability of controlling the phases of the elements on these surfaces,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matrix.</a:t>
                </a: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1344" y="1874886"/>
                <a:ext cx="7389796" cy="4329238"/>
              </a:xfrm>
              <a:blipFill>
                <a:blip r:embed="rId3"/>
                <a:stretch>
                  <a:fillRect t="-1127" r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tr-TR" dirty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525344"/>
            <a:ext cx="4246027" cy="180975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6C8F0547-AFA8-4805-9A22-12721CDE959F}" type="slidenum">
              <a:rPr lang="en-GB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pic>
        <p:nvPicPr>
          <p:cNvPr id="3" name="Picture 2" descr="A picture containing orange, large, purple, laying&#10;&#10;Description automatically generated">
            <a:extLst>
              <a:ext uri="{FF2B5EF4-FFF2-40B4-BE49-F238E27FC236}">
                <a16:creationId xmlns:a16="http://schemas.microsoft.com/office/drawing/2014/main" xmlns="" id="{6A8B81FA-1B81-4726-8EC8-54BBCC7E9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298357"/>
            <a:ext cx="4005419" cy="3438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2F73961-63E0-44F7-A511-6A535807DB0D}"/>
                  </a:ext>
                </a:extLst>
              </p:cNvPr>
              <p:cNvSpPr txBox="1"/>
              <p:nvPr/>
            </p:nvSpPr>
            <p:spPr>
              <a:xfrm>
                <a:off x="8040216" y="4765298"/>
                <a:ext cx="2562625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F73961-63E0-44F7-A511-6A535807D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4765298"/>
                <a:ext cx="2562625" cy="978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79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Conventional 802.11 BSS (dumb)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Consider one BSS consisting of one AP and one STA, operating at high frequencies.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 The </a:t>
            </a:r>
            <a:r>
              <a:rPr lang="en-GB" dirty="0" err="1"/>
              <a:t>LoS</a:t>
            </a:r>
            <a:r>
              <a:rPr lang="en-GB" dirty="0"/>
              <a:t> between the AP and the STA is blocked.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 received signal by the STA is weak and the quality is bad due to the multipath.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2FBC95C-CA9B-4E3B-A43A-9B9508A8C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35" y="2393427"/>
            <a:ext cx="5350070" cy="274191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dirty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6C8F0547-AFA8-4805-9A22-12721CDE959F}" type="slidenum">
              <a:rPr lang="en-GB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Proposed 802.11 BSS (intelligent)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9416" y="1636512"/>
            <a:ext cx="6442229" cy="4455308"/>
          </a:xfrm>
        </p:spPr>
        <p:txBody>
          <a:bodyPr wrap="square" anchor="t">
            <a:norm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surface with the capability of controlling the channel and changing the propagation environment is deployed.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 reconfigurable surface provides virtual </a:t>
            </a:r>
            <a:r>
              <a:rPr lang="en-GB" dirty="0" err="1"/>
              <a:t>LoS</a:t>
            </a:r>
            <a:r>
              <a:rPr lang="en-GB" dirty="0"/>
              <a:t>, expends the coverage area and enhance the quality of the signal received by the STA.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 reconfigurable surface is controlled by the AP through a backhaul link.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tr-TR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525344"/>
            <a:ext cx="4246027" cy="180975"/>
          </a:xfrm>
        </p:spPr>
        <p:txBody>
          <a:bodyPr wrap="square" anchor="t">
            <a:normAutofit lnSpcReduction="10000"/>
          </a:bodyPr>
          <a:lstStyle/>
          <a:p>
            <a:r>
              <a:rPr lang="en-US"/>
              <a:t>Salah Eddine Zegrar</a:t>
            </a:r>
            <a:r>
              <a:rPr lang="en-GB"/>
              <a:t>, </a:t>
            </a:r>
            <a:r>
              <a:rPr lang="tr-TR"/>
              <a:t>Vestel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376AAD83-5B70-4C1C-AF28-E722C9F0524D}" type="slidenum">
              <a:rPr lang="en-GB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2F6D0424-0820-430F-A66E-6FADD0071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681187"/>
            <a:ext cx="3630662" cy="44553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/>
              <a:t>September</a:t>
            </a:r>
            <a:r>
              <a:rPr lang="tr-TR" dirty="0"/>
              <a:t>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71EDD82-6CD9-46B5-8F7B-4F49C292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Why 802.11 and Reconfigurable Surfaces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9EB3695-9701-45BA-8CB5-F001B2BB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kern="0" dirty="0"/>
              <a:t>Reconfigurable surface given optimum performance when deployed for indoor application, which is suitable for </a:t>
            </a:r>
            <a:r>
              <a:rPr lang="en-GB" b="0" kern="0" dirty="0" err="1"/>
              <a:t>WiFi</a:t>
            </a:r>
            <a:r>
              <a:rPr lang="en-GB" b="0" kern="0" dirty="0"/>
              <a:t> systems [1].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kern="0" dirty="0"/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kern="0" dirty="0"/>
              <a:t>Reconfigurable surfaces deployment is a non-expensive effective solution for enlarging coverage area, rather than implementing multiple APs. Specifically for dense indoor environments.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kern="0" dirty="0"/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kern="0" dirty="0"/>
              <a:t>Reconfigurable surfaces deployment can achieve the high requirements of the future </a:t>
            </a:r>
            <a:r>
              <a:rPr lang="en-GB" b="0" kern="0" dirty="0" err="1"/>
              <a:t>WiFi</a:t>
            </a:r>
            <a:r>
              <a:rPr lang="en-GB" b="0" kern="0" dirty="0"/>
              <a:t> systems such as EHT.</a:t>
            </a:r>
          </a:p>
        </p:txBody>
      </p:sp>
    </p:spTree>
    <p:extLst>
      <p:ext uri="{BB962C8B-B14F-4D97-AF65-F5344CB8AC3E}">
        <p14:creationId xmlns:p14="http://schemas.microsoft.com/office/powerpoint/2010/main" val="884300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Feasibility of reconfigurable surfaces in 802.11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To provide EHT CSI must be very good.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To controlling the channel, all multipath can be aligned constructively to boost the performance at the receiver [2].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fast varying channels, channel estimation overhead is high, and it increases exponentially as the number of antennas increases.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Controlling the propagation environment could alter time-varying channels into time-invariant channels.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Channel estimation is then reduced with minimum overhead.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Coverage area in rich scattering environment is small.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Controlling the channel increases the probability of </a:t>
            </a:r>
            <a:r>
              <a:rPr lang="en-US" dirty="0" err="1"/>
              <a:t>LoS</a:t>
            </a:r>
            <a:r>
              <a:rPr lang="en-US" dirty="0"/>
              <a:t> [2].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Feasibility of reconfigurable surfaces in 802.11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tr-TR" dirty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525344"/>
            <a:ext cx="4246027" cy="180975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6C8F0547-AFA8-4805-9A22-12721CDE959F}" type="slidenum">
              <a:rPr lang="en-GB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66828141-2DDB-48BA-AE80-7688E1912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681187"/>
            <a:ext cx="3630662" cy="4455308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3061FBB9-71F9-46AF-AB99-F69377D75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086516"/>
            <a:ext cx="6333825" cy="36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2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852</Words>
  <Application>Microsoft Office PowerPoint</Application>
  <PresentationFormat>Custom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802-11-Submission-16-9</vt:lpstr>
      <vt:lpstr>Document</vt:lpstr>
      <vt:lpstr>EHT via Reconfigurable Surfaces</vt:lpstr>
      <vt:lpstr>PowerPoint Presentation</vt:lpstr>
      <vt:lpstr>PowerPoint Presentation</vt:lpstr>
      <vt:lpstr>An Introduction to Reconfigurable Surfaces</vt:lpstr>
      <vt:lpstr>Conventional 802.11 BSS (dumb)</vt:lpstr>
      <vt:lpstr>The Proposed 802.11 BSS (intelligent)</vt:lpstr>
      <vt:lpstr>PowerPoint Presentation</vt:lpstr>
      <vt:lpstr>Feasibility of reconfigurable surfaces in 802.11</vt:lpstr>
      <vt:lpstr>Feasibility of reconfigurable surfaces in 802.11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via Reconfigurable Surfaces</dc:title>
  <dc:creator>Salah Eddine ZEGRAR</dc:creator>
  <cp:lastModifiedBy>Başak Özbakış</cp:lastModifiedBy>
  <cp:revision>11</cp:revision>
  <dcterms:created xsi:type="dcterms:W3CDTF">2020-10-28T04:50:57Z</dcterms:created>
  <dcterms:modified xsi:type="dcterms:W3CDTF">2020-10-28T11:06:13Z</dcterms:modified>
</cp:coreProperties>
</file>