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4" r:id="rId3"/>
    <p:sldId id="298" r:id="rId4"/>
    <p:sldId id="325" r:id="rId5"/>
    <p:sldId id="337" r:id="rId6"/>
    <p:sldId id="339" r:id="rId7"/>
    <p:sldId id="336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an Xin" initials="YX" lastIdx="7" clrIdx="1">
    <p:extLst>
      <p:ext uri="{19B8F6BF-5375-455C-9EA6-DF929625EA0E}">
        <p15:presenceInfo xmlns:p15="http://schemas.microsoft.com/office/powerpoint/2012/main" userId="S-1-5-21-147214757-305610072-1517763936-2376080" providerId="AD"/>
      </p:ext>
    </p:extLst>
  </p:cmAuthor>
  <p:cmAuthor id="3" name="Yujian (Ross Yu)" initials="Y(Y" lastIdx="1" clrIdx="2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FFFF99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6754" autoAdjust="0"/>
  </p:normalViewPr>
  <p:slideViewPr>
    <p:cSldViewPr>
      <p:cViewPr varScale="1">
        <p:scale>
          <a:sx n="112" d="100"/>
          <a:sy n="112" d="100"/>
        </p:scale>
        <p:origin x="16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971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95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2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802.11-20/1711r0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Oct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66-80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1238-07-00be-open-issues-on-preamble-design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8"/>
            <a:ext cx="9029701" cy="836691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Table based preamble puncture indication for OFDMA transmission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2020-10-26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737357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The following SP has passed: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Straw poll #233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supports punctured channel information field in U-SIG to be ‘5 bits + 1 reserved bit adjacent to it’ in the version dependent section. ?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05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Non-OFDMA</a:t>
            </a:r>
            <a:r>
              <a:rPr lang="en-US" altLang="zh-CN" sz="105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 use a 5 bit BW dependent table to signal the puncturing pattern of the entire PPDU BW.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05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OFDMA</a:t>
            </a:r>
            <a:r>
              <a:rPr lang="en-US" altLang="zh-CN" sz="105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4 bits to indicate which 20 MHz is punctured in the current 80 </a:t>
            </a:r>
            <a:r>
              <a:rPr lang="en-US" altLang="zh-CN" sz="105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MHz.</a:t>
            </a:r>
            <a:endParaRPr lang="en-US" altLang="zh-CN" sz="105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05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 </a:t>
            </a:r>
            <a:r>
              <a:rPr lang="en-US" altLang="zh-CN" sz="105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bit out of the 5 bits is not used for the OFDMA case.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05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 </a:t>
            </a:r>
            <a:r>
              <a:rPr lang="en-US" altLang="zh-CN" sz="105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reserved bit for possible future expansion (e.g., more puncturing patterns in R2) of non-OFDMA puncturing modes.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05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Interpretation </a:t>
            </a:r>
            <a:r>
              <a:rPr lang="en-US" altLang="zh-CN" sz="105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the field shall be dependent on the transmission being OFDMA vs. non-OFDMA. [#SP233]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[20/1238r6 (Open Issues on Preamble Design, Sameer Vermani, Qualcomm), SP#1, Y/N/A: 50/7/16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OFDMA case, how to indicate preamble puncture for the current 80MHz is TBD.</a:t>
            </a:r>
            <a:endParaRPr lang="en-US" altLang="zh-CN" sz="20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2177" y="6113385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90628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Preamble puncture patterns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9600" y="1066800"/>
            <a:ext cx="7772400" cy="5873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Preamble puncture pattern for non-OFDMA [1]</a:t>
            </a: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Preamble puncture pattern for OFDMA [2]:</a:t>
            </a:r>
          </a:p>
          <a:p>
            <a:pPr lvl="1"/>
            <a:r>
              <a:rPr lang="en-GB" altLang="zh-CN" sz="1400" dirty="0" smtClean="0">
                <a:solidFill>
                  <a:srgbClr val="FF0000"/>
                </a:solidFill>
              </a:rPr>
              <a:t>No puncture (same as non-OFDMA case)</a:t>
            </a:r>
          </a:p>
          <a:p>
            <a:pPr lvl="1"/>
            <a:r>
              <a:rPr lang="en-GB" altLang="zh-CN" sz="1400" dirty="0" smtClean="0">
                <a:solidFill>
                  <a:srgbClr val="FF0000"/>
                </a:solidFill>
              </a:rPr>
              <a:t>X212 (</a:t>
            </a:r>
            <a:r>
              <a:rPr lang="en-GB" altLang="zh-CN" sz="1400" dirty="0">
                <a:solidFill>
                  <a:srgbClr val="FF0000"/>
                </a:solidFill>
              </a:rPr>
              <a:t>same as non-OFDMA case)</a:t>
            </a:r>
          </a:p>
          <a:p>
            <a:pPr lvl="1"/>
            <a:r>
              <a:rPr lang="en-GB" altLang="zh-CN" sz="1400" dirty="0" smtClean="0">
                <a:solidFill>
                  <a:srgbClr val="FF0000"/>
                </a:solidFill>
              </a:rPr>
              <a:t>1X12 (</a:t>
            </a:r>
            <a:r>
              <a:rPr lang="en-GB" altLang="zh-CN" sz="1400" dirty="0">
                <a:solidFill>
                  <a:srgbClr val="FF0000"/>
                </a:solidFill>
              </a:rPr>
              <a:t>same as non-OFDMA case)</a:t>
            </a:r>
          </a:p>
          <a:p>
            <a:pPr lvl="1"/>
            <a:r>
              <a:rPr lang="en-GB" altLang="zh-CN" sz="1400" dirty="0" smtClean="0">
                <a:solidFill>
                  <a:srgbClr val="FF0000"/>
                </a:solidFill>
              </a:rPr>
              <a:t>12X2 </a:t>
            </a:r>
            <a:r>
              <a:rPr lang="en-GB" altLang="zh-CN" sz="1400" dirty="0">
                <a:solidFill>
                  <a:srgbClr val="FF0000"/>
                </a:solidFill>
              </a:rPr>
              <a:t>(same as non-OFDMA case)</a:t>
            </a:r>
          </a:p>
          <a:p>
            <a:pPr lvl="1"/>
            <a:r>
              <a:rPr lang="en-GB" altLang="zh-CN" sz="1400" dirty="0" smtClean="0">
                <a:solidFill>
                  <a:srgbClr val="FF0000"/>
                </a:solidFill>
              </a:rPr>
              <a:t>121X </a:t>
            </a:r>
            <a:r>
              <a:rPr lang="en-GB" altLang="zh-CN" sz="1400" dirty="0">
                <a:solidFill>
                  <a:srgbClr val="FF0000"/>
                </a:solidFill>
              </a:rPr>
              <a:t>(same as non-OFDMA case)</a:t>
            </a:r>
          </a:p>
          <a:p>
            <a:pPr lvl="1"/>
            <a:r>
              <a:rPr lang="en-GB" altLang="zh-CN" sz="1400" dirty="0" smtClean="0"/>
              <a:t>XX12</a:t>
            </a:r>
            <a:endParaRPr lang="zh-CN" altLang="zh-CN" sz="1400" dirty="0"/>
          </a:p>
          <a:p>
            <a:pPr lvl="1"/>
            <a:r>
              <a:rPr lang="en-GB" altLang="zh-CN" sz="1400" dirty="0"/>
              <a:t>12XX</a:t>
            </a:r>
            <a:endParaRPr lang="zh-CN" altLang="zh-CN" sz="1400" dirty="0"/>
          </a:p>
          <a:p>
            <a:pPr lvl="1"/>
            <a:r>
              <a:rPr lang="en-GB" altLang="zh-CN" sz="1400" dirty="0"/>
              <a:t>1XX2</a:t>
            </a:r>
            <a:endParaRPr lang="zh-CN" altLang="zh-CN" sz="1400" dirty="0"/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F0D90588-C1BA-4B36-84D1-E5C502CEE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20593"/>
              </p:ext>
            </p:extLst>
          </p:nvPr>
        </p:nvGraphicFramePr>
        <p:xfrm>
          <a:off x="704102" y="1390572"/>
          <a:ext cx="7759700" cy="26841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2759">
                  <a:extLst>
                    <a:ext uri="{9D8B030D-6E8A-4147-A177-3AD203B41FA5}">
                      <a16:colId xmlns="" xmlns:a16="http://schemas.microsoft.com/office/drawing/2014/main" val="3402641882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3597520511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813033401"/>
                    </a:ext>
                  </a:extLst>
                </a:gridCol>
                <a:gridCol w="4172645">
                  <a:extLst>
                    <a:ext uri="{9D8B030D-6E8A-4147-A177-3AD203B41FA5}">
                      <a16:colId xmlns="" xmlns:a16="http://schemas.microsoft.com/office/drawing/2014/main" val="39705374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PPDU BW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Cases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# of Entires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72105736"/>
                  </a:ext>
                </a:extLst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80MHz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 puncturing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28061597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20MHz punctured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59233837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Total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742185496"/>
                  </a:ext>
                </a:extLst>
              </a:tr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160MHz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 puncturing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17440678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20MHz punctured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53075099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40MHz punctured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76226388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Total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708455221"/>
                  </a:ext>
                </a:extLst>
              </a:tr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320MHz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 puncturing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16797981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40MHz punctured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15761095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80MHz punctured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240/160+80MHz: [1 1 1 x], [1 1 x 1], [1 x 1 1], [x 1 1 1]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7153802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320-80-40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For each contiguous 240MHz ([1 1 1 1 1 1 x x] and [x </a:t>
                      </a:r>
                      <a:r>
                        <a:rPr lang="en-US" sz="1200" u="none" strike="noStrike" dirty="0" err="1">
                          <a:effectLst/>
                        </a:rPr>
                        <a:t>x</a:t>
                      </a:r>
                      <a:r>
                        <a:rPr lang="en-US" sz="1200" u="none" strike="noStrike" dirty="0">
                          <a:effectLst/>
                        </a:rPr>
                        <a:t> 1 1 1 1 1 1]), one out of six 40MHz may be punctured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4119940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75857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Unified table based preamble puncture method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419"/>
          <p:cNvSpPr>
            <a:spLocks noChangeArrowheads="1"/>
          </p:cNvSpPr>
          <p:nvPr/>
        </p:nvSpPr>
        <p:spPr bwMode="auto">
          <a:xfrm>
            <a:off x="762000" y="28446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953808"/>
              </p:ext>
            </p:extLst>
          </p:nvPr>
        </p:nvGraphicFramePr>
        <p:xfrm>
          <a:off x="381000" y="3889106"/>
          <a:ext cx="3024336" cy="1407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585"/>
                <a:gridCol w="775029"/>
                <a:gridCol w="1064373"/>
                <a:gridCol w="413349"/>
              </a:tblGrid>
              <a:tr h="1576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PPDU BW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Cases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Value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521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80MHz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No puncturing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1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20MHz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[x 1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x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1 x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[1 1 1 x]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381000" y="3473609"/>
            <a:ext cx="30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Non-OFDMA case</a:t>
            </a:r>
            <a:endParaRPr lang="zh-CN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140292"/>
              </p:ext>
            </p:extLst>
          </p:nvPr>
        </p:nvGraphicFramePr>
        <p:xfrm>
          <a:off x="5029200" y="2876735"/>
          <a:ext cx="3024336" cy="3219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585"/>
                <a:gridCol w="775029"/>
                <a:gridCol w="1064373"/>
                <a:gridCol w="413349"/>
              </a:tblGrid>
              <a:tr h="294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PPDU BW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Cases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Value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2383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80MHz/160MHz/320MHz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No puncturing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1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20MHz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[x 1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x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1 x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[1 1 1 x]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[x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 1 x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 x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5000551" y="2599736"/>
            <a:ext cx="30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OFDMA case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000551" y="6100208"/>
            <a:ext cx="30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Additional 1 bit reserved for more patterns</a:t>
            </a:r>
            <a:endParaRPr lang="zh-CN" altLang="en-US" dirty="0"/>
          </a:p>
        </p:txBody>
      </p:sp>
      <p:sp>
        <p:nvSpPr>
          <p:cNvPr id="13" name="Shape 94"/>
          <p:cNvSpPr txBox="1">
            <a:spLocks noGrp="1"/>
          </p:cNvSpPr>
          <p:nvPr>
            <p:ph idx="1"/>
          </p:nvPr>
        </p:nvSpPr>
        <p:spPr>
          <a:xfrm>
            <a:off x="152400" y="1428137"/>
            <a:ext cx="7943853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A unified table based method for non-OFDMA and OFDMA case is shown below: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Only define supported entries for now, no need to separately define which mode is supported and which is not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Same method for the common punctured case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Support up to 24 types of future extension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39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Unified table based preamble puncture method (cont’d)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419"/>
          <p:cNvSpPr>
            <a:spLocks noChangeArrowheads="1"/>
          </p:cNvSpPr>
          <p:nvPr/>
        </p:nvSpPr>
        <p:spPr bwMode="auto">
          <a:xfrm>
            <a:off x="762000" y="28446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Shape 94"/>
          <p:cNvSpPr txBox="1">
            <a:spLocks noGrp="1"/>
          </p:cNvSpPr>
          <p:nvPr>
            <p:ph idx="1"/>
          </p:nvPr>
        </p:nvSpPr>
        <p:spPr>
          <a:xfrm>
            <a:off x="152400" y="1428137"/>
            <a:ext cx="7943853" cy="40066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Two </a:t>
            </a:r>
            <a:r>
              <a:rPr lang="en-US" altLang="zh-CN" sz="1600" dirty="0"/>
              <a:t>tables can be merged to one if </a:t>
            </a:r>
            <a:r>
              <a:rPr lang="en-US" altLang="zh-CN" sz="1600" dirty="0" smtClean="0"/>
              <a:t>needed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: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455891"/>
              </p:ext>
            </p:extLst>
          </p:nvPr>
        </p:nvGraphicFramePr>
        <p:xfrm>
          <a:off x="5428369" y="1961765"/>
          <a:ext cx="3024336" cy="2647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585"/>
                <a:gridCol w="775029"/>
                <a:gridCol w="1064373"/>
                <a:gridCol w="413349"/>
              </a:tblGrid>
              <a:tr h="315215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160MHz non-OFDMA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No puncturing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1 1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20MHz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[x 1 1 1 1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x 1 1 1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x 1 1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x 1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1 x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1 1 1 x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1 1 1 x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1 1 1 1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40MHz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[x </a:t>
                      </a:r>
                      <a:r>
                        <a:rPr lang="en-US" sz="1100" u="none" strike="noStrike" dirty="0" err="1">
                          <a:effectLst/>
                        </a:rPr>
                        <a:t>x</a:t>
                      </a:r>
                      <a:r>
                        <a:rPr lang="en-US" sz="1100" u="none" strike="noStrike" dirty="0">
                          <a:effectLst/>
                        </a:rPr>
                        <a:t> 1 1 1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x x 1 1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1 1 x x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1 1 1 x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60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13-31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445584"/>
              </p:ext>
            </p:extLst>
          </p:nvPr>
        </p:nvGraphicFramePr>
        <p:xfrm>
          <a:off x="508852" y="1935007"/>
          <a:ext cx="4563065" cy="3564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4175"/>
                <a:gridCol w="1028746"/>
                <a:gridCol w="943427"/>
                <a:gridCol w="685800"/>
                <a:gridCol w="880917"/>
              </a:tblGrid>
              <a:tr h="294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PPDU BW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Cases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Value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2383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80</a:t>
                      </a:r>
                      <a:r>
                        <a:rPr lang="en-US" altLang="zh-CN" sz="1100" u="none" strike="noStrike" dirty="0" smtClean="0">
                          <a:effectLst/>
                        </a:rPr>
                        <a:t>MHz non-OFDMA or </a:t>
                      </a:r>
                      <a:r>
                        <a:rPr lang="en-US" sz="1100" u="none" strike="noStrike" dirty="0" smtClean="0">
                          <a:effectLst/>
                        </a:rPr>
                        <a:t>80MHz/160MHz/320MHz OFDMA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No puncturing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1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20MHz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[x 1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x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1 x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[1 1 1 x]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[x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</a:t>
                      </a:r>
                      <a:r>
                        <a:rPr lang="en-US" altLang="zh-CN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OFDMA only, reserved for non-OFDMA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 1 x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 x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non-ODFMA only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914400" y="5690848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One digit means 20MHz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454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Unified table based preamble puncture method (cont’d)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419"/>
          <p:cNvSpPr>
            <a:spLocks noChangeArrowheads="1"/>
          </p:cNvSpPr>
          <p:nvPr/>
        </p:nvSpPr>
        <p:spPr bwMode="auto">
          <a:xfrm>
            <a:off x="762000" y="28446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Shape 94"/>
          <p:cNvSpPr txBox="1">
            <a:spLocks noGrp="1"/>
          </p:cNvSpPr>
          <p:nvPr>
            <p:ph idx="1"/>
          </p:nvPr>
        </p:nvSpPr>
        <p:spPr>
          <a:xfrm>
            <a:off x="152400" y="1428137"/>
            <a:ext cx="7943853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Two </a:t>
            </a:r>
            <a:r>
              <a:rPr lang="en-US" altLang="zh-CN" sz="1600" dirty="0"/>
              <a:t>tables can be merged to one if </a:t>
            </a:r>
            <a:r>
              <a:rPr lang="en-US" altLang="zh-CN" sz="1600" dirty="0" smtClean="0"/>
              <a:t>needed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:</a:t>
            </a:r>
          </a:p>
        </p:txBody>
      </p:sp>
      <p:graphicFrame>
        <p:nvGraphicFramePr>
          <p:cNvPr id="9" name="Table 7">
            <a:extLst>
              <a:ext uri="{FF2B5EF4-FFF2-40B4-BE49-F238E27FC236}">
                <a16:creationId xmlns="" xmlns:a16="http://schemas.microsoft.com/office/drawing/2014/main" id="{1F3CC190-8717-4E3C-917D-959E53478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512225"/>
              </p:ext>
            </p:extLst>
          </p:nvPr>
        </p:nvGraphicFramePr>
        <p:xfrm>
          <a:off x="1320652" y="2291096"/>
          <a:ext cx="3024336" cy="2647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585">
                  <a:extLst>
                    <a:ext uri="{9D8B030D-6E8A-4147-A177-3AD203B41FA5}">
                      <a16:colId xmlns="" xmlns:a16="http://schemas.microsoft.com/office/drawing/2014/main" val="3191435129"/>
                    </a:ext>
                  </a:extLst>
                </a:gridCol>
                <a:gridCol w="775029">
                  <a:extLst>
                    <a:ext uri="{9D8B030D-6E8A-4147-A177-3AD203B41FA5}">
                      <a16:colId xmlns="" xmlns:a16="http://schemas.microsoft.com/office/drawing/2014/main" val="3384522204"/>
                    </a:ext>
                  </a:extLst>
                </a:gridCol>
                <a:gridCol w="1064373">
                  <a:extLst>
                    <a:ext uri="{9D8B030D-6E8A-4147-A177-3AD203B41FA5}">
                      <a16:colId xmlns="" xmlns:a16="http://schemas.microsoft.com/office/drawing/2014/main" val="2145559059"/>
                    </a:ext>
                  </a:extLst>
                </a:gridCol>
                <a:gridCol w="413349">
                  <a:extLst>
                    <a:ext uri="{9D8B030D-6E8A-4147-A177-3AD203B41FA5}">
                      <a16:colId xmlns="" xmlns:a16="http://schemas.microsoft.com/office/drawing/2014/main" val="571696343"/>
                    </a:ext>
                  </a:extLst>
                </a:gridCol>
              </a:tblGrid>
              <a:tr h="1576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PPDU BW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Cases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Value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45276860"/>
                  </a:ext>
                </a:extLst>
              </a:tr>
              <a:tr h="315215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320MHz </a:t>
                      </a:r>
                      <a:r>
                        <a:rPr lang="en-US" altLang="zh-CN" sz="1100" u="none" strike="noStrike" dirty="0" smtClean="0">
                          <a:effectLst/>
                        </a:rPr>
                        <a:t>non-OFDMA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No puncturing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1 1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9762627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40MHz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[x 1 1 1 1 1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85011620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x 1 1 1 1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03439511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x 1 1 1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68643230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1 x 1 1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22113848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1 1 x 1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99070070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1 1 1 x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05190149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1 1 1 1 x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9987977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1 1 1 1 1 x]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09023560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80MHz punctured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[x x 1 1 1 1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71674290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x x 1 1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40160348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1 1 x x 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59211815"/>
                  </a:ext>
                </a:extLst>
              </a:tr>
              <a:tr h="157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[1 1 1 1 1 1 x x]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24296088"/>
                  </a:ext>
                </a:extLst>
              </a:tr>
            </a:tbl>
          </a:graphicData>
        </a:graphic>
      </p:graphicFrame>
      <p:graphicFrame>
        <p:nvGraphicFramePr>
          <p:cNvPr id="10" name="Table 8">
            <a:extLst>
              <a:ext uri="{FF2B5EF4-FFF2-40B4-BE49-F238E27FC236}">
                <a16:creationId xmlns="" xmlns:a16="http://schemas.microsoft.com/office/drawing/2014/main" id="{DBAC76D5-1066-4783-9DBE-6972F0A99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782832"/>
              </p:ext>
            </p:extLst>
          </p:nvPr>
        </p:nvGraphicFramePr>
        <p:xfrm>
          <a:off x="5296782" y="2463499"/>
          <a:ext cx="3161418" cy="2665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6557">
                  <a:extLst>
                    <a:ext uri="{9D8B030D-6E8A-4147-A177-3AD203B41FA5}">
                      <a16:colId xmlns="" xmlns:a16="http://schemas.microsoft.com/office/drawing/2014/main" val="620639559"/>
                    </a:ext>
                  </a:extLst>
                </a:gridCol>
                <a:gridCol w="810158">
                  <a:extLst>
                    <a:ext uri="{9D8B030D-6E8A-4147-A177-3AD203B41FA5}">
                      <a16:colId xmlns="" xmlns:a16="http://schemas.microsoft.com/office/drawing/2014/main" val="3643125122"/>
                    </a:ext>
                  </a:extLst>
                </a:gridCol>
                <a:gridCol w="1112617">
                  <a:extLst>
                    <a:ext uri="{9D8B030D-6E8A-4147-A177-3AD203B41FA5}">
                      <a16:colId xmlns="" xmlns:a16="http://schemas.microsoft.com/office/drawing/2014/main" val="2043935513"/>
                    </a:ext>
                  </a:extLst>
                </a:gridCol>
                <a:gridCol w="432086">
                  <a:extLst>
                    <a:ext uri="{9D8B030D-6E8A-4147-A177-3AD203B41FA5}">
                      <a16:colId xmlns="" xmlns:a16="http://schemas.microsoft.com/office/drawing/2014/main" val="3475087672"/>
                    </a:ext>
                  </a:extLst>
                </a:gridCol>
              </a:tblGrid>
              <a:tr h="1904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PPDU BW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Cases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Value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61736410"/>
                  </a:ext>
                </a:extLst>
              </a:tr>
              <a:tr h="190427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320MHz </a:t>
                      </a:r>
                      <a:r>
                        <a:rPr lang="en-US" altLang="zh-CN" sz="1100" u="none" strike="noStrike" dirty="0" smtClean="0">
                          <a:effectLst/>
                        </a:rPr>
                        <a:t>non-OFDMA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320-80-40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[x </a:t>
                      </a:r>
                      <a:r>
                        <a:rPr lang="en-US" sz="1100" u="none" strike="noStrike" dirty="0" err="1">
                          <a:effectLst/>
                        </a:rPr>
                        <a:t>x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x</a:t>
                      </a:r>
                      <a:r>
                        <a:rPr lang="en-US" sz="1100" u="none" strike="noStrike" dirty="0">
                          <a:effectLst/>
                        </a:rPr>
                        <a:t> 1 1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7147582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[x </a:t>
                      </a:r>
                      <a:r>
                        <a:rPr lang="en-US" sz="1100" u="none" strike="noStrike" dirty="0" err="1">
                          <a:effectLst/>
                        </a:rPr>
                        <a:t>x</a:t>
                      </a:r>
                      <a:r>
                        <a:rPr lang="en-US" sz="1100" u="none" strike="noStrike" dirty="0">
                          <a:effectLst/>
                        </a:rPr>
                        <a:t> 1 x 1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01829853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[x </a:t>
                      </a:r>
                      <a:r>
                        <a:rPr lang="en-US" sz="1100" u="none" strike="noStrike" dirty="0" err="1">
                          <a:effectLst/>
                        </a:rPr>
                        <a:t>x</a:t>
                      </a:r>
                      <a:r>
                        <a:rPr lang="en-US" sz="1100" u="none" strike="noStrike" dirty="0">
                          <a:effectLst/>
                        </a:rPr>
                        <a:t> 1 1 x 1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957498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[x </a:t>
                      </a:r>
                      <a:r>
                        <a:rPr lang="en-US" sz="1100" u="none" strike="noStrike" dirty="0" err="1">
                          <a:effectLst/>
                        </a:rPr>
                        <a:t>x</a:t>
                      </a:r>
                      <a:r>
                        <a:rPr lang="en-US" sz="1100" u="none" strike="noStrike" dirty="0">
                          <a:effectLst/>
                        </a:rPr>
                        <a:t> 1 1 1 x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58474359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[x </a:t>
                      </a:r>
                      <a:r>
                        <a:rPr lang="en-US" sz="1100" u="none" strike="noStrike" dirty="0" err="1">
                          <a:effectLst/>
                        </a:rPr>
                        <a:t>x</a:t>
                      </a:r>
                      <a:r>
                        <a:rPr lang="en-US" sz="1100" u="none" strike="noStrike" dirty="0">
                          <a:effectLst/>
                        </a:rPr>
                        <a:t> 1 1 1 1 x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67112256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[x </a:t>
                      </a:r>
                      <a:r>
                        <a:rPr lang="en-US" sz="1100" u="none" strike="noStrike" dirty="0" err="1">
                          <a:effectLst/>
                        </a:rPr>
                        <a:t>x</a:t>
                      </a:r>
                      <a:r>
                        <a:rPr lang="en-US" sz="1100" u="none" strike="noStrike" dirty="0">
                          <a:effectLst/>
                        </a:rPr>
                        <a:t> 1 1 1 1 1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9110701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[x 1 1 1 1 1 x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2839831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x 1 1 1 1 x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7300971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x 1 1 1 x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70458543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x 1 1 x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077985458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1 x 1 x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35708822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[1 1 1 1 1 x </a:t>
                      </a:r>
                      <a:r>
                        <a:rPr lang="en-US" sz="1100" u="none" strike="noStrike" dirty="0" err="1">
                          <a:effectLst/>
                        </a:rPr>
                        <a:t>x</a:t>
                      </a:r>
                      <a:r>
                        <a:rPr lang="en-US" sz="1100" u="none" strike="noStrike" dirty="0">
                          <a:effectLst/>
                        </a:rPr>
                        <a:t>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89001238"/>
                  </a:ext>
                </a:extLst>
              </a:tr>
              <a:tr h="190427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25-31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14400" y="56388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One digit means 40MHz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56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supports the following: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OFDMA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4 bits to indicate which 20 MHz is punctured in the current 80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MHz, the indication is as follows: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177320"/>
              </p:ext>
            </p:extLst>
          </p:nvPr>
        </p:nvGraphicFramePr>
        <p:xfrm>
          <a:off x="2743200" y="3128195"/>
          <a:ext cx="3024336" cy="3219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585"/>
                <a:gridCol w="775029"/>
                <a:gridCol w="1064373"/>
                <a:gridCol w="413349"/>
              </a:tblGrid>
              <a:tr h="294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PPDU BW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Cases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Value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2383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80MHz/160MHz/320MHz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No puncturing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1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20MHz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[x 1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x 1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[1 1 x 1]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[1 1 1 x]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 1 x x]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[x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 x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409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1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07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altLang="zh-CN" sz="1800" dirty="0" smtClean="0">
                <a:hlinkClick r:id="rId2"/>
              </a:rPr>
              <a:t>https</a:t>
            </a:r>
            <a:r>
              <a:rPr lang="en-US" altLang="zh-CN" sz="1800" dirty="0">
                <a:hlinkClick r:id="rId2"/>
              </a:rPr>
              <a:t>://</a:t>
            </a:r>
            <a:r>
              <a:rPr lang="en-US" altLang="zh-CN" sz="1800" dirty="0" smtClean="0">
                <a:hlinkClick r:id="rId2"/>
              </a:rPr>
              <a:t>mentor.ieee.org/802.11/dcn/20/11-20-1238-07-00be-open-issues-on-preamble-design.pptx</a:t>
            </a:r>
            <a:endParaRPr lang="en-US" altLang="zh-CN" sz="1800" dirty="0" smtClean="0"/>
          </a:p>
          <a:p>
            <a:pPr marL="5207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altLang="zh-CN" sz="1800" dirty="0">
                <a:hlinkClick r:id="rId3"/>
              </a:rPr>
              <a:t>https://</a:t>
            </a:r>
            <a:r>
              <a:rPr lang="en-US" altLang="zh-CN" sz="1800" dirty="0" smtClean="0">
                <a:hlinkClick r:id="rId3"/>
              </a:rPr>
              <a:t>mentor.ieee.org/802.11/dcn/20/11-20-0566-80-00be-compendium-of-straw-polls-and-potential-changes-to-the-specification-framework-document.docx</a:t>
            </a:r>
            <a:endParaRPr lang="en-US" altLang="zh-CN" sz="1800" dirty="0" smtClean="0"/>
          </a:p>
          <a:p>
            <a:pPr marL="5207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59403</TotalTime>
  <Words>1336</Words>
  <Application>Microsoft Office PowerPoint</Application>
  <PresentationFormat>全屏显示(4:3)</PresentationFormat>
  <Paragraphs>360</Paragraphs>
  <Slides>8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MS PGothic</vt:lpstr>
      <vt:lpstr>宋体</vt:lpstr>
      <vt:lpstr>Arial</vt:lpstr>
      <vt:lpstr>Calibri</vt:lpstr>
      <vt:lpstr>Times New Roman</vt:lpstr>
      <vt:lpstr>802-11-Submission</vt:lpstr>
      <vt:lpstr>Table based preamble puncture indication for OFDMA transmission</vt:lpstr>
      <vt:lpstr>Introduction and Recap</vt:lpstr>
      <vt:lpstr>Preamble puncture patterns</vt:lpstr>
      <vt:lpstr>Unified table based preamble puncture method</vt:lpstr>
      <vt:lpstr>Unified table based preamble puncture method (cont’d)</vt:lpstr>
      <vt:lpstr>Unified table based preamble puncture method (cont’d)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1155</cp:revision>
  <cp:lastPrinted>1998-02-10T13:28:06Z</cp:lastPrinted>
  <dcterms:created xsi:type="dcterms:W3CDTF">2013-11-12T18:41:50Z</dcterms:created>
  <dcterms:modified xsi:type="dcterms:W3CDTF">2020-10-27T08:34:05Z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(3)WAjMaSqni/s+2FowZcWKEFVHz2TCIpFdt73st0vPTru1Yuf/3VF5XISW95Qum2rsnEmBrF+N
VvIpDPDaqnKytcfGm0Eb1JqwwWYt6PH1yUAJvD6qBRUiOuBiEMGw5KiebOJ9SgWFV0sKPk43
Z7t0iEgt4AaY+eo5l4e0Ii3oa8XFPEjwz4Th6spFV4EoRd0Sn2aZeJfj1fKeKV6j7Qn+K2UE
tw6TmhXj+MugcJ0jyw</vt:lpwstr>
  </property>
  <property fmtid="{D5CDD505-2E9C-101B-9397-08002B2CF9AE}" pid="4" name="_2015_ms_pID_7253431">
    <vt:lpwstr>JQnbmVrBfO8CJ2Sfs+p2PIbxv2NRZH2Hj6zXgLAmVPlq8Mn+h7k8iW
sS9ayIjhx9aOe/MmtugwkIRo76CMq3orK4wNhcMjw3UA8FkYO68f7twpAbDZDWJAftaNlbTG
s5r6As8UUq9vo66kWYd7HRzaxgG0zZGvVS/ksUUCee6uRu8dKop/akKZF5DvCOoI4UVNgxV2
1TE6qVmIFIXXvHKLufTSGA+PPY8NZ6MWHjyp</vt:lpwstr>
  </property>
  <property fmtid="{D5CDD505-2E9C-101B-9397-08002B2CF9AE}" pid="5" name="_2015_ms_pID_7253432">
    <vt:lpwstr>QG2uXJu6B7JzKC2sjcCDLLo=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