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48" r:id="rId3"/>
    <p:sldId id="561" r:id="rId4"/>
    <p:sldId id="563" r:id="rId5"/>
    <p:sldId id="564" r:id="rId6"/>
    <p:sldId id="259" r:id="rId7"/>
    <p:sldId id="555" r:id="rId8"/>
    <p:sldId id="554" r:id="rId9"/>
    <p:sldId id="556" r:id="rId10"/>
    <p:sldId id="558" r:id="rId11"/>
    <p:sldId id="559" r:id="rId12"/>
    <p:sldId id="560" r:id="rId13"/>
    <p:sldId id="263" r:id="rId14"/>
    <p:sldId id="565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8" autoAdjust="0"/>
    <p:restoredTop sz="83396" autoAdjust="0"/>
  </p:normalViewPr>
  <p:slideViewPr>
    <p:cSldViewPr>
      <p:cViewPr varScale="1">
        <p:scale>
          <a:sx n="71" d="100"/>
          <a:sy n="71" d="100"/>
        </p:scale>
        <p:origin x="1042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50" d="100"/>
          <a:sy n="50" d="100"/>
        </p:scale>
        <p:origin x="3466" y="46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26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12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16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33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tr-TR" altLang="zh-CN" sz="1200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59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184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tr-TR" altLang="zh-CN" sz="1200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9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98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16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15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1709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1950" y="31999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Learning-based spectrum occupancy prediction  </a:t>
            </a:r>
            <a:br>
              <a:rPr lang="en-US" dirty="0"/>
            </a:br>
            <a:r>
              <a:rPr lang="en-US" dirty="0"/>
              <a:t>exploiting multi-dimensional correlations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228690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</a:t>
            </a:r>
            <a:r>
              <a:rPr lang="tr-TR" sz="2000" b="0" dirty="0"/>
              <a:t>1</a:t>
            </a:r>
            <a:r>
              <a:rPr lang="en-GB" sz="2000" b="0" dirty="0"/>
              <a:t>-</a:t>
            </a:r>
            <a:r>
              <a:rPr lang="tr-TR" sz="2000" b="0" dirty="0"/>
              <a:t>03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47528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524237"/>
              </p:ext>
            </p:extLst>
          </p:nvPr>
        </p:nvGraphicFramePr>
        <p:xfrm>
          <a:off x="1703388" y="3214688"/>
          <a:ext cx="100584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Document" r:id="rId4" imgW="10439485" imgH="3020404" progId="Word.Document.8">
                  <p:embed/>
                </p:oleObj>
              </mc:Choice>
              <mc:Fallback>
                <p:oleObj name="Document" r:id="rId4" imgW="10439485" imgH="302040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3214688"/>
                        <a:ext cx="100584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  <a:r>
              <a:rPr lang="tr-TR" dirty="0"/>
              <a:t> (1/3)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27410" y="6476207"/>
            <a:ext cx="4246027" cy="180975"/>
          </a:xfrm>
        </p:spPr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2353" y="1744827"/>
            <a:ext cx="10361084" cy="4779798"/>
          </a:xfrm>
          <a:ln/>
        </p:spPr>
        <p:txBody>
          <a:bodyPr/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real dataset is used for simulations.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Compared ARM, BIF, 1D-LSTM using only time correlation, 2D-LSTM using time and frequency correlations, ConvLSTM using multi-dimensions as a tensor, and the composite 2D-LSTMs-based method.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Validations in terms of precision (π), recall (Ψ), and F1-score performance metrics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precision metric quantifies what percentage of positive results are actually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recall provides information on what percentage of true positives are identified correctly as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F1-score gives an overall measure with the harmonic average of precision and recall for the accuracy of a classifier model.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98DC41C-D784-4DD0-8F04-0D1DE5475013}"/>
              </a:ext>
            </a:extLst>
          </p:cNvPr>
          <p:cNvGrpSpPr/>
          <p:nvPr/>
        </p:nvGrpSpPr>
        <p:grpSpPr>
          <a:xfrm>
            <a:off x="1379077" y="5301208"/>
            <a:ext cx="7215990" cy="826833"/>
            <a:chOff x="-10290385" y="2059442"/>
            <a:chExt cx="24372094" cy="4951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Metin kutusu 85">
                  <a:extLst>
                    <a:ext uri="{FF2B5EF4-FFF2-40B4-BE49-F238E27FC236}">
                      <a16:creationId xmlns:a16="http://schemas.microsoft.com/office/drawing/2014/main" id="{26438A72-C9B7-4BCD-906A-AEC491C54CFB}"/>
                    </a:ext>
                  </a:extLst>
                </p:cNvPr>
                <p:cNvSpPr txBox="1"/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  <m:r>
                          <a:rPr lang="tr-TR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𝛹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oMath>
                    </m:oMathPara>
                  </a14:m>
                  <a:endParaRPr lang="tr-TR" sz="2200" dirty="0">
                    <a:solidFill>
                      <a:schemeClr val="dk1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" name="Metin kutusu 85">
                  <a:extLst>
                    <a:ext uri="{FF2B5EF4-FFF2-40B4-BE49-F238E27FC236}">
                      <a16:creationId xmlns:a16="http://schemas.microsoft.com/office/drawing/2014/main" id="{26438A72-C9B7-4BCD-906A-AEC491C54C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Metin kutusu 48">
                  <a:extLst>
                    <a:ext uri="{FF2B5EF4-FFF2-40B4-BE49-F238E27FC236}">
                      <a16:creationId xmlns:a16="http://schemas.microsoft.com/office/drawing/2014/main" id="{E22DD15D-4DE8-44FB-893C-FBCEDF2599C5}"/>
                    </a:ext>
                  </a:extLst>
                </p:cNvPr>
                <p:cNvSpPr txBox="1"/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den>
                        </m:f>
                      </m:oMath>
                    </m:oMathPara>
                  </a14:m>
                  <a:endParaRPr lang="en-US" sz="22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Metin kutusu 48">
                  <a:extLst>
                    <a:ext uri="{FF2B5EF4-FFF2-40B4-BE49-F238E27FC236}">
                      <a16:creationId xmlns:a16="http://schemas.microsoft.com/office/drawing/2014/main" id="{E22DD15D-4DE8-44FB-893C-FBCEDF2599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blipFill>
                  <a:blip r:embed="rId4"/>
                  <a:stretch>
                    <a:fillRect l="-137143" r="-105714"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D11CD1CE-4AF0-4D29-A43C-3BC2510331F1}"/>
              </a:ext>
            </a:extLst>
          </p:cNvPr>
          <p:cNvSpPr/>
          <p:nvPr/>
        </p:nvSpPr>
        <p:spPr>
          <a:xfrm>
            <a:off x="7680176" y="5442608"/>
            <a:ext cx="492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/>
              <a:t>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Metin kutusu 85">
                <a:extLst>
                  <a:ext uri="{FF2B5EF4-FFF2-40B4-BE49-F238E27FC236}">
                    <a16:creationId xmlns:a16="http://schemas.microsoft.com/office/drawing/2014/main" id="{412610B3-589E-433A-9416-866F46EF89FA}"/>
                  </a:ext>
                </a:extLst>
              </p:cNvPr>
              <p:cNvSpPr txBox="1"/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dirty="0">
                          <a:solidFill>
                            <a:srgbClr val="000000"/>
                          </a:solidFill>
                        </a:rPr>
                        <m:t>, </m:t>
                      </m:r>
                      <m:r>
                        <m:rPr>
                          <m:nor/>
                        </m:rPr>
                        <a:rPr lang="tr-TR" sz="2200" i="1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tr-TR" sz="2200" b="1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tr-TR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score</m:t>
                      </m:r>
                      <m:r>
                        <m:rPr>
                          <m:nor/>
                        </m:rPr>
                        <a:rPr lang="en-US" sz="2200" b="0" i="0" dirty="0" smtClean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200" i="1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tr-TR" sz="2200" dirty="0">
                  <a:solidFill>
                    <a:schemeClr val="dk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Metin kutusu 85">
                <a:extLst>
                  <a:ext uri="{FF2B5EF4-FFF2-40B4-BE49-F238E27FC236}">
                    <a16:creationId xmlns:a16="http://schemas.microsoft.com/office/drawing/2014/main" id="{412610B3-589E-433A-9416-866F46EF8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643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  <a:r>
              <a:rPr lang="tr-TR" dirty="0"/>
              <a:t> (2/3)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6ACE4987-2BE1-47C5-ABD5-FA8C0847A9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2776" y="1710059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Accuracy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767578"/>
                  </p:ext>
                </p:extLst>
              </p:nvPr>
            </p:nvGraphicFramePr>
            <p:xfrm>
              <a:off x="612776" y="2301615"/>
              <a:ext cx="55329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83242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9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9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9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9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9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0.9681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0.9440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0.9264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0.9495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0.9602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0.9780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0.9690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0.9726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0.9727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0.9742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0.9735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767578"/>
                  </p:ext>
                </p:extLst>
              </p:nvPr>
            </p:nvGraphicFramePr>
            <p:xfrm>
              <a:off x="612776" y="2301615"/>
              <a:ext cx="55329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83242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8100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917" t="-106667" r="-200917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917" t="-106667" r="-100917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917" t="-106667" r="-917" b="-7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0.9681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0.9440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0.9264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0.9495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0.9602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0.9780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0.9690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0.9726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70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0.9727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0.9742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0.9735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5383231"/>
                  </p:ext>
                </p:extLst>
              </p:nvPr>
            </p:nvGraphicFramePr>
            <p:xfrm>
              <a:off x="6219324" y="2301615"/>
              <a:ext cx="5637316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9329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9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9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9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9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9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0.8863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0.8704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0.8783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0.9130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0.9232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0.9312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0.9479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0.9298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0.9388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0.9476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0.9233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0.9353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5383231"/>
                  </p:ext>
                </p:extLst>
              </p:nvPr>
            </p:nvGraphicFramePr>
            <p:xfrm>
              <a:off x="6219324" y="2301615"/>
              <a:ext cx="5637316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9329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8100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9107" t="-106667" r="-199107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901" t="-106667" r="-100901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0901" t="-106667" r="-901" b="-7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0.8863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0.8704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0.8783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0.9130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0.9232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0.9312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0.9479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0.9298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0.9388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70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0.9476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0.9233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0.9353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1600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  <a:r>
              <a:rPr lang="tr-TR" dirty="0"/>
              <a:t> (3/3)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F201973-010E-4AE9-B586-B903A0377A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89934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Complexity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34A602E-0EC8-4480-8625-884DEF3F2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857002"/>
              </p:ext>
            </p:extLst>
          </p:nvPr>
        </p:nvGraphicFramePr>
        <p:xfrm>
          <a:off x="1078124" y="2748170"/>
          <a:ext cx="5017875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625">
                  <a:extLst>
                    <a:ext uri="{9D8B030D-6E8A-4147-A177-3AD203B41FA5}">
                      <a16:colId xmlns:a16="http://schemas.microsoft.com/office/drawing/2014/main" val="3678881106"/>
                    </a:ext>
                  </a:extLst>
                </a:gridCol>
                <a:gridCol w="1672625">
                  <a:extLst>
                    <a:ext uri="{9D8B030D-6E8A-4147-A177-3AD203B41FA5}">
                      <a16:colId xmlns:a16="http://schemas.microsoft.com/office/drawing/2014/main" val="644045627"/>
                    </a:ext>
                  </a:extLst>
                </a:gridCol>
                <a:gridCol w="1672625">
                  <a:extLst>
                    <a:ext uri="{9D8B030D-6E8A-4147-A177-3AD203B41FA5}">
                      <a16:colId xmlns:a16="http://schemas.microsoft.com/office/drawing/2014/main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dirty="0"/>
                        <a:t>Method</a:t>
                      </a:r>
                      <a:endParaRPr lang="tr-T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Execution Time (s)</a:t>
                      </a:r>
                      <a:endParaRPr lang="tr-T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Training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Testing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93765"/>
                  </a:ext>
                </a:extLst>
              </a:tr>
              <a:tr h="81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tensor-based method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608.7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2.7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Composite </a:t>
                      </a:r>
                    </a:p>
                    <a:p>
                      <a:pPr algn="ctr"/>
                      <a:r>
                        <a:rPr lang="en-US" sz="1800" dirty="0"/>
                        <a:t>2D-LSTMs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57.8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0.7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319462"/>
                  </a:ext>
                </a:extLst>
              </a:tr>
            </a:tbl>
          </a:graphicData>
        </a:graphic>
      </p:graphicFrame>
      <p:graphicFrame>
        <p:nvGraphicFramePr>
          <p:cNvPr id="15" name="Table 7">
            <a:extLst>
              <a:ext uri="{FF2B5EF4-FFF2-40B4-BE49-F238E27FC236}">
                <a16:creationId xmlns:a16="http://schemas.microsoft.com/office/drawing/2014/main" id="{6980677A-C9C2-4BC1-98B2-CFD610F04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768035"/>
              </p:ext>
            </p:extLst>
          </p:nvPr>
        </p:nvGraphicFramePr>
        <p:xfrm>
          <a:off x="6375998" y="2708920"/>
          <a:ext cx="5013786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1262">
                  <a:extLst>
                    <a:ext uri="{9D8B030D-6E8A-4147-A177-3AD203B41FA5}">
                      <a16:colId xmlns:a16="http://schemas.microsoft.com/office/drawing/2014/main" val="3678881106"/>
                    </a:ext>
                  </a:extLst>
                </a:gridCol>
                <a:gridCol w="1671262">
                  <a:extLst>
                    <a:ext uri="{9D8B030D-6E8A-4147-A177-3AD203B41FA5}">
                      <a16:colId xmlns:a16="http://schemas.microsoft.com/office/drawing/2014/main" val="644045627"/>
                    </a:ext>
                  </a:extLst>
                </a:gridCol>
                <a:gridCol w="1671262">
                  <a:extLst>
                    <a:ext uri="{9D8B030D-6E8A-4147-A177-3AD203B41FA5}">
                      <a16:colId xmlns:a16="http://schemas.microsoft.com/office/drawing/2014/main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dirty="0"/>
                        <a:t>Method</a:t>
                      </a:r>
                      <a:endParaRPr lang="tr-T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Execution Time (s)</a:t>
                      </a:r>
                      <a:endParaRPr lang="tr-T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Training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Testing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93765"/>
                  </a:ext>
                </a:extLst>
              </a:tr>
              <a:tr h="5468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tensor-based method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610.3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2.9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Composite </a:t>
                      </a:r>
                    </a:p>
                    <a:p>
                      <a:pPr algn="ctr"/>
                      <a:r>
                        <a:rPr lang="en-US" sz="1800" dirty="0"/>
                        <a:t>2D-LSTMs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58.9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0.8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319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000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556792"/>
            <a:ext cx="1036108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altLang="zh-CN" dirty="0"/>
              <a:t>Importance of spectrum occupancy prediction for wireless sensing is highlighted.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altLang="zh-CN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Multi-dimensional spectrum occupancy </a:t>
            </a:r>
            <a:r>
              <a:rPr lang="tr-TR" altLang="zh-CN" dirty="0"/>
              <a:t>prediction </a:t>
            </a:r>
            <a:r>
              <a:rPr lang="en-US" altLang="zh-CN" dirty="0"/>
              <a:t>is discussed to use spectrum efficiently.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A composite 2D-LSTMs</a:t>
            </a:r>
            <a:r>
              <a:rPr lang="en-US" altLang="zh-CN" dirty="0"/>
              <a:t>-based method is shown as a sub-optimal and more </a:t>
            </a:r>
            <a:r>
              <a:rPr lang="tr-TR" altLang="zh-CN" dirty="0"/>
              <a:t>realistic</a:t>
            </a:r>
            <a:r>
              <a:rPr lang="en-US" altLang="zh-CN" dirty="0"/>
              <a:t> method.</a:t>
            </a:r>
          </a:p>
          <a:p>
            <a:pPr marL="0" indent="0" algn="just"/>
            <a:endParaRPr lang="en-US" altLang="zh-CN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Relevant experimental measurement is shown to prove the feasibility of this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CN" dirty="0"/>
              <a:t>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dirty="0"/>
              <a:t>[1] 11-20-1712-00-00bf-wifi-sensing-use-cases.</a:t>
            </a:r>
            <a:r>
              <a:rPr lang="tr-TR" altLang="zh-CN" dirty="0"/>
              <a:t>xlsx</a:t>
            </a:r>
            <a:endParaRPr lang="en-US" altLang="zh-CN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6197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0773" y="1463270"/>
            <a:ext cx="8725705" cy="5278386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Abstract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Importance for long term sensing applications </a:t>
            </a:r>
            <a:endParaRPr lang="tr-TR" sz="22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200" dirty="0"/>
              <a:t>Time and frequency </a:t>
            </a:r>
            <a:r>
              <a:rPr lang="en-US" sz="2200" dirty="0"/>
              <a:t>correlations</a:t>
            </a:r>
            <a:r>
              <a:rPr lang="tr-TR" sz="2200" dirty="0"/>
              <a:t> for SOP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200" dirty="0"/>
              <a:t>Space </a:t>
            </a:r>
            <a:r>
              <a:rPr lang="en-US" sz="2200" dirty="0"/>
              <a:t>correlation</a:t>
            </a:r>
            <a:r>
              <a:rPr lang="tr-TR" sz="2200" dirty="0"/>
              <a:t> for SOP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Methods </a:t>
            </a:r>
            <a:r>
              <a:rPr lang="tr-TR" sz="2200" dirty="0"/>
              <a:t>to using </a:t>
            </a:r>
            <a:r>
              <a:rPr lang="en-US" sz="2200" dirty="0"/>
              <a:t>multi-dimensional correlations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2200" dirty="0"/>
              <a:t>The tensor-based method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2200" dirty="0"/>
              <a:t>Composite 2D-LSTMs</a:t>
            </a:r>
            <a:r>
              <a:rPr lang="en-GB" sz="2200" dirty="0"/>
              <a:t>-based method</a:t>
            </a:r>
            <a:endParaRPr lang="en-US" sz="22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Experiments and results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Summary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 bwMode="auto">
          <a:xfrm>
            <a:off x="5788514" y="6477517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942007" y="332656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9447241" y="6475413"/>
            <a:ext cx="19737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680520"/>
          </a:xfrm>
          <a:ln/>
        </p:spPr>
        <p:txBody>
          <a:bodyPr/>
          <a:lstStyle/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Several </a:t>
            </a:r>
            <a:r>
              <a:rPr lang="tr-TR" altLang="zh-CN" sz="2400" b="1" dirty="0">
                <a:cs typeface="ＭＳ Ｐゴシック" charset="0"/>
              </a:rPr>
              <a:t>sensing </a:t>
            </a:r>
            <a:r>
              <a:rPr lang="en-US" altLang="zh-CN" sz="2400" b="1" dirty="0">
                <a:cs typeface="ＭＳ Ｐゴシック" charset="0"/>
              </a:rPr>
              <a:t>use cases have been discussed recently</a:t>
            </a:r>
            <a:r>
              <a:rPr lang="tr-TR" altLang="zh-CN" sz="2400" b="1" dirty="0">
                <a:cs typeface="ＭＳ Ｐゴシック" charset="0"/>
              </a:rPr>
              <a:t> [1]. Accurate spectrum prediction and </a:t>
            </a:r>
            <a:r>
              <a:rPr lang="en-US" altLang="zh-CN" sz="2400" b="1" dirty="0">
                <a:cs typeface="ＭＳ Ｐゴシック" charset="0"/>
              </a:rPr>
              <a:t>efficient utilization of the spectrum is</a:t>
            </a:r>
            <a:r>
              <a:rPr lang="tr-TR" altLang="zh-CN" sz="2400" b="1" dirty="0">
                <a:cs typeface="ＭＳ Ｐゴシック" charset="0"/>
              </a:rPr>
              <a:t> critical to support them.</a:t>
            </a:r>
            <a:endParaRPr lang="en-US" altLang="zh-CN" sz="2400" b="1" dirty="0">
              <a:cs typeface="ＭＳ Ｐゴシック" charset="0"/>
            </a:endParaRP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zh-CN" sz="2400" b="1" dirty="0">
                <a:cs typeface="ＭＳ Ｐゴシック" charset="0"/>
              </a:rPr>
              <a:t>In this contrubiton, importance of spectrum </a:t>
            </a:r>
            <a:r>
              <a:rPr lang="tr-TR" altLang="zh-CN" sz="2400" b="1">
                <a:cs typeface="ＭＳ Ｐゴシック" charset="0"/>
              </a:rPr>
              <a:t>occupancy prediction (SOP) </a:t>
            </a:r>
            <a:r>
              <a:rPr lang="tr-TR" altLang="zh-CN" sz="2400" b="1" dirty="0">
                <a:cs typeface="ＭＳ Ｐゴシック" charset="0"/>
              </a:rPr>
              <a:t>for sensing transmission planning is discussed.</a:t>
            </a:r>
            <a:endParaRPr lang="en-US" altLang="zh-CN" sz="2400" b="1" dirty="0">
              <a:cs typeface="ＭＳ Ｐゴシック" charset="0"/>
            </a:endParaRP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zh-CN" sz="2400" b="1" dirty="0">
                <a:cs typeface="ＭＳ Ｐゴシック" charset="0"/>
              </a:rPr>
              <a:t>Some spectrum occupancy prediction methods are compared.</a:t>
            </a:r>
            <a:endParaRPr lang="en-US" altLang="zh-CN" sz="2400" b="1" dirty="0"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104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dirty="0"/>
              <a:t>Importance for long term sensing applications (1/2)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13020"/>
            <a:ext cx="10361084" cy="4680520"/>
          </a:xfrm>
          <a:ln/>
        </p:spPr>
        <p:txBody>
          <a:bodyPr/>
          <a:lstStyle/>
          <a:p>
            <a:pPr marL="342900" lvl="1" indent="-342900" algn="just">
              <a:lnSpc>
                <a:spcPct val="150000"/>
              </a:lnSpc>
              <a:buFontTx/>
              <a:buChar char="-"/>
            </a:pPr>
            <a:r>
              <a:rPr lang="tr-TR" altLang="zh-CN" sz="2400" dirty="0">
                <a:cs typeface="ＭＳ Ｐゴシック" charset="0"/>
              </a:rPr>
              <a:t>Continuous applications (eg. home monitoring) requires continuous sensing. However, continously transmitting dedicated sensing transmissions is not efficient. Periodically transmitting is more logical.</a:t>
            </a:r>
          </a:p>
          <a:p>
            <a:pPr marL="342900" lvl="1" indent="-342900" algn="just">
              <a:lnSpc>
                <a:spcPct val="150000"/>
              </a:lnSpc>
              <a:buFontTx/>
              <a:buChar char="-"/>
            </a:pPr>
            <a:r>
              <a:rPr lang="tr-TR" altLang="zh-CN" sz="2400" dirty="0">
                <a:cs typeface="ＭＳ Ｐゴシック" charset="0"/>
              </a:rPr>
              <a:t>Problem arises when spectrum is shared between different networks/devices</a:t>
            </a:r>
          </a:p>
          <a:p>
            <a:pPr marL="342900" lvl="1" indent="-342900" algn="just">
              <a:lnSpc>
                <a:spcPct val="150000"/>
              </a:lnSpc>
              <a:buFontTx/>
              <a:buChar char="-"/>
            </a:pPr>
            <a:endParaRPr lang="tr-TR" altLang="zh-CN" dirty="0">
              <a:cs typeface="ＭＳ Ｐゴシック" charset="0"/>
            </a:endParaRPr>
          </a:p>
          <a:p>
            <a:pPr marL="342900" lvl="1" indent="-342900" algn="just">
              <a:lnSpc>
                <a:spcPct val="150000"/>
              </a:lnSpc>
              <a:buFontTx/>
              <a:buChar char="-"/>
            </a:pPr>
            <a:r>
              <a:rPr lang="tr-TR" altLang="zh-CN" sz="1800" dirty="0">
                <a:cs typeface="ＭＳ Ｐゴシック" charset="0"/>
              </a:rPr>
              <a:t> </a:t>
            </a:r>
          </a:p>
          <a:p>
            <a:pPr marL="342900" lvl="1" indent="-342900" algn="just">
              <a:lnSpc>
                <a:spcPct val="150000"/>
              </a:lnSpc>
              <a:buFontTx/>
              <a:buChar char="-"/>
            </a:pPr>
            <a:endParaRPr lang="tr-TR" altLang="zh-CN" sz="1800" dirty="0"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4DD52C-D014-473B-897B-3D855F56B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248" y="4955769"/>
            <a:ext cx="7191390" cy="151964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7CB639-6CBD-415C-90A9-1CFD4C08E8D8}"/>
                  </a:ext>
                </a:extLst>
              </p:cNvPr>
              <p:cNvSpPr txBox="1"/>
              <p:nvPr/>
            </p:nvSpPr>
            <p:spPr>
              <a:xfrm>
                <a:off x="1325900" y="3740819"/>
                <a:ext cx="5821729" cy="1036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 smtClean="0">
                                  <a:solidFill>
                                    <a:srgbClr val="00B05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 smtClean="0">
                                  <a:solidFill>
                                    <a:srgbClr val="00B05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solidFill>
                                    <a:srgbClr val="00B050"/>
                                  </a:solidFill>
                                </a:rPr>
                                <m:t>:     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solidFill>
                                    <a:srgbClr val="00B050"/>
                                  </a:solidFill>
                                </a:rPr>
                                <m:t>there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solidFill>
                                    <a:srgbClr val="00B05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solidFill>
                                    <a:srgbClr val="00B050"/>
                                  </a:solidFill>
                                </a:rPr>
                                <m:t>is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solidFill>
                                    <a:srgbClr val="00B05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solidFill>
                                    <a:srgbClr val="00B050"/>
                                  </a:solidFill>
                                </a:rPr>
                                <m:t>no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solidFill>
                                    <a:srgbClr val="00B05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tr-TR" sz="2000" b="0" i="0" dirty="0" smtClean="0">
                                  <a:solidFill>
                                    <a:srgbClr val="00B050"/>
                                  </a:solidFill>
                                </a:rPr>
                                <m:t>signal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Hx</m:t>
                              </m:r>
                              <m:r>
                                <m:rPr>
                                  <m:nor/>
                                </m:r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srgbClr val="FF000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srgbClr val="FF000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FF0000"/>
                                  </a:solidFill>
                                </a:rPr>
                                <m:t>:    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FF0000"/>
                                  </a:solidFill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tr-TR" sz="2000" b="0" i="0" dirty="0" smtClean="0">
                                  <a:solidFill>
                                    <a:srgbClr val="FF0000"/>
                                  </a:solidFill>
                                </a:rPr>
                                <m:t>signal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FF0000"/>
                                  </a:solidFill>
                                </a:rPr>
                                <m:t>is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FF0000"/>
                                  </a:solidFill>
                                </a:rPr>
                                <m:t>present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sz="21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7CB639-6CBD-415C-90A9-1CFD4C08E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00" y="3740819"/>
                <a:ext cx="5821729" cy="10363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3896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dirty="0"/>
              <a:t>Importance for long term sensing applications (2/2)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680520"/>
          </a:xfrm>
          <a:ln/>
        </p:spPr>
        <p:txBody>
          <a:bodyPr/>
          <a:lstStyle/>
          <a:p>
            <a:pPr marL="0" lvl="1" indent="0" algn="just">
              <a:lnSpc>
                <a:spcPct val="150000"/>
              </a:lnSpc>
            </a:pPr>
            <a:r>
              <a:rPr lang="tr-TR" altLang="zh-CN" sz="2200" dirty="0">
                <a:cs typeface="ＭＳ Ｐゴシック" charset="0"/>
              </a:rPr>
              <a:t>Spectrum occupancy prediction can be used to differentiate between own network traffic and traffic from other networks (and spectrum users) to </a:t>
            </a:r>
            <a:r>
              <a:rPr lang="tr-TR" altLang="zh-CN" sz="2200" dirty="0"/>
              <a:t>decide whether dedicated sensing transmissions are needed.</a:t>
            </a:r>
          </a:p>
          <a:p>
            <a:pPr marL="342900" lvl="1" indent="-342900" algn="just">
              <a:lnSpc>
                <a:spcPct val="150000"/>
              </a:lnSpc>
              <a:buFontTx/>
              <a:buChar char="-"/>
            </a:pPr>
            <a:r>
              <a:rPr lang="tr-TR" altLang="zh-CN" sz="2200" dirty="0"/>
              <a:t>If network communication traffic is high (spectrum is occupied with own network transmissions), dedicated sensing transmissions are not needed. This prevents wasting spectral resources.</a:t>
            </a:r>
          </a:p>
          <a:p>
            <a:pPr marL="342900" lvl="1" indent="-342900" algn="just">
              <a:lnSpc>
                <a:spcPct val="150000"/>
              </a:lnSpc>
              <a:buFontTx/>
              <a:buChar char="-"/>
            </a:pPr>
            <a:r>
              <a:rPr lang="tr-TR" altLang="zh-CN" sz="2200" dirty="0"/>
              <a:t>If spectrum is occupied by other networks/users, then dedicated transmissions are needed. In this case, free spectrum spaces need to be predicted.</a:t>
            </a:r>
            <a:endParaRPr lang="en-US" altLang="zh-CN" sz="2200" dirty="0"/>
          </a:p>
          <a:p>
            <a:pPr marL="0" lvl="1" indent="0" algn="just">
              <a:lnSpc>
                <a:spcPct val="150000"/>
              </a:lnSpc>
            </a:pPr>
            <a:endParaRPr lang="tr-TR" altLang="zh-CN" sz="2400" b="1" dirty="0"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409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>
            <a:extLst>
              <a:ext uri="{FF2B5EF4-FFF2-40B4-BE49-F238E27FC236}">
                <a16:creationId xmlns:a16="http://schemas.microsoft.com/office/drawing/2014/main" id="{742AB225-A6F3-4C70-BECD-369708E424A2}"/>
              </a:ext>
            </a:extLst>
          </p:cNvPr>
          <p:cNvGrpSpPr/>
          <p:nvPr/>
        </p:nvGrpSpPr>
        <p:grpSpPr>
          <a:xfrm>
            <a:off x="1919536" y="1905253"/>
            <a:ext cx="9054324" cy="3972020"/>
            <a:chOff x="95299" y="892175"/>
            <a:chExt cx="4368624" cy="1813207"/>
          </a:xfrm>
        </p:grpSpPr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47E17F62-3A6B-44B5-9481-C3FA0F75D30E}"/>
                </a:ext>
              </a:extLst>
            </p:cNvPr>
            <p:cNvGrpSpPr/>
            <p:nvPr/>
          </p:nvGrpSpPr>
          <p:grpSpPr>
            <a:xfrm>
              <a:off x="95299" y="892175"/>
              <a:ext cx="4368624" cy="1608015"/>
              <a:chOff x="120257" y="1033684"/>
              <a:chExt cx="4368624" cy="1608015"/>
            </a:xfrm>
          </p:grpSpPr>
          <p:pic>
            <p:nvPicPr>
              <p:cNvPr id="12" name="Picture 9" descr="A screenshot of a computer&#10;&#10;Description automatically generated">
                <a:extLst>
                  <a:ext uri="{FF2B5EF4-FFF2-40B4-BE49-F238E27FC236}">
                    <a16:creationId xmlns:a16="http://schemas.microsoft.com/office/drawing/2014/main" id="{604D8515-94E4-4CBA-99BF-00CE0809A8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1910" y="1033684"/>
                <a:ext cx="2156971" cy="1608015"/>
              </a:xfrm>
              <a:prstGeom prst="rect">
                <a:avLst/>
              </a:prstGeom>
            </p:spPr>
          </p:pic>
          <p:pic>
            <p:nvPicPr>
              <p:cNvPr id="13" name="Picture 11" descr="A picture containing monitor, clock&#10;&#10;Description automatically generated">
                <a:extLst>
                  <a:ext uri="{FF2B5EF4-FFF2-40B4-BE49-F238E27FC236}">
                    <a16:creationId xmlns:a16="http://schemas.microsoft.com/office/drawing/2014/main" id="{07A1813E-72F4-4C09-B6C8-AA23DE071E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257" y="1033684"/>
                <a:ext cx="2156971" cy="1608015"/>
              </a:xfrm>
              <a:prstGeom prst="rect">
                <a:avLst/>
              </a:prstGeom>
            </p:spPr>
          </p:pic>
        </p:grpSp>
        <p:sp>
          <p:nvSpPr>
            <p:cNvPr id="10" name="object 127">
              <a:extLst>
                <a:ext uri="{FF2B5EF4-FFF2-40B4-BE49-F238E27FC236}">
                  <a16:creationId xmlns:a16="http://schemas.microsoft.com/office/drawing/2014/main" id="{33260DA4-4DF9-4A2C-A6DB-0DAC1BECE412}"/>
                </a:ext>
              </a:extLst>
            </p:cNvPr>
            <p:cNvSpPr txBox="1"/>
            <p:nvPr/>
          </p:nvSpPr>
          <p:spPr>
            <a:xfrm>
              <a:off x="1009650" y="2554700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(a)</a:t>
              </a:r>
              <a:endParaRPr sz="900" dirty="0">
                <a:latin typeface="+mj-lt"/>
                <a:cs typeface="Arial"/>
              </a:endParaRPr>
            </a:p>
          </p:txBody>
        </p:sp>
        <p:sp>
          <p:nvSpPr>
            <p:cNvPr id="11" name="object 127">
              <a:extLst>
                <a:ext uri="{FF2B5EF4-FFF2-40B4-BE49-F238E27FC236}">
                  <a16:creationId xmlns:a16="http://schemas.microsoft.com/office/drawing/2014/main" id="{E318275A-C6F0-4ABA-8ED0-8E1EB3B99066}"/>
                </a:ext>
              </a:extLst>
            </p:cNvPr>
            <p:cNvSpPr txBox="1"/>
            <p:nvPr/>
          </p:nvSpPr>
          <p:spPr>
            <a:xfrm>
              <a:off x="3219450" y="2536262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(b)</a:t>
              </a:r>
              <a:endParaRPr sz="900" dirty="0">
                <a:latin typeface="+mj-lt"/>
                <a:cs typeface="Arial"/>
              </a:endParaRPr>
            </a:p>
          </p:txBody>
        </p:sp>
      </p:grp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Time and frequency </a:t>
            </a:r>
            <a:r>
              <a:rPr lang="en-US" dirty="0"/>
              <a:t>correlations</a:t>
            </a:r>
            <a:r>
              <a:rPr lang="tr-TR" dirty="0"/>
              <a:t> for SOP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037607" y="6494463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</a:t>
            </a:r>
            <a:r>
              <a:rPr lang="tr-TR" dirty="0"/>
              <a:t>u</a:t>
            </a:r>
            <a:r>
              <a:rPr lang="en-GB" dirty="0"/>
              <a:t>l, </a:t>
            </a:r>
            <a:r>
              <a:rPr lang="tr-TR" dirty="0"/>
              <a:t>IMU;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8C36FF-4F69-4A7A-9280-02215F76C5F1}"/>
              </a:ext>
            </a:extLst>
          </p:cNvPr>
          <p:cNvSpPr/>
          <p:nvPr/>
        </p:nvSpPr>
        <p:spPr>
          <a:xfrm>
            <a:off x="1455918" y="5614512"/>
            <a:ext cx="97841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High correlation in the neighboring frequency bands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A strong correlation across both time and frequency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Space </a:t>
            </a:r>
            <a:r>
              <a:rPr lang="en-US" dirty="0"/>
              <a:t>correlation</a:t>
            </a:r>
            <a:r>
              <a:rPr lang="tr-TR" dirty="0"/>
              <a:t> for SOP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63952" y="6514517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F7AE80-A544-419B-9AB8-23D82AD8E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593" y="1946943"/>
            <a:ext cx="7370415" cy="415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53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using multi-dimensional correlations</a:t>
            </a:r>
            <a:r>
              <a:rPr lang="tr-TR" dirty="0"/>
              <a:t> (1/2)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94463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A089C1-637C-47E7-80D1-1DC1BBFAA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638" y="3831139"/>
            <a:ext cx="6075458" cy="2268171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282812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The tensor-based method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Motivated by the existence of a multi-dimensional correlation, current literature uses tensor-based methods for spectrum occupancy prediction.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Such </a:t>
            </a:r>
            <a:r>
              <a:rPr lang="en-US" sz="2200" dirty="0"/>
              <a:t>methods have high processing time, and they assume that 3D data can be provided at any time. </a:t>
            </a:r>
            <a:endParaRPr lang="en-GB" sz="2200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24556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00819" y="410192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using multi-dimensional correlations</a:t>
            </a:r>
            <a:r>
              <a:rPr lang="tr-TR" dirty="0"/>
              <a:t> (2/2)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</a:t>
            </a:r>
            <a:r>
              <a:rPr lang="tr-TR" dirty="0"/>
              <a:t>u</a:t>
            </a:r>
            <a:r>
              <a:rPr lang="en-GB" dirty="0"/>
              <a:t>l, </a:t>
            </a:r>
            <a:r>
              <a:rPr lang="tr-TR" dirty="0"/>
              <a:t>IMU;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416" y="1390336"/>
            <a:ext cx="10361084" cy="88823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Composite 2D-LSTMs-based method: </a:t>
            </a:r>
            <a:endParaRPr lang="tr-TR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31D804-ABDF-4D88-9A43-D44C22FBA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073" y="2193502"/>
            <a:ext cx="6997737" cy="399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56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653</TotalTime>
  <Words>1039</Words>
  <Application>Microsoft Office PowerPoint</Application>
  <PresentationFormat>Widescreen</PresentationFormat>
  <Paragraphs>253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Cambria Math</vt:lpstr>
      <vt:lpstr>Times New Roman</vt:lpstr>
      <vt:lpstr>Wingdings</vt:lpstr>
      <vt:lpstr>802-11-Submission-16-9</vt:lpstr>
      <vt:lpstr>Document</vt:lpstr>
      <vt:lpstr>   Learning-based spectrum occupancy prediction   exploiting multi-dimensional correlations </vt:lpstr>
      <vt:lpstr>Outline </vt:lpstr>
      <vt:lpstr>Abstract</vt:lpstr>
      <vt:lpstr>Importance for long term sensing applications (1/2)</vt:lpstr>
      <vt:lpstr>Importance for long term sensing applications (2/2)</vt:lpstr>
      <vt:lpstr>Time and frequency correlations for SOP</vt:lpstr>
      <vt:lpstr>Space correlation for SOP</vt:lpstr>
      <vt:lpstr>Methods to using multi-dimensional correlations (1/2)</vt:lpstr>
      <vt:lpstr>Methods to using multi-dimensional correlations (2/2)</vt:lpstr>
      <vt:lpstr>Experiments and results (1/3)</vt:lpstr>
      <vt:lpstr>Experiments and results (2/3)</vt:lpstr>
      <vt:lpstr>Experiments and results (3/3)</vt:lpstr>
      <vt:lpstr>Summary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Başak Özbakış</dc:creator>
  <cp:lastModifiedBy>mehmetaaygul@gmail.com</cp:lastModifiedBy>
  <cp:revision>143</cp:revision>
  <cp:lastPrinted>1601-01-01T00:00:00Z</cp:lastPrinted>
  <dcterms:created xsi:type="dcterms:W3CDTF">2020-08-19T11:16:00Z</dcterms:created>
  <dcterms:modified xsi:type="dcterms:W3CDTF">2020-11-03T12:51:41Z</dcterms:modified>
</cp:coreProperties>
</file>