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48" r:id="rId3"/>
    <p:sldId id="257" r:id="rId4"/>
    <p:sldId id="553" r:id="rId5"/>
    <p:sldId id="259" r:id="rId6"/>
    <p:sldId id="555" r:id="rId7"/>
    <p:sldId id="554" r:id="rId8"/>
    <p:sldId id="556" r:id="rId9"/>
    <p:sldId id="557" r:id="rId10"/>
    <p:sldId id="558" r:id="rId11"/>
    <p:sldId id="559" r:id="rId12"/>
    <p:sldId id="560" r:id="rId13"/>
    <p:sldId id="263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22" autoAdjust="0"/>
    <p:restoredTop sz="94660"/>
  </p:normalViewPr>
  <p:slideViewPr>
    <p:cSldViewPr>
      <p:cViewPr>
        <p:scale>
          <a:sx n="73" d="100"/>
          <a:sy n="73" d="100"/>
        </p:scale>
        <p:origin x="-236" y="2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50" d="100"/>
          <a:sy n="50" d="100"/>
        </p:scale>
        <p:origin x="3466" y="46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11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26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12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167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721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41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98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16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15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54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1950" y="319992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Learning-based spectrum occupancy prediction  </a:t>
            </a:r>
            <a:br>
              <a:rPr lang="en-US" dirty="0"/>
            </a:br>
            <a:r>
              <a:rPr lang="en-US" dirty="0"/>
              <a:t>exploiting multi-dimensional correlations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1" y="228690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 smtClean="0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 smtClean="0"/>
              <a:t>M</a:t>
            </a:r>
            <a:r>
              <a:rPr lang="en-US" dirty="0"/>
              <a:t>U</a:t>
            </a:r>
            <a:r>
              <a:rPr lang="tr-TR" dirty="0" smtClean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847528" y="2636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233266"/>
              </p:ext>
            </p:extLst>
          </p:nvPr>
        </p:nvGraphicFramePr>
        <p:xfrm>
          <a:off x="1703512" y="3212976"/>
          <a:ext cx="10163175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Document" r:id="rId5" imgW="10432677" imgH="2545965" progId="Word.Document.8">
                  <p:embed/>
                </p:oleObj>
              </mc:Choice>
              <mc:Fallback>
                <p:oleObj name="Document" r:id="rId5" imgW="10432677" imgH="254596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512" y="3212976"/>
                        <a:ext cx="10163175" cy="247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Experiments and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27410" y="6476207"/>
            <a:ext cx="4246027" cy="180975"/>
          </a:xfrm>
        </p:spPr>
        <p:txBody>
          <a:bodyPr/>
          <a:lstStyle/>
          <a:p>
            <a:r>
              <a:rPr lang="en-GB" dirty="0"/>
              <a:t>Mehmet Ali </a:t>
            </a:r>
            <a:r>
              <a:rPr lang="en-GB" dirty="0" err="1" smtClean="0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 smtClean="0"/>
              <a:t>M</a:t>
            </a:r>
            <a:r>
              <a:rPr lang="en-US" dirty="0" smtClean="0"/>
              <a:t>U</a:t>
            </a:r>
            <a:r>
              <a:rPr lang="tr-TR" dirty="0" smtClean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="" xmlns:a16="http://schemas.microsoft.com/office/drawing/2014/main" id="{5FEB775A-F743-430C-8220-59012CFBC6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2353" y="1744827"/>
            <a:ext cx="10361084" cy="4779798"/>
          </a:xfrm>
          <a:ln/>
        </p:spPr>
        <p:txBody>
          <a:bodyPr/>
          <a:lstStyle/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Real dataset is used for simulations.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Compared ARM, BIF, 1D-LSTM using only time correlation, 2D-LSTM using time and frequency correlations, ConvLSTM using multi-dimensions as a tensor, and the composite 2D-LSTMs-based method.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Validations in terms of precision (π), recall (Ψ), and F1-score performance metrics.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precision metric quantifies what percentage of positive results are actually positive.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recall provides information on what percentage of true positives are identified correctly as positive.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F1-score gives an overall measure with the harmonic average of precision and recall for the accuracy of a classifier model.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398DC41C-D784-4DD0-8F04-0D1DE5475013}"/>
              </a:ext>
            </a:extLst>
          </p:cNvPr>
          <p:cNvGrpSpPr/>
          <p:nvPr/>
        </p:nvGrpSpPr>
        <p:grpSpPr>
          <a:xfrm>
            <a:off x="1379077" y="5301208"/>
            <a:ext cx="7215990" cy="826833"/>
            <a:chOff x="-10290385" y="2059442"/>
            <a:chExt cx="24372094" cy="4951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Metin kutusu 85">
                  <a:extLst>
                    <a:ext uri="{FF2B5EF4-FFF2-40B4-BE49-F238E27FC236}">
                      <a16:creationId xmlns="" xmlns:a16="http://schemas.microsoft.com/office/drawing/2014/main" id="{26438A72-C9B7-4BCD-906A-AEC491C54CFB}"/>
                    </a:ext>
                  </a:extLst>
                </p:cNvPr>
                <p:cNvSpPr txBox="1"/>
                <p:nvPr/>
              </p:nvSpPr>
              <p:spPr>
                <a:xfrm>
                  <a:off x="-10290385" y="2120343"/>
                  <a:ext cx="23424587" cy="434246"/>
                </a:xfrm>
                <a:prstGeom prst="rect">
                  <a:avLst/>
                </a:prstGeom>
                <a:noFill/>
              </p:spPr>
              <p:txBody>
                <a:bodyPr wrap="square" rtlCol="0" anchor="ctr" anchorCtr="1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</m:num>
                          <m:den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sz="2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den>
                        </m:f>
                        <m:r>
                          <a:rPr lang="tr-TR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𝛹</m:t>
                        </m:r>
                        <m:r>
                          <a:rPr lang="en-US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</m:num>
                          <m:den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sz="2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𝜇</m:t>
                            </m:r>
                          </m:den>
                        </m:f>
                      </m:oMath>
                    </m:oMathPara>
                  </a14:m>
                  <a:endParaRPr lang="tr-TR" sz="2200" dirty="0">
                    <a:solidFill>
                      <a:schemeClr val="dk1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" name="Metin kutusu 85">
                  <a:extLst>
                    <a:ext uri="{FF2B5EF4-FFF2-40B4-BE49-F238E27FC236}">
                      <a16:creationId xmlns:a16="http://schemas.microsoft.com/office/drawing/2014/main" id="{26438A72-C9B7-4BCD-906A-AEC491C54C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0290385" y="2120343"/>
                  <a:ext cx="23424587" cy="43424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tr-T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Metin kutusu 48">
                  <a:extLst>
                    <a:ext uri="{FF2B5EF4-FFF2-40B4-BE49-F238E27FC236}">
                      <a16:creationId xmlns="" xmlns:a16="http://schemas.microsoft.com/office/drawing/2014/main" id="{E22DD15D-4DE8-44FB-893C-FBCEDF2599C5}"/>
                    </a:ext>
                  </a:extLst>
                </p:cNvPr>
                <p:cNvSpPr txBox="1"/>
                <p:nvPr/>
              </p:nvSpPr>
              <p:spPr>
                <a:xfrm>
                  <a:off x="13355118" y="2059442"/>
                  <a:ext cx="726591" cy="438277"/>
                </a:xfrm>
                <a:prstGeom prst="rect">
                  <a:avLst/>
                </a:prstGeom>
                <a:noFill/>
              </p:spPr>
              <p:txBody>
                <a:bodyPr wrap="square" rtlCol="0" anchor="ctr" anchorCtr="1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tr-T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tr-T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tr-T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𝛹</m:t>
                            </m:r>
                          </m:num>
                          <m:den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𝛹</m:t>
                            </m:r>
                          </m:den>
                        </m:f>
                      </m:oMath>
                    </m:oMathPara>
                  </a14:m>
                  <a:endParaRPr lang="en-US" sz="22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Metin kutusu 48">
                  <a:extLst>
                    <a:ext uri="{FF2B5EF4-FFF2-40B4-BE49-F238E27FC236}">
                      <a16:creationId xmlns:a16="http://schemas.microsoft.com/office/drawing/2014/main" id="{E22DD15D-4DE8-44FB-893C-FBCEDF2599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55118" y="2059442"/>
                  <a:ext cx="726591" cy="438277"/>
                </a:xfrm>
                <a:prstGeom prst="rect">
                  <a:avLst/>
                </a:prstGeom>
                <a:blipFill>
                  <a:blip r:embed="rId4"/>
                  <a:stretch>
                    <a:fillRect l="-137143" r="-105714"/>
                  </a:stretch>
                </a:blipFill>
              </p:spPr>
              <p:txBody>
                <a:bodyPr/>
                <a:lstStyle/>
                <a:p>
                  <a:r>
                    <a:rPr lang="tr-T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11CD1CE-4AF0-4D29-A43C-3BC2510331F1}"/>
              </a:ext>
            </a:extLst>
          </p:cNvPr>
          <p:cNvSpPr/>
          <p:nvPr/>
        </p:nvSpPr>
        <p:spPr>
          <a:xfrm>
            <a:off x="7680176" y="5442608"/>
            <a:ext cx="4924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dirty="0"/>
              <a:t>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Metin kutusu 85">
                <a:extLst>
                  <a:ext uri="{FF2B5EF4-FFF2-40B4-BE49-F238E27FC236}">
                    <a16:creationId xmlns="" xmlns:a16="http://schemas.microsoft.com/office/drawing/2014/main" id="{412610B3-589E-433A-9416-866F46EF89FA}"/>
                  </a:ext>
                </a:extLst>
              </p:cNvPr>
              <p:cNvSpPr txBox="1"/>
              <p:nvPr/>
            </p:nvSpPr>
            <p:spPr>
              <a:xfrm>
                <a:off x="3575720" y="5479180"/>
                <a:ext cx="6935456" cy="430887"/>
              </a:xfrm>
              <a:prstGeom prst="rect">
                <a:avLst/>
              </a:prstGeom>
              <a:noFill/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200" dirty="0">
                          <a:solidFill>
                            <a:srgbClr val="000000"/>
                          </a:solidFill>
                        </a:rPr>
                        <m:t>, </m:t>
                      </m:r>
                      <m:r>
                        <m:rPr>
                          <m:nor/>
                        </m:rPr>
                        <a:rPr lang="tr-TR" sz="2200" i="1" dirty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en-US" sz="2200" dirty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tr-TR" sz="2200" b="1" dirty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tr-TR" sz="2200" dirty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score</m:t>
                      </m:r>
                      <m:r>
                        <m:rPr>
                          <m:nor/>
                        </m:rPr>
                        <a:rPr lang="en-US" sz="2200" b="0" i="0" dirty="0" smtClean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en-US" sz="2200" dirty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200" i="1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tr-TR" sz="2200" dirty="0">
                  <a:solidFill>
                    <a:schemeClr val="dk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Metin kutusu 85">
                <a:extLst>
                  <a:ext uri="{FF2B5EF4-FFF2-40B4-BE49-F238E27FC236}">
                    <a16:creationId xmlns:a16="http://schemas.microsoft.com/office/drawing/2014/main" id="{412610B3-589E-433A-9416-866F46EF8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720" y="5479180"/>
                <a:ext cx="6935456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66432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Experiments and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 smtClean="0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 smtClean="0"/>
              <a:t>M</a:t>
            </a:r>
            <a:r>
              <a:rPr lang="en-US" dirty="0" smtClean="0"/>
              <a:t>U</a:t>
            </a:r>
            <a:r>
              <a:rPr lang="tr-TR" dirty="0" smtClean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6ACE4987-2BE1-47C5-ABD5-FA8C0847A9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2776" y="1710059"/>
            <a:ext cx="10361084" cy="463753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Accuracy Comparisons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="" xmlns:a16="http://schemas.microsoft.com/office/drawing/2014/main" id="{1A60C064-9889-438F-BB9D-2A98104034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4021616"/>
                  </p:ext>
                </p:extLst>
              </p:nvPr>
            </p:nvGraphicFramePr>
            <p:xfrm>
              <a:off x="975282" y="2301615"/>
              <a:ext cx="5170460" cy="3200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92615">
                      <a:extLst>
                        <a:ext uri="{9D8B030D-6E8A-4147-A177-3AD203B41FA5}">
                          <a16:colId xmlns="" xmlns:a16="http://schemas.microsoft.com/office/drawing/2014/main" val="633281695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="" xmlns:a16="http://schemas.microsoft.com/office/drawing/2014/main" val="2494965101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="" xmlns:a16="http://schemas.microsoft.com/office/drawing/2014/main" val="1863358553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="" xmlns:a16="http://schemas.microsoft.com/office/drawing/2014/main" val="3518373860"/>
                        </a:ext>
                      </a:extLst>
                    </a:gridCol>
                  </a:tblGrid>
                  <a:tr h="27392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dirty="0"/>
                            <a:t>Method</a:t>
                          </a:r>
                          <a:endParaRPr lang="tr-T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Measure</a:t>
                          </a:r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952168559"/>
                      </a:ext>
                    </a:extLst>
                  </a:tr>
                  <a:tr h="273925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𝛹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tr-TR" sz="1800" i="1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F</m:t>
                                </m:r>
                                <m:r>
                                  <m:rPr>
                                    <m:nor/>
                                  </m:rPr>
                                  <a:rPr lang="en-US" sz="1800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tr-TR" sz="1800" b="1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tr-TR" sz="180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score</m:t>
                                </m:r>
                                <m:r>
                                  <m:rPr>
                                    <m:nor/>
                                  </m:rPr>
                                  <a:rPr lang="en-US" sz="1800" b="0" i="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52800891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ARM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0.9210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0.9681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0.9440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837040849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BIF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0.9264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0.9738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0.9495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329559710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0.9602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0.9780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0.9690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826376936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0.9720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0.9732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0.9726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6033204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ConvLSTM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0.9760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0.9763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0.9762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4169346627"/>
                      </a:ext>
                    </a:extLst>
                  </a:tr>
                  <a:tr h="4793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Composite 2D-LSTMs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0.9727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0.9742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0.9735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23767832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1A60C064-9889-438F-BB9D-2A98104034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4021616"/>
                  </p:ext>
                </p:extLst>
              </p:nvPr>
            </p:nvGraphicFramePr>
            <p:xfrm>
              <a:off x="975282" y="2301615"/>
              <a:ext cx="5170460" cy="3200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92615">
                      <a:extLst>
                        <a:ext uri="{9D8B030D-6E8A-4147-A177-3AD203B41FA5}">
                          <a16:colId xmlns:a16="http://schemas.microsoft.com/office/drawing/2014/main" val="633281695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val="2494965101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val="1863358553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val="3518373860"/>
                        </a:ext>
                      </a:extLst>
                    </a:gridCol>
                  </a:tblGrid>
                  <a:tr h="36576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dirty="0"/>
                            <a:t>Method</a:t>
                          </a:r>
                          <a:endParaRPr lang="tr-T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Measure</a:t>
                          </a:r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2168559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3"/>
                          <a:stretch>
                            <a:fillRect l="-100943" t="-108333" r="-201415" b="-7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3"/>
                          <a:stretch>
                            <a:fillRect l="-200000" t="-108333" r="-100469" b="-7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3"/>
                          <a:stretch>
                            <a:fillRect l="-301415" t="-108333" r="-943" b="-70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800891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ARM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0.9210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0.9681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0.9440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704084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BIF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0.9264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0.9738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0.9495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955971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0.9602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0.9780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0.9690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637693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0.9720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0.9732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0.9726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33204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ConvLSTM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0.9760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0.9763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0.9762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34662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Composite 2D-LSTMs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0.9727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0.9742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0.9735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67832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2">
                <a:extLst>
                  <a:ext uri="{FF2B5EF4-FFF2-40B4-BE49-F238E27FC236}">
                    <a16:creationId xmlns="" xmlns:a16="http://schemas.microsoft.com/office/drawing/2014/main" id="{812C4DF8-C6F6-46EA-A60F-EEFBE08E4DA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3538519"/>
                  </p:ext>
                </p:extLst>
              </p:nvPr>
            </p:nvGraphicFramePr>
            <p:xfrm>
              <a:off x="6219324" y="2301615"/>
              <a:ext cx="5170460" cy="3200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92615">
                      <a:extLst>
                        <a:ext uri="{9D8B030D-6E8A-4147-A177-3AD203B41FA5}">
                          <a16:colId xmlns="" xmlns:a16="http://schemas.microsoft.com/office/drawing/2014/main" val="633281695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="" xmlns:a16="http://schemas.microsoft.com/office/drawing/2014/main" val="2494965101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="" xmlns:a16="http://schemas.microsoft.com/office/drawing/2014/main" val="1863358553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="" xmlns:a16="http://schemas.microsoft.com/office/drawing/2014/main" val="3518373860"/>
                        </a:ext>
                      </a:extLst>
                    </a:gridCol>
                  </a:tblGrid>
                  <a:tr h="27392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dirty="0"/>
                            <a:t>Method</a:t>
                          </a:r>
                          <a:endParaRPr lang="tr-T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Measure</a:t>
                          </a:r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952168559"/>
                      </a:ext>
                    </a:extLst>
                  </a:tr>
                  <a:tr h="273925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𝛹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tr-TR" sz="1800" i="1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F</m:t>
                                </m:r>
                                <m:r>
                                  <m:rPr>
                                    <m:nor/>
                                  </m:rPr>
                                  <a:rPr lang="en-US" sz="1800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tr-TR" sz="1800" b="1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tr-TR" sz="180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score</m:t>
                                </m:r>
                                <m:r>
                                  <m:rPr>
                                    <m:nor/>
                                  </m:rPr>
                                  <a:rPr lang="en-US" sz="1800" b="0" i="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52800891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ARM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0.8863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0.8704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0.8783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837040849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BIF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0.9336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0.9130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0.9232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329559710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0.9465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0.9165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0.9312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826376936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0.9462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0.9216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0.9338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6033204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ConvLSTM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0.9479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0.9298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0.9388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4169346627"/>
                      </a:ext>
                    </a:extLst>
                  </a:tr>
                  <a:tr h="4793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Composite 2D-LSTMs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0.9476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0.9233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0.9353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23767832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id="{812C4DF8-C6F6-46EA-A60F-EEFBE08E4DA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3538519"/>
                  </p:ext>
                </p:extLst>
              </p:nvPr>
            </p:nvGraphicFramePr>
            <p:xfrm>
              <a:off x="6219324" y="2301615"/>
              <a:ext cx="5170460" cy="3200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92615">
                      <a:extLst>
                        <a:ext uri="{9D8B030D-6E8A-4147-A177-3AD203B41FA5}">
                          <a16:colId xmlns:a16="http://schemas.microsoft.com/office/drawing/2014/main" val="633281695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val="2494965101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val="1863358553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val="3518373860"/>
                        </a:ext>
                      </a:extLst>
                    </a:gridCol>
                  </a:tblGrid>
                  <a:tr h="36576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dirty="0"/>
                            <a:t>Method</a:t>
                          </a:r>
                          <a:endParaRPr lang="tr-T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Measure</a:t>
                          </a:r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2168559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8333" r="-200000" b="-7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4"/>
                          <a:stretch>
                            <a:fillRect l="-200943" t="-108333" r="-100943" b="-7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4"/>
                          <a:stretch>
                            <a:fillRect l="-300943" t="-108333" r="-943" b="-70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800891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ARM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0.8863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0.8704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0.8783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704084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BIF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0.9336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0.9130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0.9232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955971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0.9465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0.9165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0.9312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637693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0.9462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0.9216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0.9338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33204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ConvLSTM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0.9479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0.9298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0.9388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34662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Composite 2D-LSTMs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0.9476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0.9233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0.9353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67832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91600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Experiments and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 smtClean="0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 smtClean="0"/>
              <a:t>M</a:t>
            </a:r>
            <a:r>
              <a:rPr lang="en-US" dirty="0" smtClean="0"/>
              <a:t>U</a:t>
            </a:r>
            <a:r>
              <a:rPr lang="tr-TR" dirty="0" smtClean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14" name="Rectangle 2">
            <a:extLst>
              <a:ext uri="{FF2B5EF4-FFF2-40B4-BE49-F238E27FC236}">
                <a16:creationId xmlns="" xmlns:a16="http://schemas.microsoft.com/office/drawing/2014/main" id="{4F201973-010E-4AE9-B586-B903A0377A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889934"/>
            <a:ext cx="10361084" cy="463753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Complexity Comparisons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="" xmlns:a16="http://schemas.microsoft.com/office/drawing/2014/main" id="{F34A602E-0EC8-4480-8625-884DEF3F2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175663"/>
              </p:ext>
            </p:extLst>
          </p:nvPr>
        </p:nvGraphicFramePr>
        <p:xfrm>
          <a:off x="1078124" y="2708920"/>
          <a:ext cx="4737879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9293">
                  <a:extLst>
                    <a:ext uri="{9D8B030D-6E8A-4147-A177-3AD203B41FA5}">
                      <a16:colId xmlns="" xmlns:a16="http://schemas.microsoft.com/office/drawing/2014/main" val="3678881106"/>
                    </a:ext>
                  </a:extLst>
                </a:gridCol>
                <a:gridCol w="1579293">
                  <a:extLst>
                    <a:ext uri="{9D8B030D-6E8A-4147-A177-3AD203B41FA5}">
                      <a16:colId xmlns="" xmlns:a16="http://schemas.microsoft.com/office/drawing/2014/main" val="644045627"/>
                    </a:ext>
                  </a:extLst>
                </a:gridCol>
                <a:gridCol w="1579293">
                  <a:extLst>
                    <a:ext uri="{9D8B030D-6E8A-4147-A177-3AD203B41FA5}">
                      <a16:colId xmlns="" xmlns:a16="http://schemas.microsoft.com/office/drawing/2014/main" val="3123394481"/>
                    </a:ext>
                  </a:extLst>
                </a:gridCol>
              </a:tblGrid>
              <a:tr h="326510">
                <a:tc row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dirty="0"/>
                        <a:t>Method</a:t>
                      </a:r>
                      <a:endParaRPr lang="tr-TR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Execution Time (s)</a:t>
                      </a:r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18652377"/>
                  </a:ext>
                </a:extLst>
              </a:tr>
              <a:tr h="32651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Training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Testing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90393765"/>
                  </a:ext>
                </a:extLst>
              </a:tr>
              <a:tr h="816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The tensor-based method</a:t>
                      </a:r>
                      <a:endParaRPr lang="tr-TR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608.7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2.7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5486417"/>
                  </a:ext>
                </a:extLst>
              </a:tr>
              <a:tr h="1061159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Composite </a:t>
                      </a:r>
                    </a:p>
                    <a:p>
                      <a:pPr algn="ctr"/>
                      <a:r>
                        <a:rPr lang="en-US" sz="1600" dirty="0"/>
                        <a:t>2D-LSTMs</a:t>
                      </a:r>
                      <a:endParaRPr lang="tr-TR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dirty="0"/>
                        <a:t>57.8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dirty="0"/>
                        <a:t>0.7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69319462"/>
                  </a:ext>
                </a:extLst>
              </a:tr>
            </a:tbl>
          </a:graphicData>
        </a:graphic>
      </p:graphicFrame>
      <p:graphicFrame>
        <p:nvGraphicFramePr>
          <p:cNvPr id="15" name="Table 7">
            <a:extLst>
              <a:ext uri="{FF2B5EF4-FFF2-40B4-BE49-F238E27FC236}">
                <a16:creationId xmlns="" xmlns:a16="http://schemas.microsoft.com/office/drawing/2014/main" id="{6980677A-C9C2-4BC1-98B2-CFD610F04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898232"/>
              </p:ext>
            </p:extLst>
          </p:nvPr>
        </p:nvGraphicFramePr>
        <p:xfrm>
          <a:off x="6375999" y="2708920"/>
          <a:ext cx="4839888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3296">
                  <a:extLst>
                    <a:ext uri="{9D8B030D-6E8A-4147-A177-3AD203B41FA5}">
                      <a16:colId xmlns="" xmlns:a16="http://schemas.microsoft.com/office/drawing/2014/main" val="3678881106"/>
                    </a:ext>
                  </a:extLst>
                </a:gridCol>
                <a:gridCol w="1613296">
                  <a:extLst>
                    <a:ext uri="{9D8B030D-6E8A-4147-A177-3AD203B41FA5}">
                      <a16:colId xmlns="" xmlns:a16="http://schemas.microsoft.com/office/drawing/2014/main" val="644045627"/>
                    </a:ext>
                  </a:extLst>
                </a:gridCol>
                <a:gridCol w="1613296">
                  <a:extLst>
                    <a:ext uri="{9D8B030D-6E8A-4147-A177-3AD203B41FA5}">
                      <a16:colId xmlns="" xmlns:a16="http://schemas.microsoft.com/office/drawing/2014/main" val="3123394481"/>
                    </a:ext>
                  </a:extLst>
                </a:gridCol>
              </a:tblGrid>
              <a:tr h="326510">
                <a:tc row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dirty="0"/>
                        <a:t>Method</a:t>
                      </a:r>
                      <a:endParaRPr lang="tr-TR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Execution Time (s)</a:t>
                      </a:r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18652377"/>
                  </a:ext>
                </a:extLst>
              </a:tr>
              <a:tr h="32651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Training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Testing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90393765"/>
                  </a:ext>
                </a:extLst>
              </a:tr>
              <a:tr h="816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The tensor-based method</a:t>
                      </a:r>
                      <a:endParaRPr lang="tr-TR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610.3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2.9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5486417"/>
                  </a:ext>
                </a:extLst>
              </a:tr>
              <a:tr h="1061159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Composite </a:t>
                      </a:r>
                    </a:p>
                    <a:p>
                      <a:pPr algn="ctr"/>
                      <a:r>
                        <a:rPr lang="en-US" sz="1600" dirty="0"/>
                        <a:t>2D-LSTMs</a:t>
                      </a:r>
                      <a:endParaRPr lang="tr-TR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dirty="0"/>
                        <a:t>58.9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dirty="0"/>
                        <a:t>0.8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69319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0004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 this presentation, multi-dimensional spectrum occupancy </a:t>
            </a:r>
            <a:r>
              <a:rPr lang="tr-TR" altLang="zh-CN" dirty="0"/>
              <a:t>prediction </a:t>
            </a:r>
            <a:r>
              <a:rPr lang="en-US" altLang="zh-CN" dirty="0"/>
              <a:t>is discussed to use spectrum efficiently.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Composite 2D-LSTMs</a:t>
            </a:r>
            <a:r>
              <a:rPr lang="en-US" altLang="zh-CN" dirty="0"/>
              <a:t>-based method is shown as a sub-optimal and more </a:t>
            </a:r>
            <a:r>
              <a:rPr lang="tr-TR" altLang="zh-CN" dirty="0"/>
              <a:t>realistic</a:t>
            </a:r>
            <a:r>
              <a:rPr lang="en-US" altLang="zh-CN" dirty="0"/>
              <a:t> method.</a:t>
            </a:r>
          </a:p>
          <a:p>
            <a:pPr marL="0" indent="0"/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Relevant experimental measurement is shown to prove the feasibility of this method.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 smtClean="0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 smtClean="0"/>
              <a:t>M</a:t>
            </a:r>
            <a:r>
              <a:rPr lang="en-US" dirty="0" smtClean="0"/>
              <a:t>U</a:t>
            </a:r>
            <a:r>
              <a:rPr lang="tr-TR" dirty="0" smtClean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90775" y="1579614"/>
            <a:ext cx="8725705" cy="5278386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Abstract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Spectrum occupancy prediction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 motivation to utilize multi-dimensional correlations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1800" dirty="0"/>
              <a:t>Time and frequency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1800" dirty="0"/>
              <a:t>Space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Methods to utilize multi-dimensional correlations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1800" dirty="0"/>
              <a:t>Tensor-based method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1800" dirty="0"/>
              <a:t>Composite 2D-LSTMs</a:t>
            </a:r>
            <a:r>
              <a:rPr lang="en-GB" sz="1800" dirty="0"/>
              <a:t>-based method</a:t>
            </a:r>
            <a:endParaRPr lang="en-US" sz="18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Experiments and Results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Summary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 bwMode="auto">
          <a:xfrm>
            <a:off x="5788514" y="6477517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942007" y="332656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9447241" y="6475413"/>
            <a:ext cx="19737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GB" dirty="0"/>
              <a:t>Mehmet Ali </a:t>
            </a:r>
            <a:r>
              <a:rPr lang="en-GB" dirty="0" err="1" smtClean="0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 smtClean="0"/>
              <a:t>M</a:t>
            </a:r>
            <a:r>
              <a:rPr lang="en-US" dirty="0" smtClean="0"/>
              <a:t>U</a:t>
            </a:r>
            <a:r>
              <a:rPr lang="tr-TR" dirty="0" smtClean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558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29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ＭＳ Ｐゴシック" charset="0"/>
              </a:rPr>
              <a:t>Several use cases have been discussed recently, </a:t>
            </a:r>
            <a:r>
              <a:rPr lang="tr-TR" altLang="zh-CN" sz="2400" b="1" dirty="0">
                <a:cs typeface="ＭＳ Ｐゴシック" charset="0"/>
              </a:rPr>
              <a:t>and</a:t>
            </a:r>
            <a:r>
              <a:rPr lang="en-US" altLang="zh-CN" sz="2400" b="1" dirty="0">
                <a:cs typeface="ＭＳ Ｐゴシック" charset="0"/>
              </a:rPr>
              <a:t> efficient utilization of the spectrum is</a:t>
            </a:r>
            <a:r>
              <a:rPr lang="tr-TR" altLang="zh-CN" sz="2400" b="1" dirty="0">
                <a:cs typeface="ＭＳ Ｐゴシック" charset="0"/>
              </a:rPr>
              <a:t> critical to support them.</a:t>
            </a:r>
            <a:endParaRPr lang="en-US" altLang="zh-CN" sz="2400" b="1" dirty="0">
              <a:cs typeface="ＭＳ Ｐゴシック" charset="0"/>
            </a:endParaRPr>
          </a:p>
          <a:p>
            <a:pPr marL="3429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ＭＳ Ｐゴシック" charset="0"/>
              </a:rPr>
              <a:t>In this contribution, the multi-dimensional spectrum occupancy prediction concept is proposed, and its methods are further discussed.</a:t>
            </a:r>
          </a:p>
          <a:p>
            <a:pPr marL="3429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ＭＳ Ｐゴシック" charset="0"/>
              </a:rPr>
              <a:t>The feasibility of </a:t>
            </a:r>
            <a:r>
              <a:rPr lang="tr-TR" altLang="zh-CN" sz="2400" b="1" dirty="0">
                <a:cs typeface="ＭＳ Ｐゴシック" charset="0"/>
              </a:rPr>
              <a:t>the methods is</a:t>
            </a:r>
            <a:r>
              <a:rPr lang="en-US" altLang="zh-CN" sz="2400" b="1" dirty="0">
                <a:cs typeface="ＭＳ Ｐゴシック" charset="0"/>
              </a:rPr>
              <a:t> validated through experimental measurement</a:t>
            </a:r>
            <a:r>
              <a:rPr lang="tr-TR" altLang="zh-CN" sz="2400" b="1" dirty="0">
                <a:cs typeface="ＭＳ Ｐゴシック" charset="0"/>
              </a:rPr>
              <a:t>s</a:t>
            </a:r>
            <a:r>
              <a:rPr lang="en-US" altLang="zh-CN" sz="2400" b="1" dirty="0">
                <a:cs typeface="ＭＳ Ｐゴシック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 smtClean="0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 smtClean="0"/>
              <a:t>M</a:t>
            </a:r>
            <a:r>
              <a:rPr lang="en-US" dirty="0"/>
              <a:t>U</a:t>
            </a:r>
            <a:r>
              <a:rPr lang="tr-TR" dirty="0" smtClean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Spectrum Occupancy Prediction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7793" y="1945233"/>
            <a:ext cx="10361084" cy="4113213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dirty="0"/>
              <a:t>Wireless networks and information traffic have grown exponentially over the last decade.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dirty="0"/>
              <a:t>The radio spectrum is a limited resource, and it should be used efficiently.</a:t>
            </a:r>
          </a:p>
          <a:p>
            <a:pPr marL="0" indent="0">
              <a:lnSpc>
                <a:spcPct val="150000"/>
              </a:lnSpc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	 </a:t>
            </a:r>
            <a:r>
              <a:rPr lang="en-US" sz="2000" i="1" dirty="0">
                <a:solidFill>
                  <a:srgbClr val="51DC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H0</a:t>
            </a:r>
            <a:r>
              <a:rPr lang="en-US" sz="2000" dirty="0">
                <a:solidFill>
                  <a:srgbClr val="51DC51"/>
                </a:solidFill>
              </a:rPr>
              <a:t>:     there is no PU</a:t>
            </a:r>
          </a:p>
          <a:p>
            <a:pPr marL="0" indent="0" algn="just">
              <a:buClr>
                <a:srgbClr val="0070C0"/>
              </a:buClr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	 	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Hx</a:t>
            </a:r>
            <a:r>
              <a:rPr lang="en-US" sz="20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	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H1</a:t>
            </a:r>
            <a:r>
              <a:rPr lang="en-US" sz="2000" dirty="0">
                <a:solidFill>
                  <a:srgbClr val="FF0000"/>
                </a:solidFill>
              </a:rPr>
              <a:t>:     a PU is present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dirty="0"/>
              <a:t>Problem: finding the spectrum occupancy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pPr marL="0" indent="0"/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919539" y="311692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 bwMode="auto">
          <a:xfrm>
            <a:off x="5829829" y="6498864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9408369" y="6496760"/>
            <a:ext cx="19737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GB" dirty="0"/>
              <a:t>Mehmet Ali </a:t>
            </a:r>
            <a:r>
              <a:rPr lang="en-GB" dirty="0" err="1" smtClean="0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 smtClean="0"/>
              <a:t>M</a:t>
            </a:r>
            <a:r>
              <a:rPr lang="en-US" dirty="0" smtClean="0"/>
              <a:t>U</a:t>
            </a:r>
            <a:r>
              <a:rPr lang="tr-TR" dirty="0" smtClean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6388599B-A0A2-4A1E-A92D-A25AD72CE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2180" y="4689282"/>
            <a:ext cx="6105525" cy="15144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33ECFCA1-B01F-49EC-8020-77376423E784}"/>
              </a:ext>
            </a:extLst>
          </p:cNvPr>
          <p:cNvSpPr txBox="1"/>
          <p:nvPr/>
        </p:nvSpPr>
        <p:spPr>
          <a:xfrm>
            <a:off x="1296451" y="3366951"/>
            <a:ext cx="917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tr-TR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ight Brace 15">
            <a:extLst>
              <a:ext uri="{FF2B5EF4-FFF2-40B4-BE49-F238E27FC236}">
                <a16:creationId xmlns="" xmlns:a16="http://schemas.microsoft.com/office/drawing/2014/main" id="{92597F2A-B3DF-472F-9BCC-968FF7A9CF21}"/>
              </a:ext>
            </a:extLst>
          </p:cNvPr>
          <p:cNvSpPr/>
          <p:nvPr/>
        </p:nvSpPr>
        <p:spPr>
          <a:xfrm rot="10800000">
            <a:off x="1810563" y="3132173"/>
            <a:ext cx="458744" cy="869666"/>
          </a:xfrm>
          <a:prstGeom prst="rightBrace">
            <a:avLst>
              <a:gd name="adj1" fmla="val 8333"/>
              <a:gd name="adj2" fmla="val 5093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85238" tIns="42619" rIns="85238" bIns="426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78" b="1" dirty="0"/>
          </a:p>
        </p:txBody>
      </p:sp>
    </p:spTree>
    <p:extLst>
      <p:ext uri="{BB962C8B-B14F-4D97-AF65-F5344CB8AC3E}">
        <p14:creationId xmlns:p14="http://schemas.microsoft.com/office/powerpoint/2010/main" val="3132382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>
            <a:extLst>
              <a:ext uri="{FF2B5EF4-FFF2-40B4-BE49-F238E27FC236}">
                <a16:creationId xmlns="" xmlns:a16="http://schemas.microsoft.com/office/drawing/2014/main" id="{742AB225-A6F3-4C70-BECD-369708E424A2}"/>
              </a:ext>
            </a:extLst>
          </p:cNvPr>
          <p:cNvGrpSpPr/>
          <p:nvPr/>
        </p:nvGrpSpPr>
        <p:grpSpPr>
          <a:xfrm>
            <a:off x="2077891" y="1968149"/>
            <a:ext cx="8036217" cy="3263496"/>
            <a:chOff x="95299" y="892175"/>
            <a:chExt cx="4368624" cy="1813207"/>
          </a:xfrm>
        </p:grpSpPr>
        <p:grpSp>
          <p:nvGrpSpPr>
            <p:cNvPr id="8" name="Group 13">
              <a:extLst>
                <a:ext uri="{FF2B5EF4-FFF2-40B4-BE49-F238E27FC236}">
                  <a16:creationId xmlns="" xmlns:a16="http://schemas.microsoft.com/office/drawing/2014/main" id="{47E17F62-3A6B-44B5-9481-C3FA0F75D30E}"/>
                </a:ext>
              </a:extLst>
            </p:cNvPr>
            <p:cNvGrpSpPr/>
            <p:nvPr/>
          </p:nvGrpSpPr>
          <p:grpSpPr>
            <a:xfrm>
              <a:off x="95299" y="892175"/>
              <a:ext cx="4368624" cy="1608015"/>
              <a:chOff x="120257" y="1033684"/>
              <a:chExt cx="4368624" cy="1608015"/>
            </a:xfrm>
          </p:grpSpPr>
          <p:pic>
            <p:nvPicPr>
              <p:cNvPr id="12" name="Picture 9" descr="A screenshot of a computer&#10;&#10;Description automatically generated">
                <a:extLst>
                  <a:ext uri="{FF2B5EF4-FFF2-40B4-BE49-F238E27FC236}">
                    <a16:creationId xmlns="" xmlns:a16="http://schemas.microsoft.com/office/drawing/2014/main" id="{604D8515-94E4-4CBA-99BF-00CE0809A8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1910" y="1033684"/>
                <a:ext cx="2156971" cy="1608015"/>
              </a:xfrm>
              <a:prstGeom prst="rect">
                <a:avLst/>
              </a:prstGeom>
            </p:spPr>
          </p:pic>
          <p:pic>
            <p:nvPicPr>
              <p:cNvPr id="13" name="Picture 11" descr="A picture containing monitor, clock&#10;&#10;Description automatically generated">
                <a:extLst>
                  <a:ext uri="{FF2B5EF4-FFF2-40B4-BE49-F238E27FC236}">
                    <a16:creationId xmlns="" xmlns:a16="http://schemas.microsoft.com/office/drawing/2014/main" id="{07A1813E-72F4-4C09-B6C8-AA23DE071E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0257" y="1033684"/>
                <a:ext cx="2156971" cy="1608015"/>
              </a:xfrm>
              <a:prstGeom prst="rect">
                <a:avLst/>
              </a:prstGeom>
            </p:spPr>
          </p:pic>
        </p:grpSp>
        <p:sp>
          <p:nvSpPr>
            <p:cNvPr id="10" name="object 127">
              <a:extLst>
                <a:ext uri="{FF2B5EF4-FFF2-40B4-BE49-F238E27FC236}">
                  <a16:creationId xmlns="" xmlns:a16="http://schemas.microsoft.com/office/drawing/2014/main" id="{33260DA4-4DF9-4A2C-A6DB-0DAC1BECE412}"/>
                </a:ext>
              </a:extLst>
            </p:cNvPr>
            <p:cNvSpPr txBox="1"/>
            <p:nvPr/>
          </p:nvSpPr>
          <p:spPr>
            <a:xfrm>
              <a:off x="1009650" y="2554700"/>
              <a:ext cx="1130935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lang="en-US" sz="900" spc="-5" dirty="0">
                  <a:latin typeface="+mj-lt"/>
                  <a:cs typeface="Arial"/>
                </a:rPr>
                <a:t>(a)</a:t>
              </a:r>
              <a:endParaRPr sz="900" dirty="0">
                <a:latin typeface="+mj-lt"/>
                <a:cs typeface="Arial"/>
              </a:endParaRPr>
            </a:p>
          </p:txBody>
        </p:sp>
        <p:sp>
          <p:nvSpPr>
            <p:cNvPr id="11" name="object 127">
              <a:extLst>
                <a:ext uri="{FF2B5EF4-FFF2-40B4-BE49-F238E27FC236}">
                  <a16:creationId xmlns="" xmlns:a16="http://schemas.microsoft.com/office/drawing/2014/main" id="{E318275A-C6F0-4ABA-8ED0-8E1EB3B99066}"/>
                </a:ext>
              </a:extLst>
            </p:cNvPr>
            <p:cNvSpPr txBox="1"/>
            <p:nvPr/>
          </p:nvSpPr>
          <p:spPr>
            <a:xfrm>
              <a:off x="3219450" y="2536262"/>
              <a:ext cx="1130935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lang="en-US" sz="900" spc="-5" dirty="0">
                  <a:latin typeface="+mj-lt"/>
                  <a:cs typeface="Arial"/>
                </a:rPr>
                <a:t>(b)</a:t>
              </a:r>
              <a:endParaRPr sz="900" dirty="0">
                <a:latin typeface="+mj-lt"/>
                <a:cs typeface="Arial"/>
              </a:endParaRPr>
            </a:p>
          </p:txBody>
        </p:sp>
      </p:grp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65200" y="586707"/>
            <a:ext cx="10361084" cy="1065213"/>
          </a:xfrm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motivation to utilize multi-dimensional correlations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12776" y="1452412"/>
            <a:ext cx="10361084" cy="399015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Time and Frequency Correlation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Aygül</a:t>
            </a:r>
            <a:r>
              <a:rPr lang="en-GB" dirty="0"/>
              <a:t>, </a:t>
            </a:r>
            <a:r>
              <a:rPr lang="tr-TR" dirty="0"/>
              <a:t>İMÜ;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CD8C36FF-4F69-4A7A-9280-02215F76C5F1}"/>
              </a:ext>
            </a:extLst>
          </p:cNvPr>
          <p:cNvSpPr/>
          <p:nvPr/>
        </p:nvSpPr>
        <p:spPr>
          <a:xfrm>
            <a:off x="951398" y="5092487"/>
            <a:ext cx="97841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Figures prove that the correlation is high in the neighboring frequency bands of each operator and there is a strong correlation across both time and frequency for each operator individually.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65200" y="586707"/>
            <a:ext cx="10361084" cy="1065213"/>
          </a:xfrm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motivation to utilize multi-dimensional correlations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551384" y="1547928"/>
            <a:ext cx="10361084" cy="399015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Space Correlation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63952" y="6514517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 smtClean="0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 smtClean="0"/>
              <a:t>M</a:t>
            </a:r>
            <a:r>
              <a:rPr lang="en-US" dirty="0" smtClean="0"/>
              <a:t>U</a:t>
            </a:r>
            <a:r>
              <a:rPr lang="tr-TR" dirty="0" smtClean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1FF7AE80-A544-419B-9AB8-23D82AD8E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0792" y="2121224"/>
            <a:ext cx="7370415" cy="415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53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Methods to utilize multi-dimensional correlations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42518" y="6494463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 smtClean="0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 smtClean="0"/>
              <a:t>M</a:t>
            </a:r>
            <a:r>
              <a:rPr lang="en-US" dirty="0" smtClean="0"/>
              <a:t>U</a:t>
            </a:r>
            <a:r>
              <a:rPr lang="tr-TR" dirty="0" smtClean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E8A089C1-637C-47E7-80D1-1DC1BBFAAA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81" y="3897133"/>
            <a:ext cx="6075458" cy="2268171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="" xmlns:a16="http://schemas.microsoft.com/office/drawing/2014/main" id="{5FEB775A-F743-430C-8220-59012CFBC6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830390"/>
            <a:ext cx="10361084" cy="4282812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Tensor-based method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 algn="just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Motivated by the existence of a multi-dimensional correlation, current literature uses tensor-based methods for spectrum occupancy prediction. However, they have high processing time, and they assume that 3D data can be provided at any time. </a:t>
            </a:r>
            <a:endParaRPr lang="en-GB" sz="2200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24556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Methods to utilize multi-dimensional correlations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425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Aygül</a:t>
            </a:r>
            <a:r>
              <a:rPr lang="en-GB" dirty="0"/>
              <a:t>, </a:t>
            </a:r>
            <a:r>
              <a:rPr lang="tr-TR" dirty="0"/>
              <a:t>İMÜ;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="" xmlns:a16="http://schemas.microsoft.com/office/drawing/2014/main" id="{5FEB775A-F743-430C-8220-59012CFBC6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2353" y="1744827"/>
            <a:ext cx="10361084" cy="463753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Composite 2D-LSTMs-based method: Training Stage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631D804-ABDF-4D88-9A43-D44C22FBAE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6245" y="2208580"/>
            <a:ext cx="7353300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56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Methods to utilize multi-dimensional correlations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425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 smtClean="0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 smtClean="0"/>
              <a:t>M</a:t>
            </a:r>
            <a:r>
              <a:rPr lang="en-US" dirty="0" smtClean="0"/>
              <a:t>U</a:t>
            </a:r>
            <a:r>
              <a:rPr lang="tr-TR" dirty="0" smtClean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="" xmlns:a16="http://schemas.microsoft.com/office/drawing/2014/main" id="{5FEB775A-F743-430C-8220-59012CFBC6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2353" y="1744827"/>
            <a:ext cx="10361084" cy="463753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Composite 2D-LSTMs-based method: Testing Stage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E0E9633-DFFF-4001-A186-05363D8E928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383" y="2815977"/>
            <a:ext cx="6387234" cy="3117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77739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180</TotalTime>
  <Words>871</Words>
  <Application>Microsoft Office PowerPoint</Application>
  <PresentationFormat>Custom</PresentationFormat>
  <Paragraphs>243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802-11-Submission-16-9</vt:lpstr>
      <vt:lpstr>Document</vt:lpstr>
      <vt:lpstr>   Learning-based spectrum occupancy prediction   exploiting multi-dimensional correlations </vt:lpstr>
      <vt:lpstr>Outline </vt:lpstr>
      <vt:lpstr>Abstract</vt:lpstr>
      <vt:lpstr>Spectrum Occupancy Prediction</vt:lpstr>
      <vt:lpstr>A motivation to utilize multi-dimensional correlations</vt:lpstr>
      <vt:lpstr>A motivation to utilize multi-dimensional correlations</vt:lpstr>
      <vt:lpstr>Methods to utilize multi-dimensional correlations</vt:lpstr>
      <vt:lpstr>Methods to utilize multi-dimensional correlations</vt:lpstr>
      <vt:lpstr>Methods to utilize multi-dimensional correlations</vt:lpstr>
      <vt:lpstr>Experiments and Results</vt:lpstr>
      <vt:lpstr>Experiments and Results</vt:lpstr>
      <vt:lpstr>Experiments and Results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Başak Özbakış</dc:creator>
  <cp:lastModifiedBy>Başak Özbakış</cp:lastModifiedBy>
  <cp:revision>41</cp:revision>
  <cp:lastPrinted>1601-01-01T00:00:00Z</cp:lastPrinted>
  <dcterms:created xsi:type="dcterms:W3CDTF">2020-08-19T11:16:00Z</dcterms:created>
  <dcterms:modified xsi:type="dcterms:W3CDTF">2020-10-27T01:45:05Z</dcterms:modified>
</cp:coreProperties>
</file>