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56" r:id="rId5"/>
    <p:sldId id="257" r:id="rId6"/>
    <p:sldId id="265" r:id="rId7"/>
    <p:sldId id="266" r:id="rId8"/>
    <p:sldId id="368" r:id="rId9"/>
    <p:sldId id="268" r:id="rId10"/>
    <p:sldId id="280" r:id="rId11"/>
    <p:sldId id="367" r:id="rId12"/>
    <p:sldId id="371" r:id="rId13"/>
    <p:sldId id="378" r:id="rId14"/>
    <p:sldId id="370" r:id="rId15"/>
    <p:sldId id="372" r:id="rId16"/>
    <p:sldId id="375" r:id="rId17"/>
    <p:sldId id="384" r:id="rId18"/>
    <p:sldId id="376" r:id="rId19"/>
    <p:sldId id="274" r:id="rId20"/>
    <p:sldId id="385" r:id="rId21"/>
    <p:sldId id="380" r:id="rId22"/>
    <p:sldId id="379" r:id="rId23"/>
    <p:sldId id="381" r:id="rId24"/>
    <p:sldId id="382" r:id="rId25"/>
    <p:sldId id="383"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CD7029-1B98-4CF9-9C79-6E147CBDF4C1}" v="1" dt="2020-10-26T17:12:07.7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9" autoAdjust="0"/>
    <p:restoredTop sz="94228" autoAdjust="0"/>
  </p:normalViewPr>
  <p:slideViewPr>
    <p:cSldViewPr>
      <p:cViewPr varScale="1">
        <p:scale>
          <a:sx n="68" d="100"/>
          <a:sy n="68" d="100"/>
        </p:scale>
        <p:origin x="1408"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23CD7029-1B98-4CF9-9C79-6E147CBDF4C1}"/>
    <pc:docChg chg="custSel modSld modMainMaster">
      <pc:chgData name="Joseph Levy" userId="3766db8f-7892-44ce-ae9b-8fce39950acf" providerId="ADAL" clId="{23CD7029-1B98-4CF9-9C79-6E147CBDF4C1}" dt="2020-10-26T17:11:26.959" v="56" actId="13926"/>
      <pc:docMkLst>
        <pc:docMk/>
      </pc:docMkLst>
      <pc:sldChg chg="modSp mod">
        <pc:chgData name="Joseph Levy" userId="3766db8f-7892-44ce-ae9b-8fce39950acf" providerId="ADAL" clId="{23CD7029-1B98-4CF9-9C79-6E147CBDF4C1}" dt="2020-10-26T17:07:52.011" v="11" actId="6549"/>
        <pc:sldMkLst>
          <pc:docMk/>
          <pc:sldMk cId="0" sldId="256"/>
        </pc:sldMkLst>
        <pc:spChg chg="mod">
          <ac:chgData name="Joseph Levy" userId="3766db8f-7892-44ce-ae9b-8fce39950acf" providerId="ADAL" clId="{23CD7029-1B98-4CF9-9C79-6E147CBDF4C1}" dt="2020-10-26T17:07:52.011" v="11" actId="6549"/>
          <ac:spMkLst>
            <pc:docMk/>
            <pc:sldMk cId="0" sldId="256"/>
            <ac:spMk id="3074" creationId="{00000000-0000-0000-0000-000000000000}"/>
          </ac:spMkLst>
        </pc:spChg>
      </pc:sldChg>
      <pc:sldChg chg="modSp mod">
        <pc:chgData name="Joseph Levy" userId="3766db8f-7892-44ce-ae9b-8fce39950acf" providerId="ADAL" clId="{23CD7029-1B98-4CF9-9C79-6E147CBDF4C1}" dt="2020-10-26T17:08:10.052" v="13" actId="21"/>
        <pc:sldMkLst>
          <pc:docMk/>
          <pc:sldMk cId="0" sldId="257"/>
        </pc:sldMkLst>
        <pc:spChg chg="mod">
          <ac:chgData name="Joseph Levy" userId="3766db8f-7892-44ce-ae9b-8fce39950acf" providerId="ADAL" clId="{23CD7029-1B98-4CF9-9C79-6E147CBDF4C1}" dt="2020-10-26T17:08:10.052" v="13" actId="21"/>
          <ac:spMkLst>
            <pc:docMk/>
            <pc:sldMk cId="0" sldId="257"/>
            <ac:spMk id="4098" creationId="{00000000-0000-0000-0000-000000000000}"/>
          </ac:spMkLst>
        </pc:spChg>
      </pc:sldChg>
      <pc:sldChg chg="modSp mod">
        <pc:chgData name="Joseph Levy" userId="3766db8f-7892-44ce-ae9b-8fce39950acf" providerId="ADAL" clId="{23CD7029-1B98-4CF9-9C79-6E147CBDF4C1}" dt="2020-10-26T17:11:26.959" v="56" actId="13926"/>
        <pc:sldMkLst>
          <pc:docMk/>
          <pc:sldMk cId="666304023" sldId="378"/>
        </pc:sldMkLst>
        <pc:spChg chg="mod">
          <ac:chgData name="Joseph Levy" userId="3766db8f-7892-44ce-ae9b-8fce39950acf" providerId="ADAL" clId="{23CD7029-1B98-4CF9-9C79-6E147CBDF4C1}" dt="2020-10-26T17:11:26.959" v="56" actId="13926"/>
          <ac:spMkLst>
            <pc:docMk/>
            <pc:sldMk cId="666304023" sldId="378"/>
            <ac:spMk id="3" creationId="{92894C3B-E88A-4CF8-B91F-C572F31D09B8}"/>
          </ac:spMkLst>
        </pc:spChg>
      </pc:sldChg>
      <pc:sldMasterChg chg="modSp mod">
        <pc:chgData name="Joseph Levy" userId="3766db8f-7892-44ce-ae9b-8fce39950acf" providerId="ADAL" clId="{23CD7029-1B98-4CF9-9C79-6E147CBDF4C1}" dt="2020-10-26T17:07:40.896" v="9" actId="6549"/>
        <pc:sldMasterMkLst>
          <pc:docMk/>
          <pc:sldMasterMk cId="0" sldId="2147483648"/>
        </pc:sldMasterMkLst>
        <pc:spChg chg="mod">
          <ac:chgData name="Joseph Levy" userId="3766db8f-7892-44ce-ae9b-8fce39950acf" providerId="ADAL" clId="{23CD7029-1B98-4CF9-9C79-6E147CBDF4C1}" dt="2020-10-26T17:07:40.896" v="9"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0013-06-AANI-draft-technical-report-on-interworking-between-3gpp-5g-network-wlan.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262-05-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573" TargetMode="External"/><Relationship Id="rId2" Type="http://schemas.openxmlformats.org/officeDocument/2006/relationships/hyperlink" Target="https://mentor.ieee.org/802.11/dcn/20/11-20-1601-00-AANI-2020-10-13-tutorial-composite-slides.pdf"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74" TargetMode="External"/><Relationship Id="rId5" Type="http://schemas.openxmlformats.org/officeDocument/2006/relationships/hyperlink" Target="https://mentor.ieee.org/802.11/dcn/20/11-20-1562" TargetMode="External"/><Relationship Id="rId4" Type="http://schemas.openxmlformats.org/officeDocument/2006/relationships/hyperlink" Target="https://mentor.ieee.org/802.11/dcn/20/11-20-1579"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2368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1376-00-AANI-technical-report-on-interworking-between-3gpp-5g-system-and-wlan.docx"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56-00-AANI-proposed-comment-resolution-for-cid-10-11-12-105-on-comment-collection-sheet-11-20-1262r2.docx" TargetMode="External"/><Relationship Id="rId12" Type="http://schemas.openxmlformats.org/officeDocument/2006/relationships/hyperlink" Target="https://mentor.ieee.org/802.11/dcn/20/11-20-1668-00-AANI-aani-sc-teleconference-13-oct-2020-meeting-minutes.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5-AANI-draft-technical-report-on-interworking-between-3gpp-5g-network-wlan.pdf" TargetMode="External"/><Relationship Id="rId11" Type="http://schemas.openxmlformats.org/officeDocument/2006/relationships/hyperlink" Target="https://mentor.ieee.org/802.11/dcn/20/11-20-1600-00-AANI-aani-sc-teleconference-6-oct-2020-meeting-minutes.docx" TargetMode="External"/><Relationship Id="rId5" Type="http://schemas.openxmlformats.org/officeDocument/2006/relationships/hyperlink" Target="https://mentor.ieee.org/802.11/dcn/20/11-20-1262-03-AANI-cc32-aani-report-comments.xlsx" TargetMode="External"/><Relationship Id="rId10" Type="http://schemas.openxmlformats.org/officeDocument/2006/relationships/hyperlink" Target="https://mentor.ieee.org/802.11/dcn/20/11-20-1567-AANI-aani-sc-teleconference-1-oct-2020-meeting-minutes.docx" TargetMode="External"/><Relationship Id="rId4" Type="http://schemas.openxmlformats.org/officeDocument/2006/relationships/hyperlink" Target="https://mentor.ieee.org/802.11/dcn/20/11-20-1262-02-AANI-cc32-aani-report-comments.xlsx" TargetMode="External"/><Relationship Id="rId9" Type="http://schemas.openxmlformats.org/officeDocument/2006/relationships/hyperlink" Target="https://mentor.ieee.org/802.11/dcn/20/11-20-1512-01-AANI-aani-sc-teleconference-15-sep-2020-meeting-minute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2019-10-27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October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4020299121"/>
              </p:ext>
            </p:extLst>
          </p:nvPr>
        </p:nvGraphicFramePr>
        <p:xfrm>
          <a:off x="461963" y="2495550"/>
          <a:ext cx="11333162" cy="3910013"/>
        </p:xfrm>
        <a:graphic>
          <a:graphicData uri="http://schemas.openxmlformats.org/presentationml/2006/ole">
            <mc:AlternateContent xmlns:mc="http://schemas.openxmlformats.org/markup-compatibility/2006">
              <mc:Choice xmlns:v="urn:schemas-microsoft-com:vml" Requires="v">
                <p:oleObj spid="_x0000_s1026" name="Document" r:id="rId4" imgW="8245386" imgH="2853457" progId="Word.Document.8">
                  <p:embed/>
                </p:oleObj>
              </mc:Choice>
              <mc:Fallback>
                <p:oleObj name="Document" r:id="rId4" imgW="8245386" imgH="2853457" progId="Word.Document.8">
                  <p:embed/>
                  <p:pic>
                    <p:nvPicPr>
                      <p:cNvPr id="9" name="Object 3"/>
                      <p:cNvPicPr>
                        <a:picLocks noChangeAspect="1" noChangeArrowheads="1"/>
                      </p:cNvPicPr>
                      <p:nvPr/>
                    </p:nvPicPr>
                    <p:blipFill>
                      <a:blip r:embed="rId5"/>
                      <a:srcRect/>
                      <a:stretch>
                        <a:fillRect/>
                      </a:stretch>
                    </p:blipFill>
                    <p:spPr bwMode="auto">
                      <a:xfrm>
                        <a:off x="461963" y="2495550"/>
                        <a:ext cx="11333162" cy="3910013"/>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BBD8-50DB-4614-9A89-2C8A21AB1847}"/>
              </a:ext>
            </a:extLst>
          </p:cNvPr>
          <p:cNvSpPr>
            <a:spLocks noGrp="1"/>
          </p:cNvSpPr>
          <p:nvPr>
            <p:ph type="title"/>
          </p:nvPr>
        </p:nvSpPr>
        <p:spPr/>
        <p:txBody>
          <a:bodyPr/>
          <a:lstStyle/>
          <a:p>
            <a:r>
              <a:rPr lang="en-US" dirty="0"/>
              <a:t>Technical Report Actions (from last meeting)</a:t>
            </a:r>
          </a:p>
        </p:txBody>
      </p:sp>
      <p:sp>
        <p:nvSpPr>
          <p:cNvPr id="3" name="Content Placeholder 2">
            <a:extLst>
              <a:ext uri="{FF2B5EF4-FFF2-40B4-BE49-F238E27FC236}">
                <a16:creationId xmlns:a16="http://schemas.microsoft.com/office/drawing/2014/main" id="{92894C3B-E88A-4CF8-B91F-C572F31D09B8}"/>
              </a:ext>
            </a:extLst>
          </p:cNvPr>
          <p:cNvSpPr>
            <a:spLocks noGrp="1"/>
          </p:cNvSpPr>
          <p:nvPr>
            <p:ph idx="1"/>
          </p:nvPr>
        </p:nvSpPr>
        <p:spPr>
          <a:xfrm>
            <a:off x="573618" y="1676400"/>
            <a:ext cx="11042649" cy="4724400"/>
          </a:xfrm>
        </p:spPr>
        <p:txBody>
          <a:bodyPr/>
          <a:lstStyle/>
          <a:p>
            <a:pPr>
              <a:buFont typeface="Arial" panose="020B0604020202020204" pitchFamily="34" charset="0"/>
              <a:buChar char="•"/>
            </a:pPr>
            <a:r>
              <a:rPr lang="en-US" sz="2400" dirty="0">
                <a:highlight>
                  <a:srgbClr val="FFFF00"/>
                </a:highlight>
              </a:rPr>
              <a:t>Editorial corrections to CID text resolutions still pending</a:t>
            </a:r>
            <a:endParaRPr lang="en-US" dirty="0"/>
          </a:p>
          <a:p>
            <a:pPr>
              <a:buFont typeface="Arial" panose="020B0604020202020204" pitchFamily="34" charset="0"/>
              <a:buChar char="•"/>
            </a:pPr>
            <a:r>
              <a:rPr lang="en-US" dirty="0">
                <a:highlight>
                  <a:srgbClr val="00FF00"/>
                </a:highlight>
                <a:hlinkClick r:id="rId2"/>
              </a:rPr>
              <a:t>11-20/0013r6</a:t>
            </a:r>
            <a:r>
              <a:rPr lang="en-US" dirty="0">
                <a:highlight>
                  <a:srgbClr val="00FF00"/>
                </a:highlight>
              </a:rPr>
              <a:t> – should be posted to Mentor (an update of r5 with motioned resolutions implemented)</a:t>
            </a:r>
          </a:p>
          <a:p>
            <a:pPr>
              <a:buFont typeface="Arial" panose="020B0604020202020204" pitchFamily="34" charset="0"/>
              <a:buChar char="•"/>
            </a:pPr>
            <a:r>
              <a:rPr lang="en-US" dirty="0">
                <a:highlight>
                  <a:srgbClr val="FFFF00"/>
                </a:highlight>
              </a:rPr>
              <a:t>Contributions with resolutions/text proposal for open CIDs are encouraged.</a:t>
            </a:r>
          </a:p>
          <a:p>
            <a:pPr marL="0" indent="0"/>
            <a:endParaRPr lang="en-US" dirty="0"/>
          </a:p>
        </p:txBody>
      </p:sp>
      <p:sp>
        <p:nvSpPr>
          <p:cNvPr id="4" name="Slide Number Placeholder 3">
            <a:extLst>
              <a:ext uri="{FF2B5EF4-FFF2-40B4-BE49-F238E27FC236}">
                <a16:creationId xmlns:a16="http://schemas.microsoft.com/office/drawing/2014/main" id="{C4346FB4-AF45-4DE4-8284-5A46A8BB0882}"/>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909BAC-AEC5-428B-B6F2-BDB849FF38E1}"/>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689271C-2004-4291-8C93-D3898CCF906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6630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1-20/1262r5</a:t>
            </a:r>
            <a:r>
              <a:rPr lang="en-US" sz="3200" b="0" dirty="0"/>
              <a:t> “CC32 AANI Report Comments” – no change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graphicFrame>
        <p:nvGraphicFramePr>
          <p:cNvPr id="9" name="Table 8">
            <a:extLst>
              <a:ext uri="{FF2B5EF4-FFF2-40B4-BE49-F238E27FC236}">
                <a16:creationId xmlns:a16="http://schemas.microsoft.com/office/drawing/2014/main" id="{F4C3E3B4-00D0-4AD8-B135-E6B351D113CD}"/>
              </a:ext>
            </a:extLst>
          </p:cNvPr>
          <p:cNvGraphicFramePr>
            <a:graphicFrameLocks noGrp="1"/>
          </p:cNvGraphicFramePr>
          <p:nvPr>
            <p:extLst>
              <p:ext uri="{D42A27DB-BD31-4B8C-83A1-F6EECF244321}">
                <p14:modId xmlns:p14="http://schemas.microsoft.com/office/powerpoint/2010/main" val="2537656064"/>
              </p:ext>
            </p:extLst>
          </p:nvPr>
        </p:nvGraphicFramePr>
        <p:xfrm>
          <a:off x="265643" y="2037389"/>
          <a:ext cx="11658599" cy="3886198"/>
        </p:xfrm>
        <a:graphic>
          <a:graphicData uri="http://schemas.openxmlformats.org/drawingml/2006/table">
            <a:tbl>
              <a:tblPr/>
              <a:tblGrid>
                <a:gridCol w="1944157">
                  <a:extLst>
                    <a:ext uri="{9D8B030D-6E8A-4147-A177-3AD203B41FA5}">
                      <a16:colId xmlns:a16="http://schemas.microsoft.com/office/drawing/2014/main" val="3217028087"/>
                    </a:ext>
                  </a:extLst>
                </a:gridCol>
                <a:gridCol w="990600">
                  <a:extLst>
                    <a:ext uri="{9D8B030D-6E8A-4147-A177-3AD203B41FA5}">
                      <a16:colId xmlns:a16="http://schemas.microsoft.com/office/drawing/2014/main" val="1356220285"/>
                    </a:ext>
                  </a:extLst>
                </a:gridCol>
                <a:gridCol w="1066800">
                  <a:extLst>
                    <a:ext uri="{9D8B030D-6E8A-4147-A177-3AD203B41FA5}">
                      <a16:colId xmlns:a16="http://schemas.microsoft.com/office/drawing/2014/main" val="1067454174"/>
                    </a:ext>
                  </a:extLst>
                </a:gridCol>
                <a:gridCol w="685800">
                  <a:extLst>
                    <a:ext uri="{9D8B030D-6E8A-4147-A177-3AD203B41FA5}">
                      <a16:colId xmlns:a16="http://schemas.microsoft.com/office/drawing/2014/main" val="3031868616"/>
                    </a:ext>
                  </a:extLst>
                </a:gridCol>
                <a:gridCol w="609600">
                  <a:extLst>
                    <a:ext uri="{9D8B030D-6E8A-4147-A177-3AD203B41FA5}">
                      <a16:colId xmlns:a16="http://schemas.microsoft.com/office/drawing/2014/main" val="662383878"/>
                    </a:ext>
                  </a:extLst>
                </a:gridCol>
                <a:gridCol w="609600">
                  <a:extLst>
                    <a:ext uri="{9D8B030D-6E8A-4147-A177-3AD203B41FA5}">
                      <a16:colId xmlns:a16="http://schemas.microsoft.com/office/drawing/2014/main" val="3717597420"/>
                    </a:ext>
                  </a:extLst>
                </a:gridCol>
                <a:gridCol w="381000">
                  <a:extLst>
                    <a:ext uri="{9D8B030D-6E8A-4147-A177-3AD203B41FA5}">
                      <a16:colId xmlns:a16="http://schemas.microsoft.com/office/drawing/2014/main" val="1268108951"/>
                    </a:ext>
                  </a:extLst>
                </a:gridCol>
                <a:gridCol w="457200">
                  <a:extLst>
                    <a:ext uri="{9D8B030D-6E8A-4147-A177-3AD203B41FA5}">
                      <a16:colId xmlns:a16="http://schemas.microsoft.com/office/drawing/2014/main" val="3250168162"/>
                    </a:ext>
                  </a:extLst>
                </a:gridCol>
                <a:gridCol w="914400">
                  <a:extLst>
                    <a:ext uri="{9D8B030D-6E8A-4147-A177-3AD203B41FA5}">
                      <a16:colId xmlns:a16="http://schemas.microsoft.com/office/drawing/2014/main" val="1876501988"/>
                    </a:ext>
                  </a:extLst>
                </a:gridCol>
                <a:gridCol w="762000">
                  <a:extLst>
                    <a:ext uri="{9D8B030D-6E8A-4147-A177-3AD203B41FA5}">
                      <a16:colId xmlns:a16="http://schemas.microsoft.com/office/drawing/2014/main" val="3309952823"/>
                    </a:ext>
                  </a:extLst>
                </a:gridCol>
                <a:gridCol w="609600">
                  <a:extLst>
                    <a:ext uri="{9D8B030D-6E8A-4147-A177-3AD203B41FA5}">
                      <a16:colId xmlns:a16="http://schemas.microsoft.com/office/drawing/2014/main" val="2803054875"/>
                    </a:ext>
                  </a:extLst>
                </a:gridCol>
                <a:gridCol w="1447800">
                  <a:extLst>
                    <a:ext uri="{9D8B030D-6E8A-4147-A177-3AD203B41FA5}">
                      <a16:colId xmlns:a16="http://schemas.microsoft.com/office/drawing/2014/main" val="1805887634"/>
                    </a:ext>
                  </a:extLst>
                </a:gridCol>
                <a:gridCol w="1180042">
                  <a:extLst>
                    <a:ext uri="{9D8B030D-6E8A-4147-A177-3AD203B41FA5}">
                      <a16:colId xmlns:a16="http://schemas.microsoft.com/office/drawing/2014/main" val="413170457"/>
                    </a:ext>
                  </a:extLst>
                </a:gridCol>
              </a:tblGrid>
              <a:tr h="789878">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16398358"/>
                  </a:ext>
                </a:extLst>
              </a:tr>
              <a:tr h="758282">
                <a:tc>
                  <a:txBody>
                    <a:bodyPr/>
                    <a:lstStyle/>
                    <a:p>
                      <a:pPr algn="l" fontAlgn="ctr"/>
                      <a:r>
                        <a:rPr lang="en-US" sz="20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7082826"/>
                  </a:ext>
                </a:extLst>
              </a:tr>
              <a:tr h="758282">
                <a:tc>
                  <a:txBody>
                    <a:bodyPr/>
                    <a:lstStyle/>
                    <a:p>
                      <a:pPr algn="l" fontAlgn="ctr"/>
                      <a:r>
                        <a:rPr lang="en-US" sz="20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0696644"/>
                  </a:ext>
                </a:extLst>
              </a:tr>
              <a:tr h="789878">
                <a:tc>
                  <a:txBody>
                    <a:bodyPr/>
                    <a:lstStyle/>
                    <a:p>
                      <a:pPr algn="l" fontAlgn="ctr"/>
                      <a:r>
                        <a:rPr lang="en-US" sz="20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3627758"/>
                  </a:ext>
                </a:extLst>
              </a:tr>
              <a:tr h="789878">
                <a:tc>
                  <a:txBody>
                    <a:bodyPr/>
                    <a:lstStyle/>
                    <a:p>
                      <a:pPr algn="l" fontAlgn="ctr"/>
                      <a:r>
                        <a:rPr lang="en-US" sz="20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164524"/>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Contributions on Comment Resolution</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altLang="en-US" b="1" dirty="0">
                <a:solidFill>
                  <a:schemeClr val="tx1"/>
                </a:solidFill>
              </a:rPr>
              <a:t>Discussion on:</a:t>
            </a:r>
          </a:p>
          <a:p>
            <a:pPr marL="857250" lvl="1" indent="-457200">
              <a:spcBef>
                <a:spcPts val="200"/>
              </a:spcBef>
              <a:buFont typeface="Arial" panose="020B0604020202020204" pitchFamily="34" charset="0"/>
              <a:buChar char="•"/>
              <a:defRPr/>
            </a:pPr>
            <a:r>
              <a:rPr lang="en-US" altLang="en-US" b="1" dirty="0">
                <a:solidFill>
                  <a:schemeClr val="tx1"/>
                </a:solidFill>
              </a:rPr>
              <a:t>Open Comments (slides 18-22)</a:t>
            </a:r>
          </a:p>
          <a:p>
            <a:pPr marL="857250" lvl="1" indent="-457200">
              <a:spcBef>
                <a:spcPts val="200"/>
              </a:spcBef>
              <a:buFont typeface="Arial" panose="020B0604020202020204" pitchFamily="34" charset="0"/>
              <a:buChar char="•"/>
              <a:defRPr/>
            </a:pPr>
            <a:r>
              <a:rPr lang="en-US" altLang="en-US" b="1" dirty="0">
                <a:solidFill>
                  <a:schemeClr val="tx1"/>
                </a:solidFill>
              </a:rPr>
              <a:t>Comment Resolution Contributions?</a:t>
            </a:r>
          </a:p>
          <a:p>
            <a:pPr marL="857250" lvl="1" indent="-457200">
              <a:spcBef>
                <a:spcPts val="200"/>
              </a:spcBef>
              <a:buFont typeface="Arial" panose="020B0604020202020204" pitchFamily="34" charset="0"/>
              <a:buChar char="•"/>
              <a:defRPr/>
            </a:pPr>
            <a:endParaRPr lang="en-US" altLang="en-US"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8178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87927-5688-47CF-9FE7-C981F1A8C52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153FACA-C59E-4DDB-9D03-E86EBFB36B64}"/>
              </a:ext>
            </a:extLst>
          </p:cNvPr>
          <p:cNvSpPr>
            <a:spLocks noGrp="1"/>
          </p:cNvSpPr>
          <p:nvPr>
            <p:ph idx="1"/>
          </p:nvPr>
        </p:nvSpPr>
        <p:spPr>
          <a:xfrm>
            <a:off x="914401" y="1524000"/>
            <a:ext cx="10361084" cy="4113213"/>
          </a:xfrm>
        </p:spPr>
        <p:txBody>
          <a:bodyPr/>
          <a:lstStyle/>
          <a:p>
            <a:r>
              <a:rPr lang="en-US" dirty="0"/>
              <a:t>The AANI SC should:</a:t>
            </a:r>
          </a:p>
          <a:p>
            <a:pPr marL="0" indent="0"/>
            <a:r>
              <a:rPr lang="en-US" dirty="0"/>
              <a:t>Accept the proposed resolutions for the proposed resolutions for the in 11-20-xxxxrx for CIDs: xx </a:t>
            </a:r>
            <a:r>
              <a:rPr lang="en-US" altLang="en-US" b="1" dirty="0">
                <a:solidFill>
                  <a:schemeClr val="tx1"/>
                </a:solidFill>
              </a:rPr>
              <a:t>– with editorial privileges given the AANI Chair</a:t>
            </a:r>
            <a:r>
              <a:rPr lang="en-US" dirty="0"/>
              <a:t>. </a:t>
            </a:r>
          </a:p>
          <a:p>
            <a:pPr marL="0" indent="0"/>
            <a:endParaRPr lang="en-US" dirty="0"/>
          </a:p>
          <a:p>
            <a:pPr marL="457200" indent="-457200">
              <a:buFont typeface="Arial" panose="020B0604020202020204" pitchFamily="34" charset="0"/>
              <a:buChar char="•"/>
            </a:pPr>
            <a:r>
              <a:rPr lang="en-US" dirty="0"/>
              <a:t>Yes: </a:t>
            </a:r>
          </a:p>
          <a:p>
            <a:pPr marL="457200" indent="-457200">
              <a:buFont typeface="Arial" panose="020B0604020202020204" pitchFamily="34" charset="0"/>
              <a:buChar char="•"/>
            </a:pPr>
            <a:r>
              <a:rPr lang="en-US" dirty="0"/>
              <a:t>No: </a:t>
            </a:r>
          </a:p>
          <a:p>
            <a:pPr marL="457200" indent="-457200">
              <a:buFont typeface="Arial" panose="020B0604020202020204" pitchFamily="34" charset="0"/>
              <a:buChar char="•"/>
            </a:pPr>
            <a:r>
              <a:rPr lang="en-US" dirty="0"/>
              <a:t>Abstain:</a:t>
            </a:r>
          </a:p>
          <a:p>
            <a:pPr marL="457200" indent="-457200">
              <a:buFont typeface="Arial" panose="020B0604020202020204" pitchFamily="34" charset="0"/>
              <a:buChar char="•"/>
            </a:pPr>
            <a:r>
              <a:rPr lang="en-US" dirty="0"/>
              <a:t>No answer: </a:t>
            </a:r>
          </a:p>
          <a:p>
            <a:pPr marL="0" indent="0"/>
            <a:r>
              <a:rPr lang="en-US" i="1" dirty="0"/>
              <a:t>Note:</a:t>
            </a:r>
          </a:p>
        </p:txBody>
      </p:sp>
      <p:sp>
        <p:nvSpPr>
          <p:cNvPr id="4" name="Slide Number Placeholder 3">
            <a:extLst>
              <a:ext uri="{FF2B5EF4-FFF2-40B4-BE49-F238E27FC236}">
                <a16:creationId xmlns:a16="http://schemas.microsoft.com/office/drawing/2014/main" id="{465B6CD7-2ADB-465C-B3F5-C50E1F19450C}"/>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353F939-8B7D-4552-9112-E28D4ADF916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C1CF37A-E8FC-47EC-A169-0ED6827650B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50234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BBD8-50DB-4614-9A89-2C8A21AB1847}"/>
              </a:ext>
            </a:extLst>
          </p:cNvPr>
          <p:cNvSpPr>
            <a:spLocks noGrp="1"/>
          </p:cNvSpPr>
          <p:nvPr>
            <p:ph type="title"/>
          </p:nvPr>
        </p:nvSpPr>
        <p:spPr/>
        <p:txBody>
          <a:bodyPr/>
          <a:lstStyle/>
          <a:p>
            <a:r>
              <a:rPr lang="en-US" dirty="0"/>
              <a:t>Technical Report Actions</a:t>
            </a:r>
          </a:p>
        </p:txBody>
      </p:sp>
      <p:sp>
        <p:nvSpPr>
          <p:cNvPr id="3" name="Content Placeholder 2">
            <a:extLst>
              <a:ext uri="{FF2B5EF4-FFF2-40B4-BE49-F238E27FC236}">
                <a16:creationId xmlns:a16="http://schemas.microsoft.com/office/drawing/2014/main" id="{92894C3B-E88A-4CF8-B91F-C572F31D09B8}"/>
              </a:ext>
            </a:extLst>
          </p:cNvPr>
          <p:cNvSpPr>
            <a:spLocks noGrp="1"/>
          </p:cNvSpPr>
          <p:nvPr>
            <p:ph idx="1"/>
          </p:nvPr>
        </p:nvSpPr>
        <p:spPr>
          <a:xfrm>
            <a:off x="573618" y="1676400"/>
            <a:ext cx="11042649" cy="4267199"/>
          </a:xfrm>
        </p:spPr>
        <p:txBody>
          <a:bodyPr/>
          <a:lstStyle/>
          <a:p>
            <a:r>
              <a:rPr lang="en-US" dirty="0"/>
              <a:t>11-20/1162r5 “CC32 AANI Report Comments”:</a:t>
            </a:r>
          </a:p>
          <a:p>
            <a:pPr marL="857250" lvl="1" indent="-457200">
              <a:buAutoNum type="arabicParenR"/>
            </a:pPr>
            <a:r>
              <a:rPr lang="en-US" sz="2400" dirty="0"/>
              <a:t>Updated proposed resolutions with editorial corrections</a:t>
            </a:r>
          </a:p>
          <a:p>
            <a:pPr marL="857250" lvl="1" indent="-457200">
              <a:buAutoNum type="arabicParenR"/>
            </a:pPr>
            <a:r>
              <a:rPr lang="en-US" sz="2400" dirty="0"/>
              <a:t>? </a:t>
            </a:r>
          </a:p>
          <a:p>
            <a:pPr marL="0" indent="0"/>
            <a:endParaRPr lang="en-US" dirty="0"/>
          </a:p>
          <a:p>
            <a:pPr marL="0" indent="0"/>
            <a:r>
              <a:rPr lang="en-US" dirty="0">
                <a:highlight>
                  <a:srgbClr val="FFFF00"/>
                </a:highlight>
              </a:rPr>
              <a:t>11-20/0013r6 – should be posted to Mentor (an update of r5 with motioned resolutions implemented)</a:t>
            </a:r>
          </a:p>
          <a:p>
            <a:pPr marL="0" indent="0"/>
            <a:endParaRPr lang="en-US" dirty="0"/>
          </a:p>
          <a:p>
            <a:pPr marL="0" indent="0"/>
            <a:r>
              <a:rPr lang="en-US" dirty="0"/>
              <a:t>Contributions with resolutions/text proposal for open CIDs are encouraged.</a:t>
            </a:r>
          </a:p>
          <a:p>
            <a:pPr marL="0" indent="0"/>
            <a:endParaRPr lang="en-US" dirty="0"/>
          </a:p>
        </p:txBody>
      </p:sp>
      <p:sp>
        <p:nvSpPr>
          <p:cNvPr id="4" name="Slide Number Placeholder 3">
            <a:extLst>
              <a:ext uri="{FF2B5EF4-FFF2-40B4-BE49-F238E27FC236}">
                <a16:creationId xmlns:a16="http://schemas.microsoft.com/office/drawing/2014/main" id="{C4346FB4-AF45-4DE4-8284-5A46A8BB0882}"/>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4909BAC-AEC5-428B-B6F2-BDB849FF38E1}"/>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689271C-2004-4291-8C93-D3898CCF906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075590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A07F2-1172-4E3F-B230-56DFDBACA5FC}"/>
              </a:ext>
            </a:extLst>
          </p:cNvPr>
          <p:cNvSpPr>
            <a:spLocks noGrp="1"/>
          </p:cNvSpPr>
          <p:nvPr>
            <p:ph type="title"/>
          </p:nvPr>
        </p:nvSpPr>
        <p:spPr>
          <a:xfrm>
            <a:off x="914401" y="685802"/>
            <a:ext cx="10361084" cy="550862"/>
          </a:xfrm>
        </p:spPr>
        <p:txBody>
          <a:bodyPr/>
          <a:lstStyle/>
          <a:p>
            <a:r>
              <a:rPr lang="en-US" dirty="0"/>
              <a:t>802 Tutorial Review</a:t>
            </a:r>
          </a:p>
        </p:txBody>
      </p:sp>
      <p:sp>
        <p:nvSpPr>
          <p:cNvPr id="3" name="Content Placeholder 2">
            <a:extLst>
              <a:ext uri="{FF2B5EF4-FFF2-40B4-BE49-F238E27FC236}">
                <a16:creationId xmlns:a16="http://schemas.microsoft.com/office/drawing/2014/main" id="{6D538D88-E16B-44C9-A541-DEDBDC182221}"/>
              </a:ext>
            </a:extLst>
          </p:cNvPr>
          <p:cNvSpPr>
            <a:spLocks noGrp="1"/>
          </p:cNvSpPr>
          <p:nvPr>
            <p:ph idx="1"/>
          </p:nvPr>
        </p:nvSpPr>
        <p:spPr>
          <a:xfrm>
            <a:off x="448734" y="1165523"/>
            <a:ext cx="11394015" cy="5309891"/>
          </a:xfrm>
        </p:spPr>
        <p:txBody>
          <a:bodyPr/>
          <a:lstStyle/>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Was held on: </a:t>
            </a:r>
            <a:r>
              <a:rPr lang="en-US" sz="2000" dirty="0">
                <a:latin typeface="Times New Roman" panose="02020603050405020304" pitchFamily="18" charset="0"/>
                <a:ea typeface="Calibri" panose="020F0502020204030204" pitchFamily="34" charset="0"/>
              </a:rPr>
              <a:t>Oct 13, 2020 10-11:20 AM ET</a:t>
            </a:r>
          </a:p>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Webex:</a:t>
            </a:r>
            <a:r>
              <a:rPr lang="en-US" sz="2000" dirty="0">
                <a:latin typeface="Times New Roman" panose="02020603050405020304" pitchFamily="18" charset="0"/>
                <a:ea typeface="Calibri" panose="020F0502020204030204" pitchFamily="34" charset="0"/>
              </a:rPr>
              <a:t> Mtg Number = 173 869 2585 and the password is  802tutorial </a:t>
            </a:r>
          </a:p>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The title of the Tutorial: </a:t>
            </a:r>
            <a:r>
              <a:rPr lang="en-US" sz="2000" dirty="0">
                <a:latin typeface="Times New Roman" panose="02020603050405020304" pitchFamily="18" charset="0"/>
                <a:ea typeface="Calibri" panose="020F0502020204030204" pitchFamily="34" charset="0"/>
              </a:rPr>
              <a:t>802.11 WLAN and 3GPP 5G System Interworking </a:t>
            </a:r>
          </a:p>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Sponsored by: </a:t>
            </a:r>
            <a:r>
              <a:rPr lang="en-US" sz="2000" dirty="0">
                <a:latin typeface="Times New Roman" panose="02020603050405020304" pitchFamily="18" charset="0"/>
                <a:ea typeface="Calibri" panose="020F0502020204030204" pitchFamily="34" charset="0"/>
              </a:rPr>
              <a:t>Dorothy Stanley, 802.11 Chair</a:t>
            </a:r>
          </a:p>
          <a:p>
            <a:pPr marL="457200">
              <a:lnSpc>
                <a:spcPct val="105000"/>
              </a:lnSpc>
              <a:spcBef>
                <a:spcPts val="0"/>
              </a:spcBef>
              <a:spcAft>
                <a:spcPts val="0"/>
              </a:spcAft>
            </a:pPr>
            <a:r>
              <a:rPr lang="en-US" sz="2000" dirty="0">
                <a:latin typeface="Calibri" panose="020F0502020204030204" pitchFamily="34" charset="0"/>
                <a:ea typeface="Calibri" panose="020F0502020204030204" pitchFamily="34" charset="0"/>
              </a:rPr>
              <a:t>Composite Slide Deck: </a:t>
            </a:r>
            <a:r>
              <a:rPr lang="en-US" sz="1800" u="sng" dirty="0">
                <a:solidFill>
                  <a:srgbClr val="0000FF"/>
                </a:solidFill>
                <a:effectLst/>
                <a:latin typeface="Calibri" panose="020F0502020204030204" pitchFamily="34" charset="0"/>
                <a:ea typeface="Calibri" panose="020F0502020204030204" pitchFamily="34" charset="0"/>
                <a:hlinkClick r:id="rId2"/>
              </a:rPr>
              <a:t>11-20/1601r0</a:t>
            </a:r>
            <a:endParaRPr lang="en-US" sz="2000" dirty="0">
              <a:latin typeface="Calibri" panose="020F0502020204030204" pitchFamily="34" charset="0"/>
              <a:ea typeface="Calibri" panose="020F0502020204030204" pitchFamily="34" charset="0"/>
            </a:endParaRPr>
          </a:p>
          <a:p>
            <a:pPr marL="457200">
              <a:lnSpc>
                <a:spcPct val="105000"/>
              </a:lnSpc>
              <a:spcBef>
                <a:spcPts val="0"/>
              </a:spcBef>
              <a:spcAft>
                <a:spcPts val="0"/>
              </a:spcAft>
            </a:pPr>
            <a:endParaRPr lang="en-US" sz="2000" dirty="0">
              <a:latin typeface="Calibri" panose="020F0502020204030204" pitchFamily="34" charset="0"/>
              <a:ea typeface="Calibri" panose="020F0502020204030204" pitchFamily="34" charset="0"/>
            </a:endParaRPr>
          </a:p>
          <a:p>
            <a:pPr marL="457200">
              <a:lnSpc>
                <a:spcPct val="105000"/>
              </a:lnSpc>
              <a:spcBef>
                <a:spcPts val="0"/>
              </a:spcBef>
              <a:spcAft>
                <a:spcPts val="0"/>
              </a:spcAft>
            </a:pPr>
            <a:r>
              <a:rPr lang="en-US" sz="2000" dirty="0">
                <a:latin typeface="Calibri" panose="020F0502020204030204" pitchFamily="34" charset="0"/>
                <a:ea typeface="Calibri" panose="020F0502020204030204" pitchFamily="34" charset="0"/>
              </a:rPr>
              <a:t>Agenda:</a:t>
            </a: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Welcome and introduction – Dorothy STANLEY, see </a:t>
            </a:r>
            <a:r>
              <a:rPr lang="en-US" sz="1800" b="1" u="sng" dirty="0">
                <a:solidFill>
                  <a:srgbClr val="000000"/>
                </a:solidFill>
                <a:effectLst/>
                <a:latin typeface="Arial" panose="020B0604020202020204" pitchFamily="34" charset="0"/>
                <a:ea typeface="Calibri" panose="020F0502020204030204" pitchFamily="34" charset="0"/>
                <a:hlinkClick r:id="rId3"/>
              </a:rPr>
              <a:t>11-20-1573</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dirty="0">
                <a:solidFill>
                  <a:srgbClr val="000000"/>
                </a:solidFill>
                <a:effectLst/>
                <a:latin typeface="Arial" panose="020B0604020202020204" pitchFamily="34" charset="0"/>
                <a:ea typeface="Calibri" panose="020F0502020204030204" pitchFamily="34" charset="0"/>
              </a:rPr>
              <a:t>Welcome, P&amp;P reminders, attendance reminder, brief remarks on the topic </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50 mins -Topic presentations </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35-40 minutes – 802.11 WLAN and 3GPP 5G System Interworking – Binita GUPTA, see </a:t>
            </a:r>
            <a:r>
              <a:rPr lang="en-US" sz="1800" b="1" u="sng" dirty="0">
                <a:solidFill>
                  <a:srgbClr val="000000"/>
                </a:solidFill>
                <a:effectLst/>
                <a:latin typeface="Arial" panose="020B0604020202020204" pitchFamily="34" charset="0"/>
                <a:ea typeface="Calibri" panose="020F0502020204030204" pitchFamily="34" charset="0"/>
                <a:hlinkClick r:id="rId4"/>
              </a:rPr>
              <a:t>11-20-1579</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10-12 mins – QoS Considerations - Hyun Seo OH, see </a:t>
            </a:r>
            <a:r>
              <a:rPr lang="en-US" sz="1800" b="1" u="sng" dirty="0">
                <a:solidFill>
                  <a:srgbClr val="000000"/>
                </a:solidFill>
                <a:effectLst/>
                <a:latin typeface="Arial" panose="020B0604020202020204" pitchFamily="34" charset="0"/>
                <a:ea typeface="Calibri" panose="020F0502020204030204" pitchFamily="34" charset="0"/>
                <a:hlinkClick r:id="rId5"/>
              </a:rPr>
              <a:t>11-20-1562</a:t>
            </a:r>
            <a:r>
              <a:rPr lang="en-US" sz="1800" b="1" dirty="0">
                <a:solidFill>
                  <a:srgbClr val="000000"/>
                </a:solidFill>
                <a:effectLst/>
                <a:latin typeface="Arial" panose="020B0604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7-10 mins Work underway &amp; Completed in AANI – Joseph LEVY,  see </a:t>
            </a:r>
            <a:r>
              <a:rPr lang="en-US" sz="1800" b="1" u="sng" dirty="0">
                <a:solidFill>
                  <a:srgbClr val="000000"/>
                </a:solidFill>
                <a:effectLst/>
                <a:latin typeface="Arial" panose="020B0604020202020204" pitchFamily="34" charset="0"/>
                <a:ea typeface="Calibri" panose="020F0502020204030204" pitchFamily="34" charset="0"/>
                <a:hlinkClick r:id="rId6"/>
              </a:rPr>
              <a:t>11-20-1574</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10 mins Q&amp;A </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Closing Remarks – Dorothy STANLEY</a:t>
            </a:r>
            <a:endParaRPr lang="en-US" sz="1800" dirty="0">
              <a:effectLst/>
              <a:latin typeface="Calibri" panose="020F0502020204030204" pitchFamily="34" charset="0"/>
              <a:ea typeface="Calibri" panose="020F0502020204030204" pitchFamily="34" charset="0"/>
            </a:endParaRPr>
          </a:p>
          <a:p>
            <a:endParaRPr lang="en-US" sz="2800" dirty="0"/>
          </a:p>
        </p:txBody>
      </p:sp>
      <p:sp>
        <p:nvSpPr>
          <p:cNvPr id="4" name="Slide Number Placeholder 3">
            <a:extLst>
              <a:ext uri="{FF2B5EF4-FFF2-40B4-BE49-F238E27FC236}">
                <a16:creationId xmlns:a16="http://schemas.microsoft.com/office/drawing/2014/main" id="{8409CCFD-ADD7-49E3-A65B-DFC5B3FB9CCF}"/>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B492B46-913A-43F1-AF5A-46315956201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001345B-C03C-48AA-991C-775A1719FD5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33965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84541" y="628793"/>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69022" y="1045704"/>
            <a:ext cx="10992122" cy="5355096"/>
          </a:xfrm>
        </p:spPr>
        <p:txBody>
          <a:bodyPr/>
          <a:lstStyle/>
          <a:p>
            <a:pPr>
              <a:spcBef>
                <a:spcPts val="0"/>
              </a:spcBef>
            </a:pPr>
            <a:r>
              <a:rPr lang="it-IT" altLang="en-US" sz="2000" b="0" i="1" dirty="0"/>
              <a:t>802.11 WG Plenary Teleconferences Monday 2 November – Tuesday 10 November 2020:</a:t>
            </a:r>
          </a:p>
          <a:p>
            <a:pPr>
              <a:spcBef>
                <a:spcPts val="0"/>
              </a:spcBef>
            </a:pPr>
            <a:r>
              <a:rPr lang="it-IT" altLang="en-US" sz="1800" b="0" i="1" dirty="0"/>
              <a:t>	AANI SC Scheduled: Monday 2 Nov 11:15-13:15 h ET, Wednesday 4 Nov 19:00-21:00 h ET, Thursday 5 Nov 11:15-13:15 h ET, and Monday 9 Nov 13:30-15:30 h ET  </a:t>
            </a:r>
          </a:p>
          <a:p>
            <a:pPr>
              <a:spcBef>
                <a:spcPts val="0"/>
              </a:spcBef>
            </a:pPr>
            <a:r>
              <a:rPr lang="it-IT" altLang="en-US" sz="1800" b="0" i="1" dirty="0"/>
              <a:t>	Hopefully, CC will complete, and a report will be ready for WG approval or a new CC by the closing plenary.</a:t>
            </a:r>
            <a:endParaRPr lang="it-IT" altLang="en-US" sz="1600" b="0" i="1" dirty="0"/>
          </a:p>
          <a:p>
            <a:r>
              <a:rPr lang="it-IT" altLang="en-US" sz="2000" dirty="0"/>
              <a:t>Teleconference Plan (if the Chair is not aware of any planned contributions calls may be cancelled):</a:t>
            </a:r>
          </a:p>
          <a:p>
            <a:pPr marL="914400" lvl="1" indent="-457200">
              <a:buFont typeface="+mj-lt"/>
              <a:buAutoNum type="arabicPeriod"/>
            </a:pPr>
            <a:r>
              <a:rPr lang="en-US" sz="2000" dirty="0">
                <a:latin typeface="Times New Roman" panose="02020603050405020304" pitchFamily="18" charset="0"/>
              </a:rPr>
              <a:t>Tuesday 27 October 9:00-10:00 h ET: Comment resolution</a:t>
            </a:r>
          </a:p>
          <a:p>
            <a:pPr marL="0" indent="0">
              <a:spcBef>
                <a:spcPts val="0"/>
              </a:spcBef>
            </a:pPr>
            <a:r>
              <a:rPr lang="it-IT" altLang="en-US" sz="2000" b="1" dirty="0">
                <a:cs typeface="+mn-cs"/>
              </a:rPr>
              <a:t>	</a:t>
            </a:r>
            <a:r>
              <a:rPr lang="it-IT" altLang="en-US" sz="1400" b="0" dirty="0">
                <a:cs typeface="+mn-cs"/>
              </a:rPr>
              <a:t>Additional Teleconferences Scheduled as required (with 10 days notice)</a:t>
            </a:r>
          </a:p>
          <a:p>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Contributions are critical to support the resolution of the comments generated in </a:t>
            </a:r>
            <a:r>
              <a:rPr lang="en-US" sz="2000" b="0" dirty="0"/>
              <a:t>CC32.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Contributions on interworking/integration of 802.11 with the 3GPP Next Generation System</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312A0-D090-4321-A432-B53B4217B56D}"/>
              </a:ext>
            </a:extLst>
          </p:cNvPr>
          <p:cNvSpPr>
            <a:spLocks noGrp="1"/>
          </p:cNvSpPr>
          <p:nvPr>
            <p:ph type="title"/>
          </p:nvPr>
        </p:nvSpPr>
        <p:spPr/>
        <p:txBody>
          <a:bodyPr/>
          <a:lstStyle/>
          <a:p>
            <a:r>
              <a:rPr lang="en-US" dirty="0"/>
              <a:t>Back-up Slide</a:t>
            </a:r>
          </a:p>
        </p:txBody>
      </p:sp>
      <p:sp>
        <p:nvSpPr>
          <p:cNvPr id="3" name="Text Placeholder 2">
            <a:extLst>
              <a:ext uri="{FF2B5EF4-FFF2-40B4-BE49-F238E27FC236}">
                <a16:creationId xmlns:a16="http://schemas.microsoft.com/office/drawing/2014/main" id="{3388C6E2-8965-4739-8C3B-F148A54CDF42}"/>
              </a:ext>
            </a:extLst>
          </p:cNvPr>
          <p:cNvSpPr>
            <a:spLocks noGrp="1"/>
          </p:cNvSpPr>
          <p:nvPr>
            <p:ph type="body" idx="1"/>
          </p:nvPr>
        </p:nvSpPr>
        <p:spPr/>
        <p:txBody>
          <a:bodyPr/>
          <a:lstStyle/>
          <a:p>
            <a:r>
              <a:rPr lang="en-US" dirty="0"/>
              <a:t>Open CID Summary</a:t>
            </a:r>
          </a:p>
        </p:txBody>
      </p:sp>
      <p:sp>
        <p:nvSpPr>
          <p:cNvPr id="4" name="Date Placeholder 3">
            <a:extLst>
              <a:ext uri="{FF2B5EF4-FFF2-40B4-BE49-F238E27FC236}">
                <a16:creationId xmlns:a16="http://schemas.microsoft.com/office/drawing/2014/main" id="{DDDB855C-7A75-4919-BE03-0936B9B969C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AD3C3232-A648-46D6-AFD4-A47C665C8A89}"/>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D2EDD58F-7F59-46FF-9A9D-AFDC33143C13}"/>
              </a:ext>
            </a:extLst>
          </p:cNvPr>
          <p:cNvSpPr>
            <a:spLocks noGrp="1"/>
          </p:cNvSpPr>
          <p:nvPr>
            <p:ph type="sldNum" idx="12"/>
          </p:nvPr>
        </p:nvSpPr>
        <p:spPr/>
        <p:txBody>
          <a:bodyPr/>
          <a:lstStyle/>
          <a:p>
            <a:r>
              <a:rPr lang="en-GB" dirty="0"/>
              <a:t>Slide </a:t>
            </a:r>
            <a:fld id="{3ABCC52B-A3F7-440B-BBF2-55191E6E7773}" type="slidenum">
              <a:rPr lang="en-GB" smtClean="0"/>
              <a:pPr/>
              <a:t>17</a:t>
            </a:fld>
            <a:endParaRPr lang="en-GB" dirty="0"/>
          </a:p>
        </p:txBody>
      </p:sp>
    </p:spTree>
    <p:extLst>
      <p:ext uri="{BB962C8B-B14F-4D97-AF65-F5344CB8AC3E}">
        <p14:creationId xmlns:p14="http://schemas.microsoft.com/office/powerpoint/2010/main" val="3362388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2 Comments marked for acceptance w/no text changes</a:t>
            </a:r>
            <a:br>
              <a:rPr lang="en-US" dirty="0"/>
            </a:br>
            <a:r>
              <a:rPr lang="en-US" sz="2400" dirty="0"/>
              <a:t>CIDs: 5 and 7</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342899" y="1742154"/>
          <a:ext cx="11506201" cy="4168140"/>
        </p:xfrm>
        <a:graphic>
          <a:graphicData uri="http://schemas.openxmlformats.org/drawingml/2006/table">
            <a:tbl>
              <a:tblPr/>
              <a:tblGrid>
                <a:gridCol w="5524501">
                  <a:extLst>
                    <a:ext uri="{9D8B030D-6E8A-4147-A177-3AD203B41FA5}">
                      <a16:colId xmlns:a16="http://schemas.microsoft.com/office/drawing/2014/main" val="3049811460"/>
                    </a:ext>
                  </a:extLst>
                </a:gridCol>
                <a:gridCol w="304800">
                  <a:extLst>
                    <a:ext uri="{9D8B030D-6E8A-4147-A177-3AD203B41FA5}">
                      <a16:colId xmlns:a16="http://schemas.microsoft.com/office/drawing/2014/main" val="391862251"/>
                    </a:ext>
                  </a:extLst>
                </a:gridCol>
                <a:gridCol w="304800">
                  <a:extLst>
                    <a:ext uri="{9D8B030D-6E8A-4147-A177-3AD203B41FA5}">
                      <a16:colId xmlns:a16="http://schemas.microsoft.com/office/drawing/2014/main" val="2071450617"/>
                    </a:ext>
                  </a:extLst>
                </a:gridCol>
                <a:gridCol w="533400">
                  <a:extLst>
                    <a:ext uri="{9D8B030D-6E8A-4147-A177-3AD203B41FA5}">
                      <a16:colId xmlns:a16="http://schemas.microsoft.com/office/drawing/2014/main" val="2694556263"/>
                    </a:ext>
                  </a:extLst>
                </a:gridCol>
                <a:gridCol w="381000">
                  <a:extLst>
                    <a:ext uri="{9D8B030D-6E8A-4147-A177-3AD203B41FA5}">
                      <a16:colId xmlns:a16="http://schemas.microsoft.com/office/drawing/2014/main" val="3376705769"/>
                    </a:ext>
                  </a:extLst>
                </a:gridCol>
                <a:gridCol w="4457700">
                  <a:extLst>
                    <a:ext uri="{9D8B030D-6E8A-4147-A177-3AD203B41FA5}">
                      <a16:colId xmlns:a16="http://schemas.microsoft.com/office/drawing/2014/main" val="1710946696"/>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C</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P</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C</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L</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2000" b="1" i="0" u="none" strike="noStrike" dirty="0">
                          <a:solidFill>
                            <a:srgbClr val="000000"/>
                          </a:solidFill>
                          <a:effectLst/>
                          <a:latin typeface="Arial" panose="020B0604020202020204" pitchFamily="34" charset="0"/>
                        </a:rPr>
                        <a:t>Proposed Change</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800" b="0" i="0" u="none" strike="noStrike" dirty="0">
                          <a:solidFill>
                            <a:srgbClr val="000000"/>
                          </a:solidFill>
                          <a:effectLst/>
                          <a:latin typeface="Calibri" panose="020F0502020204030204" pitchFamily="34" charset="0"/>
                        </a:rPr>
                        <a:t>The sentence states that there is a terminal type (an UE and a STA). However, there is also a separate STA terminal type (see Figure3), so there are really two terminal types.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panose="020F0502020204030204" pitchFamily="34" charset="0"/>
                        </a:rPr>
                        <a:t>Modify the scope to state that there are two terminals types: 1) a UE and a STA, 2) a STA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1254034">
                <a:tc>
                  <a:txBody>
                    <a:bodyPr/>
                    <a:lstStyle/>
                    <a:p>
                      <a:pPr algn="l" fontAlgn="b"/>
                      <a:r>
                        <a:rPr lang="en-US" sz="2800" b="0" i="0" u="none" strike="noStrike" dirty="0">
                          <a:solidFill>
                            <a:srgbClr val="000000"/>
                          </a:solidFill>
                          <a:effectLst/>
                          <a:latin typeface="Calibri" panose="020F0502020204030204" pitchFamily="34" charset="0"/>
                        </a:rPr>
                        <a:t>It may help to explain RAN level and CN level a little more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panose="020F0502020204030204" pitchFamily="34" charset="0"/>
                        </a:rPr>
                        <a:t>Change the text to read "RAN level (layer 2) interworking and CN level (layer 3 and above) interworking [2-4]."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bl>
          </a:graphicData>
        </a:graphic>
      </p:graphicFrame>
    </p:spTree>
    <p:extLst>
      <p:ext uri="{BB962C8B-B14F-4D97-AF65-F5344CB8AC3E}">
        <p14:creationId xmlns:p14="http://schemas.microsoft.com/office/powerpoint/2010/main" val="1397964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82559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27 October 2020</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a:p>
            <a:pPr algn="ct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093966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3947819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2 Similar General Comments </a:t>
            </a:r>
            <a:br>
              <a:rPr lang="en-US" dirty="0"/>
            </a:br>
            <a:r>
              <a:rPr lang="en-US" sz="2400" dirty="0"/>
              <a:t>CIDs: 72 and 73</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3741420"/>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800" b="0" i="0" u="none" strike="noStrike" dirty="0">
                          <a:solidFill>
                            <a:srgbClr val="000000"/>
                          </a:solidFill>
                          <a:effectLst/>
                          <a:latin typeface="Calibri" panose="020F0502020204030204" pitchFamily="34" charset="0"/>
                        </a:rPr>
                        <a:t>In this TR, there is no discussion and evaluation result to show WLAN can support high rate to meet the performance of 5G network vision in the low mobility scenario. And in Table 5, it is also mentioned that 802.11ax MAC can not support 3GPP GBR and delay critical GBR service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800" b="0" i="0" u="none" strike="noStrike" dirty="0">
                          <a:solidFill>
                            <a:srgbClr val="000000"/>
                          </a:solidFill>
                          <a:effectLst/>
                          <a:latin typeface="Calibri" panose="020F0502020204030204" pitchFamily="34" charset="0"/>
                        </a:rPr>
                        <a:t>In this TR, there is no discussion and evaluation result to show WLAN can support high rate to meet the performance of 5G network vision in the low mobility scenario. Moreover, there is no discussion in 3GPP on the interworking between NR and WLAN.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bl>
          </a:graphicData>
        </a:graphic>
      </p:graphicFrame>
      <p:sp>
        <p:nvSpPr>
          <p:cNvPr id="3" name="TextBox 2">
            <a:extLst>
              <a:ext uri="{FF2B5EF4-FFF2-40B4-BE49-F238E27FC236}">
                <a16:creationId xmlns:a16="http://schemas.microsoft.com/office/drawing/2014/main" id="{BB8B399A-62DD-4825-ACB0-C1D6B23BBE60}"/>
              </a:ext>
            </a:extLst>
          </p:cNvPr>
          <p:cNvSpPr txBox="1"/>
          <p:nvPr/>
        </p:nvSpPr>
        <p:spPr>
          <a:xfrm>
            <a:off x="647699" y="5640385"/>
            <a:ext cx="10896600" cy="830997"/>
          </a:xfrm>
          <a:prstGeom prst="rect">
            <a:avLst/>
          </a:prstGeom>
          <a:noFill/>
        </p:spPr>
        <p:txBody>
          <a:bodyPr wrap="square" rtlCol="0">
            <a:spAutoFit/>
          </a:bodyPr>
          <a:lstStyle/>
          <a:p>
            <a:r>
              <a:rPr lang="en-US" dirty="0">
                <a:solidFill>
                  <a:schemeClr val="tx1"/>
                </a:solidFill>
              </a:rPr>
              <a:t>Proposed resolution: Reject – Comments request additional content that is out of scope of this report and no text proposal has been provided.</a:t>
            </a:r>
          </a:p>
        </p:txBody>
      </p:sp>
    </p:spTree>
    <p:extLst>
      <p:ext uri="{BB962C8B-B14F-4D97-AF65-F5344CB8AC3E}">
        <p14:creationId xmlns:p14="http://schemas.microsoft.com/office/powerpoint/2010/main" val="90413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227543" y="941033"/>
            <a:ext cx="11734800"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1800" dirty="0">
                <a:hlinkClick r:id="rId3"/>
              </a:rPr>
              <a:t>https://imat.ieee.org/802.11/attendance-log?p=3236800005&amp;t=47200043</a:t>
            </a:r>
            <a:r>
              <a:rPr lang="en-US" sz="1800" dirty="0"/>
              <a:t> </a:t>
            </a:r>
            <a:endParaRPr lang="en-US" altLang="en-US" sz="3600" dirty="0"/>
          </a:p>
          <a:p>
            <a:pPr lvl="1" eaLnBrk="1" hangingPunct="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1600" dirty="0"/>
              <a:t>Anyone present can vote or make motions</a:t>
            </a:r>
          </a:p>
          <a:p>
            <a:pPr lvl="1" eaLnBrk="1" hangingPunct="1"/>
            <a:r>
              <a:rPr lang="en-US" altLang="en-US" sz="1600" dirty="0"/>
              <a:t>75% majority required to pass </a:t>
            </a:r>
          </a:p>
          <a:p>
            <a:r>
              <a:rPr lang="en-US" altLang="en-US" sz="2800" dirty="0"/>
              <a:t>Note this is a one-hour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27305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4"/>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Report:</a:t>
            </a:r>
          </a:p>
          <a:p>
            <a:pPr marL="857250" lvl="1" indent="-457200">
              <a:spcBef>
                <a:spcPts val="200"/>
              </a:spcBef>
              <a:buFont typeface="Times New Roman" panose="02020603050405020304" pitchFamily="18" charset="0"/>
              <a:buAutoNum type="arabicPeriod"/>
              <a:defRPr/>
            </a:pPr>
            <a:r>
              <a:rPr lang="en-US" altLang="en-US" dirty="0"/>
              <a:t>Status of 802.11 WG </a:t>
            </a:r>
            <a:r>
              <a:rPr lang="en-GB" dirty="0"/>
              <a:t>comment collection on </a:t>
            </a:r>
            <a:r>
              <a:rPr lang="en-US" dirty="0"/>
              <a:t>11-20/0013r5 “Draft technical report on interworking between 3GPP 5G network &amp; WLAN”, Hyun Seo OH (ETRI), et al.</a:t>
            </a:r>
          </a:p>
          <a:p>
            <a:pPr marL="857250" lvl="1" indent="-457200">
              <a:spcBef>
                <a:spcPts val="200"/>
              </a:spcBef>
              <a:buFont typeface="Times New Roman" panose="02020603050405020304" pitchFamily="18" charset="0"/>
              <a:buAutoNum type="arabicPeriod"/>
              <a:defRPr/>
            </a:pPr>
            <a:r>
              <a:rPr lang="en-US" altLang="en-US" dirty="0"/>
              <a:t>Comment Resolution (Discussion/Contributions)</a:t>
            </a:r>
          </a:p>
          <a:p>
            <a:pPr marL="857250" lvl="1" indent="-457200">
              <a:spcBef>
                <a:spcPts val="200"/>
              </a:spcBef>
              <a:buFont typeface="Times New Roman" panose="02020603050405020304" pitchFamily="18" charset="0"/>
              <a:buAutoNum type="arabicPeriod"/>
              <a:defRPr/>
            </a:pPr>
            <a:r>
              <a:rPr lang="en-US" dirty="0"/>
              <a:t>Straw Polls (As required)</a:t>
            </a:r>
          </a:p>
          <a:p>
            <a:pPr marL="857250" lvl="1" indent="-457200">
              <a:spcBef>
                <a:spcPts val="200"/>
              </a:spcBef>
              <a:buFont typeface="Times New Roman" panose="02020603050405020304" pitchFamily="18" charset="0"/>
              <a:buAutoNum type="arabicPeriod"/>
              <a:defRPr/>
            </a:pPr>
            <a:r>
              <a:rPr lang="en-US" dirty="0"/>
              <a:t>Technical Report Actions Update</a:t>
            </a:r>
          </a:p>
          <a:p>
            <a:pPr marL="457200" indent="-457200">
              <a:spcBef>
                <a:spcPts val="200"/>
              </a:spcBef>
              <a:buFont typeface="Times New Roman" panose="02020603050405020304" pitchFamily="18" charset="0"/>
              <a:buAutoNum type="arabicPeriod"/>
              <a:defRPr/>
            </a:pPr>
            <a:r>
              <a:rPr lang="en-US" dirty="0"/>
              <a:t>Tutorial Review</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October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October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a:t>
            </a: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a:spcBef>
                <a:spcPts val="200"/>
              </a:spcBef>
              <a:buFont typeface="Arial" panose="020B0604020202020204" pitchFamily="34" charset="0"/>
              <a:buChar char="•"/>
              <a:defRPr/>
            </a:pPr>
            <a:endParaRPr lang="en-US" altLang="en-US" sz="1600" b="0" dirty="0">
              <a:solidFill>
                <a:schemeClr val="tx1"/>
              </a:solidFill>
            </a:endParaRP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4">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6">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7">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a:t>
            </a:r>
            <a:r>
              <a:rPr lang="en-US" altLang="en-US" sz="1600" b="0" dirty="0">
                <a:solidFill>
                  <a:schemeClr val="tx1"/>
                </a:solidFill>
                <a:hlinkClick r:id="rId11">
                  <a:extLst>
                    <a:ext uri="{A12FA001-AC4F-418D-AE19-62706E023703}">
                      <ahyp:hlinkClr xmlns:ahyp="http://schemas.microsoft.com/office/drawing/2018/hyperlinkcolor" val="tx"/>
                    </a:ext>
                  </a:extLst>
                </a:hlinkClick>
              </a:rPr>
              <a:t>11-20/1600</a:t>
            </a:r>
            <a:r>
              <a:rPr lang="en-US" altLang="en-US" sz="1600" b="0" dirty="0">
                <a:solidFill>
                  <a:schemeClr val="tx1"/>
                </a:solidFill>
              </a:rPr>
              <a:t>)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 see minutes: </a:t>
            </a:r>
            <a:r>
              <a:rPr lang="en-US" altLang="en-US" sz="1600" b="0" dirty="0">
                <a:solidFill>
                  <a:schemeClr val="tx1"/>
                </a:solidFill>
                <a:hlinkClick r:id="rId12">
                  <a:extLst>
                    <a:ext uri="{A12FA001-AC4F-418D-AE19-62706E023703}">
                      <ahyp:hlinkClr xmlns:ahyp="http://schemas.microsoft.com/office/drawing/2018/hyperlinkcolor" val="tx"/>
                    </a:ext>
                  </a:extLst>
                </a:hlinkClick>
              </a:rPr>
              <a:t>11-20/1688</a:t>
            </a:r>
            <a:r>
              <a:rPr lang="en-US" altLang="en-US" sz="1600" b="0" dirty="0">
                <a:solidFill>
                  <a:schemeClr val="tx1"/>
                </a:solidFill>
              </a:rPr>
              <a:t>) – Open CIDs reviewed</a:t>
            </a:r>
          </a:p>
          <a:p>
            <a:pPr marL="0" indent="0">
              <a:spcBef>
                <a:spcPts val="200"/>
              </a:spcBef>
              <a:defRP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45354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purl.org/dc/elements/1.1/"/>
    <ds:schemaRef ds:uri="http://schemas.microsoft.com/office/2006/metadata/properties"/>
    <ds:schemaRef ds:uri="60873816-0101-4504-946e-6fdefec58fb5"/>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49437</TotalTime>
  <Words>2689</Words>
  <Application>Microsoft Office PowerPoint</Application>
  <PresentationFormat>Widescreen</PresentationFormat>
  <Paragraphs>349</Paragraphs>
  <Slides>22</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Calibri</vt:lpstr>
      <vt:lpstr>Monotype Sorts</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Status on the Proposal on Interworking</vt:lpstr>
      <vt:lpstr>Status on the Proposal on Interworking (cont.)</vt:lpstr>
      <vt:lpstr>Technical Report Actions (from last meeting)</vt:lpstr>
      <vt:lpstr>Comment Resolution Status</vt:lpstr>
      <vt:lpstr>Contributions on Comment Resolution</vt:lpstr>
      <vt:lpstr>Straw Poll 1</vt:lpstr>
      <vt:lpstr>Technical Report Actions</vt:lpstr>
      <vt:lpstr>802 Tutorial Review</vt:lpstr>
      <vt:lpstr>Future Sessions Planning</vt:lpstr>
      <vt:lpstr>Back-up Slide</vt:lpstr>
      <vt:lpstr>Open: 2 Comments marked for acceptance w/no text changes CIDs: 5 and 7</vt:lpstr>
      <vt:lpstr>Open: CID 69 - Technical w/no text changes</vt:lpstr>
      <vt:lpstr>Open: CID 71 - Technical w/no text changes</vt:lpstr>
      <vt:lpstr>Open: 3 Similar General Comments  CIDs: 68, 70, and 80</vt:lpstr>
      <vt:lpstr>Open: 2 Similar General Comments  CIDs: 72 and 73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11-20-1560-00-AANI-aani-sc-teleconference-agenda-8-September-2020</dc:title>
  <dc:creator>Levy, Joseph</dc:creator>
  <cp:lastModifiedBy>Joseph Levy</cp:lastModifiedBy>
  <cp:revision>420</cp:revision>
  <cp:lastPrinted>1601-01-01T00:00:00Z</cp:lastPrinted>
  <dcterms:created xsi:type="dcterms:W3CDTF">2017-06-02T20:57:23Z</dcterms:created>
  <dcterms:modified xsi:type="dcterms:W3CDTF">2020-10-26T17:12:20Z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