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28" r:id="rId16"/>
    <p:sldId id="332" r:id="rId17"/>
    <p:sldId id="334" r:id="rId18"/>
    <p:sldId id="297" r:id="rId19"/>
    <p:sldId id="336" r:id="rId20"/>
    <p:sldId id="335" r:id="rId21"/>
    <p:sldId id="314" r:id="rId22"/>
    <p:sldId id="264" r:id="rId23"/>
    <p:sldId id="319" r:id="rId24"/>
    <p:sldId id="324" r:id="rId25"/>
    <p:sldId id="333" r:id="rId26"/>
    <p:sldId id="322" r:id="rId27"/>
    <p:sldId id="320" r:id="rId28"/>
    <p:sldId id="327" r:id="rId29"/>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802.11-20/1701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October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802.11-20/1701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October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802.11-20/1701</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802.11-20/1701</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802.11-20/1701</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October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October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October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October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October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802.11-20/1701r1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October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October 26,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2020-10-26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4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Straw Polls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08233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Editor’s Report</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04411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454202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42F5-92CA-B44D-9845-3250F249976C}"/>
              </a:ext>
            </a:extLst>
          </p:cNvPr>
          <p:cNvSpPr>
            <a:spLocks noGrp="1"/>
          </p:cNvSpPr>
          <p:nvPr>
            <p:ph type="title"/>
          </p:nvPr>
        </p:nvSpPr>
        <p:spPr/>
        <p:txBody>
          <a:bodyPr/>
          <a:lstStyle/>
          <a:p>
            <a:r>
              <a:rPr lang="de-DE" dirty="0" err="1"/>
              <a:t>Telco</a:t>
            </a:r>
            <a:r>
              <a:rPr lang="de-DE" dirty="0"/>
              <a:t> Schedule Nov 2020 – Jan 2021</a:t>
            </a:r>
          </a:p>
        </p:txBody>
      </p:sp>
      <p:sp>
        <p:nvSpPr>
          <p:cNvPr id="3" name="Content Placeholder 2">
            <a:extLst>
              <a:ext uri="{FF2B5EF4-FFF2-40B4-BE49-F238E27FC236}">
                <a16:creationId xmlns:a16="http://schemas.microsoft.com/office/drawing/2014/main" id="{1F7FAA42-9544-654E-A2CC-BFD60075D65B}"/>
              </a:ext>
            </a:extLst>
          </p:cNvPr>
          <p:cNvSpPr>
            <a:spLocks noGrp="1"/>
          </p:cNvSpPr>
          <p:nvPr>
            <p:ph idx="1"/>
          </p:nvPr>
        </p:nvSpPr>
        <p:spPr/>
        <p:txBody>
          <a:bodyPr/>
          <a:lstStyle/>
          <a:p>
            <a:r>
              <a:rPr lang="en-US" dirty="0"/>
              <a:t>Tuesdays, 10:00h ET, Duration 1 hour</a:t>
            </a:r>
          </a:p>
          <a:p>
            <a:endParaRPr lang="en-US" dirty="0"/>
          </a:p>
          <a:p>
            <a:r>
              <a:rPr lang="en-US" dirty="0"/>
              <a:t>November 17, 24 (potentially joint call with ARC, </a:t>
            </a:r>
            <a:r>
              <a:rPr lang="en-US" dirty="0" err="1"/>
              <a:t>tbd</a:t>
            </a:r>
            <a:r>
              <a:rPr lang="en-US" dirty="0"/>
              <a:t>.)</a:t>
            </a:r>
          </a:p>
          <a:p>
            <a:r>
              <a:rPr lang="en-US" dirty="0"/>
              <a:t>December 1, 8, 15</a:t>
            </a:r>
          </a:p>
          <a:p>
            <a:r>
              <a:rPr lang="en-US" dirty="0"/>
              <a:t>January 5</a:t>
            </a:r>
          </a:p>
          <a:p>
            <a:endParaRPr lang="en-US" dirty="0"/>
          </a:p>
          <a:p>
            <a:r>
              <a:rPr lang="en-US" dirty="0"/>
              <a:t>Note – January interim meeting Jan 11-15 (planned)</a:t>
            </a:r>
          </a:p>
        </p:txBody>
      </p:sp>
      <p:sp>
        <p:nvSpPr>
          <p:cNvPr id="4" name="Slide Number Placeholder 3">
            <a:extLst>
              <a:ext uri="{FF2B5EF4-FFF2-40B4-BE49-F238E27FC236}">
                <a16:creationId xmlns:a16="http://schemas.microsoft.com/office/drawing/2014/main" id="{A54F3522-5000-B643-ACD4-CBB43E2D17F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F644499-A671-264A-B8BE-D2358C598C7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65A79D9-1AFB-AC4E-ABCC-8740685160F8}"/>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341981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October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October 26,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449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October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Every week</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Shift following dates by 2-3 months</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July 2021			Form SB Pool</a:t>
            </a:r>
          </a:p>
          <a:p>
            <a:pPr marL="0" indent="0">
              <a:lnSpc>
                <a:spcPct val="80000"/>
              </a:lnSpc>
            </a:pPr>
            <a:r>
              <a:rPr lang="en-US" altLang="en-US" dirty="0">
                <a:solidFill>
                  <a:schemeClr val="tx1"/>
                </a:solidFill>
              </a:rPr>
              <a:t>July 2021			MEC/MDR done</a:t>
            </a:r>
          </a:p>
          <a:p>
            <a:pPr marL="0" indent="0">
              <a:lnSpc>
                <a:spcPct val="80000"/>
              </a:lnSpc>
            </a:pPr>
            <a:r>
              <a:rPr lang="en-US" altLang="en-US" dirty="0">
                <a:solidFill>
                  <a:schemeClr val="tx1"/>
                </a:solidFill>
              </a:rPr>
              <a:t>September 2021	Initial SB</a:t>
            </a:r>
          </a:p>
          <a:p>
            <a:pPr marL="0" indent="0">
              <a:lnSpc>
                <a:spcPct val="80000"/>
              </a:lnSpc>
            </a:pPr>
            <a:r>
              <a:rPr lang="en-US" altLang="en-US" dirty="0">
                <a:solidFill>
                  <a:schemeClr val="tx1"/>
                </a:solidFill>
              </a:rPr>
              <a:t>Jan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October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26</a:t>
            </a:fld>
            <a:endParaRPr lang="en-GB"/>
          </a:p>
        </p:txBody>
      </p:sp>
    </p:spTree>
    <p:extLst>
      <p:ext uri="{BB962C8B-B14F-4D97-AF65-F5344CB8AC3E}">
        <p14:creationId xmlns:p14="http://schemas.microsoft.com/office/powerpoint/2010/main" val="3438742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=m58014fb0ed489942c2a7c3c38ee5cfbf</a:t>
            </a:r>
          </a:p>
          <a:p>
            <a:endParaRPr lang="en-GB" sz="800" dirty="0"/>
          </a:p>
          <a:p>
            <a:r>
              <a:rPr lang="en-GB" sz="800" dirty="0"/>
              <a:t>Meeting number: 173 453 3389</a:t>
            </a:r>
          </a:p>
          <a:p>
            <a:r>
              <a:rPr lang="en-GB" sz="800" dirty="0"/>
              <a:t>Meeting password: wireless (94735377 from phones and video systems)</a:t>
            </a:r>
          </a:p>
          <a:p>
            <a:endParaRPr lang="en-GB" sz="8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Straw Polls </a:t>
            </a:r>
          </a:p>
          <a:p>
            <a:pPr>
              <a:buFont typeface="Arial" panose="020B0604020202020204" pitchFamily="34" charset="0"/>
              <a:buChar char="•"/>
            </a:pPr>
            <a:r>
              <a:rPr lang="en-US" sz="1200" strike="sngStrike" dirty="0"/>
              <a:t>Editor’s report</a:t>
            </a:r>
          </a:p>
          <a:p>
            <a:pPr>
              <a:buFont typeface="Arial" panose="020B0604020202020204" pitchFamily="34" charset="0"/>
              <a:buChar char="•"/>
            </a:pPr>
            <a:r>
              <a:rPr lang="en-US" sz="1200" dirty="0"/>
              <a:t>Submissions</a:t>
            </a:r>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a:buFont typeface="Arial" panose="020B0604020202020204" pitchFamily="34" charset="0"/>
              <a:buChar char="•"/>
            </a:pPr>
            <a:r>
              <a:rPr lang="en-US" sz="1200"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October 2020</a:t>
            </a:r>
            <a:endParaRPr lang="en-GB" dirty="0"/>
          </a:p>
        </p:txBody>
      </p:sp>
      <p:graphicFrame>
        <p:nvGraphicFramePr>
          <p:cNvPr id="9" name="Table 8">
            <a:extLst>
              <a:ext uri="{FF2B5EF4-FFF2-40B4-BE49-F238E27FC236}">
                <a16:creationId xmlns:a16="http://schemas.microsoft.com/office/drawing/2014/main" id="{F626BC9D-951F-2246-A6E8-37CE7227656B}"/>
              </a:ext>
            </a:extLst>
          </p:cNvPr>
          <p:cNvGraphicFramePr>
            <a:graphicFrameLocks noGrp="1"/>
          </p:cNvGraphicFramePr>
          <p:nvPr>
            <p:extLst>
              <p:ext uri="{D42A27DB-BD31-4B8C-83A1-F6EECF244321}">
                <p14:modId xmlns:p14="http://schemas.microsoft.com/office/powerpoint/2010/main" val="4044294552"/>
              </p:ext>
            </p:extLst>
          </p:nvPr>
        </p:nvGraphicFramePr>
        <p:xfrm>
          <a:off x="2339752" y="2592041"/>
          <a:ext cx="6574066" cy="1768475"/>
        </p:xfrm>
        <a:graphic>
          <a:graphicData uri="http://schemas.openxmlformats.org/drawingml/2006/table">
            <a:tbl>
              <a:tblPr>
                <a:tableStyleId>{5C22544A-7EE6-4342-B048-85BDC9FD1C3A}</a:tableStyleId>
              </a:tblPr>
              <a:tblGrid>
                <a:gridCol w="1056546">
                  <a:extLst>
                    <a:ext uri="{9D8B030D-6E8A-4147-A177-3AD203B41FA5}">
                      <a16:colId xmlns:a16="http://schemas.microsoft.com/office/drawing/2014/main" val="2752909019"/>
                    </a:ext>
                  </a:extLst>
                </a:gridCol>
                <a:gridCol w="399140">
                  <a:extLst>
                    <a:ext uri="{9D8B030D-6E8A-4147-A177-3AD203B41FA5}">
                      <a16:colId xmlns:a16="http://schemas.microsoft.com/office/drawing/2014/main" val="896119690"/>
                    </a:ext>
                  </a:extLst>
                </a:gridCol>
                <a:gridCol w="399140">
                  <a:extLst>
                    <a:ext uri="{9D8B030D-6E8A-4147-A177-3AD203B41FA5}">
                      <a16:colId xmlns:a16="http://schemas.microsoft.com/office/drawing/2014/main" val="2230465656"/>
                    </a:ext>
                  </a:extLst>
                </a:gridCol>
                <a:gridCol w="399140">
                  <a:extLst>
                    <a:ext uri="{9D8B030D-6E8A-4147-A177-3AD203B41FA5}">
                      <a16:colId xmlns:a16="http://schemas.microsoft.com/office/drawing/2014/main" val="3000490778"/>
                    </a:ext>
                  </a:extLst>
                </a:gridCol>
                <a:gridCol w="2160050">
                  <a:extLst>
                    <a:ext uri="{9D8B030D-6E8A-4147-A177-3AD203B41FA5}">
                      <a16:colId xmlns:a16="http://schemas.microsoft.com/office/drawing/2014/main" val="2435456678"/>
                    </a:ext>
                  </a:extLst>
                </a:gridCol>
                <a:gridCol w="2160050">
                  <a:extLst>
                    <a:ext uri="{9D8B030D-6E8A-4147-A177-3AD203B41FA5}">
                      <a16:colId xmlns:a16="http://schemas.microsoft.com/office/drawing/2014/main" val="703698999"/>
                    </a:ext>
                  </a:extLst>
                </a:gridCol>
              </a:tblGrid>
              <a:tr h="165100">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8731533"/>
                  </a:ext>
                </a:extLst>
              </a:tr>
              <a:tr h="165100">
                <a:tc>
                  <a:txBody>
                    <a:bodyPr/>
                    <a:lstStyle/>
                    <a:p>
                      <a:pPr algn="l" fontAlgn="t"/>
                      <a:r>
                        <a:rPr lang="en-GB" sz="1000" u="none" strike="noStrike">
                          <a:effectLst/>
                        </a:rPr>
                        <a:t>1</a:t>
                      </a:r>
                      <a:endParaRPr lang="en-GB" sz="1000" b="0" i="0" u="none" strike="noStrike">
                        <a:effectLst/>
                        <a:latin typeface="Arial" panose="020B0604020202020204" pitchFamily="34" charset="0"/>
                      </a:endParaRPr>
                    </a:p>
                  </a:txBody>
                  <a:tcPr marL="9525" marR="9525" marT="9525" marB="0"/>
                </a:tc>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1524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MLME for eBCS negotiation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97002255"/>
                  </a:ext>
                </a:extLst>
              </a:tr>
              <a:tr h="165100">
                <a:tc>
                  <a:txBody>
                    <a:bodyPr/>
                    <a:lstStyle/>
                    <a:p>
                      <a:pPr algn="l" fontAlgn="t"/>
                      <a:r>
                        <a:rPr lang="en-GB" sz="1000" u="none" strike="noStrike">
                          <a:effectLst/>
                        </a:rPr>
                        <a:t>2</a:t>
                      </a:r>
                      <a:endParaRPr lang="en-GB" sz="1000" b="0" i="0" u="none" strike="noStrike">
                        <a:effectLst/>
                        <a:latin typeface="Arial" panose="020B0604020202020204" pitchFamily="34" charset="0"/>
                      </a:endParaRPr>
                    </a:p>
                  </a:txBody>
                  <a:tcPr marL="9525" marR="9525" marT="9525" marB="0"/>
                </a:tc>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1593</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3</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text for clause 6 and other updates related to UL broadcast usecase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52486861"/>
                  </a:ext>
                </a:extLst>
              </a:tr>
              <a:tr h="165100">
                <a:tc>
                  <a:txBody>
                    <a:bodyPr/>
                    <a:lstStyle/>
                    <a:p>
                      <a:pPr algn="l" fontAlgn="t"/>
                      <a:r>
                        <a:rPr lang="en-GB" sz="1000" u="none" strike="noStrike">
                          <a:effectLst/>
                        </a:rPr>
                        <a:t>10</a:t>
                      </a:r>
                      <a:endParaRPr lang="en-GB" sz="1000" b="0" i="0" u="none" strike="noStrike">
                        <a:effectLst/>
                        <a:latin typeface="Arial" panose="020B0604020202020204" pitchFamily="34" charset="0"/>
                      </a:endParaRPr>
                    </a:p>
                  </a:txBody>
                  <a:tcPr marL="9525" marR="9525" marT="9525" marB="0"/>
                </a:tc>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1694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2</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mib text proposal</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54147267"/>
                  </a:ext>
                </a:extLst>
              </a:tr>
              <a:tr h="165100">
                <a:tc>
                  <a:txBody>
                    <a:bodyPr/>
                    <a:lstStyle/>
                    <a:p>
                      <a:pPr algn="l" fontAlgn="t"/>
                      <a:r>
                        <a:rPr lang="en-GB" sz="1000" u="none" strike="sngStrike" dirty="0">
                          <a:effectLst/>
                        </a:rPr>
                        <a:t>11</a:t>
                      </a:r>
                      <a:endParaRPr lang="en-GB" sz="1000" b="0" i="0" u="none" strike="sngStrike" dirty="0">
                        <a:effectLst/>
                        <a:latin typeface="Arial" panose="020B0604020202020204" pitchFamily="34" charset="0"/>
                      </a:endParaRPr>
                    </a:p>
                  </a:txBody>
                  <a:tcPr marL="9525" marR="9525" marT="9525" marB="0"/>
                </a:tc>
                <a:tc>
                  <a:txBody>
                    <a:bodyPr/>
                    <a:lstStyle/>
                    <a:p>
                      <a:pPr algn="r" fontAlgn="b"/>
                      <a:r>
                        <a:rPr lang="en-GB" sz="1000" u="none" strike="sngStrike" dirty="0">
                          <a:effectLst/>
                        </a:rPr>
                        <a:t>2020</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1688</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0</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u="none" strike="sngStrike" dirty="0">
                          <a:effectLst/>
                        </a:rPr>
                        <a:t>Proposed MIB related to </a:t>
                      </a:r>
                      <a:r>
                        <a:rPr lang="en-GB" sz="1000" u="none" strike="sngStrike" dirty="0" err="1">
                          <a:effectLst/>
                        </a:rPr>
                        <a:t>eBCS</a:t>
                      </a:r>
                      <a:r>
                        <a:rPr lang="en-GB" sz="1000" u="none" strike="sngStrike" dirty="0">
                          <a:effectLst/>
                        </a:rPr>
                        <a:t> Termination Notice</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u="none" strike="sngStrike" dirty="0" err="1">
                          <a:effectLst/>
                        </a:rPr>
                        <a:t>Xiaofei</a:t>
                      </a:r>
                      <a:r>
                        <a:rPr lang="en-GB" sz="1000" u="none" strike="sngStrike" dirty="0">
                          <a:effectLst/>
                        </a:rPr>
                        <a:t> WANG (</a:t>
                      </a:r>
                      <a:r>
                        <a:rPr lang="en-GB" sz="1000" u="none" strike="sngStrike" dirty="0" err="1">
                          <a:effectLst/>
                        </a:rPr>
                        <a:t>InterDigital</a:t>
                      </a:r>
                      <a:r>
                        <a:rPr lang="en-GB" sz="1000" u="none" strike="sngStrike" dirty="0">
                          <a:effectLst/>
                        </a:rPr>
                        <a:t>)</a:t>
                      </a:r>
                      <a:endParaRPr lang="en-GB" sz="1000" b="0" i="0" u="none" strike="sng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498988817"/>
                  </a:ext>
                </a:extLst>
              </a:tr>
              <a:tr h="165100">
                <a:tc>
                  <a:txBody>
                    <a:bodyPr/>
                    <a:lstStyle/>
                    <a:p>
                      <a:pPr algn="l" fontAlgn="t"/>
                      <a:r>
                        <a:rPr lang="en-GB" sz="1000" u="none" strike="noStrike">
                          <a:effectLst/>
                        </a:rPr>
                        <a:t>12</a:t>
                      </a:r>
                      <a:endParaRPr lang="en-GB" sz="1000" b="0" i="0" u="none" strike="noStrike">
                        <a:effectLst/>
                        <a:latin typeface="Arial" panose="020B0604020202020204" pitchFamily="34" charset="0"/>
                      </a:endParaRPr>
                    </a:p>
                  </a:txBody>
                  <a:tcPr marL="9525" marR="9525" marT="9525" marB="0"/>
                </a:tc>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1695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1</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pics text proposal</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837739248"/>
                  </a:ext>
                </a:extLst>
              </a:tr>
              <a:tr h="165100">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525" marR="9525" marT="9525" marB="0"/>
                </a:tc>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1671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Revision of Enhanced Broadcast Services ANQP-element</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95798837"/>
                  </a:ext>
                </a:extLst>
              </a:tr>
              <a:tr h="165100">
                <a:tc>
                  <a:txBody>
                    <a:bodyPr/>
                    <a:lstStyle/>
                    <a:p>
                      <a:pPr algn="l" fontAlgn="t"/>
                      <a:r>
                        <a:rPr lang="en-GB" sz="1000" u="none" strike="noStrike">
                          <a:effectLst/>
                        </a:rPr>
                        <a:t>21</a:t>
                      </a:r>
                      <a:endParaRPr lang="en-GB" sz="1000" b="0" i="0" u="none" strike="noStrike">
                        <a:effectLst/>
                        <a:latin typeface="Arial" panose="020B0604020202020204" pitchFamily="34" charset="0"/>
                      </a:endParaRPr>
                    </a:p>
                  </a:txBody>
                  <a:tcPr marL="9525" marR="9525" marT="9525" marB="0"/>
                </a:tc>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1609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Modification of eBCS Info frame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302971054"/>
                  </a:ext>
                </a:extLst>
              </a:tr>
            </a:tbl>
          </a:graphicData>
        </a:graphic>
      </p:graphicFrame>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1493</TotalTime>
  <Words>1950</Words>
  <Application>Microsoft Macintosh PowerPoint</Application>
  <PresentationFormat>On-screen Show (16:9)</PresentationFormat>
  <Paragraphs>292</Paragraphs>
  <Slides>28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Monotype Sorts</vt:lpstr>
      <vt:lpstr>Times New Roman</vt:lpstr>
      <vt:lpstr>802-11-BCS-Chair-Slides-Template</vt:lpstr>
      <vt:lpstr>Document</vt:lpstr>
      <vt:lpstr>Agenda TGbc Telco October 26,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Polls</vt:lpstr>
      <vt:lpstr>Editor’s Report</vt:lpstr>
      <vt:lpstr>Submissions</vt:lpstr>
      <vt:lpstr>Telco Schedule</vt:lpstr>
      <vt:lpstr>Telco Schedule Nov 2020 – Jan 2021</vt:lpstr>
      <vt:lpstr>AOB</vt:lpstr>
      <vt:lpstr>Adjourn</vt:lpstr>
      <vt:lpstr>References</vt:lpstr>
      <vt:lpstr>Telco Schedule</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137</cp:revision>
  <cp:lastPrinted>1601-01-01T00:00:00Z</cp:lastPrinted>
  <dcterms:created xsi:type="dcterms:W3CDTF">2020-02-25T15:01:23Z</dcterms:created>
  <dcterms:modified xsi:type="dcterms:W3CDTF">2020-10-27T15:03:14Z</dcterms:modified>
  <cp:category/>
</cp:coreProperties>
</file>