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1083" r:id="rId6"/>
    <p:sldId id="1095" r:id="rId7"/>
    <p:sldId id="1082" r:id="rId8"/>
    <p:sldId id="1079" r:id="rId9"/>
    <p:sldId id="1081" r:id="rId10"/>
    <p:sldId id="1096" r:id="rId11"/>
    <p:sldId id="1101" r:id="rId12"/>
    <p:sldId id="1097" r:id="rId13"/>
    <p:sldId id="1105" r:id="rId14"/>
    <p:sldId id="1098" r:id="rId15"/>
    <p:sldId id="1102" r:id="rId16"/>
    <p:sldId id="1104" r:id="rId17"/>
    <p:sldId id="1103"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4" d="100"/>
          <a:sy n="114" d="100"/>
        </p:scale>
        <p:origin x="70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dirty="0"/>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802.11-20/1693r2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Duncan Ho, Qualcomm Incorporated</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TSPEC for Low Latency for R1</a:t>
            </a:r>
          </a:p>
        </p:txBody>
      </p:sp>
      <p:sp>
        <p:nvSpPr>
          <p:cNvPr id="3074" name="Rectangle 2"/>
          <p:cNvSpPr>
            <a:spLocks noGrp="1" noChangeArrowheads="1"/>
          </p:cNvSpPr>
          <p:nvPr>
            <p:ph type="body" idx="1"/>
          </p:nvPr>
        </p:nvSpPr>
        <p:spPr>
          <a:xfrm>
            <a:off x="685800" y="1752600"/>
            <a:ext cx="7772400" cy="3810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2020-10-6</a:t>
            </a:r>
          </a:p>
        </p:txBody>
      </p:sp>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8">
            <a:extLst>
              <a:ext uri="{FF2B5EF4-FFF2-40B4-BE49-F238E27FC236}">
                <a16:creationId xmlns:a16="http://schemas.microsoft.com/office/drawing/2014/main" id="{9CA80BBD-F2A3-4933-8EB6-1BC34C5A63AF}"/>
              </a:ext>
            </a:extLst>
          </p:cNvPr>
          <p:cNvGraphicFramePr>
            <a:graphicFrameLocks noGrp="1"/>
          </p:cNvGraphicFramePr>
          <p:nvPr>
            <p:extLst>
              <p:ext uri="{D42A27DB-BD31-4B8C-83A1-F6EECF244321}">
                <p14:modId xmlns:p14="http://schemas.microsoft.com/office/powerpoint/2010/main" val="3117136179"/>
              </p:ext>
            </p:extLst>
          </p:nvPr>
        </p:nvGraphicFramePr>
        <p:xfrm>
          <a:off x="663107" y="2860675"/>
          <a:ext cx="8096484" cy="2468880"/>
        </p:xfrm>
        <a:graphic>
          <a:graphicData uri="http://schemas.openxmlformats.org/drawingml/2006/table">
            <a:tbl>
              <a:tblPr firstRow="1" bandRow="1">
                <a:tableStyleId>{F5AB1C69-6EDB-4FF4-983F-18BD219EF322}</a:tableStyleId>
              </a:tblPr>
              <a:tblGrid>
                <a:gridCol w="1554480">
                  <a:extLst>
                    <a:ext uri="{9D8B030D-6E8A-4147-A177-3AD203B41FA5}">
                      <a16:colId xmlns:a16="http://schemas.microsoft.com/office/drawing/2014/main" val="20000"/>
                    </a:ext>
                  </a:extLst>
                </a:gridCol>
                <a:gridCol w="1551305">
                  <a:extLst>
                    <a:ext uri="{9D8B030D-6E8A-4147-A177-3AD203B41FA5}">
                      <a16:colId xmlns:a16="http://schemas.microsoft.com/office/drawing/2014/main" val="20001"/>
                    </a:ext>
                  </a:extLst>
                </a:gridCol>
                <a:gridCol w="1718110">
                  <a:extLst>
                    <a:ext uri="{9D8B030D-6E8A-4147-A177-3AD203B41FA5}">
                      <a16:colId xmlns:a16="http://schemas.microsoft.com/office/drawing/2014/main" val="20002"/>
                    </a:ext>
                  </a:extLst>
                </a:gridCol>
                <a:gridCol w="1218598">
                  <a:extLst>
                    <a:ext uri="{9D8B030D-6E8A-4147-A177-3AD203B41FA5}">
                      <a16:colId xmlns:a16="http://schemas.microsoft.com/office/drawing/2014/main" val="20003"/>
                    </a:ext>
                  </a:extLst>
                </a:gridCol>
                <a:gridCol w="2053991">
                  <a:extLst>
                    <a:ext uri="{9D8B030D-6E8A-4147-A177-3AD203B41FA5}">
                      <a16:colId xmlns:a16="http://schemas.microsoft.com/office/drawing/2014/main" val="20004"/>
                    </a:ext>
                  </a:extLst>
                </a:gridCol>
              </a:tblGrid>
              <a:tr h="264132">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4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5665 Morehouse Dr. </a:t>
                      </a:r>
                      <a:r>
                        <a:rPr lang="en-US" sz="1400">
                          <a:solidFill>
                            <a:schemeClr val="tx1"/>
                          </a:solidFill>
                        </a:rPr>
                        <a:t>San Diego, CA 92121</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dho@qti.qualcomm.com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5670555"/>
                  </a:ext>
                </a:extLst>
              </a:tr>
              <a:tr h="264132">
                <a:tc>
                  <a:txBody>
                    <a:bodyPr/>
                    <a:lstStyle/>
                    <a:p>
                      <a:pPr algn="ctr"/>
                      <a:r>
                        <a:rPr lang="en-US" sz="14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4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algn="ctr"/>
                      <a:r>
                        <a:rPr lang="en-US" sz="14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algn="ctr"/>
                      <a:r>
                        <a:rPr lang="en-US" sz="14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Qualcomm Inc.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315646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SP1</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dirty="0"/>
              <a:t>Do you agree to add the following to 11be R1:</a:t>
            </a:r>
          </a:p>
          <a:p>
            <a:pPr lvl="1">
              <a:buFont typeface="Arial" panose="020B0604020202020204" pitchFamily="34" charset="0"/>
              <a:buChar char="•"/>
            </a:pPr>
            <a:r>
              <a:rPr lang="en-US" dirty="0"/>
              <a:t>An AP or non-AP MLD shall use the TSPEC IE (either “as is” or with modification) as part of the QoS signaling to define the application-session level (long-term) characteristics and QoS expectations of a traffic flow</a:t>
            </a:r>
          </a:p>
          <a:p>
            <a:pPr marL="457200" lvl="1" indent="0"/>
            <a:r>
              <a:rPr lang="en-US" dirty="0"/>
              <a:t>Note 1: traffic characteristics refers to description of the traffic that can be extracted from applications/higher layer </a:t>
            </a:r>
          </a:p>
          <a:p>
            <a:pPr marL="457200" lvl="1" indent="0"/>
            <a:r>
              <a:rPr lang="en-US" dirty="0"/>
              <a:t>Note 2: whether to carry QoS signaling for short term characteristics in an A-control variant is TBD for R2.</a:t>
            </a:r>
          </a:p>
          <a:p>
            <a:pPr>
              <a:buFont typeface="Arial" panose="020B0604020202020204" pitchFamily="34" charset="0"/>
              <a:buChar char="•"/>
            </a:pPr>
            <a:endParaRPr lang="en-US" dirty="0"/>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10</a:t>
            </a:fld>
            <a:endParaRPr lang="en-GB" dirty="0"/>
          </a:p>
        </p:txBody>
      </p:sp>
      <p:sp>
        <p:nvSpPr>
          <p:cNvPr id="5" name="Footer Placeholder 4">
            <a:extLst>
              <a:ext uri="{FF2B5EF4-FFF2-40B4-BE49-F238E27FC236}">
                <a16:creationId xmlns:a16="http://schemas.microsoft.com/office/drawing/2014/main" id="{0F8B176C-274A-4B7E-A60E-6CE36A8A4A80}"/>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888413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Old SP2</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fontScale="85000" lnSpcReduction="10000"/>
          </a:bodyPr>
          <a:lstStyle/>
          <a:p>
            <a:pPr>
              <a:buFont typeface="Arial" panose="020B0604020202020204" pitchFamily="34" charset="0"/>
              <a:buChar char="•"/>
            </a:pPr>
            <a:r>
              <a:rPr lang="en-US" dirty="0"/>
              <a:t>Do you agree to add to the </a:t>
            </a:r>
            <a:r>
              <a:rPr lang="en-US" dirty="0" err="1"/>
              <a:t>TGbe</a:t>
            </a:r>
            <a:r>
              <a:rPr lang="en-US" dirty="0"/>
              <a:t> SFD:</a:t>
            </a:r>
          </a:p>
          <a:p>
            <a:pPr lvl="1">
              <a:buFont typeface="Arial" panose="020B0604020202020204" pitchFamily="34" charset="0"/>
              <a:buChar char="•"/>
            </a:pPr>
            <a:r>
              <a:rPr lang="en-US" dirty="0"/>
              <a:t>The new IE shall contain at least the following fields from the TSPEC element:</a:t>
            </a:r>
          </a:p>
          <a:p>
            <a:pPr lvl="2">
              <a:buFont typeface="Arial" panose="020B0604020202020204" pitchFamily="34" charset="0"/>
              <a:buChar char="•"/>
            </a:pPr>
            <a:r>
              <a:rPr lang="en-US" b="0" dirty="0"/>
              <a:t>Direction</a:t>
            </a:r>
          </a:p>
          <a:p>
            <a:pPr lvl="2">
              <a:buFont typeface="Arial" panose="020B0604020202020204" pitchFamily="34" charset="0"/>
              <a:buChar char="•"/>
            </a:pPr>
            <a:r>
              <a:rPr lang="en-US" b="0" dirty="0"/>
              <a:t>Minimum Service Interval</a:t>
            </a:r>
          </a:p>
          <a:p>
            <a:pPr lvl="2">
              <a:buFont typeface="Arial" panose="020B0604020202020204" pitchFamily="34" charset="0"/>
              <a:buChar char="•"/>
            </a:pPr>
            <a:r>
              <a:rPr lang="en-US" b="0" dirty="0"/>
              <a:t>Maximum Service Interval</a:t>
            </a:r>
          </a:p>
          <a:p>
            <a:pPr lvl="2">
              <a:buFont typeface="Arial" panose="020B0604020202020204" pitchFamily="34" charset="0"/>
              <a:buChar char="•"/>
            </a:pPr>
            <a:r>
              <a:rPr lang="en-US" b="0" dirty="0"/>
              <a:t>Inactivity Interval</a:t>
            </a:r>
          </a:p>
          <a:p>
            <a:pPr lvl="2">
              <a:buFont typeface="Arial" panose="020B0604020202020204" pitchFamily="34" charset="0"/>
              <a:buChar char="•"/>
            </a:pPr>
            <a:r>
              <a:rPr lang="en-US" b="0" dirty="0"/>
              <a:t>Suspension Interval</a:t>
            </a:r>
          </a:p>
          <a:p>
            <a:pPr lvl="2">
              <a:buFont typeface="Arial" panose="020B0604020202020204" pitchFamily="34" charset="0"/>
              <a:buChar char="•"/>
            </a:pPr>
            <a:r>
              <a:rPr lang="en-US" b="0" dirty="0"/>
              <a:t>Service Start time</a:t>
            </a:r>
          </a:p>
          <a:p>
            <a:pPr lvl="2">
              <a:buFont typeface="Arial" panose="020B0604020202020204" pitchFamily="34" charset="0"/>
              <a:buChar char="•"/>
            </a:pPr>
            <a:r>
              <a:rPr lang="en-US" b="0" dirty="0"/>
              <a:t>Minimum Data Rate</a:t>
            </a:r>
          </a:p>
          <a:p>
            <a:pPr lvl="2">
              <a:buFont typeface="Arial" panose="020B0604020202020204" pitchFamily="34" charset="0"/>
              <a:buChar char="•"/>
            </a:pPr>
            <a:r>
              <a:rPr lang="en-US" b="0" dirty="0"/>
              <a:t>Mean Data Rate</a:t>
            </a:r>
          </a:p>
          <a:p>
            <a:pPr lvl="2">
              <a:buFont typeface="Arial" panose="020B0604020202020204" pitchFamily="34" charset="0"/>
              <a:buChar char="•"/>
            </a:pPr>
            <a:r>
              <a:rPr lang="en-US" dirty="0"/>
              <a:t>Burst Size</a:t>
            </a:r>
          </a:p>
          <a:p>
            <a:pPr lvl="2">
              <a:buFont typeface="Arial" panose="020B0604020202020204" pitchFamily="34" charset="0"/>
              <a:buChar char="•"/>
            </a:pPr>
            <a:r>
              <a:rPr lang="en-US" b="0" dirty="0"/>
              <a:t>Delay Bound</a:t>
            </a:r>
          </a:p>
          <a:p>
            <a:pPr marL="457200" lvl="1" indent="0"/>
            <a:r>
              <a:rPr lang="en-US" dirty="0"/>
              <a:t>Notes:</a:t>
            </a:r>
          </a:p>
          <a:p>
            <a:pPr lvl="2">
              <a:buFont typeface="Arial" panose="020B0604020202020204" pitchFamily="34" charset="0"/>
              <a:buChar char="•"/>
            </a:pPr>
            <a:r>
              <a:rPr lang="en-US" dirty="0"/>
              <a:t>The traffic flow can be between two non-AP MLDs</a:t>
            </a:r>
          </a:p>
          <a:p>
            <a:pPr lvl="2">
              <a:buFont typeface="Arial" panose="020B0604020202020204" pitchFamily="34" charset="0"/>
              <a:buChar char="•"/>
            </a:pPr>
            <a:r>
              <a:rPr lang="en-US" b="0" dirty="0"/>
              <a:t>TBD if more fields are needed</a:t>
            </a:r>
            <a:r>
              <a:rPr lang="en-US" dirty="0"/>
              <a:t> </a:t>
            </a:r>
          </a:p>
          <a:p>
            <a:pPr lvl="2">
              <a:buFont typeface="Arial" panose="020B0604020202020204" pitchFamily="34" charset="0"/>
              <a:buChar char="•"/>
            </a:pPr>
            <a:endParaRPr lang="en-US" b="0" dirty="0"/>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11</a:t>
            </a:fld>
            <a:endParaRPr lang="en-GB" dirty="0"/>
          </a:p>
        </p:txBody>
      </p:sp>
      <p:sp>
        <p:nvSpPr>
          <p:cNvPr id="5" name="Footer Placeholder 4">
            <a:extLst>
              <a:ext uri="{FF2B5EF4-FFF2-40B4-BE49-F238E27FC236}">
                <a16:creationId xmlns:a16="http://schemas.microsoft.com/office/drawing/2014/main" id="{BE1A72B5-02C5-45BF-B8FF-AFA65C86D08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920666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SP2</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dirty="0"/>
              <a:t>Do you agree to add to the following to 11be R1:</a:t>
            </a:r>
            <a:endParaRPr lang="en-US" b="0" dirty="0"/>
          </a:p>
          <a:p>
            <a:pPr lvl="1">
              <a:buFont typeface="Arial" panose="020B0604020202020204" pitchFamily="34" charset="0"/>
              <a:buChar char="•"/>
            </a:pPr>
            <a:r>
              <a:rPr lang="en-US" dirty="0"/>
              <a:t>If MLD intends to provide QoS parameters for delay-sensitive traffic using SCS, then the SCS Request/Response frame shall include the TSPEC variant element:</a:t>
            </a:r>
          </a:p>
          <a:p>
            <a:pPr lvl="2">
              <a:buFont typeface="Arial" panose="020B0604020202020204" pitchFamily="34" charset="0"/>
              <a:buChar char="•"/>
            </a:pPr>
            <a:r>
              <a:rPr lang="en-US" dirty="0"/>
              <a:t>	The UP field of such TSPEC variant element is reserved</a:t>
            </a:r>
          </a:p>
          <a:p>
            <a:pPr lvl="1">
              <a:buFont typeface="Arial" panose="020B0604020202020204" pitchFamily="34" charset="0"/>
              <a:buChar char="•"/>
            </a:pPr>
            <a:r>
              <a:rPr lang="en-US" dirty="0"/>
              <a:t>The TWT Setup frames may include the TSPEC variant element or the SCSID for an established SCS session</a:t>
            </a:r>
          </a:p>
          <a:p>
            <a:pPr lvl="1">
              <a:buFont typeface="Arial" panose="020B0604020202020204" pitchFamily="34" charset="0"/>
              <a:buChar char="•"/>
            </a:pPr>
            <a:r>
              <a:rPr lang="en-US" dirty="0"/>
              <a:t>The TSID field of such TSPEC variant element sent by an EHT STA shall be set to a value between 0 to 7 (i.e., the TID value)?</a:t>
            </a:r>
          </a:p>
          <a:p>
            <a:pPr marL="457200" lvl="1" indent="0"/>
            <a:endParaRPr lang="en-US" dirty="0"/>
          </a:p>
          <a:p>
            <a:pPr marL="457200" lvl="1" indent="0"/>
            <a:r>
              <a:rPr lang="en-US" dirty="0"/>
              <a:t>Note: A TSPEC variant element is a modified version of the TSPEC element</a:t>
            </a:r>
          </a:p>
          <a:p>
            <a:pPr>
              <a:buFont typeface="Arial" panose="020B0604020202020204" pitchFamily="34" charset="0"/>
              <a:buChar char="•"/>
            </a:pPr>
            <a:endParaRPr lang="en-US" dirty="0"/>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12</a:t>
            </a:fld>
            <a:endParaRPr lang="en-GB" dirty="0"/>
          </a:p>
        </p:txBody>
      </p:sp>
      <p:sp>
        <p:nvSpPr>
          <p:cNvPr id="5" name="Footer Placeholder 4">
            <a:extLst>
              <a:ext uri="{FF2B5EF4-FFF2-40B4-BE49-F238E27FC236}">
                <a16:creationId xmlns:a16="http://schemas.microsoft.com/office/drawing/2014/main" id="{BE1A72B5-02C5-45BF-B8FF-AFA65C86D08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40298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SP3</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dirty="0"/>
              <a:t>Do you agree to add to the </a:t>
            </a:r>
            <a:r>
              <a:rPr lang="en-US" dirty="0" err="1"/>
              <a:t>TGbe</a:t>
            </a:r>
            <a:r>
              <a:rPr lang="en-US" dirty="0"/>
              <a:t> SFD R1:</a:t>
            </a:r>
          </a:p>
          <a:p>
            <a:pPr lvl="1">
              <a:buFont typeface="Arial" panose="020B0604020202020204" pitchFamily="34" charset="0"/>
              <a:buChar char="•"/>
            </a:pPr>
            <a:r>
              <a:rPr lang="en-US" dirty="0"/>
              <a:t>The modified TSPEC element may be included in the following Action frames:</a:t>
            </a:r>
          </a:p>
          <a:p>
            <a:pPr lvl="2">
              <a:buFont typeface="Arial" panose="020B0604020202020204" pitchFamily="34" charset="0"/>
              <a:buChar char="•"/>
            </a:pPr>
            <a:r>
              <a:rPr lang="en-US" dirty="0"/>
              <a:t>SCS Request</a:t>
            </a:r>
          </a:p>
          <a:p>
            <a:pPr lvl="2">
              <a:buFont typeface="Arial" panose="020B0604020202020204" pitchFamily="34" charset="0"/>
              <a:buChar char="•"/>
            </a:pPr>
            <a:r>
              <a:rPr lang="en-US" dirty="0"/>
              <a:t>SCS Response</a:t>
            </a:r>
          </a:p>
          <a:p>
            <a:pPr lvl="2">
              <a:buFont typeface="Arial" panose="020B0604020202020204" pitchFamily="34" charset="0"/>
              <a:buChar char="•"/>
            </a:pPr>
            <a:r>
              <a:rPr lang="en-US" dirty="0"/>
              <a:t>TWT Setup</a:t>
            </a:r>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13</a:t>
            </a:fld>
            <a:endParaRPr lang="en-GB" dirty="0"/>
          </a:p>
        </p:txBody>
      </p:sp>
      <p:sp>
        <p:nvSpPr>
          <p:cNvPr id="5" name="Footer Placeholder 4">
            <a:extLst>
              <a:ext uri="{FF2B5EF4-FFF2-40B4-BE49-F238E27FC236}">
                <a16:creationId xmlns:a16="http://schemas.microsoft.com/office/drawing/2014/main" id="{BE1A72B5-02C5-45BF-B8FF-AFA65C86D08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533896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SP4</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dirty="0"/>
              <a:t>Do you agree to add to the </a:t>
            </a:r>
            <a:r>
              <a:rPr lang="en-US" dirty="0" err="1"/>
              <a:t>TGbe</a:t>
            </a:r>
            <a:r>
              <a:rPr lang="en-US" dirty="0"/>
              <a:t> SFD R1:</a:t>
            </a:r>
          </a:p>
          <a:p>
            <a:pPr lvl="1">
              <a:buFont typeface="Arial" panose="020B0604020202020204" pitchFamily="34" charset="0"/>
              <a:buChar char="•"/>
            </a:pPr>
            <a:r>
              <a:rPr lang="en-US" dirty="0"/>
              <a:t>If the TSPEC IE contained within a TWT request frame, then some of the TSPEC fields that have equivalent fields in the TWT IE may be omitted ?</a:t>
            </a:r>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14</a:t>
            </a:fld>
            <a:endParaRPr lang="en-GB" dirty="0"/>
          </a:p>
        </p:txBody>
      </p:sp>
      <p:sp>
        <p:nvSpPr>
          <p:cNvPr id="5" name="Footer Placeholder 4">
            <a:extLst>
              <a:ext uri="{FF2B5EF4-FFF2-40B4-BE49-F238E27FC236}">
                <a16:creationId xmlns:a16="http://schemas.microsoft.com/office/drawing/2014/main" id="{BE1A72B5-02C5-45BF-B8FF-AFA65C86D08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596147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Intro</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sz="2200" dirty="0"/>
              <a:t>For a STA of a non-AP MLD to </a:t>
            </a:r>
            <a:r>
              <a:rPr lang="en-US" sz="2200" dirty="0">
                <a:solidFill>
                  <a:schemeClr val="tx1"/>
                </a:solidFill>
              </a:rPr>
              <a:t>request low latency service, </a:t>
            </a:r>
            <a:r>
              <a:rPr lang="en-US" sz="2200" dirty="0"/>
              <a:t>the STA needs to convey its expected traffic pattern and QoS </a:t>
            </a:r>
            <a:r>
              <a:rPr lang="en-US" sz="2200" dirty="0">
                <a:solidFill>
                  <a:schemeClr val="tx1"/>
                </a:solidFill>
              </a:rPr>
              <a:t>requirements</a:t>
            </a:r>
            <a:r>
              <a:rPr lang="en-US" sz="2200" dirty="0"/>
              <a:t> to the AP</a:t>
            </a:r>
          </a:p>
          <a:p>
            <a:pPr>
              <a:buFont typeface="Arial" panose="020B0604020202020204" pitchFamily="34" charset="0"/>
              <a:buChar char="•"/>
            </a:pPr>
            <a:r>
              <a:rPr lang="en-US" sz="2200" dirty="0"/>
              <a:t>To provide this information we can leverage the existing TSPEC defined in 802.11</a:t>
            </a:r>
          </a:p>
        </p:txBody>
      </p:sp>
      <p:sp>
        <p:nvSpPr>
          <p:cNvPr id="4" name="Slide Number Placeholder 5">
            <a:extLst>
              <a:ext uri="{FF2B5EF4-FFF2-40B4-BE49-F238E27FC236}">
                <a16:creationId xmlns:a16="http://schemas.microsoft.com/office/drawing/2014/main" id="{32D2E567-4190-4B14-8610-B86854A3841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2</a:t>
            </a:fld>
            <a:endParaRPr lang="en-GB" dirty="0"/>
          </a:p>
        </p:txBody>
      </p:sp>
      <p:sp>
        <p:nvSpPr>
          <p:cNvPr id="6" name="Footer Placeholder 4">
            <a:extLst>
              <a:ext uri="{FF2B5EF4-FFF2-40B4-BE49-F238E27FC236}">
                <a16:creationId xmlns:a16="http://schemas.microsoft.com/office/drawing/2014/main" id="{EE978DC1-EBFF-4CC5-B783-970B6527DC5D}"/>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880384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What is a TSPEC Element?</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sz="2200" dirty="0"/>
              <a:t>The TSPEC element contains the set of parameters that define the characteristics and QoS expectations of a traffic flow, in the context of a particular STA, for use by the HC or PCP and STA(s) or a mesh STA and its peer mesh STAs in support of QoS traffic transfer using the procedures defined in 11.4 (TS operation) and 11.22.16.3 (GCR procedures).</a:t>
            </a:r>
          </a:p>
        </p:txBody>
      </p:sp>
      <p:sp>
        <p:nvSpPr>
          <p:cNvPr id="4" name="Slide Number Placeholder 5">
            <a:extLst>
              <a:ext uri="{FF2B5EF4-FFF2-40B4-BE49-F238E27FC236}">
                <a16:creationId xmlns:a16="http://schemas.microsoft.com/office/drawing/2014/main" id="{3D4413DE-E2DB-4579-85D8-A34E26E3E6FB}"/>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3</a:t>
            </a:fld>
            <a:endParaRPr lang="en-GB" dirty="0"/>
          </a:p>
        </p:txBody>
      </p:sp>
      <p:sp>
        <p:nvSpPr>
          <p:cNvPr id="5" name="Footer Placeholder 4">
            <a:extLst>
              <a:ext uri="{FF2B5EF4-FFF2-40B4-BE49-F238E27FC236}">
                <a16:creationId xmlns:a16="http://schemas.microsoft.com/office/drawing/2014/main" id="{C78DBFF2-367A-4D75-8786-8E7583E74C38}"/>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264286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622861"/>
          </a:xfrm>
        </p:spPr>
        <p:txBody>
          <a:bodyPr/>
          <a:lstStyle/>
          <a:p>
            <a:r>
              <a:rPr lang="en-US" dirty="0"/>
              <a:t>TSPEC Element</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336736"/>
            <a:ext cx="8407908" cy="4261104"/>
          </a:xfrm>
        </p:spPr>
        <p:txBody>
          <a:bodyPr>
            <a:normAutofit/>
          </a:bodyPr>
          <a:lstStyle/>
          <a:p>
            <a:pPr>
              <a:buFont typeface="Arial" panose="020B0604020202020204" pitchFamily="34" charset="0"/>
              <a:buChar char="•"/>
            </a:pPr>
            <a:r>
              <a:rPr lang="en-US" sz="2200" dirty="0"/>
              <a:t>TSPEC has 28 fields - 57 or 59 octets</a:t>
            </a:r>
          </a:p>
          <a:p>
            <a:pPr lvl="1">
              <a:buFont typeface="Arial" panose="020B0604020202020204" pitchFamily="34" charset="0"/>
              <a:buChar char="•"/>
            </a:pPr>
            <a:r>
              <a:rPr lang="en-US" sz="1800" dirty="0"/>
              <a:t>There are a lot of fields. Do we need all of them for 11be?</a:t>
            </a:r>
            <a:endParaRPr lang="en-US" sz="1800" dirty="0">
              <a:solidFill>
                <a:schemeClr val="tx1"/>
              </a:solidFill>
            </a:endParaRPr>
          </a:p>
          <a:p>
            <a:pPr lvl="1">
              <a:buFont typeface="Arial" panose="020B0604020202020204" pitchFamily="34" charset="0"/>
              <a:buChar char="•"/>
            </a:pPr>
            <a:r>
              <a:rPr lang="en-US" sz="1800" dirty="0"/>
              <a:t>We </a:t>
            </a:r>
            <a:r>
              <a:rPr lang="en-US" sz="1800"/>
              <a:t>highlighted 14 </a:t>
            </a:r>
            <a:r>
              <a:rPr lang="en-US" sz="1800" dirty="0"/>
              <a:t>fields that we think are useful for 11be</a:t>
            </a:r>
          </a:p>
        </p:txBody>
      </p:sp>
      <p:grpSp>
        <p:nvGrpSpPr>
          <p:cNvPr id="18" name="Group 17">
            <a:extLst>
              <a:ext uri="{FF2B5EF4-FFF2-40B4-BE49-F238E27FC236}">
                <a16:creationId xmlns:a16="http://schemas.microsoft.com/office/drawing/2014/main" id="{36A788B1-4121-4B7A-BAC5-BED9C3FDA1A2}"/>
              </a:ext>
            </a:extLst>
          </p:cNvPr>
          <p:cNvGrpSpPr/>
          <p:nvPr/>
        </p:nvGrpSpPr>
        <p:grpSpPr>
          <a:xfrm>
            <a:off x="1600200" y="2728581"/>
            <a:ext cx="5486400" cy="1971675"/>
            <a:chOff x="1289050" y="3759728"/>
            <a:chExt cx="5486400" cy="1971675"/>
          </a:xfrm>
        </p:grpSpPr>
        <p:pic>
          <p:nvPicPr>
            <p:cNvPr id="3081" name="Picture 9">
              <a:extLst>
                <a:ext uri="{FF2B5EF4-FFF2-40B4-BE49-F238E27FC236}">
                  <a16:creationId xmlns:a16="http://schemas.microsoft.com/office/drawing/2014/main" id="{788077B1-ED18-4FA9-9342-3B4BA12BB47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9050" y="3759728"/>
              <a:ext cx="5486400" cy="19716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85BAF056-C540-444E-A638-0C81BF91D4AB}"/>
                </a:ext>
              </a:extLst>
            </p:cNvPr>
            <p:cNvSpPr/>
            <p:nvPr/>
          </p:nvSpPr>
          <p:spPr>
            <a:xfrm>
              <a:off x="1810045" y="3884713"/>
              <a:ext cx="1079205" cy="483782"/>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ectangle 14">
              <a:extLst>
                <a:ext uri="{FF2B5EF4-FFF2-40B4-BE49-F238E27FC236}">
                  <a16:creationId xmlns:a16="http://schemas.microsoft.com/office/drawing/2014/main" id="{A5346C1A-F041-412E-9082-415C508AD737}"/>
                </a:ext>
              </a:extLst>
            </p:cNvPr>
            <p:cNvSpPr/>
            <p:nvPr/>
          </p:nvSpPr>
          <p:spPr>
            <a:xfrm>
              <a:off x="3117851" y="3886200"/>
              <a:ext cx="214714" cy="483782"/>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F7424776-EB95-4783-8922-06A70B635255}"/>
                </a:ext>
              </a:extLst>
            </p:cNvPr>
            <p:cNvSpPr/>
            <p:nvPr/>
          </p:nvSpPr>
          <p:spPr>
            <a:xfrm>
              <a:off x="4184651" y="4738874"/>
              <a:ext cx="527008"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Rectangle 16">
              <a:extLst>
                <a:ext uri="{FF2B5EF4-FFF2-40B4-BE49-F238E27FC236}">
                  <a16:creationId xmlns:a16="http://schemas.microsoft.com/office/drawing/2014/main" id="{FE59EC4D-7957-4864-B74D-D766873A7DEE}"/>
                </a:ext>
              </a:extLst>
            </p:cNvPr>
            <p:cNvSpPr/>
            <p:nvPr/>
          </p:nvSpPr>
          <p:spPr>
            <a:xfrm>
              <a:off x="2203450" y="4738874"/>
              <a:ext cx="992567" cy="485271"/>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1" name="Rectangle 15">
            <a:extLst>
              <a:ext uri="{FF2B5EF4-FFF2-40B4-BE49-F238E27FC236}">
                <a16:creationId xmlns:a16="http://schemas.microsoft.com/office/drawing/2014/main" id="{B24DA282-29EE-44AB-9BA9-9AFC961474AE}"/>
              </a:ext>
            </a:extLst>
          </p:cNvPr>
          <p:cNvSpPr>
            <a:spLocks noChangeArrowheads="1"/>
          </p:cNvSpPr>
          <p:nvPr/>
        </p:nvSpPr>
        <p:spPr bwMode="auto">
          <a:xfrm>
            <a:off x="541020" y="-54038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16">
            <a:extLst>
              <a:ext uri="{FF2B5EF4-FFF2-40B4-BE49-F238E27FC236}">
                <a16:creationId xmlns:a16="http://schemas.microsoft.com/office/drawing/2014/main" id="{0AF2F815-94E3-41DB-A9FB-6E9D064B4D1D}"/>
              </a:ext>
            </a:extLst>
          </p:cNvPr>
          <p:cNvSpPr>
            <a:spLocks noChangeArrowheads="1"/>
          </p:cNvSpPr>
          <p:nvPr/>
        </p:nvSpPr>
        <p:spPr bwMode="auto">
          <a:xfrm>
            <a:off x="541020" y="-8318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9" name="Table 18">
            <a:extLst>
              <a:ext uri="{FF2B5EF4-FFF2-40B4-BE49-F238E27FC236}">
                <a16:creationId xmlns:a16="http://schemas.microsoft.com/office/drawing/2014/main" id="{62FAB2E2-7378-4B9F-BB62-851A92FD5C5E}"/>
              </a:ext>
            </a:extLst>
          </p:cNvPr>
          <p:cNvGraphicFramePr>
            <a:graphicFrameLocks noGrp="1"/>
          </p:cNvGraphicFramePr>
          <p:nvPr>
            <p:extLst>
              <p:ext uri="{D42A27DB-BD31-4B8C-83A1-F6EECF244321}">
                <p14:modId xmlns:p14="http://schemas.microsoft.com/office/powerpoint/2010/main" val="3515007507"/>
              </p:ext>
            </p:extLst>
          </p:nvPr>
        </p:nvGraphicFramePr>
        <p:xfrm>
          <a:off x="1981200" y="4938381"/>
          <a:ext cx="5346700" cy="1168400"/>
        </p:xfrm>
        <a:graphic>
          <a:graphicData uri="http://schemas.openxmlformats.org/drawingml/2006/table">
            <a:tbl>
              <a:tblPr firstRow="1" firstCol="1" bandRow="1">
                <a:tableStyleId>{5C22544A-7EE6-4342-B048-85BDC9FD1C3A}</a:tableStyleId>
              </a:tblPr>
              <a:tblGrid>
                <a:gridCol w="342900">
                  <a:extLst>
                    <a:ext uri="{9D8B030D-6E8A-4147-A177-3AD203B41FA5}">
                      <a16:colId xmlns:a16="http://schemas.microsoft.com/office/drawing/2014/main" val="1293358798"/>
                    </a:ext>
                  </a:extLst>
                </a:gridCol>
                <a:gridCol w="495300">
                  <a:extLst>
                    <a:ext uri="{9D8B030D-6E8A-4147-A177-3AD203B41FA5}">
                      <a16:colId xmlns:a16="http://schemas.microsoft.com/office/drawing/2014/main" val="1910544704"/>
                    </a:ext>
                  </a:extLst>
                </a:gridCol>
                <a:gridCol w="495300">
                  <a:extLst>
                    <a:ext uri="{9D8B030D-6E8A-4147-A177-3AD203B41FA5}">
                      <a16:colId xmlns:a16="http://schemas.microsoft.com/office/drawing/2014/main" val="2265148874"/>
                    </a:ext>
                  </a:extLst>
                </a:gridCol>
                <a:gridCol w="495300">
                  <a:extLst>
                    <a:ext uri="{9D8B030D-6E8A-4147-A177-3AD203B41FA5}">
                      <a16:colId xmlns:a16="http://schemas.microsoft.com/office/drawing/2014/main" val="862408414"/>
                    </a:ext>
                  </a:extLst>
                </a:gridCol>
                <a:gridCol w="495300">
                  <a:extLst>
                    <a:ext uri="{9D8B030D-6E8A-4147-A177-3AD203B41FA5}">
                      <a16:colId xmlns:a16="http://schemas.microsoft.com/office/drawing/2014/main" val="1938080812"/>
                    </a:ext>
                  </a:extLst>
                </a:gridCol>
                <a:gridCol w="622300">
                  <a:extLst>
                    <a:ext uri="{9D8B030D-6E8A-4147-A177-3AD203B41FA5}">
                      <a16:colId xmlns:a16="http://schemas.microsoft.com/office/drawing/2014/main" val="1851850924"/>
                    </a:ext>
                  </a:extLst>
                </a:gridCol>
                <a:gridCol w="419100">
                  <a:extLst>
                    <a:ext uri="{9D8B030D-6E8A-4147-A177-3AD203B41FA5}">
                      <a16:colId xmlns:a16="http://schemas.microsoft.com/office/drawing/2014/main" val="1655113432"/>
                    </a:ext>
                  </a:extLst>
                </a:gridCol>
                <a:gridCol w="495300">
                  <a:extLst>
                    <a:ext uri="{9D8B030D-6E8A-4147-A177-3AD203B41FA5}">
                      <a16:colId xmlns:a16="http://schemas.microsoft.com/office/drawing/2014/main" val="1444821622"/>
                    </a:ext>
                  </a:extLst>
                </a:gridCol>
                <a:gridCol w="495300">
                  <a:extLst>
                    <a:ext uri="{9D8B030D-6E8A-4147-A177-3AD203B41FA5}">
                      <a16:colId xmlns:a16="http://schemas.microsoft.com/office/drawing/2014/main" val="3328218832"/>
                    </a:ext>
                  </a:extLst>
                </a:gridCol>
                <a:gridCol w="495300">
                  <a:extLst>
                    <a:ext uri="{9D8B030D-6E8A-4147-A177-3AD203B41FA5}">
                      <a16:colId xmlns:a16="http://schemas.microsoft.com/office/drawing/2014/main" val="1305676913"/>
                    </a:ext>
                  </a:extLst>
                </a:gridCol>
                <a:gridCol w="495300">
                  <a:extLst>
                    <a:ext uri="{9D8B030D-6E8A-4147-A177-3AD203B41FA5}">
                      <a16:colId xmlns:a16="http://schemas.microsoft.com/office/drawing/2014/main" val="1854681121"/>
                    </a:ext>
                  </a:extLst>
                </a:gridCol>
              </a:tblGrid>
              <a:tr h="203200">
                <a:tc>
                  <a:txBody>
                    <a:bodyPr/>
                    <a:lstStyle/>
                    <a:p>
                      <a:pPr marL="0" marR="0" algn="l">
                        <a:lnSpc>
                          <a:spcPts val="800"/>
                        </a:lnSpc>
                        <a:spcBef>
                          <a:spcPts val="0"/>
                        </a:spcBef>
                        <a:spcAft>
                          <a:spcPts val="0"/>
                        </a:spcAft>
                        <a:tabLst>
                          <a:tab pos="482600" algn="r"/>
                        </a:tabLst>
                      </a:pPr>
                      <a:r>
                        <a:rPr lang="en-US" sz="800">
                          <a:effectLst/>
                        </a:rPr>
                        <a:t>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B0</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B1	B4</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 pos="736600" algn="r"/>
                        </a:tabLst>
                      </a:pPr>
                      <a:r>
                        <a:rPr lang="en-US" sz="800">
                          <a:effectLst/>
                        </a:rPr>
                        <a:t>B5	B6</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B7	B8</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B9</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B10</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B11	B13</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 pos="736600" algn="r"/>
                        </a:tabLst>
                      </a:pPr>
                      <a:r>
                        <a:rPr lang="en-US" sz="800">
                          <a:effectLst/>
                        </a:rPr>
                        <a:t>B14	B15</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B16</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B17	B23</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extLst>
                  <a:ext uri="{0D108BD9-81ED-4DB2-BD59-A6C34878D82A}">
                    <a16:rowId xmlns:a16="http://schemas.microsoft.com/office/drawing/2014/main" val="4021179612"/>
                  </a:ext>
                </a:extLst>
              </a:tr>
              <a:tr h="457200">
                <a:tc>
                  <a:txBody>
                    <a:bodyPr/>
                    <a:lstStyle/>
                    <a:p>
                      <a:pPr marL="0" marR="0" algn="ctr">
                        <a:lnSpc>
                          <a:spcPts val="800"/>
                        </a:lnSpc>
                        <a:spcBef>
                          <a:spcPts val="0"/>
                        </a:spcBef>
                        <a:spcAft>
                          <a:spcPts val="0"/>
                        </a:spcAft>
                      </a:pPr>
                      <a:r>
                        <a:rPr lang="en-US" sz="800">
                          <a:effectLst/>
                        </a:rPr>
                        <a:t>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Traffic Type</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TSID</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Direction</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Access Policy</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Aggregation</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APSD</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User -Priority</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dirty="0">
                          <a:effectLst/>
                        </a:rPr>
                        <a:t>TS Info Ack Policy</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Schedule</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Reserved</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extLst>
                  <a:ext uri="{0D108BD9-81ED-4DB2-BD59-A6C34878D82A}">
                    <a16:rowId xmlns:a16="http://schemas.microsoft.com/office/drawing/2014/main" val="4246890138"/>
                  </a:ext>
                </a:extLst>
              </a:tr>
              <a:tr h="203200">
                <a:tc>
                  <a:txBody>
                    <a:bodyPr/>
                    <a:lstStyle/>
                    <a:p>
                      <a:pPr marL="0" marR="0" algn="ctr">
                        <a:lnSpc>
                          <a:spcPts val="800"/>
                        </a:lnSpc>
                        <a:spcBef>
                          <a:spcPts val="0"/>
                        </a:spcBef>
                        <a:spcAft>
                          <a:spcPts val="0"/>
                        </a:spcAft>
                      </a:pPr>
                      <a:r>
                        <a:rPr lang="en-US" sz="800">
                          <a:effectLst/>
                        </a:rPr>
                        <a:t>Bits:</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4</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2</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2</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3</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2</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7</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extLst>
                  <a:ext uri="{0D108BD9-81ED-4DB2-BD59-A6C34878D82A}">
                    <a16:rowId xmlns:a16="http://schemas.microsoft.com/office/drawing/2014/main" val="4090110561"/>
                  </a:ext>
                </a:extLst>
              </a:tr>
              <a:tr h="0">
                <a:tc gridSpan="11">
                  <a:txBody>
                    <a:bodyPr/>
                    <a:lstStyle/>
                    <a:p>
                      <a:pPr marL="0" marR="0" algn="ctr">
                        <a:lnSpc>
                          <a:spcPts val="1200"/>
                        </a:lnSpc>
                        <a:spcBef>
                          <a:spcPts val="1200"/>
                        </a:spcBef>
                        <a:spcAft>
                          <a:spcPts val="0"/>
                        </a:spcAft>
                      </a:pPr>
                      <a:r>
                        <a:rPr lang="en-US" sz="1000" dirty="0">
                          <a:effectLst/>
                        </a:rPr>
                        <a:t>TS Info field format</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4035591"/>
                  </a:ext>
                </a:extLst>
              </a:tr>
            </a:tbl>
          </a:graphicData>
        </a:graphic>
      </p:graphicFrame>
      <p:sp>
        <p:nvSpPr>
          <p:cNvPr id="21" name="Rectangle 20">
            <a:extLst>
              <a:ext uri="{FF2B5EF4-FFF2-40B4-BE49-F238E27FC236}">
                <a16:creationId xmlns:a16="http://schemas.microsoft.com/office/drawing/2014/main" id="{47692ED0-41D9-44A8-A23A-1511F1C60561}"/>
              </a:ext>
            </a:extLst>
          </p:cNvPr>
          <p:cNvSpPr/>
          <p:nvPr/>
        </p:nvSpPr>
        <p:spPr>
          <a:xfrm>
            <a:off x="3306880" y="5132238"/>
            <a:ext cx="477837" cy="479487"/>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Rectangle 19">
            <a:extLst>
              <a:ext uri="{FF2B5EF4-FFF2-40B4-BE49-F238E27FC236}">
                <a16:creationId xmlns:a16="http://schemas.microsoft.com/office/drawing/2014/main" id="{053EF3CC-4AD6-49CB-934C-35DDAB0848F4}"/>
              </a:ext>
            </a:extLst>
          </p:cNvPr>
          <p:cNvSpPr/>
          <p:nvPr/>
        </p:nvSpPr>
        <p:spPr>
          <a:xfrm>
            <a:off x="4786714" y="2828966"/>
            <a:ext cx="453245"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ectangle 21">
            <a:extLst>
              <a:ext uri="{FF2B5EF4-FFF2-40B4-BE49-F238E27FC236}">
                <a16:creationId xmlns:a16="http://schemas.microsoft.com/office/drawing/2014/main" id="{FD130B5B-65F0-428D-B1D1-577AABD1992C}"/>
              </a:ext>
            </a:extLst>
          </p:cNvPr>
          <p:cNvSpPr/>
          <p:nvPr/>
        </p:nvSpPr>
        <p:spPr>
          <a:xfrm>
            <a:off x="5273664" y="2828965"/>
            <a:ext cx="503015"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Rectangle 23">
            <a:extLst>
              <a:ext uri="{FF2B5EF4-FFF2-40B4-BE49-F238E27FC236}">
                <a16:creationId xmlns:a16="http://schemas.microsoft.com/office/drawing/2014/main" id="{FF0D0E32-3BBC-4074-B3C0-BD56CF04644D}"/>
              </a:ext>
            </a:extLst>
          </p:cNvPr>
          <p:cNvSpPr/>
          <p:nvPr/>
        </p:nvSpPr>
        <p:spPr>
          <a:xfrm>
            <a:off x="5776679" y="2828965"/>
            <a:ext cx="498394"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Rectangle 24">
            <a:extLst>
              <a:ext uri="{FF2B5EF4-FFF2-40B4-BE49-F238E27FC236}">
                <a16:creationId xmlns:a16="http://schemas.microsoft.com/office/drawing/2014/main" id="{8F1C286C-E4F0-4E98-840F-F280B514AAEA}"/>
              </a:ext>
            </a:extLst>
          </p:cNvPr>
          <p:cNvSpPr/>
          <p:nvPr/>
        </p:nvSpPr>
        <p:spPr>
          <a:xfrm>
            <a:off x="6275073" y="2838166"/>
            <a:ext cx="644606"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Rectangle 25">
            <a:extLst>
              <a:ext uri="{FF2B5EF4-FFF2-40B4-BE49-F238E27FC236}">
                <a16:creationId xmlns:a16="http://schemas.microsoft.com/office/drawing/2014/main" id="{829BBE03-AE03-4028-9871-2EF275156CDA}"/>
              </a:ext>
            </a:extLst>
          </p:cNvPr>
          <p:cNvSpPr/>
          <p:nvPr/>
        </p:nvSpPr>
        <p:spPr>
          <a:xfrm>
            <a:off x="2057400" y="3706240"/>
            <a:ext cx="453245"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Rectangle 28">
            <a:extLst>
              <a:ext uri="{FF2B5EF4-FFF2-40B4-BE49-F238E27FC236}">
                <a16:creationId xmlns:a16="http://schemas.microsoft.com/office/drawing/2014/main" id="{9B180D98-17F2-4C52-ADE9-09B08D0C78CB}"/>
              </a:ext>
            </a:extLst>
          </p:cNvPr>
          <p:cNvSpPr/>
          <p:nvPr/>
        </p:nvSpPr>
        <p:spPr>
          <a:xfrm>
            <a:off x="4045586" y="3704414"/>
            <a:ext cx="453245" cy="485271"/>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Slide Number Placeholder 5">
            <a:extLst>
              <a:ext uri="{FF2B5EF4-FFF2-40B4-BE49-F238E27FC236}">
                <a16:creationId xmlns:a16="http://schemas.microsoft.com/office/drawing/2014/main" id="{945CAEDF-722B-45EC-8FCC-C73D821C3CC6}"/>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4</a:t>
            </a:fld>
            <a:endParaRPr lang="en-GB" dirty="0"/>
          </a:p>
        </p:txBody>
      </p:sp>
      <p:sp>
        <p:nvSpPr>
          <p:cNvPr id="23" name="Footer Placeholder 4">
            <a:extLst>
              <a:ext uri="{FF2B5EF4-FFF2-40B4-BE49-F238E27FC236}">
                <a16:creationId xmlns:a16="http://schemas.microsoft.com/office/drawing/2014/main" id="{C67FD496-508B-47FA-B3A8-411BBA3F3AEB}"/>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278872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1"/>
            <a:ext cx="7770813" cy="609600"/>
          </a:xfrm>
        </p:spPr>
        <p:txBody>
          <a:bodyPr/>
          <a:lstStyle/>
          <a:p>
            <a:r>
              <a:rPr lang="en-US" dirty="0"/>
              <a:t>Proposals</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81382"/>
          </a:xfrm>
        </p:spPr>
        <p:txBody>
          <a:bodyPr>
            <a:normAutofit fontScale="92500" lnSpcReduction="10000"/>
          </a:bodyPr>
          <a:lstStyle/>
          <a:p>
            <a:pPr>
              <a:buFont typeface="Arial" panose="020B0604020202020204" pitchFamily="34" charset="0"/>
              <a:buChar char="•"/>
            </a:pPr>
            <a:r>
              <a:rPr lang="en-US" sz="2000" dirty="0"/>
              <a:t>Define a new IE* (e.g., TSPEC-lite) that has the following properties:</a:t>
            </a:r>
          </a:p>
          <a:p>
            <a:pPr lvl="1">
              <a:buFont typeface="Arial" panose="020B0604020202020204" pitchFamily="34" charset="0"/>
              <a:buChar char="•"/>
            </a:pPr>
            <a:r>
              <a:rPr lang="en-US" sz="1800" dirty="0"/>
              <a:t>Indicates expected traffic pattern and QoS requirement of a TID in a specific traffic direction</a:t>
            </a:r>
          </a:p>
          <a:p>
            <a:pPr lvl="2">
              <a:buFont typeface="Arial" panose="020B0604020202020204" pitchFamily="34" charset="0"/>
              <a:buChar char="•"/>
            </a:pPr>
            <a:r>
              <a:rPr lang="en-US" sz="1600" dirty="0"/>
              <a:t>The traffic can be periodic or aperiodic</a:t>
            </a:r>
          </a:p>
          <a:p>
            <a:pPr lvl="1">
              <a:buFont typeface="Arial" panose="020B0604020202020204" pitchFamily="34" charset="0"/>
              <a:buChar char="•"/>
            </a:pPr>
            <a:r>
              <a:rPr lang="en-US" sz="1800" dirty="0"/>
              <a:t>Contains a subset of fields of the TSPEC IE and some new fields (e.g., Age to discard)</a:t>
            </a:r>
            <a:endParaRPr lang="en-US" sz="1800" dirty="0">
              <a:solidFill>
                <a:srgbClr val="FF0000"/>
              </a:solidFill>
            </a:endParaRPr>
          </a:p>
          <a:p>
            <a:pPr lvl="1">
              <a:buFont typeface="Arial" panose="020B0604020202020204" pitchFamily="34" charset="0"/>
              <a:buChar char="•"/>
            </a:pPr>
            <a:r>
              <a:rPr lang="en-US" sz="1800" dirty="0"/>
              <a:t>Can be included as an IE in other MGMT frames (e.g., TWT Request, TID-to-Link Mapping/ML setup, etc.)</a:t>
            </a:r>
          </a:p>
          <a:p>
            <a:pPr lvl="2">
              <a:buFont typeface="Arial" panose="020B0604020202020204" pitchFamily="34" charset="0"/>
              <a:buChar char="•"/>
            </a:pPr>
            <a:r>
              <a:rPr lang="en-US" sz="1600" dirty="0"/>
              <a:t>Not coupled with </a:t>
            </a:r>
            <a:r>
              <a:rPr lang="en-US" sz="1600" dirty="0" err="1"/>
              <a:t>AddTS</a:t>
            </a:r>
            <a:r>
              <a:rPr lang="en-US" sz="1600" dirty="0"/>
              <a:t> and the original TSPEC</a:t>
            </a:r>
          </a:p>
          <a:p>
            <a:pPr lvl="1">
              <a:buFont typeface="Arial" panose="020B0604020202020204" pitchFamily="34" charset="0"/>
              <a:buChar char="•"/>
            </a:pPr>
            <a:r>
              <a:rPr lang="en-US" sz="1800" dirty="0"/>
              <a:t>Extensible (note: original TSPEC element is not extensible for non-DMG STAs)</a:t>
            </a:r>
          </a:p>
          <a:p>
            <a:pPr lvl="1">
              <a:buFont typeface="Arial" panose="020B0604020202020204" pitchFamily="34" charset="0"/>
              <a:buChar char="•"/>
            </a:pPr>
            <a:r>
              <a:rPr lang="en-US" sz="1800" dirty="0"/>
              <a:t>Includes a TID bitmap to indicate which TID(s) the same parameters apply to (i.e., same parameters in the TSPEC-lite will be applied to all indicated TIDs)</a:t>
            </a:r>
          </a:p>
          <a:p>
            <a:pPr lvl="2">
              <a:buFont typeface="Arial" panose="020B0604020202020204" pitchFamily="34" charset="0"/>
              <a:buChar char="•"/>
            </a:pPr>
            <a:r>
              <a:rPr lang="en-US" sz="1600" dirty="0"/>
              <a:t>The AP can serve the TIDs independently according to the parameters</a:t>
            </a:r>
          </a:p>
          <a:p>
            <a:pPr marL="0" indent="0"/>
            <a:endParaRPr lang="en-US" sz="1500" b="0" dirty="0"/>
          </a:p>
          <a:p>
            <a:pPr marL="0" indent="0"/>
            <a:r>
              <a:rPr lang="en-US" sz="1500" b="0" dirty="0"/>
              <a:t>Note: We can still use TSPEC IE, and make it extensible, since it is sent to STAs supporting reception.</a:t>
            </a:r>
          </a:p>
        </p:txBody>
      </p:sp>
      <p:sp>
        <p:nvSpPr>
          <p:cNvPr id="4" name="Slide Number Placeholder 5">
            <a:extLst>
              <a:ext uri="{FF2B5EF4-FFF2-40B4-BE49-F238E27FC236}">
                <a16:creationId xmlns:a16="http://schemas.microsoft.com/office/drawing/2014/main" id="{B73B3FC0-008B-479C-BAFD-9EFF15F2F3A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5</a:t>
            </a:fld>
            <a:endParaRPr lang="en-GB" dirty="0"/>
          </a:p>
        </p:txBody>
      </p:sp>
      <p:sp>
        <p:nvSpPr>
          <p:cNvPr id="5" name="Footer Placeholder 4">
            <a:extLst>
              <a:ext uri="{FF2B5EF4-FFF2-40B4-BE49-F238E27FC236}">
                <a16:creationId xmlns:a16="http://schemas.microsoft.com/office/drawing/2014/main" id="{6CFA426A-C659-45EC-AB32-F9309E4C533C}"/>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567984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914399"/>
          </a:xfrm>
        </p:spPr>
        <p:txBody>
          <a:bodyPr/>
          <a:lstStyle/>
          <a:p>
            <a:r>
              <a:rPr lang="en-US" dirty="0"/>
              <a:t>TSPEC-lite Fields</a:t>
            </a:r>
            <a:endParaRPr lang="en-US" b="1" dirty="0"/>
          </a:p>
        </p:txBody>
      </p:sp>
      <p:graphicFrame>
        <p:nvGraphicFramePr>
          <p:cNvPr id="5" name="Table 5">
            <a:extLst>
              <a:ext uri="{FF2B5EF4-FFF2-40B4-BE49-F238E27FC236}">
                <a16:creationId xmlns:a16="http://schemas.microsoft.com/office/drawing/2014/main" id="{33C35270-3272-4800-8C80-826260F0F05F}"/>
              </a:ext>
            </a:extLst>
          </p:cNvPr>
          <p:cNvGraphicFramePr>
            <a:graphicFrameLocks noGrp="1"/>
          </p:cNvGraphicFramePr>
          <p:nvPr>
            <p:extLst>
              <p:ext uri="{D42A27DB-BD31-4B8C-83A1-F6EECF244321}">
                <p14:modId xmlns:p14="http://schemas.microsoft.com/office/powerpoint/2010/main" val="121760462"/>
              </p:ext>
            </p:extLst>
          </p:nvPr>
        </p:nvGraphicFramePr>
        <p:xfrm>
          <a:off x="533400" y="1524000"/>
          <a:ext cx="7924800" cy="4511062"/>
        </p:xfrm>
        <a:graphic>
          <a:graphicData uri="http://schemas.openxmlformats.org/drawingml/2006/table">
            <a:tbl>
              <a:tblPr firstRow="1" bandRow="1">
                <a:tableStyleId>{5C22544A-7EE6-4342-B048-85BDC9FD1C3A}</a:tableStyleId>
              </a:tblPr>
              <a:tblGrid>
                <a:gridCol w="1874067">
                  <a:extLst>
                    <a:ext uri="{9D8B030D-6E8A-4147-A177-3AD203B41FA5}">
                      <a16:colId xmlns:a16="http://schemas.microsoft.com/office/drawing/2014/main" val="2954307024"/>
                    </a:ext>
                  </a:extLst>
                </a:gridCol>
                <a:gridCol w="4679133">
                  <a:extLst>
                    <a:ext uri="{9D8B030D-6E8A-4147-A177-3AD203B41FA5}">
                      <a16:colId xmlns:a16="http://schemas.microsoft.com/office/drawing/2014/main" val="2604992657"/>
                    </a:ext>
                  </a:extLst>
                </a:gridCol>
                <a:gridCol w="1371600">
                  <a:extLst>
                    <a:ext uri="{9D8B030D-6E8A-4147-A177-3AD203B41FA5}">
                      <a16:colId xmlns:a16="http://schemas.microsoft.com/office/drawing/2014/main" val="4147281641"/>
                    </a:ext>
                  </a:extLst>
                </a:gridCol>
              </a:tblGrid>
              <a:tr h="228600">
                <a:tc>
                  <a:txBody>
                    <a:bodyPr/>
                    <a:lstStyle/>
                    <a:p>
                      <a:r>
                        <a:rPr lang="en-US" dirty="0"/>
                        <a:t>Field Name</a:t>
                      </a:r>
                    </a:p>
                  </a:txBody>
                  <a:tcPr/>
                </a:tc>
                <a:tc>
                  <a:txBody>
                    <a:bodyPr/>
                    <a:lstStyle/>
                    <a:p>
                      <a:r>
                        <a:rPr lang="en-US" dirty="0"/>
                        <a:t>Definition (shortened)</a:t>
                      </a:r>
                    </a:p>
                  </a:txBody>
                  <a:tcPr/>
                </a:tc>
                <a:tc>
                  <a:txBody>
                    <a:bodyPr/>
                    <a:lstStyle/>
                    <a:p>
                      <a:r>
                        <a:rPr lang="en-US" dirty="0"/>
                        <a:t>Notes</a:t>
                      </a:r>
                    </a:p>
                  </a:txBody>
                  <a:tcPr/>
                </a:tc>
                <a:extLst>
                  <a:ext uri="{0D108BD9-81ED-4DB2-BD59-A6C34878D82A}">
                    <a16:rowId xmlns:a16="http://schemas.microsoft.com/office/drawing/2014/main" val="2342211357"/>
                  </a:ext>
                </a:extLst>
              </a:tr>
              <a:tr h="350071">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Element ID (1 octet), Element ID Extension (1 octet)</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Element ID, Element ID Extension set by &lt;ANA&gt;</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Basics</a:t>
                      </a:r>
                    </a:p>
                  </a:txBody>
                  <a:tcPr marL="68580" marR="68580" marT="0" marB="0"/>
                </a:tc>
                <a:extLst>
                  <a:ext uri="{0D108BD9-81ED-4DB2-BD59-A6C34878D82A}">
                    <a16:rowId xmlns:a16="http://schemas.microsoft.com/office/drawing/2014/main" val="3981911066"/>
                  </a:ext>
                </a:extLst>
              </a:tr>
              <a:tr h="274235">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Length (1 octet)</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Length of the payload</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Basics</a:t>
                      </a:r>
                    </a:p>
                  </a:txBody>
                  <a:tcPr marL="68580" marR="68580" marT="0" marB="0"/>
                </a:tc>
                <a:extLst>
                  <a:ext uri="{0D108BD9-81ED-4DB2-BD59-A6C34878D82A}">
                    <a16:rowId xmlns:a16="http://schemas.microsoft.com/office/drawing/2014/main" val="2840846133"/>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TID Bitmap (1 octet)</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The TID Bitmap specifies which TIDs the element applies to. If the bit position corresponding to the TID value is set to 1, this elements apply to that TID. One or more bits can be set to 1.</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New field</a:t>
                      </a:r>
                    </a:p>
                  </a:txBody>
                  <a:tcPr marL="68580" marR="68580" marT="0" marB="0"/>
                </a:tc>
                <a:extLst>
                  <a:ext uri="{0D108BD9-81ED-4DB2-BD59-A6C34878D82A}">
                    <a16:rowId xmlns:a16="http://schemas.microsoft.com/office/drawing/2014/main" val="3863695308"/>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Direction (2 bits)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Direction subfield specifies the direction of data carried by the TS as defined in Table 9-160 indicating: UL, DL, Direct link, Symmetrical bi-directional link.</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2561285460"/>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Minimum Service Interval</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Minimum Service Interval field (#4696)contains an unsigned integer that specifies the minimum interval, in microseconds, between the start of two successive SPs.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2766169049"/>
                  </a:ext>
                </a:extLst>
              </a:tr>
              <a:tr h="29799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Maximum Service Interval</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Maximum Service Interval field (#4696)contains an unsigned integer that, when the TSPEC element is for the admitting of HCCA streams, specifies the maximum interval, in microseconds, between the start of two successive SPs.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14951679"/>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Inactivity Interval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Inactivity Interval field contains an unsigned integer that specifies the minimum amount of time, in microseconds, that can elapse without arrival or transfer of an MPDU belonging to the TS before this TS is deleted by the MAC entity at the HC.</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930362381"/>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Suspension Interval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Suspension Interval field contains an unsigned integer that specifies the minimum amount of time, in microseconds, that can elapse without arrival or transfer of an MSDU belonging to the TS before the generation of successive QoS(+)CF-Poll is stopped for this TS.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20896250"/>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Service Start time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Service Start Time field contains an unsigned integer that specifies the time, expressed in microseconds, when the first scheduled SP starts. The service start time indicates to the AP the time when a STA first expects to be ready to send frames and a power saving STA needs to be awake to receive frames.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3497476086"/>
                  </a:ext>
                </a:extLst>
              </a:tr>
            </a:tbl>
          </a:graphicData>
        </a:graphic>
      </p:graphicFrame>
      <p:sp>
        <p:nvSpPr>
          <p:cNvPr id="4" name="Slide Number Placeholder 5">
            <a:extLst>
              <a:ext uri="{FF2B5EF4-FFF2-40B4-BE49-F238E27FC236}">
                <a16:creationId xmlns:a16="http://schemas.microsoft.com/office/drawing/2014/main" id="{790F9621-5378-41D1-876B-7416D3CCA7B0}"/>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6</a:t>
            </a:fld>
            <a:endParaRPr lang="en-GB" dirty="0"/>
          </a:p>
        </p:txBody>
      </p:sp>
      <p:sp>
        <p:nvSpPr>
          <p:cNvPr id="6" name="Footer Placeholder 4">
            <a:extLst>
              <a:ext uri="{FF2B5EF4-FFF2-40B4-BE49-F238E27FC236}">
                <a16:creationId xmlns:a16="http://schemas.microsoft.com/office/drawing/2014/main" id="{1264CAC8-41EE-48CA-8595-65A9A067FAB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271423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914399"/>
          </a:xfrm>
        </p:spPr>
        <p:txBody>
          <a:bodyPr/>
          <a:lstStyle/>
          <a:p>
            <a:r>
              <a:rPr lang="en-US" dirty="0"/>
              <a:t>The TSPEC-lite Fields</a:t>
            </a:r>
            <a:endParaRPr lang="en-US" b="1" dirty="0"/>
          </a:p>
        </p:txBody>
      </p:sp>
      <p:graphicFrame>
        <p:nvGraphicFramePr>
          <p:cNvPr id="5" name="Table 5">
            <a:extLst>
              <a:ext uri="{FF2B5EF4-FFF2-40B4-BE49-F238E27FC236}">
                <a16:creationId xmlns:a16="http://schemas.microsoft.com/office/drawing/2014/main" id="{33C35270-3272-4800-8C80-826260F0F05F}"/>
              </a:ext>
            </a:extLst>
          </p:cNvPr>
          <p:cNvGraphicFramePr>
            <a:graphicFrameLocks noGrp="1"/>
          </p:cNvGraphicFramePr>
          <p:nvPr>
            <p:extLst>
              <p:ext uri="{D42A27DB-BD31-4B8C-83A1-F6EECF244321}">
                <p14:modId xmlns:p14="http://schemas.microsoft.com/office/powerpoint/2010/main" val="2113293944"/>
              </p:ext>
            </p:extLst>
          </p:nvPr>
        </p:nvGraphicFramePr>
        <p:xfrm>
          <a:off x="533399" y="1524000"/>
          <a:ext cx="7770813" cy="3594392"/>
        </p:xfrm>
        <a:graphic>
          <a:graphicData uri="http://schemas.openxmlformats.org/drawingml/2006/table">
            <a:tbl>
              <a:tblPr firstRow="1" bandRow="1">
                <a:tableStyleId>{5C22544A-7EE6-4342-B048-85BDC9FD1C3A}</a:tableStyleId>
              </a:tblPr>
              <a:tblGrid>
                <a:gridCol w="1447801">
                  <a:extLst>
                    <a:ext uri="{9D8B030D-6E8A-4147-A177-3AD203B41FA5}">
                      <a16:colId xmlns:a16="http://schemas.microsoft.com/office/drawing/2014/main" val="2954307024"/>
                    </a:ext>
                  </a:extLst>
                </a:gridCol>
                <a:gridCol w="4953000">
                  <a:extLst>
                    <a:ext uri="{9D8B030D-6E8A-4147-A177-3AD203B41FA5}">
                      <a16:colId xmlns:a16="http://schemas.microsoft.com/office/drawing/2014/main" val="2604992657"/>
                    </a:ext>
                  </a:extLst>
                </a:gridCol>
                <a:gridCol w="1370012">
                  <a:extLst>
                    <a:ext uri="{9D8B030D-6E8A-4147-A177-3AD203B41FA5}">
                      <a16:colId xmlns:a16="http://schemas.microsoft.com/office/drawing/2014/main" val="1698623883"/>
                    </a:ext>
                  </a:extLst>
                </a:gridCol>
              </a:tblGrid>
              <a:tr h="304800">
                <a:tc>
                  <a:txBody>
                    <a:bodyPr/>
                    <a:lstStyle/>
                    <a:p>
                      <a:r>
                        <a:rPr lang="en-US" dirty="0"/>
                        <a:t>Field Name</a:t>
                      </a:r>
                    </a:p>
                  </a:txBody>
                  <a:tcPr/>
                </a:tc>
                <a:tc>
                  <a:txBody>
                    <a:bodyPr/>
                    <a:lstStyle/>
                    <a:p>
                      <a:r>
                        <a:rPr lang="en-US" dirty="0"/>
                        <a:t>Definition (shortened)</a:t>
                      </a:r>
                    </a:p>
                  </a:txBody>
                  <a:tcPr/>
                </a:tc>
                <a:tc>
                  <a:txBody>
                    <a:bodyPr/>
                    <a:lstStyle/>
                    <a:p>
                      <a:r>
                        <a:rPr lang="en-US" dirty="0"/>
                        <a:t>Notes</a:t>
                      </a:r>
                    </a:p>
                  </a:txBody>
                  <a:tcPr/>
                </a:tc>
                <a:extLst>
                  <a:ext uri="{0D108BD9-81ED-4DB2-BD59-A6C34878D82A}">
                    <a16:rowId xmlns:a16="http://schemas.microsoft.com/office/drawing/2014/main" val="2342211357"/>
                  </a:ext>
                </a:extLst>
              </a:tr>
              <a:tr h="57236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Minimum Data Rate</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lowest data rate specified at the MAC SAP, for transport of MSDUs or A-MSDUs belonging to this TS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4165595640"/>
                  </a:ext>
                </a:extLst>
              </a:tr>
              <a:tr h="57236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Mean Data Rate</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average data rate specified at the MAC SAP, for transport of MSDUs or A-MSDUs belonging to this TS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2390494980"/>
                  </a:ext>
                </a:extLst>
              </a:tr>
              <a:tr h="48252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Burst Size</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Burst Size field contains an unsigned integer that specifies the maximum burst, in octets, of the MSDUs or A-MSDUs belonging to this TS that arrive at the MAC SAP at the peak data rate.</a:t>
                      </a:r>
                    </a:p>
                  </a:txBody>
                  <a:tcPr marL="68580" marR="68580" marT="0" marB="0"/>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33897585"/>
                  </a:ext>
                </a:extLst>
              </a:tr>
              <a:tr h="114472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Delay Bound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Unsigned integer that specifies the maximum amount of time, in microseconds, allowed to transport an MSDU or A-MSDU belonging to the TS in this TSPEC, measured between the time marking the arrival of the MSDU, or the first MSDU of the MSDUs constituting an A-MSDU, at the local MAC sublayer from the local MAC SAP and the time of completion of the successful transmission or retransmission of the MSDU or A-MSDU to the destination. The completion of the MSDU or A-MSDU transmission includes the relevant acknowledgment frame transmission time, if present.</a:t>
                      </a:r>
                    </a:p>
                  </a:txBody>
                  <a:tcPr marL="68580" marR="68580" marT="0" marB="0"/>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40846133"/>
                  </a:ext>
                </a:extLst>
              </a:tr>
              <a:tr h="456672">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Discard Age (2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Unsigned integer that specifies the maximum age of an MSDU, in milliseconds, after which the transmitter shall discard the MSDU.</a:t>
                      </a:r>
                      <a:endParaRPr lang="en-US" sz="1000" b="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New field</a:t>
                      </a:r>
                    </a:p>
                  </a:txBody>
                  <a:tcPr marL="68580" marR="68580" marT="0" marB="0"/>
                </a:tc>
                <a:extLst>
                  <a:ext uri="{0D108BD9-81ED-4DB2-BD59-A6C34878D82A}">
                    <a16:rowId xmlns:a16="http://schemas.microsoft.com/office/drawing/2014/main" val="930362381"/>
                  </a:ext>
                </a:extLst>
              </a:tr>
            </a:tbl>
          </a:graphicData>
        </a:graphic>
      </p:graphicFrame>
      <p:sp>
        <p:nvSpPr>
          <p:cNvPr id="4" name="Slide Number Placeholder 5">
            <a:extLst>
              <a:ext uri="{FF2B5EF4-FFF2-40B4-BE49-F238E27FC236}">
                <a16:creationId xmlns:a16="http://schemas.microsoft.com/office/drawing/2014/main" id="{21551E2F-B32F-47F6-8BF6-35CD323265F2}"/>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7</a:t>
            </a:fld>
            <a:endParaRPr lang="en-GB" dirty="0"/>
          </a:p>
        </p:txBody>
      </p:sp>
      <p:sp>
        <p:nvSpPr>
          <p:cNvPr id="6" name="Footer Placeholder 4">
            <a:extLst>
              <a:ext uri="{FF2B5EF4-FFF2-40B4-BE49-F238E27FC236}">
                <a16:creationId xmlns:a16="http://schemas.microsoft.com/office/drawing/2014/main" id="{16DEDCEB-270B-4EB7-ACE9-6A78719FF383}"/>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34966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1"/>
            <a:ext cx="7770813" cy="609600"/>
          </a:xfrm>
        </p:spPr>
        <p:txBody>
          <a:bodyPr/>
          <a:lstStyle/>
          <a:p>
            <a:r>
              <a:rPr lang="en-US" dirty="0"/>
              <a:t>Further Optimization</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81382"/>
          </a:xfrm>
        </p:spPr>
        <p:txBody>
          <a:bodyPr>
            <a:normAutofit/>
          </a:bodyPr>
          <a:lstStyle/>
          <a:p>
            <a:pPr>
              <a:buFont typeface="Arial" panose="020B0604020202020204" pitchFamily="34" charset="0"/>
              <a:buChar char="•"/>
            </a:pPr>
            <a:r>
              <a:rPr lang="en-US" sz="2000" dirty="0"/>
              <a:t>Since some of the fields will carry redundant info if sent together with a TWT Request, we can make these fields optional</a:t>
            </a:r>
            <a:endParaRPr lang="en-US" sz="1800" dirty="0"/>
          </a:p>
        </p:txBody>
      </p:sp>
      <p:sp>
        <p:nvSpPr>
          <p:cNvPr id="4" name="Slide Number Placeholder 5">
            <a:extLst>
              <a:ext uri="{FF2B5EF4-FFF2-40B4-BE49-F238E27FC236}">
                <a16:creationId xmlns:a16="http://schemas.microsoft.com/office/drawing/2014/main" id="{B73B3FC0-008B-479C-BAFD-9EFF15F2F3A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8</a:t>
            </a:fld>
            <a:endParaRPr lang="en-GB" dirty="0"/>
          </a:p>
        </p:txBody>
      </p:sp>
      <p:sp>
        <p:nvSpPr>
          <p:cNvPr id="5" name="Footer Placeholder 4">
            <a:extLst>
              <a:ext uri="{FF2B5EF4-FFF2-40B4-BE49-F238E27FC236}">
                <a16:creationId xmlns:a16="http://schemas.microsoft.com/office/drawing/2014/main" id="{6CFA426A-C659-45EC-AB32-F9309E4C533C}"/>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2683851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Old SP1</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dirty="0"/>
              <a:t>Do you agree to add to the </a:t>
            </a:r>
            <a:r>
              <a:rPr lang="en-US" dirty="0" err="1"/>
              <a:t>TGbe</a:t>
            </a:r>
            <a:r>
              <a:rPr lang="en-US" dirty="0"/>
              <a:t> SFD:</a:t>
            </a:r>
          </a:p>
          <a:p>
            <a:pPr lvl="1">
              <a:buFont typeface="Arial" panose="020B0604020202020204" pitchFamily="34" charset="0"/>
              <a:buChar char="•"/>
            </a:pPr>
            <a:r>
              <a:rPr lang="en-US" dirty="0"/>
              <a:t>Create a new IE to convey the expected QoS requirement of a traffic stream from a non-AP MLD to an AP-MLD</a:t>
            </a:r>
          </a:p>
          <a:p>
            <a:pPr lvl="2">
              <a:buFont typeface="Arial" panose="020B0604020202020204" pitchFamily="34" charset="0"/>
              <a:buChar char="•"/>
            </a:pPr>
            <a:r>
              <a:rPr lang="en-US" dirty="0"/>
              <a:t>Details of the IE is TBD but expect to reuse some fields of the TSPEC element if applicable</a:t>
            </a:r>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9</a:t>
            </a:fld>
            <a:endParaRPr lang="en-GB" dirty="0"/>
          </a:p>
        </p:txBody>
      </p:sp>
      <p:sp>
        <p:nvSpPr>
          <p:cNvPr id="5" name="Footer Placeholder 4">
            <a:extLst>
              <a:ext uri="{FF2B5EF4-FFF2-40B4-BE49-F238E27FC236}">
                <a16:creationId xmlns:a16="http://schemas.microsoft.com/office/drawing/2014/main" id="{0F8B176C-274A-4B7E-A60E-6CE36A8A4A80}"/>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72605938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80d3c346ed87dbe397de4bf8678d22a7">
  <xsd:schema xmlns:xsd="http://www.w3.org/2001/XMLSchema" xmlns:xs="http://www.w3.org/2001/XMLSchema" xmlns:p="http://schemas.microsoft.com/office/2006/metadata/properties" xmlns:ns3="4b1de6fe-44aa-4e13-b7e7-ab260d1ea5f8" xmlns:ns4="bcc01d59-85de-4ef9-881e-76d8b6a6f841" targetNamespace="http://schemas.microsoft.com/office/2006/metadata/properties" ma:root="true" ma:fieldsID="87d3fd4b2b1d530e17fd3d6ab294b57e" ns3:_="" ns4:_="">
    <xsd:import namespace="4b1de6fe-44aa-4e13-b7e7-ab260d1ea5f8"/>
    <xsd:import namespace="bcc01d59-85de-4ef9-881e-76d8b6a6f84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EE36AD-2C9B-4E5E-809E-158C38A1BF9E}">
  <ds:schemaRefs>
    <ds:schemaRef ds:uri="http://schemas.microsoft.com/sharepoint/v3/contenttype/forms"/>
  </ds:schemaRefs>
</ds:datastoreItem>
</file>

<file path=customXml/itemProps2.xml><?xml version="1.0" encoding="utf-8"?>
<ds:datastoreItem xmlns:ds="http://schemas.openxmlformats.org/officeDocument/2006/customXml" ds:itemID="{4C9858FA-0A8D-4C2C-8470-016E876181BA}">
  <ds:schemaRefs>
    <ds:schemaRef ds:uri="http://purl.org/dc/elements/1.1/"/>
    <ds:schemaRef ds:uri="http://schemas.openxmlformats.org/package/2006/metadata/core-properties"/>
    <ds:schemaRef ds:uri="4b1de6fe-44aa-4e13-b7e7-ab260d1ea5f8"/>
    <ds:schemaRef ds:uri="bcc01d59-85de-4ef9-881e-76d8b6a6f841"/>
    <ds:schemaRef ds:uri="http://schemas.microsoft.com/office/infopath/2007/PartnerControls"/>
    <ds:schemaRef ds:uri="http://purl.org/dc/terms/"/>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E1804CA7-177A-46BF-8EDD-1425699BFC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1de6fe-44aa-4e13-b7e7-ab260d1ea5f8"/>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9929</TotalTime>
  <Words>1646</Words>
  <Application>Microsoft Office PowerPoint</Application>
  <PresentationFormat>On-screen Show (4:3)</PresentationFormat>
  <Paragraphs>206</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Office Theme</vt:lpstr>
      <vt:lpstr>TSPEC for Low Latency for R1</vt:lpstr>
      <vt:lpstr>Intro</vt:lpstr>
      <vt:lpstr>What is a TSPEC Element?</vt:lpstr>
      <vt:lpstr>TSPEC Element</vt:lpstr>
      <vt:lpstr>Proposals</vt:lpstr>
      <vt:lpstr>TSPEC-lite Fields</vt:lpstr>
      <vt:lpstr>The TSPEC-lite Fields</vt:lpstr>
      <vt:lpstr>Further Optimization</vt:lpstr>
      <vt:lpstr>Old SP1</vt:lpstr>
      <vt:lpstr>SP1</vt:lpstr>
      <vt:lpstr>Old SP2</vt:lpstr>
      <vt:lpstr>SP2</vt:lpstr>
      <vt:lpstr>SP3</vt:lpstr>
      <vt:lpstr>SP4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402</cp:revision>
  <cp:lastPrinted>1601-01-01T00:00:00Z</cp:lastPrinted>
  <dcterms:created xsi:type="dcterms:W3CDTF">2019-06-07T21:10:12Z</dcterms:created>
  <dcterms:modified xsi:type="dcterms:W3CDTF">2021-01-23T01:46:33Z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0x0101004257954231A76C44B0D04C9AEE4292A8</vt:lpwstr>
  </property>
</Properties>
</file>