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1083" r:id="rId6"/>
    <p:sldId id="1095" r:id="rId7"/>
    <p:sldId id="1082" r:id="rId8"/>
    <p:sldId id="1079" r:id="rId9"/>
    <p:sldId id="1081" r:id="rId10"/>
    <p:sldId id="1096" r:id="rId11"/>
    <p:sldId id="1097" r:id="rId12"/>
    <p:sldId id="1098"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6" d="100"/>
          <a:sy n="96" d="100"/>
        </p:scale>
        <p:origin x="85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Duncan Ho, Qualcomm Incorporated</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Duncan Ho, Qualcomm Incorporated</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dirty="0"/>
              <a:t>Duncan Ho, Qualcomm Incorporated</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dirty="0"/>
              <a:t>Duncan Ho, Qualcomm Incorporated</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Duncan Ho, Qualcomm Incorporated</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Duncan Ho, Qualcomm Incorporated</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Duncan Ho, Qualcomm Incorporated</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802.11-20/1693r0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Duncan Ho, Qualcomm Incorporated</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TSPEC for Low Latency for R1</a:t>
            </a:r>
          </a:p>
        </p:txBody>
      </p:sp>
      <p:sp>
        <p:nvSpPr>
          <p:cNvPr id="3074" name="Rectangle 2"/>
          <p:cNvSpPr>
            <a:spLocks noGrp="1" noChangeArrowheads="1"/>
          </p:cNvSpPr>
          <p:nvPr>
            <p:ph type="body" idx="1"/>
          </p:nvPr>
        </p:nvSpPr>
        <p:spPr>
          <a:xfrm>
            <a:off x="685800" y="1752600"/>
            <a:ext cx="7772400" cy="38100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2020-10-6</a:t>
            </a:r>
          </a:p>
        </p:txBody>
      </p:sp>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Table 8">
            <a:extLst>
              <a:ext uri="{FF2B5EF4-FFF2-40B4-BE49-F238E27FC236}">
                <a16:creationId xmlns:a16="http://schemas.microsoft.com/office/drawing/2014/main" id="{9CA80BBD-F2A3-4933-8EB6-1BC34C5A63AF}"/>
              </a:ext>
            </a:extLst>
          </p:cNvPr>
          <p:cNvGraphicFramePr>
            <a:graphicFrameLocks noGrp="1"/>
          </p:cNvGraphicFramePr>
          <p:nvPr>
            <p:extLst>
              <p:ext uri="{D42A27DB-BD31-4B8C-83A1-F6EECF244321}">
                <p14:modId xmlns:p14="http://schemas.microsoft.com/office/powerpoint/2010/main" val="3117136179"/>
              </p:ext>
            </p:extLst>
          </p:nvPr>
        </p:nvGraphicFramePr>
        <p:xfrm>
          <a:off x="663107" y="2860675"/>
          <a:ext cx="8096484" cy="2468880"/>
        </p:xfrm>
        <a:graphic>
          <a:graphicData uri="http://schemas.openxmlformats.org/drawingml/2006/table">
            <a:tbl>
              <a:tblPr firstRow="1" bandRow="1">
                <a:tableStyleId>{F5AB1C69-6EDB-4FF4-983F-18BD219EF322}</a:tableStyleId>
              </a:tblPr>
              <a:tblGrid>
                <a:gridCol w="1554480">
                  <a:extLst>
                    <a:ext uri="{9D8B030D-6E8A-4147-A177-3AD203B41FA5}">
                      <a16:colId xmlns:a16="http://schemas.microsoft.com/office/drawing/2014/main" val="20000"/>
                    </a:ext>
                  </a:extLst>
                </a:gridCol>
                <a:gridCol w="1551305">
                  <a:extLst>
                    <a:ext uri="{9D8B030D-6E8A-4147-A177-3AD203B41FA5}">
                      <a16:colId xmlns:a16="http://schemas.microsoft.com/office/drawing/2014/main" val="20001"/>
                    </a:ext>
                  </a:extLst>
                </a:gridCol>
                <a:gridCol w="1718110">
                  <a:extLst>
                    <a:ext uri="{9D8B030D-6E8A-4147-A177-3AD203B41FA5}">
                      <a16:colId xmlns:a16="http://schemas.microsoft.com/office/drawing/2014/main" val="20002"/>
                    </a:ext>
                  </a:extLst>
                </a:gridCol>
                <a:gridCol w="1218598">
                  <a:extLst>
                    <a:ext uri="{9D8B030D-6E8A-4147-A177-3AD203B41FA5}">
                      <a16:colId xmlns:a16="http://schemas.microsoft.com/office/drawing/2014/main" val="20003"/>
                    </a:ext>
                  </a:extLst>
                </a:gridCol>
                <a:gridCol w="2053991">
                  <a:extLst>
                    <a:ext uri="{9D8B030D-6E8A-4147-A177-3AD203B41FA5}">
                      <a16:colId xmlns:a16="http://schemas.microsoft.com/office/drawing/2014/main" val="20004"/>
                    </a:ext>
                  </a:extLst>
                </a:gridCol>
              </a:tblGrid>
              <a:tr h="264132">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64132">
                <a:tc>
                  <a:txBody>
                    <a:bodyPr/>
                    <a:lstStyle/>
                    <a:p>
                      <a:pPr algn="ctr"/>
                      <a:r>
                        <a:rPr lang="en-US" sz="1400" dirty="0">
                          <a:solidFill>
                            <a:schemeClr val="tx1"/>
                          </a:solidFill>
                        </a:rPr>
                        <a:t>Duncan Ho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5665 Morehouse Dr. </a:t>
                      </a:r>
                      <a:r>
                        <a:rPr lang="en-US" sz="1400">
                          <a:solidFill>
                            <a:schemeClr val="tx1"/>
                          </a:solidFill>
                        </a:rPr>
                        <a:t>San Diego, CA 92121</a:t>
                      </a: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dho@qti.qualcomm.com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5670555"/>
                  </a:ext>
                </a:extLst>
              </a:tr>
              <a:tr h="264132">
                <a:tc>
                  <a:txBody>
                    <a:bodyPr/>
                    <a:lstStyle/>
                    <a:p>
                      <a:pPr algn="ctr"/>
                      <a:r>
                        <a:rPr lang="en-US" sz="1400" dirty="0">
                          <a:solidFill>
                            <a:schemeClr val="tx1"/>
                          </a:solidFill>
                        </a:rPr>
                        <a:t>Alfred Asterjadhi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3848554"/>
                  </a:ext>
                </a:extLst>
              </a:tr>
              <a:tr h="264132">
                <a:tc>
                  <a:txBody>
                    <a:bodyPr/>
                    <a:lstStyle/>
                    <a:p>
                      <a:pPr algn="ctr"/>
                      <a:r>
                        <a:rPr lang="en-US" sz="1400" dirty="0">
                          <a:solidFill>
                            <a:schemeClr val="tx1"/>
                          </a:solidFill>
                        </a:rPr>
                        <a:t>George Cherian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835117"/>
                  </a:ext>
                </a:extLst>
              </a:tr>
              <a:tr h="264132">
                <a:tc>
                  <a:txBody>
                    <a:bodyPr/>
                    <a:lstStyle/>
                    <a:p>
                      <a:pPr algn="ctr"/>
                      <a:r>
                        <a:rPr lang="en-US" sz="1400" dirty="0">
                          <a:solidFill>
                            <a:schemeClr val="tx1"/>
                          </a:solidFill>
                        </a:rPr>
                        <a:t>Abhishek Patil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0516509"/>
                  </a:ext>
                </a:extLst>
              </a:tr>
              <a:tr h="264132">
                <a:tc>
                  <a:txBody>
                    <a:bodyPr/>
                    <a:lstStyle/>
                    <a:p>
                      <a:pPr algn="ctr"/>
                      <a:r>
                        <a:rPr lang="en-US" sz="1400" dirty="0">
                          <a:solidFill>
                            <a:schemeClr val="tx1"/>
                          </a:solidFill>
                        </a:rPr>
                        <a:t>Yanjun Sun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Qualcomm Inc.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3156467"/>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Intro</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For a STA of a non-AP MLD to </a:t>
            </a:r>
            <a:r>
              <a:rPr lang="en-US" sz="2200" dirty="0">
                <a:solidFill>
                  <a:schemeClr val="tx1"/>
                </a:solidFill>
              </a:rPr>
              <a:t>request low latency service, </a:t>
            </a:r>
            <a:r>
              <a:rPr lang="en-US" sz="2200" dirty="0"/>
              <a:t>the STA needs to convey its expected traffic pattern and QoS </a:t>
            </a:r>
            <a:r>
              <a:rPr lang="en-US" sz="2200" dirty="0">
                <a:solidFill>
                  <a:schemeClr val="tx1"/>
                </a:solidFill>
              </a:rPr>
              <a:t>requirements</a:t>
            </a:r>
            <a:r>
              <a:rPr lang="en-US" sz="2200" dirty="0"/>
              <a:t> to the AP</a:t>
            </a:r>
          </a:p>
          <a:p>
            <a:pPr>
              <a:buFont typeface="Arial" panose="020B0604020202020204" pitchFamily="34" charset="0"/>
              <a:buChar char="•"/>
            </a:pPr>
            <a:r>
              <a:rPr lang="en-US" sz="2200" dirty="0"/>
              <a:t>To provide this information we can leverage the existing TSPEC defined in 802.11</a:t>
            </a:r>
          </a:p>
        </p:txBody>
      </p:sp>
      <p:sp>
        <p:nvSpPr>
          <p:cNvPr id="4" name="Slide Number Placeholder 5">
            <a:extLst>
              <a:ext uri="{FF2B5EF4-FFF2-40B4-BE49-F238E27FC236}">
                <a16:creationId xmlns:a16="http://schemas.microsoft.com/office/drawing/2014/main" id="{32D2E567-4190-4B14-8610-B86854A3841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6" name="Footer Placeholder 4">
            <a:extLst>
              <a:ext uri="{FF2B5EF4-FFF2-40B4-BE49-F238E27FC236}">
                <a16:creationId xmlns:a16="http://schemas.microsoft.com/office/drawing/2014/main" id="{EE978DC1-EBFF-4CC5-B783-970B6527DC5D}"/>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880384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What is a 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sz="2200" dirty="0"/>
              <a:t>The TSPEC element contains the set of parameters that define the characteristics and QoS expectations of a traffic flow, in the context of a particular STA, for use by the HC or PCP and STA(s) or a mesh STA and its peer mesh STAs in support of QoS traffic transfer using the procedures defined in 11.4 (TS operation) and 11.22.16.3 (GCR procedures).</a:t>
            </a:r>
          </a:p>
        </p:txBody>
      </p:sp>
      <p:sp>
        <p:nvSpPr>
          <p:cNvPr id="4" name="Slide Number Placeholder 5">
            <a:extLst>
              <a:ext uri="{FF2B5EF4-FFF2-40B4-BE49-F238E27FC236}">
                <a16:creationId xmlns:a16="http://schemas.microsoft.com/office/drawing/2014/main" id="{3D4413DE-E2DB-4579-85D8-A34E26E3E6FB}"/>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 name="Footer Placeholder 4">
            <a:extLst>
              <a:ext uri="{FF2B5EF4-FFF2-40B4-BE49-F238E27FC236}">
                <a16:creationId xmlns:a16="http://schemas.microsoft.com/office/drawing/2014/main" id="{C78DBFF2-367A-4D75-8786-8E7583E74C38}"/>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64286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622861"/>
          </a:xfrm>
        </p:spPr>
        <p:txBody>
          <a:bodyPr/>
          <a:lstStyle/>
          <a:p>
            <a:r>
              <a:rPr lang="en-US" dirty="0"/>
              <a:t>TSPEC Element</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336736"/>
            <a:ext cx="8407908" cy="4261104"/>
          </a:xfrm>
        </p:spPr>
        <p:txBody>
          <a:bodyPr>
            <a:normAutofit/>
          </a:bodyPr>
          <a:lstStyle/>
          <a:p>
            <a:pPr>
              <a:buFont typeface="Arial" panose="020B0604020202020204" pitchFamily="34" charset="0"/>
              <a:buChar char="•"/>
            </a:pPr>
            <a:r>
              <a:rPr lang="en-US" sz="2200" dirty="0"/>
              <a:t>TSPEC has 28 fields - 57 or 59 octets</a:t>
            </a:r>
          </a:p>
          <a:p>
            <a:pPr lvl="1">
              <a:buFont typeface="Arial" panose="020B0604020202020204" pitchFamily="34" charset="0"/>
              <a:buChar char="•"/>
            </a:pPr>
            <a:r>
              <a:rPr lang="en-US" sz="1800" dirty="0"/>
              <a:t>There are a lot of fields. Do we need all of them for 11be?</a:t>
            </a:r>
            <a:endParaRPr lang="en-US" sz="1800" dirty="0">
              <a:solidFill>
                <a:schemeClr val="tx1"/>
              </a:solidFill>
            </a:endParaRPr>
          </a:p>
          <a:p>
            <a:pPr lvl="1">
              <a:buFont typeface="Arial" panose="020B0604020202020204" pitchFamily="34" charset="0"/>
              <a:buChar char="•"/>
            </a:pPr>
            <a:r>
              <a:rPr lang="en-US" sz="1800" dirty="0"/>
              <a:t>We </a:t>
            </a:r>
            <a:r>
              <a:rPr lang="en-US" sz="1800"/>
              <a:t>highlighted 14 </a:t>
            </a:r>
            <a:r>
              <a:rPr lang="en-US" sz="1800" dirty="0"/>
              <a:t>fields that we think are useful for 11be</a:t>
            </a:r>
          </a:p>
        </p:txBody>
      </p:sp>
      <p:grpSp>
        <p:nvGrpSpPr>
          <p:cNvPr id="18" name="Group 17">
            <a:extLst>
              <a:ext uri="{FF2B5EF4-FFF2-40B4-BE49-F238E27FC236}">
                <a16:creationId xmlns:a16="http://schemas.microsoft.com/office/drawing/2014/main" id="{36A788B1-4121-4B7A-BAC5-BED9C3FDA1A2}"/>
              </a:ext>
            </a:extLst>
          </p:cNvPr>
          <p:cNvGrpSpPr/>
          <p:nvPr/>
        </p:nvGrpSpPr>
        <p:grpSpPr>
          <a:xfrm>
            <a:off x="1600200" y="2728581"/>
            <a:ext cx="5486400" cy="1971675"/>
            <a:chOff x="1289050" y="3759728"/>
            <a:chExt cx="5486400" cy="1971675"/>
          </a:xfrm>
        </p:grpSpPr>
        <p:pic>
          <p:nvPicPr>
            <p:cNvPr id="3081" name="Picture 9">
              <a:extLst>
                <a:ext uri="{FF2B5EF4-FFF2-40B4-BE49-F238E27FC236}">
                  <a16:creationId xmlns:a16="http://schemas.microsoft.com/office/drawing/2014/main" id="{788077B1-ED18-4FA9-9342-3B4BA12BB4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9050" y="3759728"/>
              <a:ext cx="5486400" cy="197167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85BAF056-C540-444E-A638-0C81BF91D4AB}"/>
                </a:ext>
              </a:extLst>
            </p:cNvPr>
            <p:cNvSpPr/>
            <p:nvPr/>
          </p:nvSpPr>
          <p:spPr>
            <a:xfrm>
              <a:off x="1810045" y="3884713"/>
              <a:ext cx="1079205"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ectangle 14">
              <a:extLst>
                <a:ext uri="{FF2B5EF4-FFF2-40B4-BE49-F238E27FC236}">
                  <a16:creationId xmlns:a16="http://schemas.microsoft.com/office/drawing/2014/main" id="{A5346C1A-F041-412E-9082-415C508AD737}"/>
                </a:ext>
              </a:extLst>
            </p:cNvPr>
            <p:cNvSpPr/>
            <p:nvPr/>
          </p:nvSpPr>
          <p:spPr>
            <a:xfrm>
              <a:off x="3117851" y="3886200"/>
              <a:ext cx="214714" cy="483782"/>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ectangle 15">
              <a:extLst>
                <a:ext uri="{FF2B5EF4-FFF2-40B4-BE49-F238E27FC236}">
                  <a16:creationId xmlns:a16="http://schemas.microsoft.com/office/drawing/2014/main" id="{F7424776-EB95-4783-8922-06A70B635255}"/>
                </a:ext>
              </a:extLst>
            </p:cNvPr>
            <p:cNvSpPr/>
            <p:nvPr/>
          </p:nvSpPr>
          <p:spPr>
            <a:xfrm>
              <a:off x="4184651" y="4738874"/>
              <a:ext cx="527008"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Rectangle 16">
              <a:extLst>
                <a:ext uri="{FF2B5EF4-FFF2-40B4-BE49-F238E27FC236}">
                  <a16:creationId xmlns:a16="http://schemas.microsoft.com/office/drawing/2014/main" id="{FE59EC4D-7957-4864-B74D-D766873A7DEE}"/>
                </a:ext>
              </a:extLst>
            </p:cNvPr>
            <p:cNvSpPr/>
            <p:nvPr/>
          </p:nvSpPr>
          <p:spPr>
            <a:xfrm>
              <a:off x="2203450" y="473887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grpSp>
      <p:sp>
        <p:nvSpPr>
          <p:cNvPr id="11" name="Rectangle 15">
            <a:extLst>
              <a:ext uri="{FF2B5EF4-FFF2-40B4-BE49-F238E27FC236}">
                <a16:creationId xmlns:a16="http://schemas.microsoft.com/office/drawing/2014/main" id="{B24DA282-29EE-44AB-9BA9-9AFC961474AE}"/>
              </a:ext>
            </a:extLst>
          </p:cNvPr>
          <p:cNvSpPr>
            <a:spLocks noChangeArrowheads="1"/>
          </p:cNvSpPr>
          <p:nvPr/>
        </p:nvSpPr>
        <p:spPr bwMode="auto">
          <a:xfrm>
            <a:off x="541020" y="-54038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6">
            <a:extLst>
              <a:ext uri="{FF2B5EF4-FFF2-40B4-BE49-F238E27FC236}">
                <a16:creationId xmlns:a16="http://schemas.microsoft.com/office/drawing/2014/main" id="{0AF2F815-94E3-41DB-A9FB-6E9D064B4D1D}"/>
              </a:ext>
            </a:extLst>
          </p:cNvPr>
          <p:cNvSpPr>
            <a:spLocks noChangeArrowheads="1"/>
          </p:cNvSpPr>
          <p:nvPr/>
        </p:nvSpPr>
        <p:spPr bwMode="auto">
          <a:xfrm>
            <a:off x="541020" y="-8318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9" name="Table 18">
            <a:extLst>
              <a:ext uri="{FF2B5EF4-FFF2-40B4-BE49-F238E27FC236}">
                <a16:creationId xmlns:a16="http://schemas.microsoft.com/office/drawing/2014/main" id="{62FAB2E2-7378-4B9F-BB62-851A92FD5C5E}"/>
              </a:ext>
            </a:extLst>
          </p:cNvPr>
          <p:cNvGraphicFramePr>
            <a:graphicFrameLocks noGrp="1"/>
          </p:cNvGraphicFramePr>
          <p:nvPr>
            <p:extLst>
              <p:ext uri="{D42A27DB-BD31-4B8C-83A1-F6EECF244321}">
                <p14:modId xmlns:p14="http://schemas.microsoft.com/office/powerpoint/2010/main" val="3515007507"/>
              </p:ext>
            </p:extLst>
          </p:nvPr>
        </p:nvGraphicFramePr>
        <p:xfrm>
          <a:off x="1981200" y="4938381"/>
          <a:ext cx="5346700" cy="1168400"/>
        </p:xfrm>
        <a:graphic>
          <a:graphicData uri="http://schemas.openxmlformats.org/drawingml/2006/table">
            <a:tbl>
              <a:tblPr firstRow="1" firstCol="1" bandRow="1">
                <a:tableStyleId>{5C22544A-7EE6-4342-B048-85BDC9FD1C3A}</a:tableStyleId>
              </a:tblPr>
              <a:tblGrid>
                <a:gridCol w="342900">
                  <a:extLst>
                    <a:ext uri="{9D8B030D-6E8A-4147-A177-3AD203B41FA5}">
                      <a16:colId xmlns:a16="http://schemas.microsoft.com/office/drawing/2014/main" val="1293358798"/>
                    </a:ext>
                  </a:extLst>
                </a:gridCol>
                <a:gridCol w="495300">
                  <a:extLst>
                    <a:ext uri="{9D8B030D-6E8A-4147-A177-3AD203B41FA5}">
                      <a16:colId xmlns:a16="http://schemas.microsoft.com/office/drawing/2014/main" val="1910544704"/>
                    </a:ext>
                  </a:extLst>
                </a:gridCol>
                <a:gridCol w="495300">
                  <a:extLst>
                    <a:ext uri="{9D8B030D-6E8A-4147-A177-3AD203B41FA5}">
                      <a16:colId xmlns:a16="http://schemas.microsoft.com/office/drawing/2014/main" val="2265148874"/>
                    </a:ext>
                  </a:extLst>
                </a:gridCol>
                <a:gridCol w="495300">
                  <a:extLst>
                    <a:ext uri="{9D8B030D-6E8A-4147-A177-3AD203B41FA5}">
                      <a16:colId xmlns:a16="http://schemas.microsoft.com/office/drawing/2014/main" val="862408414"/>
                    </a:ext>
                  </a:extLst>
                </a:gridCol>
                <a:gridCol w="495300">
                  <a:extLst>
                    <a:ext uri="{9D8B030D-6E8A-4147-A177-3AD203B41FA5}">
                      <a16:colId xmlns:a16="http://schemas.microsoft.com/office/drawing/2014/main" val="1938080812"/>
                    </a:ext>
                  </a:extLst>
                </a:gridCol>
                <a:gridCol w="622300">
                  <a:extLst>
                    <a:ext uri="{9D8B030D-6E8A-4147-A177-3AD203B41FA5}">
                      <a16:colId xmlns:a16="http://schemas.microsoft.com/office/drawing/2014/main" val="1851850924"/>
                    </a:ext>
                  </a:extLst>
                </a:gridCol>
                <a:gridCol w="419100">
                  <a:extLst>
                    <a:ext uri="{9D8B030D-6E8A-4147-A177-3AD203B41FA5}">
                      <a16:colId xmlns:a16="http://schemas.microsoft.com/office/drawing/2014/main" val="1655113432"/>
                    </a:ext>
                  </a:extLst>
                </a:gridCol>
                <a:gridCol w="495300">
                  <a:extLst>
                    <a:ext uri="{9D8B030D-6E8A-4147-A177-3AD203B41FA5}">
                      <a16:colId xmlns:a16="http://schemas.microsoft.com/office/drawing/2014/main" val="1444821622"/>
                    </a:ext>
                  </a:extLst>
                </a:gridCol>
                <a:gridCol w="495300">
                  <a:extLst>
                    <a:ext uri="{9D8B030D-6E8A-4147-A177-3AD203B41FA5}">
                      <a16:colId xmlns:a16="http://schemas.microsoft.com/office/drawing/2014/main" val="3328218832"/>
                    </a:ext>
                  </a:extLst>
                </a:gridCol>
                <a:gridCol w="495300">
                  <a:extLst>
                    <a:ext uri="{9D8B030D-6E8A-4147-A177-3AD203B41FA5}">
                      <a16:colId xmlns:a16="http://schemas.microsoft.com/office/drawing/2014/main" val="1305676913"/>
                    </a:ext>
                  </a:extLst>
                </a:gridCol>
                <a:gridCol w="495300">
                  <a:extLst>
                    <a:ext uri="{9D8B030D-6E8A-4147-A177-3AD203B41FA5}">
                      <a16:colId xmlns:a16="http://schemas.microsoft.com/office/drawing/2014/main" val="1854681121"/>
                    </a:ext>
                  </a:extLst>
                </a:gridCol>
              </a:tblGrid>
              <a:tr h="203200">
                <a:tc>
                  <a:txBody>
                    <a:bodyPr/>
                    <a:lstStyle/>
                    <a:p>
                      <a:pPr marL="0" marR="0" algn="l">
                        <a:lnSpc>
                          <a:spcPts val="800"/>
                        </a:lnSpc>
                        <a:spcBef>
                          <a:spcPts val="0"/>
                        </a:spcBef>
                        <a:spcAft>
                          <a:spcPts val="0"/>
                        </a:spcAft>
                        <a:tabLst>
                          <a:tab pos="482600" algn="r"/>
                        </a:tabLs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	B4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B5	B6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B7	B8</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B9</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B10</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B11	B13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 pos="736600" algn="r"/>
                        </a:tabLst>
                      </a:pPr>
                      <a:r>
                        <a:rPr lang="en-US" sz="800">
                          <a:effectLst/>
                        </a:rPr>
                        <a:t>B14	B15</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tabLst>
                          <a:tab pos="736600" algn="r"/>
                        </a:tabLst>
                      </a:pPr>
                      <a:r>
                        <a:rPr lang="en-US" sz="800">
                          <a:effectLst/>
                        </a:rPr>
                        <a:t>B16</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l">
                        <a:lnSpc>
                          <a:spcPts val="800"/>
                        </a:lnSpc>
                        <a:spcBef>
                          <a:spcPts val="0"/>
                        </a:spcBef>
                        <a:spcAft>
                          <a:spcPts val="0"/>
                        </a:spcAft>
                        <a:tabLst>
                          <a:tab pos="444500" algn="r"/>
                        </a:tabLst>
                      </a:pPr>
                      <a:r>
                        <a:rPr lang="en-US" sz="800">
                          <a:effectLst/>
                        </a:rPr>
                        <a:t>B17	B23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21179612"/>
                  </a:ext>
                </a:extLst>
              </a:tr>
              <a:tr h="457200">
                <a:tc>
                  <a:txBody>
                    <a:bodyPr/>
                    <a:lstStyle/>
                    <a:p>
                      <a:pPr marL="0" marR="0" algn="ctr">
                        <a:lnSpc>
                          <a:spcPts val="800"/>
                        </a:lnSpc>
                        <a:spcBef>
                          <a:spcPts val="0"/>
                        </a:spcBef>
                        <a:spcAft>
                          <a:spcPts val="0"/>
                        </a:spcAft>
                      </a:pPr>
                      <a:r>
                        <a:rPr lang="en-US" sz="800">
                          <a:effectLst/>
                        </a:rPr>
                        <a:t> </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Traffic Type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TSID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Direction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Access Policy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Aggregation</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APSD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User -Priority</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dirty="0">
                          <a:effectLst/>
                        </a:rPr>
                        <a:t>TS Info Ack Policy</a:t>
                      </a:r>
                      <a:endParaRPr lang="en-US" sz="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Schedule</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tc>
                  <a:txBody>
                    <a:bodyPr/>
                    <a:lstStyle/>
                    <a:p>
                      <a:pPr marL="0" marR="0" algn="ctr">
                        <a:lnSpc>
                          <a:spcPts val="800"/>
                        </a:lnSpc>
                        <a:spcBef>
                          <a:spcPts val="0"/>
                        </a:spcBef>
                        <a:spcAft>
                          <a:spcPts val="0"/>
                        </a:spcAft>
                      </a:pPr>
                      <a:r>
                        <a:rPr lang="en-US" sz="800">
                          <a:effectLst/>
                        </a:rPr>
                        <a:t>Reserved</a:t>
                      </a:r>
                      <a:endParaRPr lang="en-US" sz="8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101600" marB="63500" anchor="ctr"/>
                </a:tc>
                <a:extLst>
                  <a:ext uri="{0D108BD9-81ED-4DB2-BD59-A6C34878D82A}">
                    <a16:rowId xmlns:a16="http://schemas.microsoft.com/office/drawing/2014/main" val="4246890138"/>
                  </a:ext>
                </a:extLst>
              </a:tr>
              <a:tr h="203200">
                <a:tc>
                  <a:txBody>
                    <a:bodyPr/>
                    <a:lstStyle/>
                    <a:p>
                      <a:pPr marL="0" marR="0" algn="ctr">
                        <a:lnSpc>
                          <a:spcPts val="800"/>
                        </a:lnSpc>
                        <a:spcBef>
                          <a:spcPts val="0"/>
                        </a:spcBef>
                        <a:spcAft>
                          <a:spcPts val="0"/>
                        </a:spcAft>
                      </a:pPr>
                      <a:r>
                        <a:rPr lang="en-US" sz="800">
                          <a:effectLst/>
                        </a:rPr>
                        <a:t>Bits:</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4</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3</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2</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1</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tc>
                  <a:txBody>
                    <a:bodyPr/>
                    <a:lstStyle/>
                    <a:p>
                      <a:pPr marL="0" marR="0" algn="ctr">
                        <a:lnSpc>
                          <a:spcPts val="800"/>
                        </a:lnSpc>
                        <a:spcBef>
                          <a:spcPts val="0"/>
                        </a:spcBef>
                        <a:spcAft>
                          <a:spcPts val="0"/>
                        </a:spcAft>
                      </a:pPr>
                      <a:r>
                        <a:rPr lang="en-US" sz="800">
                          <a:effectLst/>
                        </a:rPr>
                        <a:t>7</a:t>
                      </a:r>
                      <a:endParaRPr lang="en-US" sz="10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5400" marR="25400" marT="76200" marB="38100"/>
                </a:tc>
                <a:extLst>
                  <a:ext uri="{0D108BD9-81ED-4DB2-BD59-A6C34878D82A}">
                    <a16:rowId xmlns:a16="http://schemas.microsoft.com/office/drawing/2014/main" val="4090110561"/>
                  </a:ext>
                </a:extLst>
              </a:tr>
              <a:tr h="0">
                <a:tc gridSpan="11">
                  <a:txBody>
                    <a:bodyPr/>
                    <a:lstStyle/>
                    <a:p>
                      <a:pPr marL="0" marR="0" algn="ctr">
                        <a:lnSpc>
                          <a:spcPts val="1200"/>
                        </a:lnSpc>
                        <a:spcBef>
                          <a:spcPts val="1200"/>
                        </a:spcBef>
                        <a:spcAft>
                          <a:spcPts val="0"/>
                        </a:spcAft>
                      </a:pPr>
                      <a:r>
                        <a:rPr lang="en-US" sz="1000" dirty="0">
                          <a:effectLst/>
                        </a:rPr>
                        <a:t>TS Info field format</a:t>
                      </a:r>
                      <a:endParaRPr lang="en-US" sz="10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25400" marR="25400" marT="76200" marB="3810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64035591"/>
                  </a:ext>
                </a:extLst>
              </a:tr>
            </a:tbl>
          </a:graphicData>
        </a:graphic>
      </p:graphicFrame>
      <p:sp>
        <p:nvSpPr>
          <p:cNvPr id="21" name="Rectangle 20">
            <a:extLst>
              <a:ext uri="{FF2B5EF4-FFF2-40B4-BE49-F238E27FC236}">
                <a16:creationId xmlns:a16="http://schemas.microsoft.com/office/drawing/2014/main" id="{47692ED0-41D9-44A8-A23A-1511F1C60561}"/>
              </a:ext>
            </a:extLst>
          </p:cNvPr>
          <p:cNvSpPr/>
          <p:nvPr/>
        </p:nvSpPr>
        <p:spPr>
          <a:xfrm>
            <a:off x="3306880" y="5132238"/>
            <a:ext cx="477837" cy="479487"/>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Rectangle 19">
            <a:extLst>
              <a:ext uri="{FF2B5EF4-FFF2-40B4-BE49-F238E27FC236}">
                <a16:creationId xmlns:a16="http://schemas.microsoft.com/office/drawing/2014/main" id="{053EF3CC-4AD6-49CB-934C-35DDAB0848F4}"/>
              </a:ext>
            </a:extLst>
          </p:cNvPr>
          <p:cNvSpPr/>
          <p:nvPr/>
        </p:nvSpPr>
        <p:spPr>
          <a:xfrm>
            <a:off x="4786714" y="2828966"/>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ectangle 21">
            <a:extLst>
              <a:ext uri="{FF2B5EF4-FFF2-40B4-BE49-F238E27FC236}">
                <a16:creationId xmlns:a16="http://schemas.microsoft.com/office/drawing/2014/main" id="{FD130B5B-65F0-428D-B1D1-577AABD1992C}"/>
              </a:ext>
            </a:extLst>
          </p:cNvPr>
          <p:cNvSpPr/>
          <p:nvPr/>
        </p:nvSpPr>
        <p:spPr>
          <a:xfrm>
            <a:off x="5273664" y="2828965"/>
            <a:ext cx="50301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4" name="Rectangle 23">
            <a:extLst>
              <a:ext uri="{FF2B5EF4-FFF2-40B4-BE49-F238E27FC236}">
                <a16:creationId xmlns:a16="http://schemas.microsoft.com/office/drawing/2014/main" id="{FF0D0E32-3BBC-4074-B3C0-BD56CF04644D}"/>
              </a:ext>
            </a:extLst>
          </p:cNvPr>
          <p:cNvSpPr/>
          <p:nvPr/>
        </p:nvSpPr>
        <p:spPr>
          <a:xfrm>
            <a:off x="5776679" y="2828965"/>
            <a:ext cx="498394"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5" name="Rectangle 24">
            <a:extLst>
              <a:ext uri="{FF2B5EF4-FFF2-40B4-BE49-F238E27FC236}">
                <a16:creationId xmlns:a16="http://schemas.microsoft.com/office/drawing/2014/main" id="{8F1C286C-E4F0-4E98-840F-F280B514AAEA}"/>
              </a:ext>
            </a:extLst>
          </p:cNvPr>
          <p:cNvSpPr/>
          <p:nvPr/>
        </p:nvSpPr>
        <p:spPr>
          <a:xfrm>
            <a:off x="6275073" y="2838166"/>
            <a:ext cx="644606"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6" name="Rectangle 25">
            <a:extLst>
              <a:ext uri="{FF2B5EF4-FFF2-40B4-BE49-F238E27FC236}">
                <a16:creationId xmlns:a16="http://schemas.microsoft.com/office/drawing/2014/main" id="{829BBE03-AE03-4028-9871-2EF275156CDA}"/>
              </a:ext>
            </a:extLst>
          </p:cNvPr>
          <p:cNvSpPr/>
          <p:nvPr/>
        </p:nvSpPr>
        <p:spPr>
          <a:xfrm>
            <a:off x="2057400" y="3706240"/>
            <a:ext cx="453245" cy="484085"/>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9" name="Rectangle 28">
            <a:extLst>
              <a:ext uri="{FF2B5EF4-FFF2-40B4-BE49-F238E27FC236}">
                <a16:creationId xmlns:a16="http://schemas.microsoft.com/office/drawing/2014/main" id="{9B180D98-17F2-4C52-ADE9-09B08D0C78CB}"/>
              </a:ext>
            </a:extLst>
          </p:cNvPr>
          <p:cNvSpPr/>
          <p:nvPr/>
        </p:nvSpPr>
        <p:spPr>
          <a:xfrm>
            <a:off x="3506264" y="3704414"/>
            <a:ext cx="992567" cy="485271"/>
          </a:xfrm>
          <a:prstGeom prst="rect">
            <a:avLst/>
          </a:prstGeom>
          <a:solidFill>
            <a:srgbClr val="FFFF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7" name="Slide Number Placeholder 5">
            <a:extLst>
              <a:ext uri="{FF2B5EF4-FFF2-40B4-BE49-F238E27FC236}">
                <a16:creationId xmlns:a16="http://schemas.microsoft.com/office/drawing/2014/main" id="{945CAEDF-722B-45EC-8FCC-C73D821C3CC6}"/>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23" name="Footer Placeholder 4">
            <a:extLst>
              <a:ext uri="{FF2B5EF4-FFF2-40B4-BE49-F238E27FC236}">
                <a16:creationId xmlns:a16="http://schemas.microsoft.com/office/drawing/2014/main" id="{C67FD496-508B-47FA-B3A8-411BBA3F3AEB}"/>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278872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1"/>
            <a:ext cx="7770813" cy="609600"/>
          </a:xfrm>
        </p:spPr>
        <p:txBody>
          <a:bodyPr/>
          <a:lstStyle/>
          <a:p>
            <a:r>
              <a:rPr lang="en-US" dirty="0"/>
              <a:t>Proposals</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81382"/>
          </a:xfrm>
        </p:spPr>
        <p:txBody>
          <a:bodyPr>
            <a:normAutofit fontScale="92500" lnSpcReduction="10000"/>
          </a:bodyPr>
          <a:lstStyle/>
          <a:p>
            <a:pPr>
              <a:buFont typeface="Arial" panose="020B0604020202020204" pitchFamily="34" charset="0"/>
              <a:buChar char="•"/>
            </a:pPr>
            <a:r>
              <a:rPr lang="en-US" sz="2000" dirty="0"/>
              <a:t>Define a new IE* (e.g., TSPEC-lite) that has the following properties:</a:t>
            </a:r>
          </a:p>
          <a:p>
            <a:pPr lvl="1">
              <a:buFont typeface="Arial" panose="020B0604020202020204" pitchFamily="34" charset="0"/>
              <a:buChar char="•"/>
            </a:pPr>
            <a:r>
              <a:rPr lang="en-US" sz="1800" dirty="0"/>
              <a:t>Indicates expected traffic pattern and QoS requirement of a TID in a specific traffic direction</a:t>
            </a:r>
          </a:p>
          <a:p>
            <a:pPr lvl="2">
              <a:buFont typeface="Arial" panose="020B0604020202020204" pitchFamily="34" charset="0"/>
              <a:buChar char="•"/>
            </a:pPr>
            <a:r>
              <a:rPr lang="en-US" sz="1600" dirty="0"/>
              <a:t>The traffic can be periodic or aperiodic</a:t>
            </a:r>
          </a:p>
          <a:p>
            <a:pPr lvl="1">
              <a:buFont typeface="Arial" panose="020B0604020202020204" pitchFamily="34" charset="0"/>
              <a:buChar char="•"/>
            </a:pPr>
            <a:r>
              <a:rPr lang="en-US" sz="1800" dirty="0"/>
              <a:t>Contains a subset of fields of the TSPEC IE and some new fields (e.g., Age to discard)</a:t>
            </a:r>
            <a:endParaRPr lang="en-US" sz="1800" dirty="0">
              <a:solidFill>
                <a:srgbClr val="FF0000"/>
              </a:solidFill>
            </a:endParaRPr>
          </a:p>
          <a:p>
            <a:pPr lvl="1">
              <a:buFont typeface="Arial" panose="020B0604020202020204" pitchFamily="34" charset="0"/>
              <a:buChar char="•"/>
            </a:pPr>
            <a:r>
              <a:rPr lang="en-US" sz="1800" dirty="0"/>
              <a:t>Can be included as an IE in other MGMT frames (e.g., TWT Request, TID-to-Link Mapping/ML setup, etc.)</a:t>
            </a:r>
          </a:p>
          <a:p>
            <a:pPr lvl="2">
              <a:buFont typeface="Arial" panose="020B0604020202020204" pitchFamily="34" charset="0"/>
              <a:buChar char="•"/>
            </a:pPr>
            <a:r>
              <a:rPr lang="en-US" sz="1600" dirty="0"/>
              <a:t>Not coupled with </a:t>
            </a:r>
            <a:r>
              <a:rPr lang="en-US" sz="1600" dirty="0" err="1"/>
              <a:t>AddTS</a:t>
            </a:r>
            <a:r>
              <a:rPr lang="en-US" sz="1600" dirty="0"/>
              <a:t> and the original TSPEC</a:t>
            </a:r>
          </a:p>
          <a:p>
            <a:pPr lvl="1">
              <a:buFont typeface="Arial" panose="020B0604020202020204" pitchFamily="34" charset="0"/>
              <a:buChar char="•"/>
            </a:pPr>
            <a:r>
              <a:rPr lang="en-US" sz="1800" dirty="0"/>
              <a:t>Extensible (note: original TSPEC element is not extensible for non-DMG STAs)</a:t>
            </a:r>
          </a:p>
          <a:p>
            <a:pPr lvl="1">
              <a:buFont typeface="Arial" panose="020B0604020202020204" pitchFamily="34" charset="0"/>
              <a:buChar char="•"/>
            </a:pPr>
            <a:r>
              <a:rPr lang="en-US" sz="1800" dirty="0"/>
              <a:t>Includes a TID bitmap to indicate which TID(s) the same parameters apply to (i.e., same parameters in the TSPEC-lite will be applied to all indicated TIDs)</a:t>
            </a:r>
          </a:p>
          <a:p>
            <a:pPr lvl="2">
              <a:buFont typeface="Arial" panose="020B0604020202020204" pitchFamily="34" charset="0"/>
              <a:buChar char="•"/>
            </a:pPr>
            <a:r>
              <a:rPr lang="en-US" sz="1600" dirty="0"/>
              <a:t>The AP can serve the TIDs independently according to the parameters</a:t>
            </a:r>
          </a:p>
          <a:p>
            <a:pPr marL="0" indent="0"/>
            <a:endParaRPr lang="en-US" sz="1500" b="0" dirty="0"/>
          </a:p>
          <a:p>
            <a:pPr marL="0" indent="0"/>
            <a:r>
              <a:rPr lang="en-US" sz="1500" b="0" dirty="0"/>
              <a:t>Note: We can still use TSPEC IE, and make it extensible, since it is sent to STAs supporting reception.</a:t>
            </a:r>
          </a:p>
        </p:txBody>
      </p:sp>
      <p:sp>
        <p:nvSpPr>
          <p:cNvPr id="4" name="Slide Number Placeholder 5">
            <a:extLst>
              <a:ext uri="{FF2B5EF4-FFF2-40B4-BE49-F238E27FC236}">
                <a16:creationId xmlns:a16="http://schemas.microsoft.com/office/drawing/2014/main" id="{B73B3FC0-008B-479C-BAFD-9EFF15F2F3A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 name="Footer Placeholder 4">
            <a:extLst>
              <a:ext uri="{FF2B5EF4-FFF2-40B4-BE49-F238E27FC236}">
                <a16:creationId xmlns:a16="http://schemas.microsoft.com/office/drawing/2014/main" id="{6CFA426A-C659-45EC-AB32-F9309E4C533C}"/>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567984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121760462"/>
              </p:ext>
            </p:extLst>
          </p:nvPr>
        </p:nvGraphicFramePr>
        <p:xfrm>
          <a:off x="533400" y="1524000"/>
          <a:ext cx="7924800" cy="4511062"/>
        </p:xfrm>
        <a:graphic>
          <a:graphicData uri="http://schemas.openxmlformats.org/drawingml/2006/table">
            <a:tbl>
              <a:tblPr firstRow="1" bandRow="1">
                <a:tableStyleId>{5C22544A-7EE6-4342-B048-85BDC9FD1C3A}</a:tableStyleId>
              </a:tblPr>
              <a:tblGrid>
                <a:gridCol w="1874067">
                  <a:extLst>
                    <a:ext uri="{9D8B030D-6E8A-4147-A177-3AD203B41FA5}">
                      <a16:colId xmlns:a16="http://schemas.microsoft.com/office/drawing/2014/main" val="2954307024"/>
                    </a:ext>
                  </a:extLst>
                </a:gridCol>
                <a:gridCol w="4679133">
                  <a:extLst>
                    <a:ext uri="{9D8B030D-6E8A-4147-A177-3AD203B41FA5}">
                      <a16:colId xmlns:a16="http://schemas.microsoft.com/office/drawing/2014/main" val="2604992657"/>
                    </a:ext>
                  </a:extLst>
                </a:gridCol>
                <a:gridCol w="1371600">
                  <a:extLst>
                    <a:ext uri="{9D8B030D-6E8A-4147-A177-3AD203B41FA5}">
                      <a16:colId xmlns:a16="http://schemas.microsoft.com/office/drawing/2014/main" val="4147281641"/>
                    </a:ext>
                  </a:extLst>
                </a:gridCol>
              </a:tblGrid>
              <a:tr h="2286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350071">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(1 octet), Element ID Extension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Element ID, Element ID Extension set by &lt;ANA&gt;</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3981911066"/>
                  </a:ext>
                </a:extLst>
              </a:tr>
              <a:tr h="274235">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(1 octet)</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Length of the payload</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Basics</a:t>
                      </a:r>
                    </a:p>
                  </a:txBody>
                  <a:tcPr marL="68580" marR="68580" marT="0" marB="0"/>
                </a:tc>
                <a:extLst>
                  <a:ext uri="{0D108BD9-81ED-4DB2-BD59-A6C34878D82A}">
                    <a16:rowId xmlns:a16="http://schemas.microsoft.com/office/drawing/2014/main" val="2840846133"/>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TID Bitmap (1 octet)</a:t>
                      </a: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The TID Bitmap specifies which TIDs the element applies to. If the bit position corresponding to the TID value is set to 1, this elements apply to that TID. One or more bits can be set to 1.</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effectLst/>
                        </a:rPr>
                        <a:t>New field</a:t>
                      </a:r>
                    </a:p>
                  </a:txBody>
                  <a:tcPr marL="68580" marR="68580" marT="0" marB="0"/>
                </a:tc>
                <a:extLst>
                  <a:ext uri="{0D108BD9-81ED-4DB2-BD59-A6C34878D82A}">
                    <a16:rowId xmlns:a16="http://schemas.microsoft.com/office/drawing/2014/main" val="3863695308"/>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Direction (2 bits)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Direction subfield specifies the direction of data carried by the TS as defined in Table 9-160 indicating: UL, DL, Direct link, Symmetrical bi-directional link.</a:t>
                      </a:r>
                    </a:p>
                  </a:txBody>
                  <a:tcPr marL="68580" marR="68580" marT="0" marB="0"/>
                </a:tc>
                <a:tc>
                  <a:txBody>
                    <a:bodyPr/>
                    <a:lstStyle/>
                    <a:p>
                      <a:pPr marL="0" marR="0" algn="l">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56128546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Minimum Service Interval field (#4696)contains an unsigned integer that specifies the minimum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766169049"/>
                  </a:ext>
                </a:extLst>
              </a:tr>
              <a:tr h="297996">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Maximum Service Interval</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Maximum Service Interval field (#4696)contains an unsigned integer that, when the TSPEC element is for the admitting of HCCA streams, specifies the maximum interval, in microseconds, between the start of two successive SPs.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14951679"/>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Inactivity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Inactivity Interval field contains an unsigned integer that specifies the minimum amount of time, in microseconds, that can elapse without arrival or transfer of an MPDU belonging to the TS before this TS is deleted by the MAC entity at the HC.</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930362381"/>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Suspension Interval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Suspension Interval field contains an unsigned integer that specifies the minimum amount of time, in microseconds, that can elapse without arrival or transfer of an MSDU belonging to the TS before the generation of successive QoS(+)CF-Poll is stopped for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endPar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0896250"/>
                  </a:ext>
                </a:extLst>
              </a:tr>
              <a:tr h="461149">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Service Start time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Service Start Time field contains an unsigned integer that specifies the time, expressed in microseconds, when the first scheduled SP starts. The service start time indicates to the AP the time when a STA first expects to be ready to send frames and a power saving STA needs to be awake to receive frames.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3497476086"/>
                  </a:ext>
                </a:extLst>
              </a:tr>
            </a:tbl>
          </a:graphicData>
        </a:graphic>
      </p:graphicFrame>
      <p:sp>
        <p:nvSpPr>
          <p:cNvPr id="4" name="Slide Number Placeholder 5">
            <a:extLst>
              <a:ext uri="{FF2B5EF4-FFF2-40B4-BE49-F238E27FC236}">
                <a16:creationId xmlns:a16="http://schemas.microsoft.com/office/drawing/2014/main" id="{790F9621-5378-41D1-876B-7416D3CCA7B0}"/>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6" name="Footer Placeholder 4">
            <a:extLst>
              <a:ext uri="{FF2B5EF4-FFF2-40B4-BE49-F238E27FC236}">
                <a16:creationId xmlns:a16="http://schemas.microsoft.com/office/drawing/2014/main" id="{1264CAC8-41EE-48CA-8595-65A9A067FAB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271423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a:xfrm>
            <a:off x="685800" y="685800"/>
            <a:ext cx="7770813" cy="914399"/>
          </a:xfrm>
        </p:spPr>
        <p:txBody>
          <a:bodyPr/>
          <a:lstStyle/>
          <a:p>
            <a:r>
              <a:rPr lang="en-US" dirty="0"/>
              <a:t>The TSPEC-lite Fields</a:t>
            </a:r>
            <a:endParaRPr lang="en-US" b="1" dirty="0"/>
          </a:p>
        </p:txBody>
      </p:sp>
      <p:graphicFrame>
        <p:nvGraphicFramePr>
          <p:cNvPr id="5" name="Table 5">
            <a:extLst>
              <a:ext uri="{FF2B5EF4-FFF2-40B4-BE49-F238E27FC236}">
                <a16:creationId xmlns:a16="http://schemas.microsoft.com/office/drawing/2014/main" id="{33C35270-3272-4800-8C80-826260F0F05F}"/>
              </a:ext>
            </a:extLst>
          </p:cNvPr>
          <p:cNvGraphicFramePr>
            <a:graphicFrameLocks noGrp="1"/>
          </p:cNvGraphicFramePr>
          <p:nvPr>
            <p:extLst>
              <p:ext uri="{D42A27DB-BD31-4B8C-83A1-F6EECF244321}">
                <p14:modId xmlns:p14="http://schemas.microsoft.com/office/powerpoint/2010/main" val="2893491556"/>
              </p:ext>
            </p:extLst>
          </p:nvPr>
        </p:nvGraphicFramePr>
        <p:xfrm>
          <a:off x="533399" y="1524000"/>
          <a:ext cx="7770813" cy="4166752"/>
        </p:xfrm>
        <a:graphic>
          <a:graphicData uri="http://schemas.openxmlformats.org/drawingml/2006/table">
            <a:tbl>
              <a:tblPr firstRow="1" bandRow="1">
                <a:tableStyleId>{5C22544A-7EE6-4342-B048-85BDC9FD1C3A}</a:tableStyleId>
              </a:tblPr>
              <a:tblGrid>
                <a:gridCol w="1447801">
                  <a:extLst>
                    <a:ext uri="{9D8B030D-6E8A-4147-A177-3AD203B41FA5}">
                      <a16:colId xmlns:a16="http://schemas.microsoft.com/office/drawing/2014/main" val="2954307024"/>
                    </a:ext>
                  </a:extLst>
                </a:gridCol>
                <a:gridCol w="4953000">
                  <a:extLst>
                    <a:ext uri="{9D8B030D-6E8A-4147-A177-3AD203B41FA5}">
                      <a16:colId xmlns:a16="http://schemas.microsoft.com/office/drawing/2014/main" val="2604992657"/>
                    </a:ext>
                  </a:extLst>
                </a:gridCol>
                <a:gridCol w="1370012">
                  <a:extLst>
                    <a:ext uri="{9D8B030D-6E8A-4147-A177-3AD203B41FA5}">
                      <a16:colId xmlns:a16="http://schemas.microsoft.com/office/drawing/2014/main" val="1698623883"/>
                    </a:ext>
                  </a:extLst>
                </a:gridCol>
              </a:tblGrid>
              <a:tr h="304800">
                <a:tc>
                  <a:txBody>
                    <a:bodyPr/>
                    <a:lstStyle/>
                    <a:p>
                      <a:r>
                        <a:rPr lang="en-US" dirty="0"/>
                        <a:t>Field Name</a:t>
                      </a:r>
                    </a:p>
                  </a:txBody>
                  <a:tcPr/>
                </a:tc>
                <a:tc>
                  <a:txBody>
                    <a:bodyPr/>
                    <a:lstStyle/>
                    <a:p>
                      <a:r>
                        <a:rPr lang="en-US" dirty="0"/>
                        <a:t>Definition (shortened)</a:t>
                      </a:r>
                    </a:p>
                  </a:txBody>
                  <a:tcPr/>
                </a:tc>
                <a:tc>
                  <a:txBody>
                    <a:bodyPr/>
                    <a:lstStyle/>
                    <a:p>
                      <a:r>
                        <a:rPr lang="en-US" dirty="0"/>
                        <a:t>Notes</a:t>
                      </a:r>
                    </a:p>
                  </a:txBody>
                  <a:tcPr/>
                </a:tc>
                <a:extLst>
                  <a:ext uri="{0D108BD9-81ED-4DB2-BD59-A6C34878D82A}">
                    <a16:rowId xmlns:a16="http://schemas.microsoft.com/office/drawing/2014/main" val="2342211357"/>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Minimum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lowest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416559564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Mean Data Rate</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average data rate specified at the MAC SAP, for transport of MSDUs or A-MSDUs belonging to this TS</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390494980"/>
                  </a:ext>
                </a:extLst>
              </a:tr>
              <a:tr h="57236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Peak Data Rate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Peak Data Rate field indicates the maximum allowable data rate specified at the MAC SAP for transport of MSDUs or A-MSDUs belonging to this TS within the bounds of this TSPEC element.</a:t>
                      </a:r>
                    </a:p>
                  </a:txBody>
                  <a:tcPr marL="68580" marR="68580" marT="0" marB="0"/>
                </a:tc>
                <a:tc>
                  <a:txBody>
                    <a:bodyPr/>
                    <a:lstStyle/>
                    <a:p>
                      <a:pPr marL="0" marR="0" lvl="0" indent="0" algn="l"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txBody>
                  <a:tcPr marL="68580" marR="68580" marT="0" marB="0"/>
                </a:tc>
                <a:extLst>
                  <a:ext uri="{0D108BD9-81ED-4DB2-BD59-A6C34878D82A}">
                    <a16:rowId xmlns:a16="http://schemas.microsoft.com/office/drawing/2014/main" val="2049551652"/>
                  </a:ext>
                </a:extLst>
              </a:tr>
              <a:tr h="4825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Burst Size</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Burst Size field (#4696)contains an unsigned integer that specifies the maximum burst, in octets, of the MSDUs or A-MSDUs belonging to this TS that arrive at the MAC SAP at the peak data rate.</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133897585"/>
                  </a:ext>
                </a:extLst>
              </a:tr>
              <a:tr h="1144720">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Delay Bound (4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amount of time, in microseconds, allowed to transport an MSDU or A-MSDU belonging to the TS in this TSPEC, measured between the time marking the arrival of the MSDU, or the first MSDU of the MSDUs constituting an A-MSDU, at the local MAC sublayer from the local MAC SAP and the time of completion of the successful transmission or retransmission of the MSDU or A-MSDU to the destination. The completion of the MSDU or A-MSDU transmission includes the relevant acknowledgment frame transmission time, if present.</a:t>
                      </a:r>
                    </a:p>
                  </a:txBody>
                  <a:tcPr marL="68580" marR="68580" marT="0" marB="0"/>
                </a:tc>
                <a:tc>
                  <a:txBody>
                    <a:bodyPr/>
                    <a:lstStyle/>
                    <a:p>
                      <a:pPr marL="0" marR="0" lvl="0" indent="0" algn="just" defTabSz="914400" rtl="0" eaLnBrk="1" fontAlgn="auto" latinLnBrk="0" hangingPunct="1">
                        <a:lnSpc>
                          <a:spcPts val="1200"/>
                        </a:lnSpc>
                        <a:spcBef>
                          <a:spcPts val="1200"/>
                        </a:spcBef>
                        <a:spcAft>
                          <a:spcPts val="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Lst>
                        <a:defRPr/>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Inherited from TSPEC</a:t>
                      </a:r>
                    </a:p>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endPar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0846133"/>
                  </a:ext>
                </a:extLst>
              </a:tr>
              <a:tr h="456672">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Discard Age (2 octets)</a:t>
                      </a: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Unsigned integer that specifies the maximum age of an MSDU, in milliseconds, after which the transmitter shall discard the MSDU.</a:t>
                      </a:r>
                      <a:endParaRPr lang="en-US" sz="1000" b="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a:lnSpc>
                          <a:spcPts val="1200"/>
                        </a:lnSpc>
                        <a:spcBef>
                          <a:spcPts val="1200"/>
                        </a:spcBef>
                        <a:spcAft>
                          <a:spcPts val="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New field</a:t>
                      </a:r>
                    </a:p>
                  </a:txBody>
                  <a:tcPr marL="68580" marR="68580" marT="0" marB="0"/>
                </a:tc>
                <a:extLst>
                  <a:ext uri="{0D108BD9-81ED-4DB2-BD59-A6C34878D82A}">
                    <a16:rowId xmlns:a16="http://schemas.microsoft.com/office/drawing/2014/main" val="930362381"/>
                  </a:ext>
                </a:extLst>
              </a:tr>
            </a:tbl>
          </a:graphicData>
        </a:graphic>
      </p:graphicFrame>
      <p:sp>
        <p:nvSpPr>
          <p:cNvPr id="4" name="Slide Number Placeholder 5">
            <a:extLst>
              <a:ext uri="{FF2B5EF4-FFF2-40B4-BE49-F238E27FC236}">
                <a16:creationId xmlns:a16="http://schemas.microsoft.com/office/drawing/2014/main" id="{21551E2F-B32F-47F6-8BF6-35CD323265F2}"/>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6" name="Footer Placeholder 4">
            <a:extLst>
              <a:ext uri="{FF2B5EF4-FFF2-40B4-BE49-F238E27FC236}">
                <a16:creationId xmlns:a16="http://schemas.microsoft.com/office/drawing/2014/main" id="{16DEDCEB-270B-4EB7-ACE9-6A78719FF383}"/>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134966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SP1</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Create a new IE to convey the expected QoS requirement of a traffic stream from a non-AP MLD to an AP-MLD</a:t>
            </a:r>
          </a:p>
          <a:p>
            <a:pPr lvl="2">
              <a:buFont typeface="Arial" panose="020B0604020202020204" pitchFamily="34" charset="0"/>
              <a:buChar char="•"/>
            </a:pPr>
            <a:r>
              <a:rPr lang="en-US" dirty="0"/>
              <a:t>Details of the IE is TBD but expect to reuse some fields of the TSPEC element if applicable</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8</a:t>
            </a:fld>
            <a:endParaRPr lang="en-GB" dirty="0"/>
          </a:p>
        </p:txBody>
      </p:sp>
      <p:sp>
        <p:nvSpPr>
          <p:cNvPr id="5" name="Footer Placeholder 4">
            <a:extLst>
              <a:ext uri="{FF2B5EF4-FFF2-40B4-BE49-F238E27FC236}">
                <a16:creationId xmlns:a16="http://schemas.microsoft.com/office/drawing/2014/main" id="{0F8B176C-274A-4B7E-A60E-6CE36A8A4A80}"/>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372605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67D50-C4EC-45A4-8A05-F32F1540C376}"/>
              </a:ext>
            </a:extLst>
          </p:cNvPr>
          <p:cNvSpPr>
            <a:spLocks noGrp="1"/>
          </p:cNvSpPr>
          <p:nvPr>
            <p:ph type="title"/>
          </p:nvPr>
        </p:nvSpPr>
        <p:spPr/>
        <p:txBody>
          <a:bodyPr/>
          <a:lstStyle/>
          <a:p>
            <a:r>
              <a:rPr lang="en-US" dirty="0"/>
              <a:t>SP2</a:t>
            </a:r>
            <a:endParaRPr lang="en-US" b="1" dirty="0"/>
          </a:p>
        </p:txBody>
      </p:sp>
      <p:sp>
        <p:nvSpPr>
          <p:cNvPr id="3" name="Content Placeholder 2">
            <a:extLst>
              <a:ext uri="{FF2B5EF4-FFF2-40B4-BE49-F238E27FC236}">
                <a16:creationId xmlns:a16="http://schemas.microsoft.com/office/drawing/2014/main" id="{FB6ACAD9-0699-4BDE-B2A2-B6D69C469504}"/>
              </a:ext>
            </a:extLst>
          </p:cNvPr>
          <p:cNvSpPr>
            <a:spLocks noGrp="1"/>
          </p:cNvSpPr>
          <p:nvPr>
            <p:ph idx="1"/>
          </p:nvPr>
        </p:nvSpPr>
        <p:spPr>
          <a:xfrm>
            <a:off x="457200" y="1738418"/>
            <a:ext cx="8407908" cy="4261104"/>
          </a:xfrm>
        </p:spPr>
        <p:txBody>
          <a:bodyPr>
            <a:normAutofit fontScale="85000" lnSpcReduction="20000"/>
          </a:bodyPr>
          <a:lstStyle/>
          <a:p>
            <a:pPr>
              <a:buFont typeface="Arial" panose="020B0604020202020204" pitchFamily="34" charset="0"/>
              <a:buChar char="•"/>
            </a:pPr>
            <a:r>
              <a:rPr lang="en-US" dirty="0"/>
              <a:t>Do you agree to add to the </a:t>
            </a:r>
            <a:r>
              <a:rPr lang="en-US" dirty="0" err="1"/>
              <a:t>TGbe</a:t>
            </a:r>
            <a:r>
              <a:rPr lang="en-US" dirty="0"/>
              <a:t> SFD:</a:t>
            </a:r>
          </a:p>
          <a:p>
            <a:pPr lvl="1">
              <a:buFont typeface="Arial" panose="020B0604020202020204" pitchFamily="34" charset="0"/>
              <a:buChar char="•"/>
            </a:pPr>
            <a:r>
              <a:rPr lang="en-US" dirty="0"/>
              <a:t>The new IE shall contain at least the following fields from the TSPEC element:</a:t>
            </a:r>
          </a:p>
          <a:p>
            <a:pPr lvl="2">
              <a:buFont typeface="Arial" panose="020B0604020202020204" pitchFamily="34" charset="0"/>
              <a:buChar char="•"/>
            </a:pPr>
            <a:r>
              <a:rPr lang="en-US" b="0" dirty="0"/>
              <a:t>Direction</a:t>
            </a:r>
          </a:p>
          <a:p>
            <a:pPr lvl="2">
              <a:buFont typeface="Arial" panose="020B0604020202020204" pitchFamily="34" charset="0"/>
              <a:buChar char="•"/>
            </a:pPr>
            <a:r>
              <a:rPr lang="en-US" b="0" dirty="0"/>
              <a:t>Minimum Service Interval</a:t>
            </a:r>
          </a:p>
          <a:p>
            <a:pPr lvl="2">
              <a:buFont typeface="Arial" panose="020B0604020202020204" pitchFamily="34" charset="0"/>
              <a:buChar char="•"/>
            </a:pPr>
            <a:r>
              <a:rPr lang="en-US" b="0" dirty="0"/>
              <a:t>Maximum Service Interval</a:t>
            </a:r>
          </a:p>
          <a:p>
            <a:pPr lvl="2">
              <a:buFont typeface="Arial" panose="020B0604020202020204" pitchFamily="34" charset="0"/>
              <a:buChar char="•"/>
            </a:pPr>
            <a:r>
              <a:rPr lang="en-US" b="0" dirty="0"/>
              <a:t>Inactivity Interval</a:t>
            </a:r>
          </a:p>
          <a:p>
            <a:pPr lvl="2">
              <a:buFont typeface="Arial" panose="020B0604020202020204" pitchFamily="34" charset="0"/>
              <a:buChar char="•"/>
            </a:pPr>
            <a:r>
              <a:rPr lang="en-US" b="0" dirty="0"/>
              <a:t>Suspension Interval</a:t>
            </a:r>
          </a:p>
          <a:p>
            <a:pPr lvl="2">
              <a:buFont typeface="Arial" panose="020B0604020202020204" pitchFamily="34" charset="0"/>
              <a:buChar char="•"/>
            </a:pPr>
            <a:r>
              <a:rPr lang="en-US" b="0" dirty="0"/>
              <a:t>Service Start time</a:t>
            </a:r>
          </a:p>
          <a:p>
            <a:pPr lvl="2">
              <a:buFont typeface="Arial" panose="020B0604020202020204" pitchFamily="34" charset="0"/>
              <a:buChar char="•"/>
            </a:pPr>
            <a:r>
              <a:rPr lang="en-US" b="0" dirty="0"/>
              <a:t>Minimum Data Rate</a:t>
            </a:r>
          </a:p>
          <a:p>
            <a:pPr lvl="2">
              <a:buFont typeface="Arial" panose="020B0604020202020204" pitchFamily="34" charset="0"/>
              <a:buChar char="•"/>
            </a:pPr>
            <a:r>
              <a:rPr lang="en-US" b="0" dirty="0"/>
              <a:t>Mean Data Rate</a:t>
            </a:r>
          </a:p>
          <a:p>
            <a:pPr lvl="2">
              <a:buFont typeface="Arial" panose="020B0604020202020204" pitchFamily="34" charset="0"/>
              <a:buChar char="•"/>
            </a:pPr>
            <a:r>
              <a:rPr lang="en-US" b="0" dirty="0"/>
              <a:t>Peak Data Rate</a:t>
            </a:r>
          </a:p>
          <a:p>
            <a:pPr lvl="2">
              <a:buFont typeface="Arial" panose="020B0604020202020204" pitchFamily="34" charset="0"/>
              <a:buChar char="•"/>
            </a:pPr>
            <a:r>
              <a:rPr lang="en-US" dirty="0"/>
              <a:t>Burst Size</a:t>
            </a:r>
          </a:p>
          <a:p>
            <a:pPr lvl="2">
              <a:buFont typeface="Arial" panose="020B0604020202020204" pitchFamily="34" charset="0"/>
              <a:buChar char="•"/>
            </a:pPr>
            <a:r>
              <a:rPr lang="en-US" b="0" dirty="0"/>
              <a:t>Delay Bound</a:t>
            </a:r>
          </a:p>
          <a:p>
            <a:pPr marL="457200" lvl="1" indent="0"/>
            <a:r>
              <a:rPr lang="en-US" dirty="0"/>
              <a:t>Notes:</a:t>
            </a:r>
          </a:p>
          <a:p>
            <a:pPr lvl="2">
              <a:buFont typeface="Arial" panose="020B0604020202020204" pitchFamily="34" charset="0"/>
              <a:buChar char="•"/>
            </a:pPr>
            <a:r>
              <a:rPr lang="en-US" dirty="0"/>
              <a:t>The traffic flow can be between two non-AP MLDs</a:t>
            </a:r>
          </a:p>
          <a:p>
            <a:pPr lvl="2">
              <a:buFont typeface="Arial" panose="020B0604020202020204" pitchFamily="34" charset="0"/>
              <a:buChar char="•"/>
            </a:pPr>
            <a:r>
              <a:rPr lang="en-US" b="0" dirty="0"/>
              <a:t>TBD if more fields are needed</a:t>
            </a:r>
          </a:p>
        </p:txBody>
      </p:sp>
      <p:sp>
        <p:nvSpPr>
          <p:cNvPr id="4" name="Slide Number Placeholder 5">
            <a:extLst>
              <a:ext uri="{FF2B5EF4-FFF2-40B4-BE49-F238E27FC236}">
                <a16:creationId xmlns:a16="http://schemas.microsoft.com/office/drawing/2014/main" id="{424E032D-62E5-4C30-B4C7-CE09152A06EF}"/>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9</a:t>
            </a:fld>
            <a:endParaRPr lang="en-GB" dirty="0"/>
          </a:p>
        </p:txBody>
      </p:sp>
      <p:sp>
        <p:nvSpPr>
          <p:cNvPr id="5" name="Footer Placeholder 4">
            <a:extLst>
              <a:ext uri="{FF2B5EF4-FFF2-40B4-BE49-F238E27FC236}">
                <a16:creationId xmlns:a16="http://schemas.microsoft.com/office/drawing/2014/main" id="{BE1A72B5-02C5-45BF-B8FF-AFA65C86D086}"/>
              </a:ext>
            </a:extLst>
          </p:cNvPr>
          <p:cNvSpPr>
            <a:spLocks noGrp="1"/>
          </p:cNvSpPr>
          <p:nvPr>
            <p:ph type="ftr" idx="14"/>
          </p:nvPr>
        </p:nvSpPr>
        <p:spPr>
          <a:xfrm>
            <a:off x="5500694" y="6475413"/>
            <a:ext cx="3041644" cy="180975"/>
          </a:xfrm>
        </p:spPr>
        <p:txBody>
          <a:bodyPr/>
          <a:lstStyle/>
          <a:p>
            <a:r>
              <a:rPr lang="en-GB" dirty="0"/>
              <a:t>Duncan Ho, Qualcomm Incorporated</a:t>
            </a:r>
          </a:p>
        </p:txBody>
      </p:sp>
    </p:spTree>
    <p:extLst>
      <p:ext uri="{BB962C8B-B14F-4D97-AF65-F5344CB8AC3E}">
        <p14:creationId xmlns:p14="http://schemas.microsoft.com/office/powerpoint/2010/main" val="9206662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80d3c346ed87dbe397de4bf8678d22a7">
  <xsd:schema xmlns:xsd="http://www.w3.org/2001/XMLSchema" xmlns:xs="http://www.w3.org/2001/XMLSchema" xmlns:p="http://schemas.microsoft.com/office/2006/metadata/properties" xmlns:ns3="4b1de6fe-44aa-4e13-b7e7-ab260d1ea5f8" xmlns:ns4="bcc01d59-85de-4ef9-881e-76d8b6a6f841" targetNamespace="http://schemas.microsoft.com/office/2006/metadata/properties" ma:root="true" ma:fieldsID="87d3fd4b2b1d530e17fd3d6ab294b57e" ns3:_="" ns4:_="">
    <xsd:import namespace="4b1de6fe-44aa-4e13-b7e7-ab260d1ea5f8"/>
    <xsd:import namespace="bcc01d59-85de-4ef9-881e-76d8b6a6f84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7EE36AD-2C9B-4E5E-809E-158C38A1BF9E}">
  <ds:schemaRefs>
    <ds:schemaRef ds:uri="http://schemas.microsoft.com/sharepoint/v3/contenttype/forms"/>
  </ds:schemaRefs>
</ds:datastoreItem>
</file>

<file path=customXml/itemProps2.xml><?xml version="1.0" encoding="utf-8"?>
<ds:datastoreItem xmlns:ds="http://schemas.openxmlformats.org/officeDocument/2006/customXml" ds:itemID="{E1804CA7-177A-46BF-8EDD-1425699BFC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1de6fe-44aa-4e13-b7e7-ab260d1ea5f8"/>
    <ds:schemaRef ds:uri="bcc01d59-85de-4ef9-881e-76d8b6a6f84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9858FA-0A8D-4C2C-8470-016E876181BA}">
  <ds:schemaRefs>
    <ds:schemaRef ds:uri="4b1de6fe-44aa-4e13-b7e7-ab260d1ea5f8"/>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bcc01d59-85de-4ef9-881e-76d8b6a6f84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802-11-Submission</Template>
  <TotalTime>7756</TotalTime>
  <Words>1352</Words>
  <Application>Microsoft Office PowerPoint</Application>
  <PresentationFormat>On-screen Show (4:3)</PresentationFormat>
  <Paragraphs>176</Paragraphs>
  <Slides>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Office Theme</vt:lpstr>
      <vt:lpstr>TSPEC for Low Latency for R1</vt:lpstr>
      <vt:lpstr>Intro</vt:lpstr>
      <vt:lpstr>What is a TSPEC Element?</vt:lpstr>
      <vt:lpstr>TSPEC Element</vt:lpstr>
      <vt:lpstr>Proposals</vt:lpstr>
      <vt:lpstr>TSPEC-lite Fields</vt:lpstr>
      <vt:lpstr>The TSPEC-lite Fields</vt:lpstr>
      <vt:lpstr>SP1</vt:lpstr>
      <vt:lpstr>SP2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Duncan Ho</cp:lastModifiedBy>
  <cp:revision>389</cp:revision>
  <cp:lastPrinted>1601-01-01T00:00:00Z</cp:lastPrinted>
  <dcterms:created xsi:type="dcterms:W3CDTF">2019-06-07T21:10:12Z</dcterms:created>
  <dcterms:modified xsi:type="dcterms:W3CDTF">2020-11-30T18:39:53Z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0x0101004257954231A76C44B0D04C9AEE4292A8</vt:lpwstr>
  </property>
</Properties>
</file>