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4"/>
  </p:sldMasterIdLst>
  <p:notesMasterIdLst>
    <p:notesMasterId r:id="rId30"/>
  </p:notesMasterIdLst>
  <p:handoutMasterIdLst>
    <p:handoutMasterId r:id="rId31"/>
  </p:handoutMasterIdLst>
  <p:sldIdLst>
    <p:sldId id="621" r:id="rId5"/>
    <p:sldId id="815" r:id="rId6"/>
    <p:sldId id="861" r:id="rId7"/>
    <p:sldId id="859" r:id="rId8"/>
    <p:sldId id="862" r:id="rId9"/>
    <p:sldId id="874" r:id="rId10"/>
    <p:sldId id="865" r:id="rId11"/>
    <p:sldId id="867" r:id="rId12"/>
    <p:sldId id="876" r:id="rId13"/>
    <p:sldId id="877" r:id="rId14"/>
    <p:sldId id="880" r:id="rId15"/>
    <p:sldId id="881" r:id="rId16"/>
    <p:sldId id="882" r:id="rId17"/>
    <p:sldId id="883" r:id="rId18"/>
    <p:sldId id="886" r:id="rId19"/>
    <p:sldId id="858" r:id="rId20"/>
    <p:sldId id="860" r:id="rId21"/>
    <p:sldId id="857" r:id="rId22"/>
    <p:sldId id="856" r:id="rId23"/>
    <p:sldId id="873" r:id="rId24"/>
    <p:sldId id="869" r:id="rId25"/>
    <p:sldId id="879" r:id="rId26"/>
    <p:sldId id="875" r:id="rId27"/>
    <p:sldId id="871" r:id="rId28"/>
    <p:sldId id="887"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28" clrIdx="2">
    <p:extLst>
      <p:ext uri="{19B8F6BF-5375-455C-9EA6-DF929625EA0E}">
        <p15:presenceInfo xmlns:p15="http://schemas.microsoft.com/office/powerpoint/2012/main" userId="S::appatil@qti.qualcomm.com::4a57f103-40b4-4474-a113-d3340a5396d8" providerId="AD"/>
      </p:ext>
    </p:extLst>
  </p:cmAuthor>
  <p:cmAuthor id="4" name="Duncan Ho" initials="DH" lastIdx="7" clrIdx="3">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E9EDF4"/>
    <a:srgbClr val="CCEEDF"/>
    <a:srgbClr val="FF9933"/>
    <a:srgbClr val="F5860B"/>
    <a:srgbClr val="EEF9F4"/>
    <a:srgbClr val="FF0000"/>
    <a:srgbClr val="FF9900"/>
    <a:srgbClr val="FFCCCC"/>
    <a:srgbClr val="A0B1D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84" autoAdjust="0"/>
    <p:restoredTop sz="96357" autoAdjust="0"/>
  </p:normalViewPr>
  <p:slideViewPr>
    <p:cSldViewPr snapToGrid="0" snapToObjects="1">
      <p:cViewPr varScale="1">
        <p:scale>
          <a:sx n="127" d="100"/>
          <a:sy n="127" d="100"/>
        </p:scale>
        <p:origin x="1482" y="120"/>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11/18/2020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11/17/2020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802.11-20/</a:t>
            </a:r>
            <a:r>
              <a:rPr lang="en-US" sz="1800" b="1" i="0" kern="1200" dirty="0">
                <a:solidFill>
                  <a:schemeClr val="tx1"/>
                </a:solidFill>
                <a:effectLst/>
                <a:latin typeface="+mn-lt"/>
                <a:ea typeface="+mn-ea"/>
                <a:cs typeface="+mn-cs"/>
              </a:rPr>
              <a:t>1692</a:t>
            </a:r>
            <a:r>
              <a:rPr lang="en-US" sz="1800" b="1" dirty="0">
                <a:solidFill>
                  <a:schemeClr val="tx1"/>
                </a:solidFill>
                <a:cs typeface="+mn-cs"/>
              </a:rPr>
              <a:t>r1</a:t>
            </a:r>
          </a:p>
        </p:txBody>
      </p:sp>
      <p:sp>
        <p:nvSpPr>
          <p:cNvPr id="11" name="TextBox 10"/>
          <p:cNvSpPr txBox="1"/>
          <p:nvPr userDrawn="1"/>
        </p:nvSpPr>
        <p:spPr>
          <a:xfrm>
            <a:off x="527126" y="281239"/>
            <a:ext cx="1815480" cy="369332"/>
          </a:xfrm>
          <a:prstGeom prst="rect">
            <a:avLst/>
          </a:prstGeom>
          <a:noFill/>
        </p:spPr>
        <p:txBody>
          <a:bodyPr wrap="square" rtlCol="0">
            <a:spAutoFit/>
          </a:bodyPr>
          <a:lstStyle/>
          <a:p>
            <a:pPr>
              <a:defRPr/>
            </a:pPr>
            <a:r>
              <a:rPr lang="en-US" b="1" dirty="0"/>
              <a:t>October 2020</a:t>
            </a:r>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slide" Target="slide2.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slide" Target="slide17.xml"/><Relationship Id="rId1" Type="http://schemas.openxmlformats.org/officeDocument/2006/relationships/slideLayout" Target="../slideLayouts/slideLayout2.xml"/><Relationship Id="rId4" Type="http://schemas.openxmlformats.org/officeDocument/2006/relationships/slide" Target="slide18.xml"/></Relationships>
</file>

<file path=ppt/slides/_rels/slide2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2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69976604"/>
              </p:ext>
            </p:extLst>
          </p:nvPr>
        </p:nvGraphicFramePr>
        <p:xfrm>
          <a:off x="495682" y="2687451"/>
          <a:ext cx="8096484" cy="201168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5697882"/>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Yanjun Sun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1294216"/>
          </a:xfrm>
        </p:spPr>
        <p:txBody>
          <a:bodyPr/>
          <a:lstStyle/>
          <a:p>
            <a:r>
              <a:rPr lang="en-US" dirty="0">
                <a:solidFill>
                  <a:schemeClr val="tx1"/>
                </a:solidFill>
              </a:rPr>
              <a:t>TDLS Handling in MLO</a:t>
            </a:r>
          </a:p>
        </p:txBody>
      </p:sp>
      <p:sp>
        <p:nvSpPr>
          <p:cNvPr id="13" name="Rectangle 6"/>
          <p:cNvSpPr txBox="1">
            <a:spLocks noChangeArrowheads="1"/>
          </p:cNvSpPr>
          <p:nvPr/>
        </p:nvSpPr>
        <p:spPr bwMode="auto">
          <a:xfrm>
            <a:off x="533400"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2020-10-12</a:t>
            </a:r>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149C7B9-08F5-46A3-9FE1-53E9C9A10B26}"/>
              </a:ext>
            </a:extLst>
          </p:cNvPr>
          <p:cNvSpPr>
            <a:spLocks noGrp="1"/>
          </p:cNvSpPr>
          <p:nvPr>
            <p:ph idx="1"/>
          </p:nvPr>
        </p:nvSpPr>
        <p:spPr>
          <a:xfrm>
            <a:off x="495300" y="1526519"/>
            <a:ext cx="8229600" cy="4948895"/>
          </a:xfrm>
        </p:spPr>
        <p:txBody>
          <a:bodyPr>
            <a:normAutofit fontScale="77500" lnSpcReduction="20000"/>
          </a:bodyPr>
          <a:lstStyle/>
          <a:p>
            <a:r>
              <a:rPr lang="en-US" dirty="0"/>
              <a:t>If the initiator of TDLS Discovery Request frame is a STA of an MLD and the recipient is a legacy STA, the cross-over issue won’t occur.</a:t>
            </a:r>
          </a:p>
          <a:p>
            <a:pPr lvl="1"/>
            <a:r>
              <a:rPr lang="en-US" dirty="0"/>
              <a:t>AP of the AP MLD relays the request on the correct link and the legacy STA sends Discovery Response frame directly on the requested link.</a:t>
            </a:r>
          </a:p>
          <a:p>
            <a:pPr lvl="1"/>
            <a:r>
              <a:rPr lang="en-US" dirty="0"/>
              <a:t>TDLS Setup Response frame sent by legacy STA (in response to TDLS Setup Request frame sent by a STA of the non-AP MLD) may be received on the wrong link</a:t>
            </a:r>
          </a:p>
          <a:p>
            <a:pPr lvl="2"/>
            <a:r>
              <a:rPr lang="en-US" dirty="0"/>
              <a:t>However, BSSID field in Link Identifier element carried in the response frame would identify the correct link.</a:t>
            </a:r>
          </a:p>
          <a:p>
            <a:pPr marL="457200" lvl="1" indent="0">
              <a:buNone/>
            </a:pPr>
            <a:r>
              <a:rPr lang="en-US" dirty="0">
                <a:sym typeface="Wingdings" panose="05000000000000000000" pitchFamily="2" charset="2"/>
              </a:rPr>
              <a:t> no issue here</a:t>
            </a:r>
            <a:endParaRPr lang="en-US" dirty="0"/>
          </a:p>
          <a:p>
            <a:endParaRPr lang="en-US" dirty="0"/>
          </a:p>
          <a:p>
            <a:r>
              <a:rPr lang="en-US" dirty="0"/>
              <a:t>If the initiator of a TDLS Discovery Request frame is a legacy STA and the frame is directed towards a non-AP MLD, the cross-over issue can occur (see </a:t>
            </a:r>
            <a:r>
              <a:rPr lang="en-US" dirty="0">
                <a:hlinkClick r:id="rId2" action="ppaction://hlinksldjump"/>
              </a:rPr>
              <a:t>appendix</a:t>
            </a:r>
            <a:r>
              <a:rPr lang="en-US" dirty="0"/>
              <a:t>)</a:t>
            </a:r>
          </a:p>
          <a:p>
            <a:pPr lvl="1"/>
            <a:r>
              <a:rPr lang="en-US" dirty="0"/>
              <a:t>In such case, non-AP MLD can identify the requested link based on the BSSID field in the Link Identifier element and send Discovery Response frame directly to the initiator on the requested link. </a:t>
            </a:r>
            <a:endParaRPr lang="en-US" u="sng" dirty="0"/>
          </a:p>
          <a:p>
            <a:pPr lvl="1"/>
            <a:r>
              <a:rPr lang="en-US" dirty="0"/>
              <a:t>TDLS Setup Request frame sent by legacy STA may be received on the wrong link</a:t>
            </a:r>
          </a:p>
          <a:p>
            <a:pPr lvl="2"/>
            <a:r>
              <a:rPr lang="en-US" dirty="0"/>
              <a:t>BSSID field in Link Identifier element carried in the request frame would identify the correct link</a:t>
            </a:r>
          </a:p>
          <a:p>
            <a:pPr lvl="2"/>
            <a:r>
              <a:rPr lang="en-US" dirty="0"/>
              <a:t>TDLS Setup Response frame sent by a STA of the responding non-AP MLD would be delivered on the correct link by the AP MLD</a:t>
            </a:r>
          </a:p>
          <a:p>
            <a:pPr marL="457200" lvl="1" indent="0">
              <a:buNone/>
            </a:pPr>
            <a:r>
              <a:rPr lang="en-US" dirty="0">
                <a:sym typeface="Wingdings" panose="05000000000000000000" pitchFamily="2" charset="2"/>
              </a:rPr>
              <a:t> the desired link is identified based on BSSID field therefore no big deal</a:t>
            </a:r>
            <a:endParaRPr lang="en-US" dirty="0"/>
          </a:p>
        </p:txBody>
      </p:sp>
      <p:sp>
        <p:nvSpPr>
          <p:cNvPr id="3" name="Slide Number Placeholder 2">
            <a:extLst>
              <a:ext uri="{FF2B5EF4-FFF2-40B4-BE49-F238E27FC236}">
                <a16:creationId xmlns:a16="http://schemas.microsoft.com/office/drawing/2014/main" id="{D56E4205-471E-4E31-88E2-73328911D69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10</a:t>
            </a:fld>
            <a:endParaRPr lang="en-US" dirty="0"/>
          </a:p>
        </p:txBody>
      </p:sp>
      <p:sp>
        <p:nvSpPr>
          <p:cNvPr id="4" name="Footer Placeholder 3">
            <a:extLst>
              <a:ext uri="{FF2B5EF4-FFF2-40B4-BE49-F238E27FC236}">
                <a16:creationId xmlns:a16="http://schemas.microsoft.com/office/drawing/2014/main" id="{DC691CFA-4CF8-49E6-ADF2-299539C9C690}"/>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2D3A6C27-35F4-43B6-AF4D-B0D16898CE69}"/>
              </a:ext>
            </a:extLst>
          </p:cNvPr>
          <p:cNvSpPr>
            <a:spLocks noGrp="1"/>
          </p:cNvSpPr>
          <p:nvPr>
            <p:ph type="title"/>
          </p:nvPr>
        </p:nvSpPr>
        <p:spPr>
          <a:xfrm>
            <a:off x="685800" y="685800"/>
            <a:ext cx="7772400" cy="561109"/>
          </a:xfrm>
        </p:spPr>
        <p:txBody>
          <a:bodyPr/>
          <a:lstStyle/>
          <a:p>
            <a:r>
              <a:rPr lang="en-US" dirty="0"/>
              <a:t>Solution (to/from legacy case)</a:t>
            </a:r>
          </a:p>
        </p:txBody>
      </p:sp>
    </p:spTree>
    <p:extLst>
      <p:ext uri="{BB962C8B-B14F-4D97-AF65-F5344CB8AC3E}">
        <p14:creationId xmlns:p14="http://schemas.microsoft.com/office/powerpoint/2010/main" val="2279473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AF2CB7A-BC0F-4BE2-8A22-93FC5426C34A}"/>
              </a:ext>
            </a:extLst>
          </p:cNvPr>
          <p:cNvSpPr>
            <a:spLocks noGrp="1"/>
          </p:cNvSpPr>
          <p:nvPr>
            <p:ph idx="1"/>
          </p:nvPr>
        </p:nvSpPr>
        <p:spPr>
          <a:xfrm>
            <a:off x="600141" y="1851471"/>
            <a:ext cx="8022424" cy="4623942"/>
          </a:xfrm>
        </p:spPr>
        <p:txBody>
          <a:bodyPr>
            <a:normAutofit fontScale="92500" lnSpcReduction="10000"/>
          </a:bodyPr>
          <a:lstStyle/>
          <a:p>
            <a:r>
              <a:rPr lang="en-US" dirty="0"/>
              <a:t>If both the initiator of a TDLS Discovery Request frame and the recipient are STAs affiliated with their respective  MLDs, the cross-over issue can occur (see </a:t>
            </a:r>
            <a:r>
              <a:rPr lang="en-US" dirty="0">
                <a:hlinkClick r:id="rId2" action="ppaction://hlinksldjump"/>
              </a:rPr>
              <a:t>appendix</a:t>
            </a:r>
            <a:r>
              <a:rPr lang="en-US" dirty="0"/>
              <a:t>)</a:t>
            </a:r>
          </a:p>
          <a:p>
            <a:pPr lvl="1"/>
            <a:r>
              <a:rPr lang="en-US" dirty="0"/>
              <a:t>The recipient non-AP MLD can identify the requested link based on the BSSID field in the Link Identifier element and send the Discovery Response frame directly to the initiator on the requested link. </a:t>
            </a:r>
          </a:p>
          <a:p>
            <a:pPr lvl="1"/>
            <a:r>
              <a:rPr lang="en-US" dirty="0"/>
              <a:t>The TDLS Setup Request frame sent by a STA of the initiating non-AP MLD may be received on the wrong link</a:t>
            </a:r>
          </a:p>
          <a:p>
            <a:pPr lvl="2"/>
            <a:r>
              <a:rPr lang="en-US" dirty="0"/>
              <a:t>BSSID field in Link Identifier element carried in the request frame would identify the correct link</a:t>
            </a:r>
          </a:p>
          <a:p>
            <a:pPr lvl="1"/>
            <a:r>
              <a:rPr lang="en-US" dirty="0"/>
              <a:t>The TDLS Setup Response frame sent by a STA of the responding non-AP MLD may be delivered on the wrong link</a:t>
            </a:r>
          </a:p>
          <a:p>
            <a:pPr lvl="2"/>
            <a:r>
              <a:rPr lang="en-US" dirty="0"/>
              <a:t>BSSID field in Link Identifier element carried in the response frame would identify the correct link</a:t>
            </a:r>
          </a:p>
          <a:p>
            <a:pPr marL="457200" lvl="1" indent="0">
              <a:buNone/>
            </a:pPr>
            <a:r>
              <a:rPr lang="en-US" dirty="0">
                <a:sym typeface="Wingdings" panose="05000000000000000000" pitchFamily="2" charset="2"/>
              </a:rPr>
              <a:t> the desired link is identified based on BSSID field therefore no big deal</a:t>
            </a:r>
            <a:endParaRPr lang="en-US" dirty="0"/>
          </a:p>
        </p:txBody>
      </p:sp>
      <p:sp>
        <p:nvSpPr>
          <p:cNvPr id="3" name="Slide Number Placeholder 2">
            <a:extLst>
              <a:ext uri="{FF2B5EF4-FFF2-40B4-BE49-F238E27FC236}">
                <a16:creationId xmlns:a16="http://schemas.microsoft.com/office/drawing/2014/main" id="{67EB0FB6-F6F2-4727-A2D1-DFBC4A2A2B8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4" name="Footer Placeholder 3">
            <a:extLst>
              <a:ext uri="{FF2B5EF4-FFF2-40B4-BE49-F238E27FC236}">
                <a16:creationId xmlns:a16="http://schemas.microsoft.com/office/drawing/2014/main" id="{70BE7F72-47B7-4D13-84DE-E8E127A4C6E6}"/>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BA2BED46-7608-45FA-B2D5-1205647B2724}"/>
              </a:ext>
            </a:extLst>
          </p:cNvPr>
          <p:cNvSpPr>
            <a:spLocks noGrp="1"/>
          </p:cNvSpPr>
          <p:nvPr>
            <p:ph type="title"/>
          </p:nvPr>
        </p:nvSpPr>
        <p:spPr/>
        <p:txBody>
          <a:bodyPr/>
          <a:lstStyle/>
          <a:p>
            <a:r>
              <a:rPr lang="en-US" dirty="0"/>
              <a:t>Solution (MLO-to-MLO case)</a:t>
            </a:r>
          </a:p>
        </p:txBody>
      </p:sp>
    </p:spTree>
    <p:extLst>
      <p:ext uri="{BB962C8B-B14F-4D97-AF65-F5344CB8AC3E}">
        <p14:creationId xmlns:p14="http://schemas.microsoft.com/office/powerpoint/2010/main" val="1856905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22A8770-D6D3-43F4-9CC3-EDC5F4991981}"/>
              </a:ext>
            </a:extLst>
          </p:cNvPr>
          <p:cNvSpPr>
            <a:spLocks noGrp="1"/>
          </p:cNvSpPr>
          <p:nvPr>
            <p:ph idx="1"/>
          </p:nvPr>
        </p:nvSpPr>
        <p:spPr/>
        <p:txBody>
          <a:bodyPr/>
          <a:lstStyle/>
          <a:p>
            <a:r>
              <a:rPr lang="en-US" dirty="0"/>
              <a:t>In this contribution we present a few challenges involved in setting up a TDLS link with legacy or an MLO peer.</a:t>
            </a:r>
          </a:p>
          <a:p>
            <a:pPr lvl="1"/>
            <a:r>
              <a:rPr lang="en-US" dirty="0"/>
              <a:t>We provide an exception to the TA setting rule to address the address mismatch issue</a:t>
            </a:r>
          </a:p>
          <a:p>
            <a:pPr lvl="1"/>
            <a:r>
              <a:rPr lang="en-US" dirty="0"/>
              <a:t>Extend baseline rules to MLO for by-passing AP MLD</a:t>
            </a:r>
          </a:p>
          <a:p>
            <a:pPr lvl="1"/>
            <a:r>
              <a:rPr lang="en-US" dirty="0"/>
              <a:t>Provide guidance on managing AP MLD’s DL during an active TDLS session</a:t>
            </a:r>
          </a:p>
          <a:p>
            <a:pPr lvl="1"/>
            <a:r>
              <a:rPr lang="en-US" dirty="0"/>
              <a:t>Provide rules on selecting the correct link for TDLS session</a:t>
            </a:r>
          </a:p>
        </p:txBody>
      </p:sp>
      <p:sp>
        <p:nvSpPr>
          <p:cNvPr id="3" name="Slide Number Placeholder 2">
            <a:extLst>
              <a:ext uri="{FF2B5EF4-FFF2-40B4-BE49-F238E27FC236}">
                <a16:creationId xmlns:a16="http://schemas.microsoft.com/office/drawing/2014/main" id="{839EED6A-916F-49DA-A69F-76E842CFEF0E}"/>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dirty="0"/>
          </a:p>
        </p:txBody>
      </p:sp>
      <p:sp>
        <p:nvSpPr>
          <p:cNvPr id="4" name="Footer Placeholder 3">
            <a:extLst>
              <a:ext uri="{FF2B5EF4-FFF2-40B4-BE49-F238E27FC236}">
                <a16:creationId xmlns:a16="http://schemas.microsoft.com/office/drawing/2014/main" id="{2F45D42C-9882-4476-8E53-49C7C6E9C9E8}"/>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3353361B-E9B4-4100-ADAD-849B9857E0DC}"/>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1722666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ABF7FFD-D2AA-48D5-A491-698B756DC92E}"/>
              </a:ext>
            </a:extLst>
          </p:cNvPr>
          <p:cNvSpPr>
            <a:spLocks noGrp="1"/>
          </p:cNvSpPr>
          <p:nvPr>
            <p:ph idx="1"/>
          </p:nvPr>
        </p:nvSpPr>
        <p:spPr>
          <a:xfrm>
            <a:off x="547885" y="1981200"/>
            <a:ext cx="8048230" cy="4344030"/>
          </a:xfrm>
        </p:spPr>
        <p:txBody>
          <a:bodyPr>
            <a:normAutofit fontScale="92500" lnSpcReduction="20000"/>
          </a:bodyPr>
          <a:lstStyle/>
          <a:p>
            <a:r>
              <a:rPr lang="en-US" dirty="0"/>
              <a:t>Do you agree to the following for R1:</a:t>
            </a:r>
          </a:p>
          <a:p>
            <a:pPr lvl="1"/>
            <a:r>
              <a:rPr lang="en-US" dirty="0"/>
              <a:t>A STA of a non-AP MLD that is participating in a TDLS connection shall do the following:</a:t>
            </a:r>
          </a:p>
          <a:p>
            <a:pPr lvl="2"/>
            <a:r>
              <a:rPr lang="en-US" dirty="0"/>
              <a:t>Set the TA field to the non-AP MLD’s MAC address for frames sent directly to a TDLS peer STA</a:t>
            </a:r>
          </a:p>
          <a:p>
            <a:pPr lvl="3"/>
            <a:r>
              <a:rPr lang="en-US" dirty="0"/>
              <a:t>These include TDLS Discovery Response frame (9.6.7.16), ANQP Request/Response (GAS) frames (11.22.3.3.10) and Data frames sent on TDLS link</a:t>
            </a:r>
          </a:p>
          <a:p>
            <a:pPr lvl="2"/>
            <a:r>
              <a:rPr lang="en-US" dirty="0"/>
              <a:t>Set the TDLS initiator STA Address to the non-AP MLD MAC address in Link Identifier IE in TDLS (Discovery/Setup) Request frames</a:t>
            </a:r>
          </a:p>
          <a:p>
            <a:pPr lvl="2"/>
            <a:r>
              <a:rPr lang="en-US" dirty="0"/>
              <a:t>Set the TDLS Responder STA Address to the non-AP MLD MAC address in Link Identifier IE in TDLS (Discovery/Setup) Response frames sent in response to a TDLS (Discovery/Setup) Request frame received from the TDLS peer STA</a:t>
            </a:r>
          </a:p>
          <a:p>
            <a:pPr lvl="3"/>
            <a:r>
              <a:rPr lang="en-US" dirty="0"/>
              <a:t>Note: Discovery Response frame can be sent in an unsolicited</a:t>
            </a:r>
          </a:p>
          <a:p>
            <a:pPr lvl="2"/>
            <a:r>
              <a:rPr lang="en-US" dirty="0"/>
              <a:t>Set the BSSID field in Link Identifier element to the BSSID of the AP on the desired link</a:t>
            </a:r>
          </a:p>
          <a:p>
            <a:pPr lvl="2"/>
            <a:r>
              <a:rPr lang="en-US" dirty="0"/>
              <a:t>Use the MLD MAC address during the TPK handshake</a:t>
            </a:r>
          </a:p>
        </p:txBody>
      </p:sp>
      <p:sp>
        <p:nvSpPr>
          <p:cNvPr id="3" name="Slide Number Placeholder 2">
            <a:extLst>
              <a:ext uri="{FF2B5EF4-FFF2-40B4-BE49-F238E27FC236}">
                <a16:creationId xmlns:a16="http://schemas.microsoft.com/office/drawing/2014/main" id="{0F92DC1E-3ECE-4502-953A-D262D4E735B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13</a:t>
            </a:fld>
            <a:endParaRPr lang="en-US" dirty="0"/>
          </a:p>
        </p:txBody>
      </p:sp>
      <p:sp>
        <p:nvSpPr>
          <p:cNvPr id="4" name="Footer Placeholder 3">
            <a:extLst>
              <a:ext uri="{FF2B5EF4-FFF2-40B4-BE49-F238E27FC236}">
                <a16:creationId xmlns:a16="http://schemas.microsoft.com/office/drawing/2014/main" id="{4C2A24C6-29DC-4ECD-8584-02FBD4A48873}"/>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5565C12A-3618-4DBF-AB96-5282DD9A6345}"/>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4006434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A16AE1F-879D-4271-9451-A07119CB7877}"/>
              </a:ext>
            </a:extLst>
          </p:cNvPr>
          <p:cNvSpPr>
            <a:spLocks noGrp="1"/>
          </p:cNvSpPr>
          <p:nvPr>
            <p:ph idx="1"/>
          </p:nvPr>
        </p:nvSpPr>
        <p:spPr/>
        <p:txBody>
          <a:bodyPr/>
          <a:lstStyle/>
          <a:p>
            <a:r>
              <a:rPr lang="en-US" dirty="0"/>
              <a:t>Do you agree to the following for R1:</a:t>
            </a:r>
          </a:p>
          <a:p>
            <a:pPr lvl="1"/>
            <a:r>
              <a:rPr lang="en-US" dirty="0"/>
              <a:t>802.11be amendment shall provide a mechanism by which a non-AP MLD can request an AP MLD, to perform RTS/CTS exchange before sending DL frame(s) to a particular STA (STA1) of the non-AP MLD operating on an n-STR link</a:t>
            </a:r>
          </a:p>
          <a:p>
            <a:pPr lvl="1"/>
            <a:r>
              <a:rPr lang="en-US" dirty="0"/>
              <a:t>Upon receiving such a request, an AP (AP1) of an AP MLD shall precede its DL with an RTS frame and proceed to DL frame(s) to the particular STA (STA1) of the non-AP MLD only if it receives an CTS response to its RTS</a:t>
            </a:r>
          </a:p>
          <a:p>
            <a:pPr marL="457200" lvl="1" indent="0">
              <a:buNone/>
            </a:pPr>
            <a:r>
              <a:rPr lang="en-US" sz="1600" dirty="0"/>
              <a:t>NOTE: The signaling to require RTS/CTS exchange is TBD</a:t>
            </a:r>
          </a:p>
        </p:txBody>
      </p:sp>
      <p:sp>
        <p:nvSpPr>
          <p:cNvPr id="3" name="Slide Number Placeholder 2">
            <a:extLst>
              <a:ext uri="{FF2B5EF4-FFF2-40B4-BE49-F238E27FC236}">
                <a16:creationId xmlns:a16="http://schemas.microsoft.com/office/drawing/2014/main" id="{952EBF74-8DDA-4E3F-B1F0-FE549B68C388}"/>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14</a:t>
            </a:fld>
            <a:endParaRPr lang="en-US" dirty="0"/>
          </a:p>
        </p:txBody>
      </p:sp>
      <p:sp>
        <p:nvSpPr>
          <p:cNvPr id="4" name="Footer Placeholder 3">
            <a:extLst>
              <a:ext uri="{FF2B5EF4-FFF2-40B4-BE49-F238E27FC236}">
                <a16:creationId xmlns:a16="http://schemas.microsoft.com/office/drawing/2014/main" id="{2C17B013-1509-423A-BF10-8659C94108A1}"/>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D0BF8FA-E21F-4C0A-970B-AAFAE02D4A73}"/>
              </a:ext>
            </a:extLst>
          </p:cNvPr>
          <p:cNvSpPr>
            <a:spLocks noGrp="1"/>
          </p:cNvSpPr>
          <p:nvPr>
            <p:ph type="title"/>
          </p:nvPr>
        </p:nvSpPr>
        <p:spPr/>
        <p:txBody>
          <a:bodyPr/>
          <a:lstStyle/>
          <a:p>
            <a:r>
              <a:rPr lang="en-US" dirty="0"/>
              <a:t>SP #2</a:t>
            </a:r>
          </a:p>
        </p:txBody>
      </p:sp>
    </p:spTree>
    <p:extLst>
      <p:ext uri="{BB962C8B-B14F-4D97-AF65-F5344CB8AC3E}">
        <p14:creationId xmlns:p14="http://schemas.microsoft.com/office/powerpoint/2010/main" val="4200884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B834056-F580-41B8-8EAC-8270E42ABBCE}"/>
              </a:ext>
            </a:extLst>
          </p:cNvPr>
          <p:cNvSpPr>
            <a:spLocks noGrp="1"/>
          </p:cNvSpPr>
          <p:nvPr>
            <p:ph idx="1"/>
          </p:nvPr>
        </p:nvSpPr>
        <p:spPr>
          <a:xfrm>
            <a:off x="685800" y="1981200"/>
            <a:ext cx="7858060" cy="4369266"/>
          </a:xfrm>
        </p:spPr>
        <p:txBody>
          <a:bodyPr>
            <a:normAutofit lnSpcReduction="10000"/>
          </a:bodyPr>
          <a:lstStyle/>
          <a:p>
            <a:r>
              <a:rPr lang="en-US" dirty="0"/>
              <a:t>Do you agree to the following for R1:</a:t>
            </a:r>
          </a:p>
          <a:p>
            <a:pPr lvl="1"/>
            <a:r>
              <a:rPr lang="en-US" dirty="0"/>
              <a:t>When a STA of a non-AP MLD receives a TDLS Discovery Request frame, the non-AP MLD shall identify the requested link based on the BSSID field in the Link Identifier element and shall send TDLS Discovery Response frame directly on the requested link. </a:t>
            </a:r>
          </a:p>
          <a:p>
            <a:pPr lvl="1"/>
            <a:r>
              <a:rPr lang="en-US" dirty="0"/>
              <a:t>When a STA of a non-AP MLD receives a TDLS Setup Request frame, the non-AP MLD shall identify the requested link based on the BSSID field in the Link Identifier element</a:t>
            </a:r>
          </a:p>
          <a:p>
            <a:pPr lvl="1"/>
            <a:r>
              <a:rPr lang="en-US" dirty="0"/>
              <a:t>When a STA of a non-AP MLD receives a TDLS Setup Response frame, the non-AP MLD shall identify the requested link based on the BSSID field in the Link Identifier element</a:t>
            </a:r>
          </a:p>
          <a:p>
            <a:pPr marL="457200" lvl="1" indent="0">
              <a:buNone/>
            </a:pPr>
            <a:r>
              <a:rPr lang="en-US" dirty="0"/>
              <a:t>NOTE: the STA of the non-AP MLD that received a request or a response frame might not be operating on requested link</a:t>
            </a:r>
          </a:p>
        </p:txBody>
      </p:sp>
      <p:sp>
        <p:nvSpPr>
          <p:cNvPr id="3" name="Slide Number Placeholder 2">
            <a:extLst>
              <a:ext uri="{FF2B5EF4-FFF2-40B4-BE49-F238E27FC236}">
                <a16:creationId xmlns:a16="http://schemas.microsoft.com/office/drawing/2014/main" id="{B04B2BAE-8B74-4007-95F3-325BA1F867E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15</a:t>
            </a:fld>
            <a:endParaRPr lang="en-US" dirty="0"/>
          </a:p>
        </p:txBody>
      </p:sp>
      <p:sp>
        <p:nvSpPr>
          <p:cNvPr id="4" name="Footer Placeholder 3">
            <a:extLst>
              <a:ext uri="{FF2B5EF4-FFF2-40B4-BE49-F238E27FC236}">
                <a16:creationId xmlns:a16="http://schemas.microsoft.com/office/drawing/2014/main" id="{A81A0B56-E448-415A-8351-B978AEE01278}"/>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3FF992BC-05A4-4939-9527-D233EDA11D99}"/>
              </a:ext>
            </a:extLst>
          </p:cNvPr>
          <p:cNvSpPr>
            <a:spLocks noGrp="1"/>
          </p:cNvSpPr>
          <p:nvPr>
            <p:ph type="title"/>
          </p:nvPr>
        </p:nvSpPr>
        <p:spPr/>
        <p:txBody>
          <a:bodyPr/>
          <a:lstStyle/>
          <a:p>
            <a:r>
              <a:rPr lang="en-US" dirty="0"/>
              <a:t>SP #3</a:t>
            </a:r>
          </a:p>
        </p:txBody>
      </p:sp>
    </p:spTree>
    <p:extLst>
      <p:ext uri="{BB962C8B-B14F-4D97-AF65-F5344CB8AC3E}">
        <p14:creationId xmlns:p14="http://schemas.microsoft.com/office/powerpoint/2010/main" val="3827551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0469572B-76D0-446E-B367-E3249A67CC6A}"/>
              </a:ext>
            </a:extLst>
          </p:cNvPr>
          <p:cNvSpPr>
            <a:spLocks noGrp="1"/>
          </p:cNvSpPr>
          <p:nvPr>
            <p:ph type="title"/>
          </p:nvPr>
        </p:nvSpPr>
        <p:spPr/>
        <p:txBody>
          <a:bodyPr/>
          <a:lstStyle/>
          <a:p>
            <a:r>
              <a:rPr lang="en-US" dirty="0"/>
              <a:t>Appendix</a:t>
            </a:r>
          </a:p>
        </p:txBody>
      </p:sp>
      <p:sp>
        <p:nvSpPr>
          <p:cNvPr id="10" name="Text Placeholder 9">
            <a:extLst>
              <a:ext uri="{FF2B5EF4-FFF2-40B4-BE49-F238E27FC236}">
                <a16:creationId xmlns:a16="http://schemas.microsoft.com/office/drawing/2014/main" id="{6194CE6A-EF8E-4313-949E-12F6A47ADC36}"/>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5F9B7015-3D72-4303-AD8A-60108D26218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16</a:t>
            </a:fld>
            <a:endParaRPr lang="en-US" dirty="0"/>
          </a:p>
        </p:txBody>
      </p:sp>
      <p:sp>
        <p:nvSpPr>
          <p:cNvPr id="4" name="Footer Placeholder 3">
            <a:extLst>
              <a:ext uri="{FF2B5EF4-FFF2-40B4-BE49-F238E27FC236}">
                <a16:creationId xmlns:a16="http://schemas.microsoft.com/office/drawing/2014/main" id="{E4A58947-E94E-4335-948C-88EC19D693E4}"/>
              </a:ext>
            </a:extLst>
          </p:cNvPr>
          <p:cNvSpPr>
            <a:spLocks noGrp="1"/>
          </p:cNvSpPr>
          <p:nvPr>
            <p:ph type="ftr" sz="quarter" idx="3"/>
          </p:nvPr>
        </p:nvSpPr>
        <p:spPr/>
        <p:txBody>
          <a:bodyPr/>
          <a:lstStyle/>
          <a:p>
            <a:pPr>
              <a:defRPr/>
            </a:pPr>
            <a:r>
              <a:rPr lang="en-US"/>
              <a:t>Abhishek P (Qualcomm), et. al.,</a:t>
            </a:r>
            <a:endParaRPr lang="en-US" dirty="0"/>
          </a:p>
        </p:txBody>
      </p:sp>
    </p:spTree>
    <p:extLst>
      <p:ext uri="{BB962C8B-B14F-4D97-AF65-F5344CB8AC3E}">
        <p14:creationId xmlns:p14="http://schemas.microsoft.com/office/powerpoint/2010/main" val="1037486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39C4F0D9-1270-44D4-94A6-EE1E8F646C94}"/>
              </a:ext>
            </a:extLst>
          </p:cNvPr>
          <p:cNvPicPr>
            <a:picLocks noGrp="1" noChangeAspect="1"/>
          </p:cNvPicPr>
          <p:nvPr>
            <p:ph idx="1"/>
          </p:nvPr>
        </p:nvPicPr>
        <p:blipFill>
          <a:blip r:embed="rId2"/>
          <a:srcRect/>
          <a:stretch/>
        </p:blipFill>
        <p:spPr>
          <a:xfrm>
            <a:off x="2298583" y="1858102"/>
            <a:ext cx="4672666" cy="4481945"/>
          </a:xfrm>
          <a:prstGeom prst="rect">
            <a:avLst/>
          </a:prstGeom>
        </p:spPr>
      </p:pic>
      <p:sp>
        <p:nvSpPr>
          <p:cNvPr id="3" name="Slide Number Placeholder 2">
            <a:extLst>
              <a:ext uri="{FF2B5EF4-FFF2-40B4-BE49-F238E27FC236}">
                <a16:creationId xmlns:a16="http://schemas.microsoft.com/office/drawing/2014/main" id="{300132A0-2003-4787-9D5F-AEE9E3ABB31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17</a:t>
            </a:fld>
            <a:endParaRPr lang="en-US" dirty="0"/>
          </a:p>
        </p:txBody>
      </p:sp>
      <p:sp>
        <p:nvSpPr>
          <p:cNvPr id="4" name="Footer Placeholder 3">
            <a:extLst>
              <a:ext uri="{FF2B5EF4-FFF2-40B4-BE49-F238E27FC236}">
                <a16:creationId xmlns:a16="http://schemas.microsoft.com/office/drawing/2014/main" id="{2A46DA49-3953-44AF-B989-A70FD206CCF7}"/>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2B212AA6-91B4-4D3F-B280-44A08B027685}"/>
              </a:ext>
            </a:extLst>
          </p:cNvPr>
          <p:cNvSpPr>
            <a:spLocks noGrp="1"/>
          </p:cNvSpPr>
          <p:nvPr>
            <p:ph type="title"/>
          </p:nvPr>
        </p:nvSpPr>
        <p:spPr/>
        <p:txBody>
          <a:bodyPr/>
          <a:lstStyle/>
          <a:p>
            <a:r>
              <a:rPr lang="en-US" dirty="0"/>
              <a:t>MLO AP relaying frames between MLO and non-MLO clients</a:t>
            </a:r>
          </a:p>
        </p:txBody>
      </p:sp>
      <p:sp>
        <p:nvSpPr>
          <p:cNvPr id="2" name="TextBox 1">
            <a:extLst>
              <a:ext uri="{FF2B5EF4-FFF2-40B4-BE49-F238E27FC236}">
                <a16:creationId xmlns:a16="http://schemas.microsoft.com/office/drawing/2014/main" id="{241339CE-AFFA-4440-9256-E314336B0CBA}"/>
              </a:ext>
            </a:extLst>
          </p:cNvPr>
          <p:cNvSpPr txBox="1"/>
          <p:nvPr/>
        </p:nvSpPr>
        <p:spPr>
          <a:xfrm>
            <a:off x="8458200" y="1219200"/>
            <a:ext cx="579005" cy="261610"/>
          </a:xfrm>
          <a:prstGeom prst="rect">
            <a:avLst/>
          </a:prstGeom>
          <a:noFill/>
        </p:spPr>
        <p:txBody>
          <a:bodyPr wrap="none" rtlCol="0">
            <a:spAutoFit/>
          </a:bodyPr>
          <a:lstStyle/>
          <a:p>
            <a:r>
              <a:rPr lang="en-US" sz="1100" dirty="0">
                <a:hlinkClick r:id="rId3" action="ppaction://hlinksldjump"/>
              </a:rPr>
              <a:t>BACK</a:t>
            </a:r>
            <a:endParaRPr lang="en-US" dirty="0"/>
          </a:p>
        </p:txBody>
      </p:sp>
    </p:spTree>
    <p:extLst>
      <p:ext uri="{BB962C8B-B14F-4D97-AF65-F5344CB8AC3E}">
        <p14:creationId xmlns:p14="http://schemas.microsoft.com/office/powerpoint/2010/main" val="3888388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C110EDC-6E87-4AC0-AB35-E599D5D750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18</a:t>
            </a:fld>
            <a:endParaRPr lang="en-US" dirty="0"/>
          </a:p>
        </p:txBody>
      </p:sp>
      <p:sp>
        <p:nvSpPr>
          <p:cNvPr id="4" name="Footer Placeholder 3">
            <a:extLst>
              <a:ext uri="{FF2B5EF4-FFF2-40B4-BE49-F238E27FC236}">
                <a16:creationId xmlns:a16="http://schemas.microsoft.com/office/drawing/2014/main" id="{DDD3B178-DFA9-4FDB-9C55-A9ABDE51F5D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1902AEC0-217D-48B9-A021-AC0C5653389E}"/>
              </a:ext>
            </a:extLst>
          </p:cNvPr>
          <p:cNvSpPr>
            <a:spLocks noGrp="1"/>
          </p:cNvSpPr>
          <p:nvPr>
            <p:ph type="title"/>
          </p:nvPr>
        </p:nvSpPr>
        <p:spPr>
          <a:xfrm>
            <a:off x="685800" y="685800"/>
            <a:ext cx="7772400" cy="485539"/>
          </a:xfrm>
        </p:spPr>
        <p:txBody>
          <a:bodyPr/>
          <a:lstStyle/>
          <a:p>
            <a:r>
              <a:rPr lang="en-US" dirty="0"/>
              <a:t>MLO client associated with legacy AP</a:t>
            </a:r>
          </a:p>
        </p:txBody>
      </p:sp>
      <p:pic>
        <p:nvPicPr>
          <p:cNvPr id="10" name="Picture 9">
            <a:extLst>
              <a:ext uri="{FF2B5EF4-FFF2-40B4-BE49-F238E27FC236}">
                <a16:creationId xmlns:a16="http://schemas.microsoft.com/office/drawing/2014/main" id="{58824823-83C5-4572-961A-A6E45900C957}"/>
              </a:ext>
            </a:extLst>
          </p:cNvPr>
          <p:cNvPicPr>
            <a:picLocks noChangeAspect="1"/>
          </p:cNvPicPr>
          <p:nvPr/>
        </p:nvPicPr>
        <p:blipFill>
          <a:blip r:embed="rId2"/>
          <a:stretch>
            <a:fillRect/>
          </a:stretch>
        </p:blipFill>
        <p:spPr>
          <a:xfrm>
            <a:off x="2664878" y="1203433"/>
            <a:ext cx="3814244" cy="1699136"/>
          </a:xfrm>
          <a:prstGeom prst="rect">
            <a:avLst/>
          </a:prstGeom>
        </p:spPr>
      </p:pic>
      <p:pic>
        <p:nvPicPr>
          <p:cNvPr id="11" name="Picture 10">
            <a:extLst>
              <a:ext uri="{FF2B5EF4-FFF2-40B4-BE49-F238E27FC236}">
                <a16:creationId xmlns:a16="http://schemas.microsoft.com/office/drawing/2014/main" id="{3C23E655-CCC9-4027-A572-CD050E478ACB}"/>
              </a:ext>
            </a:extLst>
          </p:cNvPr>
          <p:cNvPicPr>
            <a:picLocks noChangeAspect="1"/>
          </p:cNvPicPr>
          <p:nvPr/>
        </p:nvPicPr>
        <p:blipFill>
          <a:blip r:embed="rId3"/>
          <a:srcRect/>
          <a:stretch/>
        </p:blipFill>
        <p:spPr>
          <a:xfrm>
            <a:off x="782503" y="3022020"/>
            <a:ext cx="7578993" cy="3421300"/>
          </a:xfrm>
          <a:prstGeom prst="rect">
            <a:avLst/>
          </a:prstGeom>
        </p:spPr>
      </p:pic>
      <p:sp>
        <p:nvSpPr>
          <p:cNvPr id="2" name="TextBox 1">
            <a:extLst>
              <a:ext uri="{FF2B5EF4-FFF2-40B4-BE49-F238E27FC236}">
                <a16:creationId xmlns:a16="http://schemas.microsoft.com/office/drawing/2014/main" id="{4F6D02DB-F036-473B-B527-3F8AA9843CED}"/>
              </a:ext>
            </a:extLst>
          </p:cNvPr>
          <p:cNvSpPr txBox="1"/>
          <p:nvPr/>
        </p:nvSpPr>
        <p:spPr>
          <a:xfrm>
            <a:off x="8458200" y="1219200"/>
            <a:ext cx="579005" cy="261610"/>
          </a:xfrm>
          <a:prstGeom prst="rect">
            <a:avLst/>
          </a:prstGeom>
          <a:noFill/>
        </p:spPr>
        <p:txBody>
          <a:bodyPr wrap="none" rtlCol="0">
            <a:spAutoFit/>
          </a:bodyPr>
          <a:lstStyle/>
          <a:p>
            <a:r>
              <a:rPr lang="en-US" sz="1100" dirty="0">
                <a:hlinkClick r:id="rId4" action="ppaction://hlinksldjump"/>
              </a:rPr>
              <a:t>BACK</a:t>
            </a:r>
            <a:endParaRPr lang="en-US" dirty="0"/>
          </a:p>
        </p:txBody>
      </p:sp>
    </p:spTree>
    <p:extLst>
      <p:ext uri="{BB962C8B-B14F-4D97-AF65-F5344CB8AC3E}">
        <p14:creationId xmlns:p14="http://schemas.microsoft.com/office/powerpoint/2010/main" val="33525699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6D554ACC-9061-47C9-BE2F-010DDC3EF98D}"/>
              </a:ext>
            </a:extLst>
          </p:cNvPr>
          <p:cNvGraphicFramePr>
            <a:graphicFrameLocks noGrp="1"/>
          </p:cNvGraphicFramePr>
          <p:nvPr>
            <p:ph idx="1"/>
            <p:extLst>
              <p:ext uri="{D42A27DB-BD31-4B8C-83A1-F6EECF244321}">
                <p14:modId xmlns:p14="http://schemas.microsoft.com/office/powerpoint/2010/main" val="2291952458"/>
              </p:ext>
            </p:extLst>
          </p:nvPr>
        </p:nvGraphicFramePr>
        <p:xfrm>
          <a:off x="519117" y="1627126"/>
          <a:ext cx="7939079" cy="2179320"/>
        </p:xfrm>
        <a:graphic>
          <a:graphicData uri="http://schemas.openxmlformats.org/drawingml/2006/table">
            <a:tbl>
              <a:tblPr firstRow="1" firstCol="1" bandRow="1">
                <a:tableStyleId>{5C22544A-7EE6-4342-B048-85BDC9FD1C3A}</a:tableStyleId>
              </a:tblPr>
              <a:tblGrid>
                <a:gridCol w="2401433">
                  <a:extLst>
                    <a:ext uri="{9D8B030D-6E8A-4147-A177-3AD203B41FA5}">
                      <a16:colId xmlns:a16="http://schemas.microsoft.com/office/drawing/2014/main" val="3366291782"/>
                    </a:ext>
                  </a:extLst>
                </a:gridCol>
                <a:gridCol w="1808037">
                  <a:extLst>
                    <a:ext uri="{9D8B030D-6E8A-4147-A177-3AD203B41FA5}">
                      <a16:colId xmlns:a16="http://schemas.microsoft.com/office/drawing/2014/main" val="3409955241"/>
                    </a:ext>
                  </a:extLst>
                </a:gridCol>
                <a:gridCol w="1850881">
                  <a:extLst>
                    <a:ext uri="{9D8B030D-6E8A-4147-A177-3AD203B41FA5}">
                      <a16:colId xmlns:a16="http://schemas.microsoft.com/office/drawing/2014/main" val="2208485197"/>
                    </a:ext>
                  </a:extLst>
                </a:gridCol>
                <a:gridCol w="1878728">
                  <a:extLst>
                    <a:ext uri="{9D8B030D-6E8A-4147-A177-3AD203B41FA5}">
                      <a16:colId xmlns:a16="http://schemas.microsoft.com/office/drawing/2014/main" val="2430771397"/>
                    </a:ext>
                  </a:extLst>
                </a:gridCol>
              </a:tblGrid>
              <a:tr h="0">
                <a:tc>
                  <a:txBody>
                    <a:bodyPr/>
                    <a:lstStyle/>
                    <a:p>
                      <a:pPr marL="0" marR="0">
                        <a:spcBef>
                          <a:spcPts val="0"/>
                        </a:spcBef>
                        <a:spcAft>
                          <a:spcPts val="0"/>
                        </a:spcAft>
                      </a:pPr>
                      <a:r>
                        <a:rPr lang="en-US" sz="1100">
                          <a:effectLst/>
                        </a:rPr>
                        <a:t>Frame</a:t>
                      </a:r>
                      <a:endParaRPr lang="en-US" sz="14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dirty="0">
                          <a:effectLst/>
                        </a:rPr>
                        <a:t>Via AP / Direct</a:t>
                      </a:r>
                      <a:endParaRPr lang="en-US" sz="14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Frame type </a:t>
                      </a:r>
                      <a:endParaRPr lang="en-US" sz="14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dirty="0">
                          <a:effectLst/>
                        </a:rPr>
                        <a:t>Remark</a:t>
                      </a:r>
                      <a:endParaRPr lang="en-US" sz="14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935022071"/>
                  </a:ext>
                </a:extLst>
              </a:tr>
              <a:tr h="0">
                <a:tc>
                  <a:txBody>
                    <a:bodyPr/>
                    <a:lstStyle/>
                    <a:p>
                      <a:pPr marL="0" marR="0">
                        <a:spcBef>
                          <a:spcPts val="0"/>
                        </a:spcBef>
                        <a:spcAft>
                          <a:spcPts val="0"/>
                        </a:spcAft>
                      </a:pPr>
                      <a:r>
                        <a:rPr lang="en-US" sz="1100">
                          <a:effectLst/>
                        </a:rPr>
                        <a:t>TDLS Discovery Request</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Via AP</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Data frame*</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a:effectLst/>
                        </a:rPr>
                        <a:t> </a:t>
                      </a:r>
                      <a:endParaRPr lang="en-US" sz="140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3578444971"/>
                  </a:ext>
                </a:extLst>
              </a:tr>
              <a:tr h="0">
                <a:tc>
                  <a:txBody>
                    <a:bodyPr/>
                    <a:lstStyle/>
                    <a:p>
                      <a:pPr marL="0" marR="0">
                        <a:spcBef>
                          <a:spcPts val="0"/>
                        </a:spcBef>
                        <a:spcAft>
                          <a:spcPts val="0"/>
                        </a:spcAft>
                      </a:pPr>
                      <a:r>
                        <a:rPr lang="en-US" sz="1100" dirty="0">
                          <a:effectLst/>
                        </a:rPr>
                        <a:t>TDLS Discovery Response</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Direct</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Public Action (mgmt.)</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Unsolicited allowed</a:t>
                      </a:r>
                      <a:endParaRPr lang="en-US" sz="14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2243226362"/>
                  </a:ext>
                </a:extLst>
              </a:tr>
              <a:tr h="63500">
                <a:tc>
                  <a:txBody>
                    <a:bodyPr/>
                    <a:lstStyle/>
                    <a:p>
                      <a:pPr marL="0" marR="0">
                        <a:spcBef>
                          <a:spcPts val="0"/>
                        </a:spcBef>
                        <a:spcAft>
                          <a:spcPts val="0"/>
                        </a:spcAft>
                      </a:pPr>
                      <a:r>
                        <a:rPr lang="en-US" sz="1100">
                          <a:effectLst/>
                        </a:rPr>
                        <a:t>TDLS Setup Request</a:t>
                      </a:r>
                      <a:endParaRPr lang="en-US" sz="1400">
                        <a:effectLst/>
                      </a:endParaRPr>
                    </a:p>
                    <a:p>
                      <a:pPr marL="0" marR="0">
                        <a:spcBef>
                          <a:spcPts val="0"/>
                        </a:spcBef>
                        <a:spcAft>
                          <a:spcPts val="0"/>
                        </a:spcAft>
                      </a:pPr>
                      <a:r>
                        <a:rPr lang="en-US" sz="1100">
                          <a:effectLst/>
                        </a:rPr>
                        <a:t>TDLS Setup Response frames</a:t>
                      </a:r>
                      <a:endParaRPr lang="en-US" sz="1400">
                        <a:effectLst/>
                      </a:endParaRPr>
                    </a:p>
                    <a:p>
                      <a:pPr marL="0" marR="0">
                        <a:spcBef>
                          <a:spcPts val="0"/>
                        </a:spcBef>
                        <a:spcAft>
                          <a:spcPts val="0"/>
                        </a:spcAft>
                      </a:pPr>
                      <a:r>
                        <a:rPr lang="en-US" sz="1100">
                          <a:effectLst/>
                        </a:rPr>
                        <a:t>TDLS Setup Confirm frames</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Via AP</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Data frame*</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 </a:t>
                      </a:r>
                      <a:endParaRPr lang="en-US" sz="14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445008493"/>
                  </a:ext>
                </a:extLst>
              </a:tr>
              <a:tr h="0">
                <a:tc>
                  <a:txBody>
                    <a:bodyPr/>
                    <a:lstStyle/>
                    <a:p>
                      <a:pPr marL="0" marR="0">
                        <a:spcBef>
                          <a:spcPts val="0"/>
                        </a:spcBef>
                        <a:spcAft>
                          <a:spcPts val="0"/>
                        </a:spcAft>
                      </a:pPr>
                      <a:r>
                        <a:rPr lang="en-US" sz="1100" dirty="0">
                          <a:effectLst/>
                        </a:rPr>
                        <a:t>TDLS Teardown frame</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Both allowed</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Data frame*</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a:effectLst/>
                        </a:rPr>
                        <a:t>Goes via AP if the peer is not in reachable</a:t>
                      </a:r>
                      <a:endParaRPr lang="en-US" sz="140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403692905"/>
                  </a:ext>
                </a:extLst>
              </a:tr>
              <a:tr h="50800">
                <a:tc>
                  <a:txBody>
                    <a:bodyPr/>
                    <a:lstStyle/>
                    <a:p>
                      <a:pPr marL="0" marR="0">
                        <a:spcBef>
                          <a:spcPts val="0"/>
                        </a:spcBef>
                        <a:spcAft>
                          <a:spcPts val="0"/>
                        </a:spcAft>
                      </a:pPr>
                      <a:r>
                        <a:rPr lang="en-US" sz="1100">
                          <a:effectLst/>
                        </a:rPr>
                        <a:t>TDLS Channel Switch Request</a:t>
                      </a:r>
                      <a:endParaRPr lang="en-US" sz="1400">
                        <a:effectLst/>
                      </a:endParaRPr>
                    </a:p>
                    <a:p>
                      <a:pPr marL="0" marR="0">
                        <a:spcBef>
                          <a:spcPts val="0"/>
                        </a:spcBef>
                        <a:spcAft>
                          <a:spcPts val="0"/>
                        </a:spcAft>
                      </a:pPr>
                      <a:r>
                        <a:rPr lang="en-US" sz="1100">
                          <a:effectLst/>
                        </a:rPr>
                        <a:t>TDLS Channel Switch Response</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Direct</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Data frame*</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 </a:t>
                      </a:r>
                      <a:endParaRPr lang="en-US" sz="14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3799170985"/>
                  </a:ext>
                </a:extLst>
              </a:tr>
              <a:tr h="50800">
                <a:tc>
                  <a:txBody>
                    <a:bodyPr/>
                    <a:lstStyle/>
                    <a:p>
                      <a:pPr marL="0" marR="0">
                        <a:spcBef>
                          <a:spcPts val="0"/>
                        </a:spcBef>
                        <a:spcAft>
                          <a:spcPts val="0"/>
                        </a:spcAft>
                      </a:pPr>
                      <a:r>
                        <a:rPr lang="en-US" sz="1100">
                          <a:effectLst/>
                        </a:rPr>
                        <a:t>TDLS Peer PSM Request </a:t>
                      </a:r>
                      <a:endParaRPr lang="en-US" sz="1400">
                        <a:effectLst/>
                      </a:endParaRPr>
                    </a:p>
                    <a:p>
                      <a:pPr marL="0" marR="0">
                        <a:spcBef>
                          <a:spcPts val="0"/>
                        </a:spcBef>
                        <a:spcAft>
                          <a:spcPts val="0"/>
                        </a:spcAft>
                      </a:pPr>
                      <a:r>
                        <a:rPr lang="en-US" sz="1100">
                          <a:effectLst/>
                        </a:rPr>
                        <a:t>TDLS Peer PSM Response</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a:effectLst/>
                        </a:rPr>
                        <a:t>Direct</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a:effectLst/>
                        </a:rPr>
                        <a:t>Data frame*</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 </a:t>
                      </a:r>
                      <a:endParaRPr lang="en-US" sz="14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995598600"/>
                  </a:ext>
                </a:extLst>
              </a:tr>
              <a:tr h="50800">
                <a:tc>
                  <a:txBody>
                    <a:bodyPr/>
                    <a:lstStyle/>
                    <a:p>
                      <a:pPr marL="0" marR="0">
                        <a:spcBef>
                          <a:spcPts val="0"/>
                        </a:spcBef>
                        <a:spcAft>
                          <a:spcPts val="0"/>
                        </a:spcAft>
                      </a:pPr>
                      <a:r>
                        <a:rPr lang="en-US" sz="1100">
                          <a:effectLst/>
                        </a:rPr>
                        <a:t>TDLS Peer Traffic Indication</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a:effectLst/>
                        </a:rPr>
                        <a:t>Direct</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a:effectLst/>
                        </a:rPr>
                        <a:t>Data frame*</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 </a:t>
                      </a:r>
                      <a:endParaRPr lang="en-US" sz="14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847157878"/>
                  </a:ext>
                </a:extLst>
              </a:tr>
            </a:tbl>
          </a:graphicData>
        </a:graphic>
      </p:graphicFrame>
      <p:sp>
        <p:nvSpPr>
          <p:cNvPr id="3" name="Slide Number Placeholder 2">
            <a:extLst>
              <a:ext uri="{FF2B5EF4-FFF2-40B4-BE49-F238E27FC236}">
                <a16:creationId xmlns:a16="http://schemas.microsoft.com/office/drawing/2014/main" id="{3E023C28-FF5B-4267-9AE0-693AA767854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19</a:t>
            </a:fld>
            <a:endParaRPr lang="en-US" dirty="0"/>
          </a:p>
        </p:txBody>
      </p:sp>
      <p:sp>
        <p:nvSpPr>
          <p:cNvPr id="4" name="Footer Placeholder 3">
            <a:extLst>
              <a:ext uri="{FF2B5EF4-FFF2-40B4-BE49-F238E27FC236}">
                <a16:creationId xmlns:a16="http://schemas.microsoft.com/office/drawing/2014/main" id="{BDE55C21-6720-4554-A6AF-F1AF31BDB30E}"/>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7B71114D-4610-452D-A54B-73019FB70452}"/>
              </a:ext>
            </a:extLst>
          </p:cNvPr>
          <p:cNvSpPr>
            <a:spLocks noGrp="1"/>
          </p:cNvSpPr>
          <p:nvPr>
            <p:ph type="title"/>
          </p:nvPr>
        </p:nvSpPr>
        <p:spPr>
          <a:xfrm>
            <a:off x="685800" y="685800"/>
            <a:ext cx="7772400" cy="823180"/>
          </a:xfrm>
        </p:spPr>
        <p:txBody>
          <a:bodyPr/>
          <a:lstStyle/>
          <a:p>
            <a:r>
              <a:rPr lang="en-US" dirty="0"/>
              <a:t>TDLS frame (types and pathway)</a:t>
            </a:r>
          </a:p>
        </p:txBody>
      </p:sp>
      <p:sp>
        <p:nvSpPr>
          <p:cNvPr id="7" name="Rectangle 1">
            <a:extLst>
              <a:ext uri="{FF2B5EF4-FFF2-40B4-BE49-F238E27FC236}">
                <a16:creationId xmlns:a16="http://schemas.microsoft.com/office/drawing/2014/main" id="{296D1624-B995-44C4-885C-250BB2CB6293}"/>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TextBox 7">
            <a:extLst>
              <a:ext uri="{FF2B5EF4-FFF2-40B4-BE49-F238E27FC236}">
                <a16:creationId xmlns:a16="http://schemas.microsoft.com/office/drawing/2014/main" id="{42BF45D5-5356-484A-9B90-EDE166D905D5}"/>
              </a:ext>
            </a:extLst>
          </p:cNvPr>
          <p:cNvSpPr txBox="1"/>
          <p:nvPr/>
        </p:nvSpPr>
        <p:spPr>
          <a:xfrm>
            <a:off x="519118" y="4091288"/>
            <a:ext cx="2087431" cy="246221"/>
          </a:xfrm>
          <a:prstGeom prst="rect">
            <a:avLst/>
          </a:prstGeom>
          <a:noFill/>
        </p:spPr>
        <p:txBody>
          <a:bodyPr wrap="none" rtlCol="0">
            <a:spAutoFit/>
          </a:bodyPr>
          <a:lstStyle/>
          <a:p>
            <a:r>
              <a:rPr lang="en-US" sz="1000" dirty="0"/>
              <a:t>* </a:t>
            </a:r>
            <a:r>
              <a:rPr lang="en-US" sz="1000" dirty="0" err="1"/>
              <a:t>REVmd</a:t>
            </a:r>
            <a:r>
              <a:rPr lang="en-US" sz="1000" dirty="0"/>
              <a:t> D5.0 9.6.12.1 (P1588L40)</a:t>
            </a:r>
          </a:p>
        </p:txBody>
      </p:sp>
      <p:pic>
        <p:nvPicPr>
          <p:cNvPr id="9" name="Picture 8">
            <a:extLst>
              <a:ext uri="{FF2B5EF4-FFF2-40B4-BE49-F238E27FC236}">
                <a16:creationId xmlns:a16="http://schemas.microsoft.com/office/drawing/2014/main" id="{D3B9CB34-F9C6-4033-97FA-6769ADC9EAC9}"/>
              </a:ext>
            </a:extLst>
          </p:cNvPr>
          <p:cNvPicPr>
            <a:picLocks noChangeAspect="1"/>
          </p:cNvPicPr>
          <p:nvPr/>
        </p:nvPicPr>
        <p:blipFill>
          <a:blip r:embed="rId2"/>
          <a:stretch>
            <a:fillRect/>
          </a:stretch>
        </p:blipFill>
        <p:spPr>
          <a:xfrm>
            <a:off x="2606549" y="3924592"/>
            <a:ext cx="5851649" cy="579615"/>
          </a:xfrm>
          <a:prstGeom prst="rect">
            <a:avLst/>
          </a:prstGeom>
        </p:spPr>
      </p:pic>
      <p:pic>
        <p:nvPicPr>
          <p:cNvPr id="10" name="Picture 9">
            <a:extLst>
              <a:ext uri="{FF2B5EF4-FFF2-40B4-BE49-F238E27FC236}">
                <a16:creationId xmlns:a16="http://schemas.microsoft.com/office/drawing/2014/main" id="{D2E3ACBB-1944-4657-96D6-6461D8CEC67F}"/>
              </a:ext>
            </a:extLst>
          </p:cNvPr>
          <p:cNvPicPr>
            <a:picLocks noChangeAspect="1"/>
          </p:cNvPicPr>
          <p:nvPr/>
        </p:nvPicPr>
        <p:blipFill>
          <a:blip r:embed="rId3"/>
          <a:stretch>
            <a:fillRect/>
          </a:stretch>
        </p:blipFill>
        <p:spPr>
          <a:xfrm>
            <a:off x="2606548" y="4695949"/>
            <a:ext cx="5851649" cy="816364"/>
          </a:xfrm>
          <a:prstGeom prst="rect">
            <a:avLst/>
          </a:prstGeom>
        </p:spPr>
      </p:pic>
      <p:pic>
        <p:nvPicPr>
          <p:cNvPr id="11" name="Picture 10">
            <a:extLst>
              <a:ext uri="{FF2B5EF4-FFF2-40B4-BE49-F238E27FC236}">
                <a16:creationId xmlns:a16="http://schemas.microsoft.com/office/drawing/2014/main" id="{C4E66643-CF65-46A1-B91A-77BA4BC54217}"/>
              </a:ext>
            </a:extLst>
          </p:cNvPr>
          <p:cNvPicPr>
            <a:picLocks noChangeAspect="1"/>
          </p:cNvPicPr>
          <p:nvPr/>
        </p:nvPicPr>
        <p:blipFill>
          <a:blip r:embed="rId4"/>
          <a:stretch>
            <a:fillRect/>
          </a:stretch>
        </p:blipFill>
        <p:spPr>
          <a:xfrm>
            <a:off x="2606551" y="5691280"/>
            <a:ext cx="5851649" cy="716656"/>
          </a:xfrm>
          <a:prstGeom prst="rect">
            <a:avLst/>
          </a:prstGeom>
        </p:spPr>
      </p:pic>
      <p:sp>
        <p:nvSpPr>
          <p:cNvPr id="13" name="TextBox 12">
            <a:extLst>
              <a:ext uri="{FF2B5EF4-FFF2-40B4-BE49-F238E27FC236}">
                <a16:creationId xmlns:a16="http://schemas.microsoft.com/office/drawing/2014/main" id="{6505B1A3-1E6F-4FF9-B002-28E9FEE561B8}"/>
              </a:ext>
            </a:extLst>
          </p:cNvPr>
          <p:cNvSpPr txBox="1"/>
          <p:nvPr/>
        </p:nvSpPr>
        <p:spPr>
          <a:xfrm>
            <a:off x="519117" y="4891284"/>
            <a:ext cx="2055371" cy="246221"/>
          </a:xfrm>
          <a:prstGeom prst="rect">
            <a:avLst/>
          </a:prstGeom>
          <a:noFill/>
        </p:spPr>
        <p:txBody>
          <a:bodyPr wrap="none" rtlCol="0">
            <a:spAutoFit/>
          </a:bodyPr>
          <a:lstStyle/>
          <a:p>
            <a:r>
              <a:rPr lang="en-US" sz="1000" dirty="0"/>
              <a:t>* </a:t>
            </a:r>
            <a:r>
              <a:rPr lang="en-US" sz="1000" dirty="0" err="1"/>
              <a:t>REVmd</a:t>
            </a:r>
            <a:r>
              <a:rPr lang="en-US" sz="1000" dirty="0"/>
              <a:t> D5.0 11.20.1 (P2339L35)</a:t>
            </a:r>
          </a:p>
        </p:txBody>
      </p:sp>
      <p:sp>
        <p:nvSpPr>
          <p:cNvPr id="14" name="TextBox 13">
            <a:extLst>
              <a:ext uri="{FF2B5EF4-FFF2-40B4-BE49-F238E27FC236}">
                <a16:creationId xmlns:a16="http://schemas.microsoft.com/office/drawing/2014/main" id="{BCC7561A-6962-4AC2-BB29-E01066754E32}"/>
              </a:ext>
            </a:extLst>
          </p:cNvPr>
          <p:cNvSpPr txBox="1"/>
          <p:nvPr/>
        </p:nvSpPr>
        <p:spPr>
          <a:xfrm>
            <a:off x="519118" y="5926497"/>
            <a:ext cx="2055371" cy="246221"/>
          </a:xfrm>
          <a:prstGeom prst="rect">
            <a:avLst/>
          </a:prstGeom>
          <a:noFill/>
        </p:spPr>
        <p:txBody>
          <a:bodyPr wrap="none" rtlCol="0">
            <a:spAutoFit/>
          </a:bodyPr>
          <a:lstStyle/>
          <a:p>
            <a:r>
              <a:rPr lang="en-US" sz="1000" dirty="0"/>
              <a:t>* </a:t>
            </a:r>
            <a:r>
              <a:rPr lang="en-US" sz="1000" dirty="0" err="1"/>
              <a:t>REVmd</a:t>
            </a:r>
            <a:r>
              <a:rPr lang="en-US" sz="1000" dirty="0"/>
              <a:t> D5.0 11.20.2 (P2340L01)</a:t>
            </a:r>
          </a:p>
        </p:txBody>
      </p:sp>
      <p:sp>
        <p:nvSpPr>
          <p:cNvPr id="2" name="TextBox 1">
            <a:extLst>
              <a:ext uri="{FF2B5EF4-FFF2-40B4-BE49-F238E27FC236}">
                <a16:creationId xmlns:a16="http://schemas.microsoft.com/office/drawing/2014/main" id="{47FF1825-2621-4811-B163-524C21C71500}"/>
              </a:ext>
            </a:extLst>
          </p:cNvPr>
          <p:cNvSpPr txBox="1"/>
          <p:nvPr/>
        </p:nvSpPr>
        <p:spPr>
          <a:xfrm>
            <a:off x="8458200" y="1219200"/>
            <a:ext cx="579005" cy="261610"/>
          </a:xfrm>
          <a:prstGeom prst="rect">
            <a:avLst/>
          </a:prstGeom>
          <a:noFill/>
        </p:spPr>
        <p:txBody>
          <a:bodyPr wrap="none" rtlCol="0">
            <a:spAutoFit/>
          </a:bodyPr>
          <a:lstStyle/>
          <a:p>
            <a:r>
              <a:rPr lang="en-US" sz="1100" dirty="0">
                <a:hlinkClick r:id="rId5" action="ppaction://hlinksldjump"/>
              </a:rPr>
              <a:t>BACK</a:t>
            </a:r>
            <a:endParaRPr lang="en-US" dirty="0"/>
          </a:p>
        </p:txBody>
      </p:sp>
    </p:spTree>
    <p:extLst>
      <p:ext uri="{BB962C8B-B14F-4D97-AF65-F5344CB8AC3E}">
        <p14:creationId xmlns:p14="http://schemas.microsoft.com/office/powerpoint/2010/main" val="3539560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9DB372D-9403-4A08-95F0-8C9ED9BB189F}"/>
              </a:ext>
            </a:extLst>
          </p:cNvPr>
          <p:cNvSpPr>
            <a:spLocks noGrp="1"/>
          </p:cNvSpPr>
          <p:nvPr>
            <p:ph idx="1"/>
          </p:nvPr>
        </p:nvSpPr>
        <p:spPr>
          <a:xfrm>
            <a:off x="188927" y="1813686"/>
            <a:ext cx="8652792" cy="4661727"/>
          </a:xfrm>
        </p:spPr>
        <p:txBody>
          <a:bodyPr>
            <a:normAutofit fontScale="70000" lnSpcReduction="20000"/>
          </a:bodyPr>
          <a:lstStyle/>
          <a:p>
            <a:r>
              <a:rPr lang="en-US" dirty="0"/>
              <a:t>When an AP relays frames on behalf of one associated STA to another associated STA, it sets the A3 field to the SA (which is the MAC address of the initiating non-AP STA)</a:t>
            </a:r>
          </a:p>
          <a:p>
            <a:pPr lvl="1"/>
            <a:r>
              <a:rPr lang="en-US" dirty="0"/>
              <a:t>In MLO, the SA would be the MLD MAC (see </a:t>
            </a:r>
            <a:r>
              <a:rPr lang="en-US" dirty="0">
                <a:hlinkClick r:id="rId2" action="ppaction://hlinksldjump"/>
              </a:rPr>
              <a:t>figure</a:t>
            </a:r>
            <a:r>
              <a:rPr lang="en-US" dirty="0"/>
              <a:t>)</a:t>
            </a:r>
          </a:p>
          <a:p>
            <a:endParaRPr lang="en-US" dirty="0"/>
          </a:p>
          <a:p>
            <a:r>
              <a:rPr lang="en-US" dirty="0"/>
              <a:t>In TDLS, frames sent during discovery and setup are relayed thru the AP while frame exchanged after setup are directly sent between the STAs</a:t>
            </a:r>
          </a:p>
          <a:p>
            <a:pPr lvl="1"/>
            <a:r>
              <a:rPr lang="en-US" sz="2000" dirty="0"/>
              <a:t>See </a:t>
            </a:r>
            <a:r>
              <a:rPr lang="en-US" sz="2000" dirty="0">
                <a:hlinkClick r:id="rId3" action="ppaction://hlinksldjump"/>
              </a:rPr>
              <a:t>appendix</a:t>
            </a:r>
            <a:r>
              <a:rPr lang="en-US" sz="2000" dirty="0"/>
              <a:t> for details on TDLS frame type and traversal</a:t>
            </a:r>
          </a:p>
          <a:p>
            <a:pPr lvl="1"/>
            <a:r>
              <a:rPr lang="en-US" dirty="0"/>
              <a:t>For frames sent directly between the STAs, the RA/TA fields would be set to the link address</a:t>
            </a:r>
          </a:p>
          <a:p>
            <a:pPr lvl="2"/>
            <a:r>
              <a:rPr lang="en-US" dirty="0"/>
              <a:t>Motion 108</a:t>
            </a:r>
          </a:p>
          <a:p>
            <a:pPr lvl="1"/>
            <a:r>
              <a:rPr lang="en-US" dirty="0"/>
              <a:t>For frames relayed by an MLO AP, the A3 is set to the SA which would be the MLD MAC </a:t>
            </a:r>
            <a:r>
              <a:rPr lang="en-US" dirty="0" err="1"/>
              <a:t>addr</a:t>
            </a:r>
            <a:r>
              <a:rPr lang="en-US" dirty="0"/>
              <a:t> of the non-AP MLD</a:t>
            </a:r>
          </a:p>
          <a:p>
            <a:pPr lvl="2"/>
            <a:r>
              <a:rPr lang="en-US" dirty="0"/>
              <a:t>Therefore, there is an address mismatch during setup and direct link</a:t>
            </a:r>
          </a:p>
          <a:p>
            <a:pPr lvl="2"/>
            <a:r>
              <a:rPr lang="en-US" dirty="0"/>
              <a:t>Not an issue when the STA of a non-AP MLD is associated with a legacy AP</a:t>
            </a:r>
          </a:p>
          <a:p>
            <a:pPr lvl="3"/>
            <a:r>
              <a:rPr lang="en-US" dirty="0"/>
              <a:t>The STA of the non-AP MLD uses MLD MAC address (see example in </a:t>
            </a:r>
            <a:r>
              <a:rPr lang="en-US" dirty="0">
                <a:hlinkClick r:id="rId4" action="ppaction://hlinksldjump"/>
              </a:rPr>
              <a:t>appendix</a:t>
            </a:r>
            <a:r>
              <a:rPr lang="en-US" dirty="0"/>
              <a:t>) - </a:t>
            </a:r>
            <a:r>
              <a:rPr lang="en-US" sz="1600" dirty="0">
                <a:latin typeface="Times New Roman" panose="02020603050405020304" pitchFamily="18" charset="0"/>
              </a:rPr>
              <a:t>Motion 135, #SP221</a:t>
            </a:r>
            <a:endParaRPr lang="en-US" dirty="0"/>
          </a:p>
          <a:p>
            <a:endParaRPr lang="en-US" dirty="0"/>
          </a:p>
          <a:p>
            <a:r>
              <a:rPr lang="en-US" dirty="0"/>
              <a:t>A legacy STA would not make the association between MLD MAC and link MAC</a:t>
            </a:r>
          </a:p>
          <a:p>
            <a:pPr lvl="1"/>
            <a:r>
              <a:rPr lang="en-US" dirty="0"/>
              <a:t>Further, it is not clear what should be the value carried in TA field when a STA of a non-AP MLD sends a TDLS Discovery Response frame (solicited or unsolicited)</a:t>
            </a:r>
          </a:p>
          <a:p>
            <a:endParaRPr lang="en-US" dirty="0"/>
          </a:p>
          <a:p>
            <a:r>
              <a:rPr lang="en-US" dirty="0"/>
              <a:t>MLO framework needs to provide a mechanism to preserve the legacy TDLS operation</a:t>
            </a:r>
          </a:p>
        </p:txBody>
      </p:sp>
      <p:sp>
        <p:nvSpPr>
          <p:cNvPr id="3" name="Slide Number Placeholder 2">
            <a:extLst>
              <a:ext uri="{FF2B5EF4-FFF2-40B4-BE49-F238E27FC236}">
                <a16:creationId xmlns:a16="http://schemas.microsoft.com/office/drawing/2014/main" id="{6A380094-B6C6-4191-80D9-A2099C3768A3}"/>
              </a:ext>
            </a:extLst>
          </p:cNvPr>
          <p:cNvSpPr>
            <a:spLocks noGrp="1"/>
          </p:cNvSpPr>
          <p:nvPr>
            <p:ph type="sldNum" sz="quarter" idx="11"/>
          </p:nvPr>
        </p:nvSpPr>
        <p:spPr/>
        <p:txBody>
          <a:bodyPr/>
          <a:lstStyle/>
          <a:p>
            <a:r>
              <a:rPr lang="en-US"/>
              <a:t>Slide </a:t>
            </a:r>
            <a:fld id="{3099D1E7-2CFE-4362-BB72-AF97192842EA}" type="slidenum">
              <a:rPr lang="en-US" smtClean="0"/>
              <a:pPr/>
              <a:t>2</a:t>
            </a:fld>
            <a:endParaRPr lang="en-US" dirty="0"/>
          </a:p>
        </p:txBody>
      </p:sp>
      <p:sp>
        <p:nvSpPr>
          <p:cNvPr id="4" name="Footer Placeholder 3">
            <a:extLst>
              <a:ext uri="{FF2B5EF4-FFF2-40B4-BE49-F238E27FC236}">
                <a16:creationId xmlns:a16="http://schemas.microsoft.com/office/drawing/2014/main" id="{70C06FA0-E6D0-452B-91F3-88B736126CF1}"/>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A1B9EA6C-9BDB-4C1C-BFCC-234796BC8993}"/>
              </a:ext>
            </a:extLst>
          </p:cNvPr>
          <p:cNvSpPr>
            <a:spLocks noGrp="1"/>
          </p:cNvSpPr>
          <p:nvPr>
            <p:ph type="title"/>
          </p:nvPr>
        </p:nvSpPr>
        <p:spPr/>
        <p:txBody>
          <a:bodyPr/>
          <a:lstStyle/>
          <a:p>
            <a:r>
              <a:rPr lang="en-US" dirty="0"/>
              <a:t>Problem 1</a:t>
            </a:r>
          </a:p>
        </p:txBody>
      </p:sp>
    </p:spTree>
    <p:extLst>
      <p:ext uri="{BB962C8B-B14F-4D97-AF65-F5344CB8AC3E}">
        <p14:creationId xmlns:p14="http://schemas.microsoft.com/office/powerpoint/2010/main" val="21782992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071E2675-F035-40D4-91F4-4907D94A9A33}"/>
              </a:ext>
            </a:extLst>
          </p:cNvPr>
          <p:cNvPicPr>
            <a:picLocks noGrp="1" noChangeAspect="1"/>
          </p:cNvPicPr>
          <p:nvPr>
            <p:ph idx="1"/>
          </p:nvPr>
        </p:nvPicPr>
        <p:blipFill>
          <a:blip r:embed="rId2"/>
          <a:stretch>
            <a:fillRect/>
          </a:stretch>
        </p:blipFill>
        <p:spPr>
          <a:xfrm>
            <a:off x="785920" y="1981200"/>
            <a:ext cx="7572160" cy="4114800"/>
          </a:xfrm>
          <a:prstGeom prst="rect">
            <a:avLst/>
          </a:prstGeom>
        </p:spPr>
      </p:pic>
      <p:sp>
        <p:nvSpPr>
          <p:cNvPr id="3" name="Slide Number Placeholder 2">
            <a:extLst>
              <a:ext uri="{FF2B5EF4-FFF2-40B4-BE49-F238E27FC236}">
                <a16:creationId xmlns:a16="http://schemas.microsoft.com/office/drawing/2014/main" id="{36A242BD-2104-4C78-9202-BBBFEE8C81F0}"/>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20</a:t>
            </a:fld>
            <a:endParaRPr lang="en-US" dirty="0"/>
          </a:p>
        </p:txBody>
      </p:sp>
      <p:sp>
        <p:nvSpPr>
          <p:cNvPr id="4" name="Footer Placeholder 3">
            <a:extLst>
              <a:ext uri="{FF2B5EF4-FFF2-40B4-BE49-F238E27FC236}">
                <a16:creationId xmlns:a16="http://schemas.microsoft.com/office/drawing/2014/main" id="{A89B9FC8-0912-435B-A26F-E6FCE2AFA649}"/>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7EB77597-619D-4C8F-9C0B-E24D223F0C2E}"/>
              </a:ext>
            </a:extLst>
          </p:cNvPr>
          <p:cNvSpPr>
            <a:spLocks noGrp="1"/>
          </p:cNvSpPr>
          <p:nvPr>
            <p:ph type="title"/>
          </p:nvPr>
        </p:nvSpPr>
        <p:spPr/>
        <p:txBody>
          <a:bodyPr/>
          <a:lstStyle/>
          <a:p>
            <a:r>
              <a:rPr lang="en-US" dirty="0"/>
              <a:t>Link Identifier element</a:t>
            </a:r>
          </a:p>
        </p:txBody>
      </p:sp>
      <p:sp>
        <p:nvSpPr>
          <p:cNvPr id="2" name="TextBox 1">
            <a:extLst>
              <a:ext uri="{FF2B5EF4-FFF2-40B4-BE49-F238E27FC236}">
                <a16:creationId xmlns:a16="http://schemas.microsoft.com/office/drawing/2014/main" id="{641E5A25-E82B-4531-A055-92CEEE772979}"/>
              </a:ext>
            </a:extLst>
          </p:cNvPr>
          <p:cNvSpPr txBox="1"/>
          <p:nvPr/>
        </p:nvSpPr>
        <p:spPr>
          <a:xfrm>
            <a:off x="8458200" y="1219200"/>
            <a:ext cx="579005" cy="261610"/>
          </a:xfrm>
          <a:prstGeom prst="rect">
            <a:avLst/>
          </a:prstGeom>
          <a:noFill/>
        </p:spPr>
        <p:txBody>
          <a:bodyPr wrap="none" rtlCol="0">
            <a:spAutoFit/>
          </a:bodyPr>
          <a:lstStyle/>
          <a:p>
            <a:r>
              <a:rPr lang="en-US" sz="1100" dirty="0">
                <a:hlinkClick r:id="rId3" action="ppaction://hlinksldjump"/>
              </a:rPr>
              <a:t>BACK</a:t>
            </a:r>
            <a:endParaRPr lang="en-US" dirty="0"/>
          </a:p>
        </p:txBody>
      </p:sp>
    </p:spTree>
    <p:extLst>
      <p:ext uri="{BB962C8B-B14F-4D97-AF65-F5344CB8AC3E}">
        <p14:creationId xmlns:p14="http://schemas.microsoft.com/office/powerpoint/2010/main" val="41138298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31A1AA1D-0D22-41AF-8636-E91E93A354BD}"/>
              </a:ext>
            </a:extLst>
          </p:cNvPr>
          <p:cNvPicPr>
            <a:picLocks noGrp="1" noChangeAspect="1"/>
          </p:cNvPicPr>
          <p:nvPr>
            <p:ph idx="1"/>
          </p:nvPr>
        </p:nvPicPr>
        <p:blipFill>
          <a:blip r:embed="rId2"/>
          <a:srcRect/>
          <a:stretch/>
        </p:blipFill>
        <p:spPr>
          <a:xfrm>
            <a:off x="2235306" y="1986116"/>
            <a:ext cx="4673388" cy="4418476"/>
          </a:xfrm>
          <a:prstGeom prst="rect">
            <a:avLst/>
          </a:prstGeom>
        </p:spPr>
      </p:pic>
      <p:sp>
        <p:nvSpPr>
          <p:cNvPr id="3" name="Slide Number Placeholder 2">
            <a:extLst>
              <a:ext uri="{FF2B5EF4-FFF2-40B4-BE49-F238E27FC236}">
                <a16:creationId xmlns:a16="http://schemas.microsoft.com/office/drawing/2014/main" id="{345BCB03-73C0-441D-8C82-347A4ED83D9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21</a:t>
            </a:fld>
            <a:endParaRPr lang="en-US" dirty="0"/>
          </a:p>
        </p:txBody>
      </p:sp>
      <p:sp>
        <p:nvSpPr>
          <p:cNvPr id="4" name="Footer Placeholder 3">
            <a:extLst>
              <a:ext uri="{FF2B5EF4-FFF2-40B4-BE49-F238E27FC236}">
                <a16:creationId xmlns:a16="http://schemas.microsoft.com/office/drawing/2014/main" id="{0172163E-DFFA-4B7A-84A4-AD869F91A1B1}"/>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44D466B8-C206-41B1-8C12-1BA6FEC808A8}"/>
              </a:ext>
            </a:extLst>
          </p:cNvPr>
          <p:cNvSpPr>
            <a:spLocks noGrp="1"/>
          </p:cNvSpPr>
          <p:nvPr>
            <p:ph type="title"/>
          </p:nvPr>
        </p:nvSpPr>
        <p:spPr/>
        <p:txBody>
          <a:bodyPr/>
          <a:lstStyle/>
          <a:p>
            <a:r>
              <a:rPr lang="en-US" dirty="0"/>
              <a:t>MLO AP relaying frames between two non-AP MLDs</a:t>
            </a:r>
          </a:p>
        </p:txBody>
      </p:sp>
      <p:sp>
        <p:nvSpPr>
          <p:cNvPr id="2" name="TextBox 1">
            <a:extLst>
              <a:ext uri="{FF2B5EF4-FFF2-40B4-BE49-F238E27FC236}">
                <a16:creationId xmlns:a16="http://schemas.microsoft.com/office/drawing/2014/main" id="{5889DA2D-5EEE-473A-97F7-65A537A12A6D}"/>
              </a:ext>
            </a:extLst>
          </p:cNvPr>
          <p:cNvSpPr txBox="1"/>
          <p:nvPr/>
        </p:nvSpPr>
        <p:spPr>
          <a:xfrm>
            <a:off x="8458200" y="1219200"/>
            <a:ext cx="579005" cy="261610"/>
          </a:xfrm>
          <a:prstGeom prst="rect">
            <a:avLst/>
          </a:prstGeom>
          <a:noFill/>
        </p:spPr>
        <p:txBody>
          <a:bodyPr wrap="none" rtlCol="0">
            <a:spAutoFit/>
          </a:bodyPr>
          <a:lstStyle/>
          <a:p>
            <a:r>
              <a:rPr lang="en-US" sz="1100" dirty="0">
                <a:hlinkClick r:id="rId3" action="ppaction://hlinksldjump"/>
              </a:rPr>
              <a:t>BACK</a:t>
            </a:r>
            <a:endParaRPr lang="en-US" dirty="0"/>
          </a:p>
        </p:txBody>
      </p:sp>
    </p:spTree>
    <p:extLst>
      <p:ext uri="{BB962C8B-B14F-4D97-AF65-F5344CB8AC3E}">
        <p14:creationId xmlns:p14="http://schemas.microsoft.com/office/powerpoint/2010/main" val="25814989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8AA7E794-C13F-4DFE-AB07-E670A113F19A}"/>
              </a:ext>
            </a:extLst>
          </p:cNvPr>
          <p:cNvPicPr>
            <a:picLocks noGrp="1" noChangeAspect="1"/>
          </p:cNvPicPr>
          <p:nvPr>
            <p:ph idx="1"/>
          </p:nvPr>
        </p:nvPicPr>
        <p:blipFill>
          <a:blip r:embed="rId2"/>
          <a:srcRect/>
          <a:stretch/>
        </p:blipFill>
        <p:spPr>
          <a:xfrm>
            <a:off x="2519076" y="1982260"/>
            <a:ext cx="4717451" cy="4424762"/>
          </a:xfrm>
          <a:prstGeom prst="rect">
            <a:avLst/>
          </a:prstGeom>
        </p:spPr>
      </p:pic>
      <p:sp>
        <p:nvSpPr>
          <p:cNvPr id="3" name="Slide Number Placeholder 2">
            <a:extLst>
              <a:ext uri="{FF2B5EF4-FFF2-40B4-BE49-F238E27FC236}">
                <a16:creationId xmlns:a16="http://schemas.microsoft.com/office/drawing/2014/main" id="{F4AE7B25-A7FD-441E-B699-45F2456F110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22</a:t>
            </a:fld>
            <a:endParaRPr lang="en-US" dirty="0"/>
          </a:p>
        </p:txBody>
      </p:sp>
      <p:sp>
        <p:nvSpPr>
          <p:cNvPr id="4" name="Footer Placeholder 3">
            <a:extLst>
              <a:ext uri="{FF2B5EF4-FFF2-40B4-BE49-F238E27FC236}">
                <a16:creationId xmlns:a16="http://schemas.microsoft.com/office/drawing/2014/main" id="{F9CC9D63-29F4-45DD-8DF5-9C66C87383D8}"/>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C5A40170-BE89-4AF1-9387-3688595E1EAE}"/>
              </a:ext>
            </a:extLst>
          </p:cNvPr>
          <p:cNvSpPr>
            <a:spLocks noGrp="1"/>
          </p:cNvSpPr>
          <p:nvPr>
            <p:ph type="title"/>
          </p:nvPr>
        </p:nvSpPr>
        <p:spPr/>
        <p:txBody>
          <a:bodyPr/>
          <a:lstStyle/>
          <a:p>
            <a:r>
              <a:rPr lang="en-US" dirty="0"/>
              <a:t>Cross over of Discovery Request when traversing an AP MLD</a:t>
            </a:r>
          </a:p>
        </p:txBody>
      </p:sp>
      <p:sp>
        <p:nvSpPr>
          <p:cNvPr id="2" name="TextBox 1">
            <a:extLst>
              <a:ext uri="{FF2B5EF4-FFF2-40B4-BE49-F238E27FC236}">
                <a16:creationId xmlns:a16="http://schemas.microsoft.com/office/drawing/2014/main" id="{498BB70E-4562-4405-90DE-BFDAE19F459B}"/>
              </a:ext>
            </a:extLst>
          </p:cNvPr>
          <p:cNvSpPr txBox="1"/>
          <p:nvPr/>
        </p:nvSpPr>
        <p:spPr>
          <a:xfrm>
            <a:off x="8458200" y="1219200"/>
            <a:ext cx="579005" cy="261610"/>
          </a:xfrm>
          <a:prstGeom prst="rect">
            <a:avLst/>
          </a:prstGeom>
          <a:noFill/>
        </p:spPr>
        <p:txBody>
          <a:bodyPr wrap="none" rtlCol="0">
            <a:spAutoFit/>
          </a:bodyPr>
          <a:lstStyle/>
          <a:p>
            <a:r>
              <a:rPr lang="en-US" sz="1100" dirty="0">
                <a:hlinkClick r:id="rId3" action="ppaction://hlinksldjump"/>
              </a:rPr>
              <a:t>BACK</a:t>
            </a:r>
            <a:endParaRPr lang="en-US" dirty="0"/>
          </a:p>
        </p:txBody>
      </p:sp>
    </p:spTree>
    <p:extLst>
      <p:ext uri="{BB962C8B-B14F-4D97-AF65-F5344CB8AC3E}">
        <p14:creationId xmlns:p14="http://schemas.microsoft.com/office/powerpoint/2010/main" val="22524411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D48B4918-1E7A-4788-A325-4BBF8A993A61}"/>
              </a:ext>
            </a:extLst>
          </p:cNvPr>
          <p:cNvSpPr>
            <a:spLocks noGrp="1"/>
          </p:cNvSpPr>
          <p:nvPr>
            <p:ph type="sldNum" sz="quarter" idx="11"/>
          </p:nvPr>
        </p:nvSpPr>
        <p:spPr/>
        <p:txBody>
          <a:bodyPr/>
          <a:lstStyle/>
          <a:p>
            <a:r>
              <a:rPr lang="en-US"/>
              <a:t>Slide </a:t>
            </a:r>
            <a:fld id="{3099D1E7-2CFE-4362-BB72-AF97192842EA}" type="slidenum">
              <a:rPr lang="en-US" smtClean="0"/>
              <a:pPr/>
              <a:t>23</a:t>
            </a:fld>
            <a:endParaRPr lang="en-US" dirty="0"/>
          </a:p>
        </p:txBody>
      </p:sp>
      <p:sp>
        <p:nvSpPr>
          <p:cNvPr id="4" name="Footer Placeholder 3">
            <a:extLst>
              <a:ext uri="{FF2B5EF4-FFF2-40B4-BE49-F238E27FC236}">
                <a16:creationId xmlns:a16="http://schemas.microsoft.com/office/drawing/2014/main" id="{63C26998-90E6-4F01-87FF-DE4D8BC1234D}"/>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1743811B-4326-4189-982B-8FBFE15B07E3}"/>
              </a:ext>
            </a:extLst>
          </p:cNvPr>
          <p:cNvSpPr>
            <a:spLocks noGrp="1"/>
          </p:cNvSpPr>
          <p:nvPr>
            <p:ph type="title"/>
          </p:nvPr>
        </p:nvSpPr>
        <p:spPr/>
        <p:txBody>
          <a:bodyPr/>
          <a:lstStyle/>
          <a:p>
            <a:r>
              <a:rPr lang="en-US" dirty="0"/>
              <a:t>By-pass AP during active TDLS session</a:t>
            </a:r>
          </a:p>
        </p:txBody>
      </p:sp>
      <p:sp>
        <p:nvSpPr>
          <p:cNvPr id="12" name="Content Placeholder 11">
            <a:extLst>
              <a:ext uri="{FF2B5EF4-FFF2-40B4-BE49-F238E27FC236}">
                <a16:creationId xmlns:a16="http://schemas.microsoft.com/office/drawing/2014/main" id="{AE0D0AB5-3194-49B3-9D30-A8CFFF0DCBB7}"/>
              </a:ext>
            </a:extLst>
          </p:cNvPr>
          <p:cNvSpPr>
            <a:spLocks noGrp="1"/>
          </p:cNvSpPr>
          <p:nvPr>
            <p:ph idx="1"/>
          </p:nvPr>
        </p:nvSpPr>
        <p:spPr/>
        <p:txBody>
          <a:bodyPr/>
          <a:lstStyle/>
          <a:p>
            <a:r>
              <a:rPr lang="en-US" dirty="0"/>
              <a:t>11.20.4:</a:t>
            </a:r>
          </a:p>
          <a:p>
            <a:endParaRPr lang="en-US" dirty="0"/>
          </a:p>
        </p:txBody>
      </p:sp>
      <p:pic>
        <p:nvPicPr>
          <p:cNvPr id="13" name="Content Placeholder 5">
            <a:extLst>
              <a:ext uri="{FF2B5EF4-FFF2-40B4-BE49-F238E27FC236}">
                <a16:creationId xmlns:a16="http://schemas.microsoft.com/office/drawing/2014/main" id="{FCE34390-2874-4F2A-BBDD-41BC291B02C7}"/>
              </a:ext>
            </a:extLst>
          </p:cNvPr>
          <p:cNvPicPr>
            <a:picLocks noChangeAspect="1"/>
          </p:cNvPicPr>
          <p:nvPr/>
        </p:nvPicPr>
        <p:blipFill>
          <a:blip r:embed="rId2"/>
          <a:stretch>
            <a:fillRect/>
          </a:stretch>
        </p:blipFill>
        <p:spPr bwMode="auto">
          <a:xfrm>
            <a:off x="685800" y="3577802"/>
            <a:ext cx="7772400" cy="921596"/>
          </a:xfrm>
          <a:prstGeom prst="rect">
            <a:avLst/>
          </a:prstGeom>
          <a:noFill/>
          <a:ln w="9525">
            <a:noFill/>
            <a:miter lim="800000"/>
            <a:headEnd/>
            <a:tailEnd/>
          </a:ln>
        </p:spPr>
      </p:pic>
    </p:spTree>
    <p:extLst>
      <p:ext uri="{BB962C8B-B14F-4D97-AF65-F5344CB8AC3E}">
        <p14:creationId xmlns:p14="http://schemas.microsoft.com/office/powerpoint/2010/main" val="27752305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C110EDC-6E87-4AC0-AB35-E599D5D750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24</a:t>
            </a:fld>
            <a:endParaRPr lang="en-US" dirty="0"/>
          </a:p>
        </p:txBody>
      </p:sp>
      <p:sp>
        <p:nvSpPr>
          <p:cNvPr id="4" name="Footer Placeholder 3">
            <a:extLst>
              <a:ext uri="{FF2B5EF4-FFF2-40B4-BE49-F238E27FC236}">
                <a16:creationId xmlns:a16="http://schemas.microsoft.com/office/drawing/2014/main" id="{DDD3B178-DFA9-4FDB-9C55-A9ABDE51F5D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1902AEC0-217D-48B9-A021-AC0C5653389E}"/>
              </a:ext>
            </a:extLst>
          </p:cNvPr>
          <p:cNvSpPr>
            <a:spLocks noGrp="1"/>
          </p:cNvSpPr>
          <p:nvPr>
            <p:ph type="title"/>
          </p:nvPr>
        </p:nvSpPr>
        <p:spPr/>
        <p:txBody>
          <a:bodyPr/>
          <a:lstStyle/>
          <a:p>
            <a:endParaRPr lang="en-US"/>
          </a:p>
        </p:txBody>
      </p:sp>
      <p:pic>
        <p:nvPicPr>
          <p:cNvPr id="2" name="Picture 1">
            <a:extLst>
              <a:ext uri="{FF2B5EF4-FFF2-40B4-BE49-F238E27FC236}">
                <a16:creationId xmlns:a16="http://schemas.microsoft.com/office/drawing/2014/main" id="{5D207DC9-5430-4E93-A05F-75AA16DD892D}"/>
              </a:ext>
            </a:extLst>
          </p:cNvPr>
          <p:cNvPicPr>
            <a:picLocks noChangeAspect="1"/>
          </p:cNvPicPr>
          <p:nvPr/>
        </p:nvPicPr>
        <p:blipFill>
          <a:blip r:embed="rId2"/>
          <a:stretch>
            <a:fillRect/>
          </a:stretch>
        </p:blipFill>
        <p:spPr>
          <a:xfrm>
            <a:off x="1675343" y="791422"/>
            <a:ext cx="5793314" cy="2896657"/>
          </a:xfrm>
          <a:prstGeom prst="rect">
            <a:avLst/>
          </a:prstGeom>
        </p:spPr>
      </p:pic>
      <p:grpSp>
        <p:nvGrpSpPr>
          <p:cNvPr id="15" name="Group 14">
            <a:extLst>
              <a:ext uri="{FF2B5EF4-FFF2-40B4-BE49-F238E27FC236}">
                <a16:creationId xmlns:a16="http://schemas.microsoft.com/office/drawing/2014/main" id="{C6C3A51D-386F-440E-88D5-B701DE6C66E0}"/>
              </a:ext>
            </a:extLst>
          </p:cNvPr>
          <p:cNvGrpSpPr/>
          <p:nvPr/>
        </p:nvGrpSpPr>
        <p:grpSpPr>
          <a:xfrm>
            <a:off x="1631338" y="3886200"/>
            <a:ext cx="5863990" cy="2457450"/>
            <a:chOff x="338137" y="2200275"/>
            <a:chExt cx="8467725" cy="4402455"/>
          </a:xfrm>
        </p:grpSpPr>
        <p:pic>
          <p:nvPicPr>
            <p:cNvPr id="13" name="Picture 12">
              <a:extLst>
                <a:ext uri="{FF2B5EF4-FFF2-40B4-BE49-F238E27FC236}">
                  <a16:creationId xmlns:a16="http://schemas.microsoft.com/office/drawing/2014/main" id="{9358E6B9-2495-4AD4-82B5-0F7394960440}"/>
                </a:ext>
              </a:extLst>
            </p:cNvPr>
            <p:cNvPicPr>
              <a:picLocks noChangeAspect="1"/>
            </p:cNvPicPr>
            <p:nvPr/>
          </p:nvPicPr>
          <p:blipFill>
            <a:blip r:embed="rId3"/>
            <a:stretch>
              <a:fillRect/>
            </a:stretch>
          </p:blipFill>
          <p:spPr>
            <a:xfrm>
              <a:off x="338137" y="2200275"/>
              <a:ext cx="8467725" cy="2457450"/>
            </a:xfrm>
            <a:prstGeom prst="rect">
              <a:avLst/>
            </a:prstGeom>
          </p:spPr>
        </p:pic>
        <p:pic>
          <p:nvPicPr>
            <p:cNvPr id="14" name="Picture 13">
              <a:extLst>
                <a:ext uri="{FF2B5EF4-FFF2-40B4-BE49-F238E27FC236}">
                  <a16:creationId xmlns:a16="http://schemas.microsoft.com/office/drawing/2014/main" id="{05AA605B-E0E4-4560-B08E-1E1C6C77AB56}"/>
                </a:ext>
              </a:extLst>
            </p:cNvPr>
            <p:cNvPicPr>
              <a:picLocks noChangeAspect="1"/>
            </p:cNvPicPr>
            <p:nvPr/>
          </p:nvPicPr>
          <p:blipFill>
            <a:blip r:embed="rId4"/>
            <a:stretch>
              <a:fillRect/>
            </a:stretch>
          </p:blipFill>
          <p:spPr>
            <a:xfrm>
              <a:off x="376237" y="4650105"/>
              <a:ext cx="8429625" cy="1952625"/>
            </a:xfrm>
            <a:prstGeom prst="rect">
              <a:avLst/>
            </a:prstGeom>
          </p:spPr>
        </p:pic>
      </p:grpSp>
    </p:spTree>
    <p:extLst>
      <p:ext uri="{BB962C8B-B14F-4D97-AF65-F5344CB8AC3E}">
        <p14:creationId xmlns:p14="http://schemas.microsoft.com/office/powerpoint/2010/main" val="6106654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710A3F5-082B-4AFA-B508-453801575328}"/>
              </a:ext>
            </a:extLst>
          </p:cNvPr>
          <p:cNvSpPr>
            <a:spLocks noGrp="1"/>
          </p:cNvSpPr>
          <p:nvPr>
            <p:ph idx="1"/>
          </p:nvPr>
        </p:nvSpPr>
        <p:spPr>
          <a:xfrm>
            <a:off x="685800" y="1981200"/>
            <a:ext cx="7772400" cy="4404486"/>
          </a:xfrm>
        </p:spPr>
        <p:txBody>
          <a:bodyPr>
            <a:normAutofit/>
          </a:bodyPr>
          <a:lstStyle/>
          <a:p>
            <a:pPr algn="just">
              <a:spcBef>
                <a:spcPts val="0"/>
              </a:spcBef>
              <a:spcAft>
                <a:spcPts val="0"/>
              </a:spcAft>
              <a:buFont typeface="Symbol" panose="05050102010706020507" pitchFamily="18" charset="2"/>
              <a:buChar char=""/>
            </a:pPr>
            <a:r>
              <a:rPr lang="en-GB" sz="1800" dirty="0">
                <a:latin typeface="Times New Roman" panose="02020603050405020304" pitchFamily="18" charset="0"/>
              </a:rPr>
              <a:t>The value of the RA/TA fields sent over-the-air in the MAC header of a frame is the MAC address of the STA affiliated with the MLD corresponding to that link.</a:t>
            </a:r>
          </a:p>
          <a:p>
            <a:pPr lvl="1" algn="just">
              <a:spcBef>
                <a:spcPts val="0"/>
              </a:spcBef>
              <a:spcAft>
                <a:spcPts val="0"/>
              </a:spcAft>
              <a:buFont typeface="Symbol" panose="05050102010706020507" pitchFamily="18" charset="2"/>
              <a:buChar char=""/>
            </a:pPr>
            <a:r>
              <a:rPr lang="en-GB" sz="1400" dirty="0">
                <a:effectLst/>
                <a:latin typeface="Times New Roman" panose="02020603050405020304" pitchFamily="18" charset="0"/>
                <a:ea typeface="Times New Roman" panose="02020603050405020304" pitchFamily="18" charset="0"/>
              </a:rPr>
              <a:t>[Motion 108, </a:t>
            </a:r>
            <a:r>
              <a:rPr lang="en-US" sz="1400" dirty="0">
                <a:effectLst/>
                <a:latin typeface="Times New Roman" panose="02020603050405020304" pitchFamily="18" charset="0"/>
                <a:ea typeface="Times New Roman" panose="02020603050405020304" pitchFamily="18" charset="0"/>
              </a:rPr>
              <a:t>[33]</a:t>
            </a:r>
            <a:r>
              <a:rPr lang="en-GB" sz="1400" dirty="0">
                <a:effectLst/>
                <a:latin typeface="Times New Roman" panose="02020603050405020304" pitchFamily="18" charset="0"/>
                <a:ea typeface="Times New Roman" panose="02020603050405020304" pitchFamily="18" charset="0"/>
              </a:rPr>
              <a:t> and </a:t>
            </a:r>
            <a:r>
              <a:rPr lang="en-US" sz="1400" dirty="0">
                <a:effectLst/>
                <a:latin typeface="Times New Roman" panose="02020603050405020304" pitchFamily="18" charset="0"/>
                <a:ea typeface="Times New Roman" panose="02020603050405020304" pitchFamily="18" charset="0"/>
              </a:rPr>
              <a:t>[169]</a:t>
            </a:r>
            <a:r>
              <a:rPr lang="en-GB" sz="1400" dirty="0">
                <a:effectLst/>
                <a:latin typeface="Times New Roman" panose="02020603050405020304" pitchFamily="18" charset="0"/>
                <a:ea typeface="Times New Roman" panose="02020603050405020304" pitchFamily="18" charset="0"/>
              </a:rPr>
              <a:t>]</a:t>
            </a:r>
            <a:endParaRPr lang="en-US" sz="1400" dirty="0">
              <a:effectLst/>
              <a:latin typeface="Times New Roman" panose="02020603050405020304" pitchFamily="18" charset="0"/>
              <a:ea typeface="Times New Roman" panose="02020603050405020304" pitchFamily="18" charset="0"/>
            </a:endParaRPr>
          </a:p>
          <a:p>
            <a:endParaRPr lang="en-US" dirty="0"/>
          </a:p>
          <a:p>
            <a:pPr algn="just">
              <a:spcBef>
                <a:spcPts val="0"/>
              </a:spcBef>
              <a:spcAft>
                <a:spcPts val="0"/>
              </a:spcAft>
              <a:buFont typeface="Symbol" panose="05050102010706020507" pitchFamily="18" charset="2"/>
              <a:buChar char=""/>
            </a:pPr>
            <a:r>
              <a:rPr lang="en-GB" sz="1800" dirty="0">
                <a:latin typeface="Times New Roman" panose="02020603050405020304" pitchFamily="18" charset="0"/>
              </a:rPr>
              <a:t>The following applies for R1:</a:t>
            </a:r>
            <a:endParaRPr lang="en-US" sz="1800" dirty="0">
              <a:latin typeface="Times New Roman" panose="02020603050405020304" pitchFamily="18" charset="0"/>
            </a:endParaRPr>
          </a:p>
          <a:p>
            <a:pPr lvl="1" algn="just">
              <a:spcBef>
                <a:spcPts val="0"/>
              </a:spcBef>
              <a:spcAft>
                <a:spcPts val="0"/>
              </a:spcAft>
              <a:buFont typeface="Symbol" panose="05050102010706020507" pitchFamily="18" charset="2"/>
              <a:buChar char=""/>
            </a:pPr>
            <a:r>
              <a:rPr lang="en-GB" sz="1400" dirty="0">
                <a:latin typeface="Times New Roman" panose="02020603050405020304" pitchFamily="18" charset="0"/>
              </a:rPr>
              <a:t>For a ML transition from a legacy AP to an AP MLD, the MAC address of the non-AP STA that is associated with the legacy AP shall be used as the MLD MAC address of the non-AP MLD that is reassociated with the AP MLD.</a:t>
            </a:r>
            <a:endParaRPr lang="en-US" sz="1400" dirty="0">
              <a:latin typeface="Times New Roman" panose="02020603050405020304" pitchFamily="18" charset="0"/>
            </a:endParaRPr>
          </a:p>
          <a:p>
            <a:pPr lvl="1" algn="just">
              <a:spcBef>
                <a:spcPts val="0"/>
              </a:spcBef>
              <a:spcAft>
                <a:spcPts val="0"/>
              </a:spcAft>
              <a:buFont typeface="Symbol" panose="05050102010706020507" pitchFamily="18" charset="2"/>
              <a:buChar char=""/>
            </a:pPr>
            <a:r>
              <a:rPr lang="en-GB" sz="1400" dirty="0">
                <a:latin typeface="Times New Roman" panose="02020603050405020304" pitchFamily="18" charset="0"/>
              </a:rPr>
              <a:t>For a ML transition from an AP MLD to a legacy AP, the non-AP MLD MAC address of the non-AP MLD that is associated with the AP MLD shall be used as the MAC address of the non-AP STA that is reassociated with the legacy AP.</a:t>
            </a:r>
            <a:endParaRPr lang="en-US" sz="1400" dirty="0">
              <a:latin typeface="Times New Roman" panose="02020603050405020304" pitchFamily="18" charset="0"/>
            </a:endParaRPr>
          </a:p>
          <a:p>
            <a:pPr lvl="2" algn="just">
              <a:spcBef>
                <a:spcPts val="0"/>
              </a:spcBef>
              <a:spcAft>
                <a:spcPts val="0"/>
              </a:spcAft>
              <a:buFont typeface="Symbol" panose="05050102010706020507" pitchFamily="18" charset="2"/>
              <a:buChar char=""/>
            </a:pPr>
            <a:r>
              <a:rPr lang="en-GB" sz="1200" dirty="0">
                <a:latin typeface="Times New Roman" panose="02020603050405020304" pitchFamily="18" charset="0"/>
              </a:rPr>
              <a:t>NOTE – Tear down of previous association and have a new association is not an ML transition.  </a:t>
            </a:r>
            <a:endParaRPr lang="en-US" sz="1200" dirty="0">
              <a:latin typeface="Times New Roman" panose="02020603050405020304" pitchFamily="18" charset="0"/>
            </a:endParaRPr>
          </a:p>
          <a:p>
            <a:pPr lvl="1" algn="just">
              <a:spcBef>
                <a:spcPts val="0"/>
              </a:spcBef>
              <a:spcAft>
                <a:spcPts val="0"/>
              </a:spcAft>
              <a:buFont typeface="Symbol" panose="05050102010706020507" pitchFamily="18" charset="2"/>
              <a:buChar char=""/>
            </a:pPr>
            <a:r>
              <a:rPr lang="en-US" sz="1400" dirty="0">
                <a:latin typeface="Times New Roman" panose="02020603050405020304" pitchFamily="18" charset="0"/>
              </a:rPr>
              <a:t>[Motion 135, #SP221, [25] and [184]]</a:t>
            </a:r>
          </a:p>
          <a:p>
            <a:endParaRPr lang="en-US" dirty="0"/>
          </a:p>
        </p:txBody>
      </p:sp>
      <p:sp>
        <p:nvSpPr>
          <p:cNvPr id="3" name="Slide Number Placeholder 2">
            <a:extLst>
              <a:ext uri="{FF2B5EF4-FFF2-40B4-BE49-F238E27FC236}">
                <a16:creationId xmlns:a16="http://schemas.microsoft.com/office/drawing/2014/main" id="{FFFA42ED-CAB8-4550-B8B8-4ADA502DF60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25</a:t>
            </a:fld>
            <a:endParaRPr lang="en-US" dirty="0"/>
          </a:p>
        </p:txBody>
      </p:sp>
      <p:sp>
        <p:nvSpPr>
          <p:cNvPr id="4" name="Footer Placeholder 3">
            <a:extLst>
              <a:ext uri="{FF2B5EF4-FFF2-40B4-BE49-F238E27FC236}">
                <a16:creationId xmlns:a16="http://schemas.microsoft.com/office/drawing/2014/main" id="{4A414138-FD9E-4C56-8955-F25713131399}"/>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0231F3FA-15BE-46D1-BCBE-2ECE7F8138C5}"/>
              </a:ext>
            </a:extLst>
          </p:cNvPr>
          <p:cNvSpPr>
            <a:spLocks noGrp="1"/>
          </p:cNvSpPr>
          <p:nvPr>
            <p:ph type="title"/>
          </p:nvPr>
        </p:nvSpPr>
        <p:spPr/>
        <p:txBody>
          <a:bodyPr/>
          <a:lstStyle/>
          <a:p>
            <a:r>
              <a:rPr lang="en-GB" sz="3200" dirty="0">
                <a:effectLst/>
                <a:latin typeface="Times New Roman" panose="02020603050405020304" pitchFamily="18" charset="0"/>
                <a:ea typeface="Times New Roman" panose="02020603050405020304" pitchFamily="18" charset="0"/>
              </a:rPr>
              <a:t>Related Motions</a:t>
            </a:r>
            <a:endParaRPr lang="en-US" dirty="0"/>
          </a:p>
        </p:txBody>
      </p:sp>
    </p:spTree>
    <p:extLst>
      <p:ext uri="{BB962C8B-B14F-4D97-AF65-F5344CB8AC3E}">
        <p14:creationId xmlns:p14="http://schemas.microsoft.com/office/powerpoint/2010/main" val="4064815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A949A3F-3E8A-40C1-8BCD-F2BAD9C21D8A}"/>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3</a:t>
            </a:fld>
            <a:endParaRPr lang="en-US" dirty="0"/>
          </a:p>
        </p:txBody>
      </p:sp>
      <p:sp>
        <p:nvSpPr>
          <p:cNvPr id="4" name="Footer Placeholder 3">
            <a:extLst>
              <a:ext uri="{FF2B5EF4-FFF2-40B4-BE49-F238E27FC236}">
                <a16:creationId xmlns:a16="http://schemas.microsoft.com/office/drawing/2014/main" id="{4B987B00-B6D8-4871-AACA-A4D732D9B8A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2608AC2B-EFE7-406D-9333-AA59D1F45505}"/>
              </a:ext>
            </a:extLst>
          </p:cNvPr>
          <p:cNvSpPr>
            <a:spLocks noGrp="1"/>
          </p:cNvSpPr>
          <p:nvPr>
            <p:ph type="title"/>
          </p:nvPr>
        </p:nvSpPr>
        <p:spPr/>
        <p:txBody>
          <a:bodyPr/>
          <a:lstStyle/>
          <a:p>
            <a:r>
              <a:rPr lang="en-US" dirty="0"/>
              <a:t>Address mismatch during TDLS setup and TDLS direct link</a:t>
            </a:r>
          </a:p>
        </p:txBody>
      </p:sp>
      <p:pic>
        <p:nvPicPr>
          <p:cNvPr id="17" name="Content Placeholder 16">
            <a:extLst>
              <a:ext uri="{FF2B5EF4-FFF2-40B4-BE49-F238E27FC236}">
                <a16:creationId xmlns:a16="http://schemas.microsoft.com/office/drawing/2014/main" id="{D81FF330-50DB-4597-A7E3-D9B4F494EE98}"/>
              </a:ext>
            </a:extLst>
          </p:cNvPr>
          <p:cNvPicPr>
            <a:picLocks noGrp="1" noChangeAspect="1"/>
          </p:cNvPicPr>
          <p:nvPr>
            <p:ph idx="1"/>
          </p:nvPr>
        </p:nvPicPr>
        <p:blipFill>
          <a:blip r:embed="rId2"/>
          <a:srcRect/>
          <a:stretch/>
        </p:blipFill>
        <p:spPr>
          <a:xfrm>
            <a:off x="83891" y="2231472"/>
            <a:ext cx="8922901" cy="4020625"/>
          </a:xfrm>
          <a:prstGeom prst="rect">
            <a:avLst/>
          </a:prstGeom>
        </p:spPr>
      </p:pic>
    </p:spTree>
    <p:extLst>
      <p:ext uri="{BB962C8B-B14F-4D97-AF65-F5344CB8AC3E}">
        <p14:creationId xmlns:p14="http://schemas.microsoft.com/office/powerpoint/2010/main" val="2219013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5F303B-B8C9-42BF-8E84-92680DE2D47E}"/>
              </a:ext>
            </a:extLst>
          </p:cNvPr>
          <p:cNvSpPr>
            <a:spLocks noGrp="1"/>
          </p:cNvSpPr>
          <p:nvPr>
            <p:ph idx="1"/>
          </p:nvPr>
        </p:nvSpPr>
        <p:spPr>
          <a:xfrm>
            <a:off x="453421" y="1851471"/>
            <a:ext cx="8244715" cy="4623942"/>
          </a:xfrm>
        </p:spPr>
        <p:txBody>
          <a:bodyPr>
            <a:normAutofit fontScale="77500" lnSpcReduction="20000"/>
          </a:bodyPr>
          <a:lstStyle/>
          <a:p>
            <a:r>
              <a:rPr lang="en-US" dirty="0"/>
              <a:t>A STA of a non-AP MLD that is participating in a TDLS connection is required to do the following:</a:t>
            </a:r>
          </a:p>
          <a:p>
            <a:pPr lvl="1"/>
            <a:r>
              <a:rPr lang="en-US" dirty="0"/>
              <a:t>Set the TA field to the non-AP MLD’s MAC address for frames sent directly to a TDLS peer STA</a:t>
            </a:r>
          </a:p>
          <a:p>
            <a:pPr lvl="2"/>
            <a:r>
              <a:rPr lang="en-US" dirty="0"/>
              <a:t>Includes TDLS Discovery Response frame (9.6.7.16), ANQP Request/Response (GAS) frames (11.22.3.3.10) and Data frames sent on the TDLS link</a:t>
            </a:r>
          </a:p>
          <a:p>
            <a:pPr lvl="1"/>
            <a:r>
              <a:rPr lang="en-US" dirty="0"/>
              <a:t>Set the TDLS initiator STA Address to the non-AP MLD MAC address in Link Identifier IE in TDLS (Discovery/Setup) Request frames</a:t>
            </a:r>
          </a:p>
          <a:p>
            <a:pPr lvl="1"/>
            <a:r>
              <a:rPr lang="en-US" dirty="0"/>
              <a:t>Set the TDLS Responder STA Address to the non-AP MLD MAC address in Link Identifier IE in TDLS (Discovery/Setup) Response frames sent in response to a TDLS (Discovery/Setup) Request frame received from the TDLS peer STA</a:t>
            </a:r>
          </a:p>
          <a:p>
            <a:pPr lvl="2"/>
            <a:r>
              <a:rPr lang="en-US" dirty="0"/>
              <a:t>Note: Discovery Response frame can be sent in an unsolicited</a:t>
            </a:r>
          </a:p>
          <a:p>
            <a:pPr lvl="1"/>
            <a:r>
              <a:rPr lang="en-US" dirty="0"/>
              <a:t>Use the MLD MAC address during the TPK handshake</a:t>
            </a:r>
          </a:p>
          <a:p>
            <a:pPr lvl="2"/>
            <a:r>
              <a:rPr lang="en-US" dirty="0"/>
              <a:t>Security key generation for TDLS session</a:t>
            </a:r>
          </a:p>
          <a:p>
            <a:endParaRPr lang="en-US" dirty="0"/>
          </a:p>
          <a:p>
            <a:r>
              <a:rPr lang="en-US" dirty="0"/>
              <a:t>All other STAs of the non-AP MLD shall not transmit a frame directed towards the legacy STA with which another STA of the non-AP MLD has performed TDLS setup.</a:t>
            </a:r>
          </a:p>
          <a:p>
            <a:pPr lvl="1"/>
            <a:r>
              <a:rPr lang="en-US" dirty="0"/>
              <a:t>Rule is consistent with existing requirement in baseline spec (</a:t>
            </a:r>
            <a:r>
              <a:rPr lang="en-US" dirty="0" err="1"/>
              <a:t>REVmd</a:t>
            </a:r>
            <a:r>
              <a:rPr lang="en-US" dirty="0"/>
              <a:t> 11.20.4)</a:t>
            </a:r>
          </a:p>
        </p:txBody>
      </p:sp>
      <p:sp>
        <p:nvSpPr>
          <p:cNvPr id="3" name="Slide Number Placeholder 2">
            <a:extLst>
              <a:ext uri="{FF2B5EF4-FFF2-40B4-BE49-F238E27FC236}">
                <a16:creationId xmlns:a16="http://schemas.microsoft.com/office/drawing/2014/main" id="{9743A9B2-4C4E-478A-9C48-0220FE793E91}"/>
              </a:ext>
            </a:extLst>
          </p:cNvPr>
          <p:cNvSpPr>
            <a:spLocks noGrp="1"/>
          </p:cNvSpPr>
          <p:nvPr>
            <p:ph type="sldNum" sz="quarter" idx="11"/>
          </p:nvPr>
        </p:nvSpPr>
        <p:spPr/>
        <p:txBody>
          <a:bodyPr/>
          <a:lstStyle/>
          <a:p>
            <a:r>
              <a:rPr lang="en-US"/>
              <a:t>Slide </a:t>
            </a:r>
            <a:fld id="{3099D1E7-2CFE-4362-BB72-AF97192842EA}" type="slidenum">
              <a:rPr lang="en-US" smtClean="0"/>
              <a:pPr/>
              <a:t>4</a:t>
            </a:fld>
            <a:endParaRPr lang="en-US" dirty="0"/>
          </a:p>
        </p:txBody>
      </p:sp>
      <p:sp>
        <p:nvSpPr>
          <p:cNvPr id="4" name="Footer Placeholder 3">
            <a:extLst>
              <a:ext uri="{FF2B5EF4-FFF2-40B4-BE49-F238E27FC236}">
                <a16:creationId xmlns:a16="http://schemas.microsoft.com/office/drawing/2014/main" id="{0A75691F-2463-4099-933A-40E5B6D03C3F}"/>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718D8FF8-AD40-4B1F-B89E-3285A9ADC6B7}"/>
              </a:ext>
            </a:extLst>
          </p:cNvPr>
          <p:cNvSpPr>
            <a:spLocks noGrp="1"/>
          </p:cNvSpPr>
          <p:nvPr>
            <p:ph type="title"/>
          </p:nvPr>
        </p:nvSpPr>
        <p:spPr/>
        <p:txBody>
          <a:bodyPr/>
          <a:lstStyle/>
          <a:p>
            <a:r>
              <a:rPr lang="en-US" dirty="0"/>
              <a:t>Solution</a:t>
            </a:r>
          </a:p>
        </p:txBody>
      </p:sp>
      <p:sp>
        <p:nvSpPr>
          <p:cNvPr id="11" name="TextBox 10">
            <a:extLst>
              <a:ext uri="{FF2B5EF4-FFF2-40B4-BE49-F238E27FC236}">
                <a16:creationId xmlns:a16="http://schemas.microsoft.com/office/drawing/2014/main" id="{CA42BD5E-64A3-48CE-AD54-1E3ED64D3EB8}"/>
              </a:ext>
            </a:extLst>
          </p:cNvPr>
          <p:cNvSpPr txBox="1"/>
          <p:nvPr/>
        </p:nvSpPr>
        <p:spPr>
          <a:xfrm>
            <a:off x="6130033" y="6232656"/>
            <a:ext cx="2808782" cy="246221"/>
          </a:xfrm>
          <a:prstGeom prst="rect">
            <a:avLst/>
          </a:prstGeom>
          <a:noFill/>
        </p:spPr>
        <p:txBody>
          <a:bodyPr wrap="none" rtlCol="0">
            <a:spAutoFit/>
          </a:bodyPr>
          <a:lstStyle/>
          <a:p>
            <a:r>
              <a:rPr lang="en-US" sz="1000" dirty="0"/>
              <a:t>See </a:t>
            </a:r>
            <a:r>
              <a:rPr lang="en-US" sz="1000" dirty="0">
                <a:hlinkClick r:id="rId2" action="ppaction://hlinksldjump"/>
              </a:rPr>
              <a:t>appendix</a:t>
            </a:r>
            <a:r>
              <a:rPr lang="en-US" sz="1000" dirty="0"/>
              <a:t> for details on Link Identifier element</a:t>
            </a:r>
          </a:p>
        </p:txBody>
      </p:sp>
    </p:spTree>
    <p:extLst>
      <p:ext uri="{BB962C8B-B14F-4D97-AF65-F5344CB8AC3E}">
        <p14:creationId xmlns:p14="http://schemas.microsoft.com/office/powerpoint/2010/main" val="4036146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8958B0BA-2F87-4D95-8C34-71CAE26492D2}"/>
              </a:ext>
            </a:extLst>
          </p:cNvPr>
          <p:cNvPicPr>
            <a:picLocks noGrp="1" noChangeAspect="1"/>
          </p:cNvPicPr>
          <p:nvPr>
            <p:ph idx="1"/>
          </p:nvPr>
        </p:nvPicPr>
        <p:blipFill>
          <a:blip r:embed="rId2"/>
          <a:srcRect/>
          <a:stretch/>
        </p:blipFill>
        <p:spPr>
          <a:xfrm>
            <a:off x="132418" y="2273417"/>
            <a:ext cx="8901541" cy="4018322"/>
          </a:xfrm>
          <a:prstGeom prst="rect">
            <a:avLst/>
          </a:prstGeom>
        </p:spPr>
      </p:pic>
      <p:sp>
        <p:nvSpPr>
          <p:cNvPr id="3" name="Slide Number Placeholder 2">
            <a:extLst>
              <a:ext uri="{FF2B5EF4-FFF2-40B4-BE49-F238E27FC236}">
                <a16:creationId xmlns:a16="http://schemas.microsoft.com/office/drawing/2014/main" id="{3B8288F4-4D9D-42A8-9E69-435237EB8799}"/>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5</a:t>
            </a:fld>
            <a:endParaRPr lang="en-US" dirty="0"/>
          </a:p>
        </p:txBody>
      </p:sp>
      <p:sp>
        <p:nvSpPr>
          <p:cNvPr id="4" name="Footer Placeholder 3">
            <a:extLst>
              <a:ext uri="{FF2B5EF4-FFF2-40B4-BE49-F238E27FC236}">
                <a16:creationId xmlns:a16="http://schemas.microsoft.com/office/drawing/2014/main" id="{8605162D-F32A-49A5-9D7B-178019C8AAC9}"/>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14E92D51-70E4-4168-9688-1E0110A26252}"/>
              </a:ext>
            </a:extLst>
          </p:cNvPr>
          <p:cNvSpPr>
            <a:spLocks noGrp="1"/>
          </p:cNvSpPr>
          <p:nvPr>
            <p:ph type="title"/>
          </p:nvPr>
        </p:nvSpPr>
        <p:spPr/>
        <p:txBody>
          <a:bodyPr/>
          <a:lstStyle/>
          <a:p>
            <a:r>
              <a:rPr lang="en-US" dirty="0"/>
              <a:t>Solution</a:t>
            </a:r>
          </a:p>
        </p:txBody>
      </p:sp>
    </p:spTree>
    <p:extLst>
      <p:ext uri="{BB962C8B-B14F-4D97-AF65-F5344CB8AC3E}">
        <p14:creationId xmlns:p14="http://schemas.microsoft.com/office/powerpoint/2010/main" val="454097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B533ED7-5707-40A7-9FC5-7777D731AA25}"/>
              </a:ext>
            </a:extLst>
          </p:cNvPr>
          <p:cNvSpPr>
            <a:spLocks noGrp="1"/>
          </p:cNvSpPr>
          <p:nvPr>
            <p:ph idx="1"/>
          </p:nvPr>
        </p:nvSpPr>
        <p:spPr>
          <a:xfrm>
            <a:off x="536549" y="1981200"/>
            <a:ext cx="8070902" cy="4389372"/>
          </a:xfrm>
        </p:spPr>
        <p:txBody>
          <a:bodyPr/>
          <a:lstStyle/>
          <a:p>
            <a:r>
              <a:rPr lang="en-US" dirty="0"/>
              <a:t>The rule for setting TA field would apply when TDLS is setup between two non-AP MLDs on a particular link</a:t>
            </a:r>
          </a:p>
          <a:p>
            <a:pPr lvl="1"/>
            <a:r>
              <a:rPr lang="en-US" dirty="0"/>
              <a:t>BSSID field in the Link Identifier element identifies the link for which the discovery and setup is being performed</a:t>
            </a:r>
          </a:p>
          <a:p>
            <a:pPr lvl="2"/>
            <a:r>
              <a:rPr lang="en-US" dirty="0"/>
              <a:t>Note: it is possible that the TDLS Discovery/Setup frames traversing the AP MLD are received on the wrong link (see </a:t>
            </a:r>
            <a:r>
              <a:rPr lang="en-US" dirty="0">
                <a:hlinkClick r:id="rId2" action="ppaction://hlinksldjump"/>
              </a:rPr>
              <a:t>appendix</a:t>
            </a:r>
            <a:r>
              <a:rPr lang="en-US" dirty="0"/>
              <a:t>)</a:t>
            </a:r>
          </a:p>
          <a:p>
            <a:pPr lvl="2"/>
            <a:r>
              <a:rPr lang="en-US" dirty="0"/>
              <a:t>See </a:t>
            </a:r>
            <a:r>
              <a:rPr lang="en-US" dirty="0">
                <a:hlinkClick r:id="rId3" action="ppaction://hlinksldjump"/>
              </a:rPr>
              <a:t>problem #3 </a:t>
            </a:r>
            <a:r>
              <a:rPr lang="en-US" dirty="0"/>
              <a:t>and solution</a:t>
            </a:r>
          </a:p>
          <a:p>
            <a:endParaRPr lang="en-US" dirty="0"/>
          </a:p>
          <a:p>
            <a:r>
              <a:rPr lang="en-US" dirty="0"/>
              <a:t>To keep things simple in release 1 (R1): </a:t>
            </a:r>
          </a:p>
          <a:p>
            <a:pPr lvl="1"/>
            <a:r>
              <a:rPr lang="en-US" dirty="0"/>
              <a:t>Limit scope of TDLS to single link</a:t>
            </a:r>
          </a:p>
          <a:p>
            <a:pPr lvl="1"/>
            <a:r>
              <a:rPr lang="en-US" dirty="0"/>
              <a:t>Multi-link TDLS may be considered in R2 (TBD)</a:t>
            </a:r>
          </a:p>
        </p:txBody>
      </p:sp>
      <p:sp>
        <p:nvSpPr>
          <p:cNvPr id="3" name="Slide Number Placeholder 2">
            <a:extLst>
              <a:ext uri="{FF2B5EF4-FFF2-40B4-BE49-F238E27FC236}">
                <a16:creationId xmlns:a16="http://schemas.microsoft.com/office/drawing/2014/main" id="{D002EC07-0A31-4A56-A111-A5CBDC4EA9F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4" name="Footer Placeholder 3">
            <a:extLst>
              <a:ext uri="{FF2B5EF4-FFF2-40B4-BE49-F238E27FC236}">
                <a16:creationId xmlns:a16="http://schemas.microsoft.com/office/drawing/2014/main" id="{AC1CC631-6EC3-41C6-9AAB-132055F88E83}"/>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D3E2EB4D-16FF-4889-B315-E3C63579D92C}"/>
              </a:ext>
            </a:extLst>
          </p:cNvPr>
          <p:cNvSpPr>
            <a:spLocks noGrp="1"/>
          </p:cNvSpPr>
          <p:nvPr>
            <p:ph type="title"/>
          </p:nvPr>
        </p:nvSpPr>
        <p:spPr/>
        <p:txBody>
          <a:bodyPr/>
          <a:lstStyle/>
          <a:p>
            <a:r>
              <a:rPr lang="en-US" dirty="0"/>
              <a:t>TDLS between MLO STAs</a:t>
            </a:r>
          </a:p>
        </p:txBody>
      </p:sp>
    </p:spTree>
    <p:extLst>
      <p:ext uri="{BB962C8B-B14F-4D97-AF65-F5344CB8AC3E}">
        <p14:creationId xmlns:p14="http://schemas.microsoft.com/office/powerpoint/2010/main" val="37746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5D6704B-4BAB-4643-B5FA-7318C9243E7A}"/>
              </a:ext>
            </a:extLst>
          </p:cNvPr>
          <p:cNvSpPr>
            <a:spLocks noGrp="1"/>
          </p:cNvSpPr>
          <p:nvPr>
            <p:ph idx="1"/>
          </p:nvPr>
        </p:nvSpPr>
        <p:spPr>
          <a:xfrm>
            <a:off x="685800" y="1981199"/>
            <a:ext cx="7858060" cy="4427158"/>
          </a:xfrm>
        </p:spPr>
        <p:txBody>
          <a:bodyPr>
            <a:normAutofit lnSpcReduction="10000"/>
          </a:bodyPr>
          <a:lstStyle/>
          <a:p>
            <a:r>
              <a:rPr lang="en-US" dirty="0"/>
              <a:t>An n-STR non-AP MLD can’t simultaneously Tx and Rx on the two links</a:t>
            </a:r>
          </a:p>
          <a:p>
            <a:pPr lvl="1"/>
            <a:r>
              <a:rPr lang="en-US" dirty="0"/>
              <a:t>E.g., non-AP MLD must be in Tx/Tx or Rx/Tx state on 5 + 6 GHz links</a:t>
            </a:r>
          </a:p>
          <a:p>
            <a:endParaRPr lang="en-US" dirty="0"/>
          </a:p>
          <a:p>
            <a:r>
              <a:rPr lang="en-US" dirty="0"/>
              <a:t>When a STA of an n-STR non-AP MLD has established TDLS on one of the n-STR link, the MLO framework needs to provide a mechanism to prevent Tx/Rx state between the n-STR links</a:t>
            </a:r>
          </a:p>
          <a:p>
            <a:pPr lvl="1"/>
            <a:r>
              <a:rPr lang="en-US" dirty="0"/>
              <a:t>an AP of an AP MLD operating on the link which is n-STR to the TDLS link must not serve the STA of the non-AP MLD operating on that link when the TDLS link is busy</a:t>
            </a:r>
          </a:p>
        </p:txBody>
      </p:sp>
      <p:sp>
        <p:nvSpPr>
          <p:cNvPr id="3" name="Slide Number Placeholder 2">
            <a:extLst>
              <a:ext uri="{FF2B5EF4-FFF2-40B4-BE49-F238E27FC236}">
                <a16:creationId xmlns:a16="http://schemas.microsoft.com/office/drawing/2014/main" id="{B622404A-43C4-4AD5-AE87-BF0705944007}"/>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A3344251-4610-487D-8744-1D0BA6CC8E91}"/>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6CE3D35D-AF45-4C46-B527-321707D86227}"/>
              </a:ext>
            </a:extLst>
          </p:cNvPr>
          <p:cNvSpPr>
            <a:spLocks noGrp="1"/>
          </p:cNvSpPr>
          <p:nvPr>
            <p:ph type="title"/>
          </p:nvPr>
        </p:nvSpPr>
        <p:spPr/>
        <p:txBody>
          <a:bodyPr/>
          <a:lstStyle/>
          <a:p>
            <a:r>
              <a:rPr lang="en-US" dirty="0"/>
              <a:t>Problem 2</a:t>
            </a:r>
          </a:p>
        </p:txBody>
      </p:sp>
    </p:spTree>
    <p:extLst>
      <p:ext uri="{BB962C8B-B14F-4D97-AF65-F5344CB8AC3E}">
        <p14:creationId xmlns:p14="http://schemas.microsoft.com/office/powerpoint/2010/main" val="1349717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37AB85-BDD8-484B-B6D4-015F0D28317D}"/>
              </a:ext>
            </a:extLst>
          </p:cNvPr>
          <p:cNvSpPr>
            <a:spLocks noGrp="1"/>
          </p:cNvSpPr>
          <p:nvPr>
            <p:ph idx="1"/>
          </p:nvPr>
        </p:nvSpPr>
        <p:spPr>
          <a:xfrm>
            <a:off x="685800" y="1752600"/>
            <a:ext cx="7858060" cy="4664089"/>
          </a:xfrm>
        </p:spPr>
        <p:txBody>
          <a:bodyPr>
            <a:normAutofit fontScale="85000" lnSpcReduction="10000"/>
          </a:bodyPr>
          <a:lstStyle/>
          <a:p>
            <a:r>
              <a:rPr lang="en-US" dirty="0"/>
              <a:t>Option 1 (preferred)</a:t>
            </a:r>
          </a:p>
          <a:p>
            <a:pPr lvl="1"/>
            <a:r>
              <a:rPr lang="en-US" dirty="0"/>
              <a:t>Non-AP MLD requires AP to exchange (MU)RTS/CTS before any DL transmission on the link(s) that are n-STR with the TDLS link</a:t>
            </a:r>
          </a:p>
          <a:p>
            <a:pPr lvl="2"/>
            <a:r>
              <a:rPr lang="en-US" dirty="0"/>
              <a:t>STA doesn’t respond to (MU)RTS if TDLS session is active</a:t>
            </a:r>
          </a:p>
          <a:p>
            <a:pPr lvl="2"/>
            <a:r>
              <a:rPr lang="en-US" dirty="0"/>
              <a:t>Signaling can be via A-Control to indicate when </a:t>
            </a:r>
            <a:r>
              <a:rPr lang="en-US" i="1" dirty="0"/>
              <a:t>RTS-Required</a:t>
            </a:r>
            <a:r>
              <a:rPr lang="en-US" dirty="0"/>
              <a:t> is enabled or disabled</a:t>
            </a:r>
          </a:p>
          <a:p>
            <a:pPr lvl="1"/>
            <a:r>
              <a:rPr lang="en-US" dirty="0"/>
              <a:t>Benefit: DL benefits from ML opportunities when TDLS session is not active</a:t>
            </a:r>
          </a:p>
          <a:p>
            <a:endParaRPr lang="en-US" dirty="0"/>
          </a:p>
          <a:p>
            <a:r>
              <a:rPr lang="en-US" dirty="0"/>
              <a:t>Option 2:</a:t>
            </a:r>
          </a:p>
          <a:p>
            <a:pPr lvl="1"/>
            <a:r>
              <a:rPr lang="en-US" dirty="0"/>
              <a:t>Non-AP MLD enters PS mode on affected link(s) when TDLS session is active</a:t>
            </a:r>
          </a:p>
          <a:p>
            <a:pPr lvl="1"/>
            <a:r>
              <a:rPr lang="en-US" dirty="0"/>
              <a:t>Limitation: Loose sync-</a:t>
            </a:r>
            <a:r>
              <a:rPr lang="en-US" dirty="0" err="1"/>
              <a:t>ppdu</a:t>
            </a:r>
            <a:r>
              <a:rPr lang="en-US" dirty="0"/>
              <a:t> benefit when TDLS session is active</a:t>
            </a:r>
          </a:p>
          <a:p>
            <a:endParaRPr lang="en-US" dirty="0"/>
          </a:p>
          <a:p>
            <a:r>
              <a:rPr lang="en-US" dirty="0"/>
              <a:t>Deafness consideration:</a:t>
            </a:r>
          </a:p>
          <a:p>
            <a:pPr lvl="1"/>
            <a:r>
              <a:rPr lang="en-US" dirty="0"/>
              <a:t>In addition to managing AP’s transmissions, a Tx on the TDLS link should be considered as factor for causing deafness on the other link</a:t>
            </a:r>
          </a:p>
          <a:p>
            <a:pPr lvl="2"/>
            <a:r>
              <a:rPr lang="en-US" dirty="0"/>
              <a:t>existing deaf recovery rules would apply (including receiving a frame with RA set to the link address or MLD address).</a:t>
            </a:r>
          </a:p>
        </p:txBody>
      </p:sp>
      <p:sp>
        <p:nvSpPr>
          <p:cNvPr id="3" name="Slide Number Placeholder 2">
            <a:extLst>
              <a:ext uri="{FF2B5EF4-FFF2-40B4-BE49-F238E27FC236}">
                <a16:creationId xmlns:a16="http://schemas.microsoft.com/office/drawing/2014/main" id="{8CA0B5B3-C653-4858-A208-F5BC271FBE10}"/>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4" name="Footer Placeholder 3">
            <a:extLst>
              <a:ext uri="{FF2B5EF4-FFF2-40B4-BE49-F238E27FC236}">
                <a16:creationId xmlns:a16="http://schemas.microsoft.com/office/drawing/2014/main" id="{4DD2E971-58D6-4950-98BA-67E8659BC942}"/>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45D68287-9422-4568-8EDA-F518B094FC37}"/>
              </a:ext>
            </a:extLst>
          </p:cNvPr>
          <p:cNvSpPr>
            <a:spLocks noGrp="1"/>
          </p:cNvSpPr>
          <p:nvPr>
            <p:ph type="title"/>
          </p:nvPr>
        </p:nvSpPr>
        <p:spPr/>
        <p:txBody>
          <a:bodyPr/>
          <a:lstStyle/>
          <a:p>
            <a:r>
              <a:rPr lang="en-US" dirty="0"/>
              <a:t>Solutions</a:t>
            </a:r>
          </a:p>
        </p:txBody>
      </p:sp>
    </p:spTree>
    <p:extLst>
      <p:ext uri="{BB962C8B-B14F-4D97-AF65-F5344CB8AC3E}">
        <p14:creationId xmlns:p14="http://schemas.microsoft.com/office/powerpoint/2010/main" val="3194610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649556-C1A8-481F-9BEF-3073D80972D3}"/>
              </a:ext>
            </a:extLst>
          </p:cNvPr>
          <p:cNvSpPr>
            <a:spLocks noGrp="1"/>
          </p:cNvSpPr>
          <p:nvPr>
            <p:ph idx="1"/>
          </p:nvPr>
        </p:nvSpPr>
        <p:spPr>
          <a:xfrm>
            <a:off x="685800" y="1981199"/>
            <a:ext cx="7858060" cy="4381815"/>
          </a:xfrm>
        </p:spPr>
        <p:txBody>
          <a:bodyPr/>
          <a:lstStyle/>
          <a:p>
            <a:r>
              <a:rPr lang="en-US" dirty="0"/>
              <a:t>When intermediate AP is affiliated with an AP MLD, the Discovery Request frame (relayed via the AP MLD) can be received on the wrong link by the recipient MLD</a:t>
            </a:r>
          </a:p>
          <a:p>
            <a:pPr lvl="1"/>
            <a:r>
              <a:rPr lang="en-US" dirty="0"/>
              <a:t>See examples in </a:t>
            </a:r>
            <a:r>
              <a:rPr lang="en-US" dirty="0">
                <a:hlinkClick r:id="rId2" action="ppaction://hlinksldjump"/>
              </a:rPr>
              <a:t>appendix</a:t>
            </a:r>
            <a:endParaRPr lang="en-US" dirty="0"/>
          </a:p>
          <a:p>
            <a:endParaRPr lang="en-US" dirty="0"/>
          </a:p>
          <a:p>
            <a:r>
              <a:rPr lang="en-US" dirty="0"/>
              <a:t>MLO framework needs to provide a mechanism to handle such cross-over of TDLS Discovery message</a:t>
            </a:r>
          </a:p>
          <a:p>
            <a:pPr lvl="1"/>
            <a:r>
              <a:rPr lang="en-US" dirty="0"/>
              <a:t>Aid in the formation of TDLS on the correct link</a:t>
            </a:r>
          </a:p>
        </p:txBody>
      </p:sp>
      <p:sp>
        <p:nvSpPr>
          <p:cNvPr id="3" name="Slide Number Placeholder 2">
            <a:extLst>
              <a:ext uri="{FF2B5EF4-FFF2-40B4-BE49-F238E27FC236}">
                <a16:creationId xmlns:a16="http://schemas.microsoft.com/office/drawing/2014/main" id="{FA7B8172-437E-4F09-A27F-47387EB95C4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9679BB88-85A3-4A00-8ED3-FAF0440B2C07}"/>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7D500C00-4A22-4FED-83B8-BC414A24C89B}"/>
              </a:ext>
            </a:extLst>
          </p:cNvPr>
          <p:cNvSpPr>
            <a:spLocks noGrp="1"/>
          </p:cNvSpPr>
          <p:nvPr>
            <p:ph type="title"/>
          </p:nvPr>
        </p:nvSpPr>
        <p:spPr/>
        <p:txBody>
          <a:bodyPr/>
          <a:lstStyle/>
          <a:p>
            <a:r>
              <a:rPr lang="en-US" dirty="0"/>
              <a:t>Problem 3</a:t>
            </a:r>
          </a:p>
        </p:txBody>
      </p:sp>
    </p:spTree>
    <p:extLst>
      <p:ext uri="{BB962C8B-B14F-4D97-AF65-F5344CB8AC3E}">
        <p14:creationId xmlns:p14="http://schemas.microsoft.com/office/powerpoint/2010/main" val="982001695"/>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0" ma:contentTypeDescription="Create a new document." ma:contentTypeScope="" ma:versionID="7b7cbdc1e53f37465918368778959d68">
  <xsd:schema xmlns:xsd="http://www.w3.org/2001/XMLSchema" xmlns:xs="http://www.w3.org/2001/XMLSchema" xmlns:p="http://schemas.microsoft.com/office/2006/metadata/properties" xmlns:ns3="bcc01d59-85de-4ef9-881e-76d8b6a6f841" targetNamespace="http://schemas.microsoft.com/office/2006/metadata/properties" ma:root="true" ma:fieldsID="137ab81b91d54328aa2c897861a42b61" ns3:_="">
    <xsd:import namespace="bcc01d59-85de-4ef9-881e-76d8b6a6f84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2.xml><?xml version="1.0" encoding="utf-8"?>
<ds:datastoreItem xmlns:ds="http://schemas.openxmlformats.org/officeDocument/2006/customXml" ds:itemID="{C0C273C1-465A-4EFE-AE4F-ECDDB7135E41}">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bcc01d59-85de-4ef9-881e-76d8b6a6f841"/>
    <ds:schemaRef ds:uri="http://www.w3.org/XML/1998/namespace"/>
    <ds:schemaRef ds:uri="http://purl.org/dc/dcmitype/"/>
  </ds:schemaRefs>
</ds:datastoreItem>
</file>

<file path=customXml/itemProps3.xml><?xml version="1.0" encoding="utf-8"?>
<ds:datastoreItem xmlns:ds="http://schemas.openxmlformats.org/officeDocument/2006/customXml" ds:itemID="{2CFA38D0-F944-45D5-83C0-A4EB85CED9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283339</TotalTime>
  <Words>2488</Words>
  <Application>Microsoft Office PowerPoint</Application>
  <PresentationFormat>On-screen Show (4:3)</PresentationFormat>
  <Paragraphs>242</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Calibri</vt:lpstr>
      <vt:lpstr>Symbol</vt:lpstr>
      <vt:lpstr>Times New Roman</vt:lpstr>
      <vt:lpstr>ACcord Submission Template</vt:lpstr>
      <vt:lpstr>TDLS Handling in MLO</vt:lpstr>
      <vt:lpstr>Problem 1</vt:lpstr>
      <vt:lpstr>Address mismatch during TDLS setup and TDLS direct link</vt:lpstr>
      <vt:lpstr>Solution</vt:lpstr>
      <vt:lpstr>Solution</vt:lpstr>
      <vt:lpstr>TDLS between MLO STAs</vt:lpstr>
      <vt:lpstr>Problem 2</vt:lpstr>
      <vt:lpstr>Solutions</vt:lpstr>
      <vt:lpstr>Problem 3</vt:lpstr>
      <vt:lpstr>Solution (to/from legacy case)</vt:lpstr>
      <vt:lpstr>Solution (MLO-to-MLO case)</vt:lpstr>
      <vt:lpstr>Summary</vt:lpstr>
      <vt:lpstr>SP #1</vt:lpstr>
      <vt:lpstr>SP #2</vt:lpstr>
      <vt:lpstr>SP #3</vt:lpstr>
      <vt:lpstr>Appendix</vt:lpstr>
      <vt:lpstr>MLO AP relaying frames between MLO and non-MLO clients</vt:lpstr>
      <vt:lpstr>MLO client associated with legacy AP</vt:lpstr>
      <vt:lpstr>TDLS frame (types and pathway)</vt:lpstr>
      <vt:lpstr>Link Identifier element</vt:lpstr>
      <vt:lpstr>MLO AP relaying frames between two non-AP MLDs</vt:lpstr>
      <vt:lpstr>Cross over of Discovery Request when traversing an AP MLD</vt:lpstr>
      <vt:lpstr>By-pass AP during active TDLS session</vt:lpstr>
      <vt:lpstr>PowerPoint Presentation</vt:lpstr>
      <vt:lpstr>Related Motions</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6097</cp:revision>
  <dcterms:created xsi:type="dcterms:W3CDTF">2012-05-29T15:24:34Z</dcterms:created>
  <dcterms:modified xsi:type="dcterms:W3CDTF">2020-11-19T00:05:11Z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0x0101004257954231A76C44B0D04C9AEE4292A8</vt:lpwstr>
  </property>
</Properties>
</file>