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1" r:id="rId2"/>
    <p:sldId id="262" r:id="rId3"/>
    <p:sldId id="337" r:id="rId4"/>
    <p:sldId id="323" r:id="rId5"/>
    <p:sldId id="316" r:id="rId6"/>
    <p:sldId id="332" r:id="rId7"/>
    <p:sldId id="317" r:id="rId8"/>
    <p:sldId id="333" r:id="rId9"/>
    <p:sldId id="340" r:id="rId10"/>
    <p:sldId id="338" r:id="rId11"/>
    <p:sldId id="343" r:id="rId12"/>
    <p:sldId id="345" r:id="rId13"/>
    <p:sldId id="346" r:id="rId14"/>
    <p:sldId id="319" r:id="rId15"/>
    <p:sldId id="320" r:id="rId16"/>
    <p:sldId id="334" r:id="rId17"/>
    <p:sldId id="335" r:id="rId18"/>
    <p:sldId id="273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B8FF"/>
    <a:srgbClr val="57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94660"/>
  </p:normalViewPr>
  <p:slideViewPr>
    <p:cSldViewPr>
      <p:cViewPr varScale="1">
        <p:scale>
          <a:sx n="121" d="100"/>
          <a:sy n="121" d="100"/>
        </p:scale>
        <p:origin x="379" y="8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55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3160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110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57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911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388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038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529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60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10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October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October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October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October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Thomas Handte (Sony)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802.11-20/1691r0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TXOP rules to reduce worst-case latency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2020-10-23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19923"/>
              </p:ext>
            </p:extLst>
          </p:nvPr>
        </p:nvGraphicFramePr>
        <p:xfrm>
          <a:off x="1006584" y="2353991"/>
          <a:ext cx="10271015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5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/>
                        <a:t>Thomas Handte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Corporation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/>
                        <a:t>Thomas.Handte</a:t>
                      </a:r>
                      <a:r>
                        <a:rPr lang="de-DE" sz="1400" baseline="0" dirty="0"/>
                        <a:t> (at) sony.com</a:t>
                      </a:r>
                      <a:endParaRPr lang="de-DE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dirty="0"/>
                        <a:t>Dana Ciochina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/>
                        <a:t>Dana.Ciochina (at) 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Daniel Verenzuela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Daniel.Verenzuela (at) 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altLang="ja-JP" sz="1800" dirty="0"/>
                        <a:t>Mohamed Abouelseoud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Mohamed.Abouelseoud (at) 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/>
                        <a:t>Liangxiao Xin</a:t>
                      </a:r>
                      <a:endParaRPr kumimoji="1" lang="ja-JP" altLang="en-US" sz="1800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Liangxiao.Xin (at) 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87B94-F6B9-4B3A-AA51-927A9ACCD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the proposed rules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9368D-7B77-4CD9-9432-D5E484706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2723527"/>
          </a:xfrm>
        </p:spPr>
        <p:txBody>
          <a:bodyPr>
            <a:normAutofit fontScale="77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Sometimes behavior of some STAs can not be influenced, e.g. legacy STA or OBSS STA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self-induced latency gain is still present, but what is the impact of STAs not following the proposed TXOP rules?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Analysis of two scenarios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Scenario A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STA-A and STA-B apply the proposed TXOP rules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STA-A and STA-B are missing a response from their peer STAs due to a collision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Performance of each STA is given in comparison to both STAs using current TXOP rules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Scenario B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As Scenario A, but</a:t>
            </a:r>
            <a:br>
              <a:rPr lang="en-US" dirty="0"/>
            </a:br>
            <a:r>
              <a:rPr lang="en-US" dirty="0"/>
              <a:t>STA-A uses existing TXOP rules (e.g. legacy STA), STA-B applies the proposed TXOP rules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945739-4EBF-41B2-882C-2C01607DBB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C0E23-74ED-4DDD-850E-049E6A4B9F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B3DF3-51AC-48EB-9863-4445623439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October 2020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51A2185F-A06B-422A-AFAF-0F614289C6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60290"/>
              </p:ext>
            </p:extLst>
          </p:nvPr>
        </p:nvGraphicFramePr>
        <p:xfrm>
          <a:off x="6240016" y="4972401"/>
          <a:ext cx="5775290" cy="11125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780443">
                  <a:extLst>
                    <a:ext uri="{9D8B030D-6E8A-4147-A177-3AD203B41FA5}">
                      <a16:colId xmlns:a16="http://schemas.microsoft.com/office/drawing/2014/main" val="828262124"/>
                    </a:ext>
                  </a:extLst>
                </a:gridCol>
                <a:gridCol w="1092623">
                  <a:extLst>
                    <a:ext uri="{9D8B030D-6E8A-4147-A177-3AD203B41FA5}">
                      <a16:colId xmlns:a16="http://schemas.microsoft.com/office/drawing/2014/main" val="3332703287"/>
                    </a:ext>
                  </a:extLst>
                </a:gridCol>
                <a:gridCol w="3902224">
                  <a:extLst>
                    <a:ext uri="{9D8B030D-6E8A-4147-A177-3AD203B41FA5}">
                      <a16:colId xmlns:a16="http://schemas.microsoft.com/office/drawing/2014/main" val="38789702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Latency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TXOP utilization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0054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STA-A 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Advantage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Unchanged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6339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STA-B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Unchanged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Reduced for traffic not related to retransmission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5460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330D2A0-8D78-4EDC-973B-F45E61B7D9D5}"/>
              </a:ext>
            </a:extLst>
          </p:cNvPr>
          <p:cNvGraphicFramePr>
            <a:graphicFrameLocks noGrp="1"/>
          </p:cNvGraphicFramePr>
          <p:nvPr/>
        </p:nvGraphicFramePr>
        <p:xfrm>
          <a:off x="391661" y="4972401"/>
          <a:ext cx="5703282" cy="1112520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750431">
                  <a:extLst>
                    <a:ext uri="{9D8B030D-6E8A-4147-A177-3AD203B41FA5}">
                      <a16:colId xmlns:a16="http://schemas.microsoft.com/office/drawing/2014/main" val="828262124"/>
                    </a:ext>
                  </a:extLst>
                </a:gridCol>
                <a:gridCol w="1050604">
                  <a:extLst>
                    <a:ext uri="{9D8B030D-6E8A-4147-A177-3AD203B41FA5}">
                      <a16:colId xmlns:a16="http://schemas.microsoft.com/office/drawing/2014/main" val="3332703287"/>
                    </a:ext>
                  </a:extLst>
                </a:gridCol>
                <a:gridCol w="3902247">
                  <a:extLst>
                    <a:ext uri="{9D8B030D-6E8A-4147-A177-3AD203B41FA5}">
                      <a16:colId xmlns:a16="http://schemas.microsoft.com/office/drawing/2014/main" val="38789702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Latency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TXOP utilization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0054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STA-A 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Advantage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Reduced for traffic not related to retransmission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6339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STA-B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Advantage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Reduced for traffic not related to retransmission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546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EA6B0CD-5FAF-4458-840E-363A612B368C}"/>
              </a:ext>
            </a:extLst>
          </p:cNvPr>
          <p:cNvSpPr txBox="1"/>
          <p:nvPr/>
        </p:nvSpPr>
        <p:spPr>
          <a:xfrm>
            <a:off x="2674941" y="4663536"/>
            <a:ext cx="11367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3333CC"/>
                </a:solidFill>
              </a:rPr>
              <a:t>Scenario 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AF68D0-6A77-4040-A64C-038DE9808FD6}"/>
              </a:ext>
            </a:extLst>
          </p:cNvPr>
          <p:cNvSpPr/>
          <p:nvPr/>
        </p:nvSpPr>
        <p:spPr>
          <a:xfrm>
            <a:off x="675151" y="6110890"/>
            <a:ext cx="109411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1" indent="0"/>
            <a:r>
              <a:rPr lang="en-US" sz="1600" dirty="0">
                <a:solidFill>
                  <a:srgbClr val="3333CC"/>
                </a:solidFill>
              </a:rPr>
              <a:t>In scenario B, the disadvantage of STA-B may be balanced by setting different TXOP limit for (legacy) STA-A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198748-6B2B-4365-9A67-31C4694587BB}"/>
              </a:ext>
            </a:extLst>
          </p:cNvPr>
          <p:cNvSpPr txBox="1"/>
          <p:nvPr/>
        </p:nvSpPr>
        <p:spPr>
          <a:xfrm>
            <a:off x="8698409" y="4663536"/>
            <a:ext cx="11367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3333CC"/>
                </a:solidFill>
              </a:rPr>
              <a:t>Scenario B</a:t>
            </a:r>
          </a:p>
        </p:txBody>
      </p:sp>
    </p:spTree>
    <p:extLst>
      <p:ext uri="{BB962C8B-B14F-4D97-AF65-F5344CB8AC3E}">
        <p14:creationId xmlns:p14="http://schemas.microsoft.com/office/powerpoint/2010/main" val="616788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588C0-DF87-4690-B30E-4568BC8AC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531F4-FC64-4D96-B01A-991A1CBB7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3247999"/>
          </a:xfrm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Simulation Scenario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2 STAs transmitting uplink traffic to an AP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Both STAs have full buffer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EDCA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AIFSN=3, </a:t>
            </a:r>
            <a:r>
              <a:rPr lang="en-US" dirty="0" err="1"/>
              <a:t>CWmin</a:t>
            </a:r>
            <a:r>
              <a:rPr lang="en-US" dirty="0"/>
              <a:t>=15, </a:t>
            </a:r>
            <a:r>
              <a:rPr lang="en-US" dirty="0" err="1"/>
              <a:t>CWmax</a:t>
            </a:r>
            <a:r>
              <a:rPr lang="en-US" dirty="0"/>
              <a:t>=1023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Initial max TXOP duration is 5.5ms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Minstrel rate adaption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Shortened max TXOP duration is 2.8ms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STA-A follows the TXOP rules, whereas STA-B does not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Analysis of the latency gain of STA-B induced by STA-A for a latency metric measured without (w/o) Ack response or with (w/) Ack response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206489-2359-4942-8CF6-0DA34956B3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B83F5-82CE-4374-9F22-C7A7461B15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7AD1D8-7BA9-447B-B8ED-C20254BCC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October 2020</a:t>
            </a:r>
            <a:endParaRPr lang="en-GB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6D05D03-8DE7-46BD-A011-91384C0FAF0F}"/>
              </a:ext>
            </a:extLst>
          </p:cNvPr>
          <p:cNvGrpSpPr/>
          <p:nvPr/>
        </p:nvGrpSpPr>
        <p:grpSpPr>
          <a:xfrm>
            <a:off x="8904312" y="2276872"/>
            <a:ext cx="2715834" cy="1277390"/>
            <a:chOff x="8256240" y="2276872"/>
            <a:chExt cx="2715834" cy="127739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5B33E45-3CAA-46D7-BF3C-E158F5F506D9}"/>
                </a:ext>
              </a:extLst>
            </p:cNvPr>
            <p:cNvSpPr/>
            <p:nvPr/>
          </p:nvSpPr>
          <p:spPr bwMode="auto">
            <a:xfrm>
              <a:off x="8256240" y="2780928"/>
              <a:ext cx="504056" cy="36004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94997FD-5C8A-4CDC-97DF-B7080832F98A}"/>
                </a:ext>
              </a:extLst>
            </p:cNvPr>
            <p:cNvSpPr/>
            <p:nvPr/>
          </p:nvSpPr>
          <p:spPr bwMode="auto">
            <a:xfrm>
              <a:off x="10198844" y="2276872"/>
              <a:ext cx="767926" cy="36004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STA-A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1FE407E-8817-44F2-BC29-C49217B8DE58}"/>
                </a:ext>
              </a:extLst>
            </p:cNvPr>
            <p:cNvSpPr/>
            <p:nvPr/>
          </p:nvSpPr>
          <p:spPr bwMode="auto">
            <a:xfrm>
              <a:off x="10204148" y="3194222"/>
              <a:ext cx="767926" cy="36004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STA-B</a:t>
              </a:r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BAE6CA36-5744-4308-B027-78F08B2C188E}"/>
                </a:ext>
              </a:extLst>
            </p:cNvPr>
            <p:cNvSpPr/>
            <p:nvPr/>
          </p:nvSpPr>
          <p:spPr bwMode="auto">
            <a:xfrm rot="9624822">
              <a:off x="8992422" y="2474083"/>
              <a:ext cx="864096" cy="214284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ED8C5616-1DB6-42C4-81ED-6401183A2126}"/>
                </a:ext>
              </a:extLst>
            </p:cNvPr>
            <p:cNvSpPr/>
            <p:nvPr/>
          </p:nvSpPr>
          <p:spPr bwMode="auto">
            <a:xfrm rot="11975178" flipV="1">
              <a:off x="8992421" y="3021324"/>
              <a:ext cx="864096" cy="214284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F9E42A1E-0CC1-4CB5-8318-2B8ECBC231EC}"/>
                </a:ext>
              </a:extLst>
            </p:cNvPr>
            <p:cNvGrpSpPr/>
            <p:nvPr/>
          </p:nvGrpSpPr>
          <p:grpSpPr>
            <a:xfrm>
              <a:off x="10049524" y="2284823"/>
              <a:ext cx="144000" cy="180000"/>
              <a:chOff x="10925872" y="1687806"/>
              <a:chExt cx="144000" cy="180000"/>
            </a:xfrm>
          </p:grpSpPr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21FB5546-E8D6-4C13-9450-2D088E6F7E9F}"/>
                  </a:ext>
                </a:extLst>
              </p:cNvPr>
              <p:cNvCxnSpPr/>
              <p:nvPr/>
            </p:nvCxnSpPr>
            <p:spPr bwMode="auto">
              <a:xfrm flipV="1">
                <a:off x="10925872" y="1687806"/>
                <a:ext cx="0" cy="180000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0F9F59FB-3B1F-4FCE-B602-61C37D4C9C3A}"/>
                  </a:ext>
                </a:extLst>
              </p:cNvPr>
              <p:cNvCxnSpPr/>
              <p:nvPr/>
            </p:nvCxnSpPr>
            <p:spPr bwMode="auto">
              <a:xfrm>
                <a:off x="10925872" y="1851430"/>
                <a:ext cx="144000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192BEAF-1BE3-4B6E-8A92-453D2383A201}"/>
                </a:ext>
              </a:extLst>
            </p:cNvPr>
            <p:cNvGrpSpPr/>
            <p:nvPr/>
          </p:nvGrpSpPr>
          <p:grpSpPr>
            <a:xfrm>
              <a:off x="10040372" y="3225621"/>
              <a:ext cx="144000" cy="180000"/>
              <a:chOff x="10925872" y="1687806"/>
              <a:chExt cx="144000" cy="180000"/>
            </a:xfrm>
          </p:grpSpPr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98CFBF14-4A32-49C3-9895-12440CCAD1D8}"/>
                  </a:ext>
                </a:extLst>
              </p:cNvPr>
              <p:cNvCxnSpPr/>
              <p:nvPr/>
            </p:nvCxnSpPr>
            <p:spPr bwMode="auto">
              <a:xfrm flipV="1">
                <a:off x="10925872" y="1687806"/>
                <a:ext cx="0" cy="180000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F81A034B-EFAD-4046-B5AB-99A423960C9F}"/>
                  </a:ext>
                </a:extLst>
              </p:cNvPr>
              <p:cNvCxnSpPr/>
              <p:nvPr/>
            </p:nvCxnSpPr>
            <p:spPr bwMode="auto">
              <a:xfrm>
                <a:off x="10925872" y="1851430"/>
                <a:ext cx="144000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A4D2903-F465-4D6E-A7CC-3FD164D0FC07}"/>
                </a:ext>
              </a:extLst>
            </p:cNvPr>
            <p:cNvGrpSpPr/>
            <p:nvPr/>
          </p:nvGrpSpPr>
          <p:grpSpPr>
            <a:xfrm flipH="1">
              <a:off x="8757720" y="2773748"/>
              <a:ext cx="144000" cy="180000"/>
              <a:chOff x="10925872" y="1680606"/>
              <a:chExt cx="144000" cy="180000"/>
            </a:xfrm>
          </p:grpSpPr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E8CAB029-A572-4BE3-A9C7-909E186C9891}"/>
                  </a:ext>
                </a:extLst>
              </p:cNvPr>
              <p:cNvCxnSpPr/>
              <p:nvPr/>
            </p:nvCxnSpPr>
            <p:spPr bwMode="auto">
              <a:xfrm flipV="1">
                <a:off x="10925872" y="1680606"/>
                <a:ext cx="0" cy="180000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222044BE-27C8-43C7-A67B-7259D48C8377}"/>
                  </a:ext>
                </a:extLst>
              </p:cNvPr>
              <p:cNvCxnSpPr/>
              <p:nvPr/>
            </p:nvCxnSpPr>
            <p:spPr bwMode="auto">
              <a:xfrm>
                <a:off x="10925872" y="1851430"/>
                <a:ext cx="144000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92F093FC-9CB2-4088-B1A0-07CF8CDFC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88" y="5191723"/>
            <a:ext cx="9510232" cy="126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453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(2/3)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Proposed rules reduce worst-case latency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Difference plays out for CDF&gt;0.9 as a missing response is a prerequisite for the TXOP rule to be applied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October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FB3F4B-D442-4138-B2B7-561F6C40CA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3029" y="783131"/>
            <a:ext cx="1040223" cy="1432088"/>
          </a:xfrm>
          <a:prstGeom prst="rect">
            <a:avLst/>
          </a:prstGeom>
          <a:ln w="28575"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EBFC8A-723E-44B6-8E01-71AB3F50AD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6520" y="804384"/>
            <a:ext cx="1080000" cy="1432088"/>
          </a:xfrm>
          <a:prstGeom prst="rect">
            <a:avLst/>
          </a:prstGeom>
          <a:ln w="28575">
            <a:noFill/>
          </a:ln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0510CAFC-6942-4D2E-B9B0-A05BDE43174B}"/>
              </a:ext>
            </a:extLst>
          </p:cNvPr>
          <p:cNvSpPr/>
          <p:nvPr/>
        </p:nvSpPr>
        <p:spPr bwMode="auto">
          <a:xfrm>
            <a:off x="10587878" y="1271868"/>
            <a:ext cx="144016" cy="22730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44FC9F-120E-4F1E-93F6-C54D867C7D69}"/>
              </a:ext>
            </a:extLst>
          </p:cNvPr>
          <p:cNvSpPr txBox="1"/>
          <p:nvPr/>
        </p:nvSpPr>
        <p:spPr>
          <a:xfrm>
            <a:off x="10226177" y="2162940"/>
            <a:ext cx="1100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Reference [12]</a:t>
            </a:r>
          </a:p>
        </p:txBody>
      </p:sp>
      <p:pic>
        <p:nvPicPr>
          <p:cNvPr id="11" name="Picture 10" descr="Chart, line chart&#10;&#10;Description automatically generated">
            <a:extLst>
              <a:ext uri="{FF2B5EF4-FFF2-40B4-BE49-F238E27FC236}">
                <a16:creationId xmlns:a16="http://schemas.microsoft.com/office/drawing/2014/main" id="{38C69049-9257-4F0B-B493-FACDC14990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3073842"/>
            <a:ext cx="4500000" cy="3375000"/>
          </a:xfrm>
          <a:prstGeom prst="rect">
            <a:avLst/>
          </a:prstGeom>
        </p:spPr>
      </p:pic>
      <p:pic>
        <p:nvPicPr>
          <p:cNvPr id="13" name="Picture 12" descr="Chart&#10;&#10;Description automatically generated">
            <a:extLst>
              <a:ext uri="{FF2B5EF4-FFF2-40B4-BE49-F238E27FC236}">
                <a16:creationId xmlns:a16="http://schemas.microsoft.com/office/drawing/2014/main" id="{3FBFDFF2-EEE4-4D97-BEFE-2577B1AFD9D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784" y="3079161"/>
            <a:ext cx="4500000" cy="3375000"/>
          </a:xfrm>
          <a:prstGeom prst="rect">
            <a:avLst/>
          </a:prstGeom>
        </p:spPr>
      </p:pic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FC7CE07-FC24-4C31-9C13-1FB229DD7C1D}"/>
              </a:ext>
            </a:extLst>
          </p:cNvPr>
          <p:cNvSpPr/>
          <p:nvPr/>
        </p:nvSpPr>
        <p:spPr bwMode="auto">
          <a:xfrm>
            <a:off x="2447788" y="3087622"/>
            <a:ext cx="2918801" cy="1003230"/>
          </a:xfrm>
          <a:prstGeom prst="roundRect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BBF778D-D2A0-4732-A736-4BCC26FEB549}"/>
              </a:ext>
            </a:extLst>
          </p:cNvPr>
          <p:cNvCxnSpPr>
            <a:cxnSpLocks/>
          </p:cNvCxnSpPr>
          <p:nvPr/>
        </p:nvCxnSpPr>
        <p:spPr bwMode="auto">
          <a:xfrm>
            <a:off x="5231904" y="3087622"/>
            <a:ext cx="1995838" cy="5334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1DDFD06-01FD-4621-8261-040BDAD64537}"/>
              </a:ext>
            </a:extLst>
          </p:cNvPr>
          <p:cNvCxnSpPr>
            <a:cxnSpLocks/>
          </p:cNvCxnSpPr>
          <p:nvPr/>
        </p:nvCxnSpPr>
        <p:spPr bwMode="auto">
          <a:xfrm>
            <a:off x="5275012" y="4082711"/>
            <a:ext cx="2036008" cy="20201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19260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hart, bar chart&#10;&#10;Description automatically generated">
            <a:extLst>
              <a:ext uri="{FF2B5EF4-FFF2-40B4-BE49-F238E27FC236}">
                <a16:creationId xmlns:a16="http://schemas.microsoft.com/office/drawing/2014/main" id="{85CD1D7A-41FA-4686-9D4D-22B6E60E44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4672" y="3100414"/>
            <a:ext cx="4500000" cy="337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(3/3)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242374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Gains are the order of 0.5 to 6ms for the considered scenario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Corresponds to 2% to 16%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Tendency is that TXOP content restriction achieves smaller gain than TXOP shortening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The retransmission goes into two TXOPs, because rate adaption</a:t>
            </a:r>
            <a:br>
              <a:rPr lang="en-US" dirty="0"/>
            </a:br>
            <a:r>
              <a:rPr lang="en-US" dirty="0"/>
              <a:t>lowers MCS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First TXOP has unchanged size but only the second is shortened.</a:t>
            </a:r>
            <a:br>
              <a:rPr lang="en-US" dirty="0"/>
            </a:br>
            <a:r>
              <a:rPr lang="en-US" dirty="0"/>
              <a:t>The likelihood that a TXOP of the considered STA with </a:t>
            </a:r>
            <a:r>
              <a:rPr lang="en-US" dirty="0" err="1"/>
              <a:t>retrans</a:t>
            </a:r>
            <a:r>
              <a:rPr lang="en-US" dirty="0"/>
              <a:t>-</a:t>
            </a:r>
            <a:br>
              <a:rPr lang="en-US" dirty="0"/>
            </a:br>
            <a:r>
              <a:rPr lang="en-US" dirty="0"/>
              <a:t>mitted data comes after the second TXOP is small.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With TXOP shortening, all TXOPs are shortened, increasing the </a:t>
            </a:r>
            <a:br>
              <a:rPr lang="en-US" dirty="0"/>
            </a:br>
            <a:r>
              <a:rPr lang="en-US" dirty="0"/>
              <a:t>likelihood that a TXOP of the considered STA comes after at</a:t>
            </a:r>
            <a:br>
              <a:rPr lang="en-US" dirty="0"/>
            </a:br>
            <a:r>
              <a:rPr lang="en-US" dirty="0"/>
              <a:t>least one shortened TXOP.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Gain certainly depends 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How many STAs are part of the collision domain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For large collision domain triggered access or TWT is favorable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How many STAs are following the new TXOP rules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TXOP shortening parameters (here length is halved)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October 2020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1E6BF3-3F14-41ED-B221-22648B5D603C}"/>
              </a:ext>
            </a:extLst>
          </p:cNvPr>
          <p:cNvSpPr txBox="1"/>
          <p:nvPr/>
        </p:nvSpPr>
        <p:spPr>
          <a:xfrm>
            <a:off x="8112224" y="5114737"/>
            <a:ext cx="6415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0.5-1ms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700E70-367F-474B-B088-B4A86002054E}"/>
              </a:ext>
            </a:extLst>
          </p:cNvPr>
          <p:cNvSpPr txBox="1"/>
          <p:nvPr/>
        </p:nvSpPr>
        <p:spPr>
          <a:xfrm>
            <a:off x="9585263" y="4465155"/>
            <a:ext cx="5357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1-2ms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1239E9-0E9D-4EEB-A10A-E7AE6E0B00CD}"/>
              </a:ext>
            </a:extLst>
          </p:cNvPr>
          <p:cNvSpPr txBox="1"/>
          <p:nvPr/>
        </p:nvSpPr>
        <p:spPr>
          <a:xfrm>
            <a:off x="8741161" y="4680510"/>
            <a:ext cx="6415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2.5-3ms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A06968-98B7-4C88-ABA0-ADB3A1347563}"/>
              </a:ext>
            </a:extLst>
          </p:cNvPr>
          <p:cNvSpPr txBox="1"/>
          <p:nvPr/>
        </p:nvSpPr>
        <p:spPr>
          <a:xfrm>
            <a:off x="10175054" y="4459481"/>
            <a:ext cx="5357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1-2ms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BED4AF-CE96-4DDF-A5D4-9E7A7AEC03D1}"/>
              </a:ext>
            </a:extLst>
          </p:cNvPr>
          <p:cNvSpPr txBox="1"/>
          <p:nvPr/>
        </p:nvSpPr>
        <p:spPr>
          <a:xfrm>
            <a:off x="11571156" y="3298195"/>
            <a:ext cx="6415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3.5-6ms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E5921A-32EB-4976-A474-F82D65E77501}"/>
              </a:ext>
            </a:extLst>
          </p:cNvPr>
          <p:cNvSpPr txBox="1"/>
          <p:nvPr/>
        </p:nvSpPr>
        <p:spPr>
          <a:xfrm>
            <a:off x="11007623" y="3298195"/>
            <a:ext cx="5357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3-6ms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96803E-F1FD-4BB9-B3FD-64DF8BFADE4E}"/>
              </a:ext>
            </a:extLst>
          </p:cNvPr>
          <p:cNvSpPr txBox="1"/>
          <p:nvPr/>
        </p:nvSpPr>
        <p:spPr>
          <a:xfrm>
            <a:off x="9794291" y="3268250"/>
            <a:ext cx="4267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gain</a:t>
            </a:r>
          </a:p>
        </p:txBody>
      </p:sp>
    </p:spTree>
    <p:extLst>
      <p:ext uri="{BB962C8B-B14F-4D97-AF65-F5344CB8AC3E}">
        <p14:creationId xmlns:p14="http://schemas.microsoft.com/office/powerpoint/2010/main" val="23978409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Applicability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The effectiveness of the proposed rules depends on traffic type, applied ACs, environment, and overall traffic load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Applicability of the proposed TXOP rules should be adjustable to requirements and constraints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Legacy STA can be controlled by setting a different (lower) TXOP limit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AP or STA may negotiate with its peer the applicability for its traffic streams among other parameters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negotiation may be part of low-latency or RTA session initiation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Negotiation/ signaling is TBD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ADDTS request/response or scheduling session [8,9] could be reused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bitmap could be envisioned to indicate applicability of each rule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Applicability should be made TID or AC specific (TBD)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45080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850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TXOP rules as defined today may hinder low latency service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It is important to revisit how a TXOP is configured after a missing response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We propose two rules for TXOP that alleviate low latency service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TXOP content restriction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After a missing response, the TXOP that contains the retransmitted data shall contain no more than the data to be retransmitted, except data from agreed TIDs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TXOP shortening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After a missing response, the maximum TXOP duration of ACs other than the one that suffered a missing response, shall be shortened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Benefits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Lower latency until successful response to retransmission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Earlier chance to retransmit in collision case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Both rules allow to balance throughput in favor of latency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Applicability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 and STA may negotiate appropriate settings according to requirements and constraints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1981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</a:t>
            </a:r>
            <a:r>
              <a:rPr lang="en-US" dirty="0" err="1"/>
              <a:t>TGbe</a:t>
            </a:r>
            <a:r>
              <a:rPr lang="en-US" dirty="0"/>
              <a:t> SFD?</a:t>
            </a:r>
          </a:p>
          <a:p>
            <a:r>
              <a:rPr lang="en-US" dirty="0"/>
              <a:t>An AP may request a STA for a TID mapped to any AC</a:t>
            </a:r>
            <a:r>
              <a:rPr lang="en-US" baseline="-25000" dirty="0"/>
              <a:t>0</a:t>
            </a:r>
            <a:r>
              <a:rPr lang="en-US" dirty="0"/>
              <a:t> to restrict the content of a TXOP of AC</a:t>
            </a:r>
            <a:r>
              <a:rPr lang="en-US" baseline="-25000" dirty="0"/>
              <a:t>0 </a:t>
            </a:r>
            <a:r>
              <a:rPr lang="en-US" dirty="0"/>
              <a:t>to contain only MPDUs with retry subfield set to 1 and any required acknowledgements, if </a:t>
            </a:r>
          </a:p>
          <a:p>
            <a:pPr lvl="1">
              <a:buFontTx/>
              <a:buChar char="-"/>
            </a:pPr>
            <a:r>
              <a:rPr lang="en-US" dirty="0"/>
              <a:t>no response frame was received for a transmitted PPDU that contained at least one MPDU soliciting an immediate response frame, </a:t>
            </a:r>
            <a:r>
              <a:rPr lang="en-US" u="sng" dirty="0"/>
              <a:t>and</a:t>
            </a:r>
          </a:p>
          <a:p>
            <a:pPr lvl="1">
              <a:buFontTx/>
              <a:buChar char="-"/>
            </a:pPr>
            <a:r>
              <a:rPr lang="en-US" dirty="0"/>
              <a:t>the missing response frame caused the transmitting STA to increment CW[AC</a:t>
            </a:r>
            <a:r>
              <a:rPr lang="en-US" baseline="-25000" dirty="0"/>
              <a:t>0</a:t>
            </a:r>
            <a:r>
              <a:rPr lang="en-US" dirty="0"/>
              <a:t>].</a:t>
            </a:r>
            <a:endParaRPr lang="en-US" strike="sngStrike" dirty="0"/>
          </a:p>
          <a:p>
            <a:pPr marL="457200" lvl="1" indent="0"/>
            <a:r>
              <a:rPr lang="en-US" sz="2000" b="0" dirty="0"/>
              <a:t>The restriction is valid until no more MPDUs are pending for retransmission for the requested TID within AC</a:t>
            </a:r>
            <a:r>
              <a:rPr lang="en-US" sz="2000" b="0" baseline="-25000" dirty="0"/>
              <a:t>0</a:t>
            </a:r>
            <a:r>
              <a:rPr lang="en-US" sz="2000" b="0" dirty="0"/>
              <a:t> or related MSDU lifetime is exceeded.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611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you agree to add the following to the </a:t>
            </a:r>
            <a:r>
              <a:rPr lang="en-US" dirty="0" err="1"/>
              <a:t>TGbe</a:t>
            </a:r>
            <a:r>
              <a:rPr lang="en-US" dirty="0"/>
              <a:t> SFD?</a:t>
            </a:r>
          </a:p>
          <a:p>
            <a:r>
              <a:rPr lang="en-US" dirty="0"/>
              <a:t>An AP may request a STA to shorten the maximum TXOP duration of one or more ACs, if</a:t>
            </a:r>
          </a:p>
          <a:p>
            <a:pPr lvl="1"/>
            <a:r>
              <a:rPr lang="en-US" b="0" dirty="0"/>
              <a:t>-   </a:t>
            </a:r>
            <a:r>
              <a:rPr lang="en-US" dirty="0"/>
              <a:t>no response frame was received for a transmitted PPDU that contained at least one MPDU soliciting an immediate response frame, </a:t>
            </a:r>
            <a:r>
              <a:rPr lang="en-US" u="sng" dirty="0"/>
              <a:t>and</a:t>
            </a:r>
          </a:p>
          <a:p>
            <a:pPr lvl="1">
              <a:buFontTx/>
              <a:buChar char="-"/>
            </a:pPr>
            <a:r>
              <a:rPr lang="en-US" dirty="0"/>
              <a:t>the missing response frame caused the transmitting STA to increment CW[AC</a:t>
            </a:r>
            <a:r>
              <a:rPr lang="en-US" baseline="-25000" dirty="0"/>
              <a:t>0</a:t>
            </a:r>
            <a:r>
              <a:rPr lang="en-US" dirty="0"/>
              <a:t>].</a:t>
            </a:r>
          </a:p>
          <a:p>
            <a:pPr marL="457200" lvl="1" indent="0"/>
            <a:r>
              <a:rPr lang="en-US" dirty="0"/>
              <a:t>The shortened maximum TXOP duration is applicable for all agreed ACs except AC</a:t>
            </a:r>
            <a:r>
              <a:rPr lang="en-US" baseline="-25000" dirty="0"/>
              <a:t>0</a:t>
            </a:r>
            <a:r>
              <a:rPr lang="en-US" dirty="0"/>
              <a:t>.</a:t>
            </a:r>
          </a:p>
          <a:p>
            <a:pPr marL="457200" lvl="1" indent="0"/>
            <a:r>
              <a:rPr lang="en-US" dirty="0"/>
              <a:t>The shortened maximum TXOP duration is valid until no more MPDUs are pending for retransmission in AC</a:t>
            </a:r>
            <a:r>
              <a:rPr lang="en-US" baseline="-25000" dirty="0"/>
              <a:t>0</a:t>
            </a:r>
            <a:r>
              <a:rPr lang="en-US" dirty="0"/>
              <a:t> or related MSDU lifetime is exceeded.</a:t>
            </a:r>
          </a:p>
          <a:p>
            <a:pPr marL="800100" lvl="1" indent="-342900">
              <a:buFontTx/>
              <a:buChar char="-"/>
            </a:pPr>
            <a:r>
              <a:rPr lang="en-US" dirty="0"/>
              <a:t>Extent of the TXOP shortening is TBD</a:t>
            </a:r>
          </a:p>
          <a:p>
            <a:pPr marL="800100" lvl="1" indent="-342900">
              <a:buFontTx/>
              <a:buChar char="-"/>
            </a:pPr>
            <a:r>
              <a:rPr lang="en-US" dirty="0"/>
              <a:t>If this rule is applicable for all TIDs mapped to AC</a:t>
            </a:r>
            <a:r>
              <a:rPr lang="en-US" baseline="-25000" dirty="0"/>
              <a:t>0</a:t>
            </a:r>
            <a:r>
              <a:rPr lang="en-US" dirty="0"/>
              <a:t> is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860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0" dirty="0"/>
              <a:t>[1] 11-20/418r4 Low latency service in 802.11be</a:t>
            </a:r>
          </a:p>
          <a:p>
            <a:r>
              <a:rPr lang="en-US" b="0" dirty="0"/>
              <a:t>[2] 11-20/463r3 Priority Access Support Options for NS/EP </a:t>
            </a:r>
            <a:r>
              <a:rPr lang="en-US" b="0" dirty="0" err="1"/>
              <a:t>Serveices</a:t>
            </a:r>
            <a:endParaRPr lang="en-US" b="0" dirty="0"/>
          </a:p>
          <a:p>
            <a:r>
              <a:rPr lang="de-DE" b="0" dirty="0"/>
              <a:t>[3] 11-20/163r1 </a:t>
            </a:r>
            <a:r>
              <a:rPr lang="en-US" b="0" dirty="0"/>
              <a:t>Low Latency Enhancements for R1</a:t>
            </a:r>
          </a:p>
          <a:p>
            <a:r>
              <a:rPr lang="de-DE" b="0" dirty="0"/>
              <a:t>[4] 11-19/1175r0 Channel Access Category </a:t>
            </a:r>
          </a:p>
          <a:p>
            <a:r>
              <a:rPr lang="en-GB" b="0" dirty="0"/>
              <a:t>[5] 11-20/</a:t>
            </a:r>
            <a:r>
              <a:rPr lang="en-US" b="0" dirty="0"/>
              <a:t>1350r0 Enhancements for QoS and low latency in 802.11be R1</a:t>
            </a:r>
          </a:p>
          <a:p>
            <a:r>
              <a:rPr lang="en-US" b="0" dirty="0"/>
              <a:t>[6] 11-20/1046r4 Protected TWT Enhancement for Latency Sensitive Traffic</a:t>
            </a:r>
          </a:p>
          <a:p>
            <a:r>
              <a:rPr lang="en-US" b="0" dirty="0"/>
              <a:t>[7] 11-20/1041r2 </a:t>
            </a:r>
            <a:r>
              <a:rPr lang="de-DE" b="0" dirty="0"/>
              <a:t>EDCA queue for RTA</a:t>
            </a:r>
          </a:p>
          <a:p>
            <a:r>
              <a:rPr lang="en-US" b="0" dirty="0"/>
              <a:t>[8] 11-20/1006r1 New Methods To Meet Low Latency Requirement</a:t>
            </a:r>
          </a:p>
          <a:p>
            <a:r>
              <a:rPr lang="de-DE" b="0" dirty="0"/>
              <a:t>[9] 11-20/1076r0 </a:t>
            </a:r>
            <a:r>
              <a:rPr lang="en-US" b="0" dirty="0"/>
              <a:t>Traffic indication of latency sensitive applications</a:t>
            </a:r>
          </a:p>
          <a:p>
            <a:r>
              <a:rPr lang="en-US" b="0" dirty="0"/>
              <a:t>[10] 11-20/1670r0 Low Latency resource agreements</a:t>
            </a:r>
          </a:p>
          <a:p>
            <a:r>
              <a:rPr lang="en-US" b="0" dirty="0"/>
              <a:t>[11] Draft P802.11REVmd_D4.0</a:t>
            </a:r>
          </a:p>
          <a:p>
            <a:r>
              <a:rPr lang="en-US" b="0" dirty="0"/>
              <a:t>[12] 11-19/1298r1 IEEE 802.1 TSN – An Introduction</a:t>
            </a:r>
            <a:endParaRPr lang="de-DE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(1/2)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Low latency service is an important application scenario for 11be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Various submissions addressed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Indication of low latency traffic [1-4]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Protected period for low latency traffic [3,5,6]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New EDCA queue [4,7]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Scheduling provision information [8,9]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QoS negotiation [1,3]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TXOP resource agreements [10]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goal of these proposals is to reduce average and/or worst-case latency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Some target to limit retransmissions by e.g. protected period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However, retransmissions may still occasionally happen e.g. due to collisions or rate sounding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Retransmissions have large impact to worst-case latency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Goal of this submission is to provide improvements to existing technology in “missing response” case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October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588C0-DF87-4690-B30E-4568BC8AC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(2/2)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531F4-FC64-4D96-B01A-991A1CBB7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Current behavior in missing response case depends on the position of the failed PPDU within a TXOP [11]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If the failed PPDU is the initial PPDU within a TXOP, a STA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dirty="0"/>
              <a:t>Invokes </a:t>
            </a:r>
            <a:r>
              <a:rPr lang="en-US" dirty="0" err="1"/>
              <a:t>backoff</a:t>
            </a:r>
            <a:r>
              <a:rPr lang="en-US" dirty="0"/>
              <a:t> procedure with incremented CW[AC]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If the failed PPDU is a non-initial PPDU within a TXOP, a STA has the following options</a:t>
            </a:r>
          </a:p>
          <a:p>
            <a:pPr marL="1257300" lvl="2" indent="-342900">
              <a:buFont typeface="+mj-lt"/>
              <a:buAutoNum type="alphaLcParenR" startAt="2"/>
            </a:pPr>
            <a:r>
              <a:rPr lang="en-US" dirty="0"/>
              <a:t>Perform PIFS recovery,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Continue if CS mechanism indicates idle at </a:t>
            </a:r>
            <a:r>
              <a:rPr lang="en-US" dirty="0" err="1"/>
              <a:t>TxPIFS</a:t>
            </a:r>
            <a:r>
              <a:rPr lang="en-US" dirty="0"/>
              <a:t> boundary and remaining TXNAV is sufficient</a:t>
            </a:r>
          </a:p>
          <a:p>
            <a:pPr marL="1257300" lvl="2" indent="-342900">
              <a:buFont typeface="+mj-lt"/>
              <a:buAutoNum type="alphaLcParenR" startAt="2"/>
            </a:pPr>
            <a:r>
              <a:rPr lang="en-US" dirty="0"/>
              <a:t>Invoke </a:t>
            </a:r>
            <a:r>
              <a:rPr lang="en-US" dirty="0" err="1"/>
              <a:t>backoff</a:t>
            </a:r>
            <a:r>
              <a:rPr lang="en-US" dirty="0"/>
              <a:t> procedure within same TXOP with incremented CW[AC], or</a:t>
            </a:r>
          </a:p>
          <a:p>
            <a:pPr marL="1257300" lvl="2" indent="-342900">
              <a:buFont typeface="+mj-lt"/>
              <a:buAutoNum type="alphaLcParenR" startAt="2"/>
            </a:pPr>
            <a:r>
              <a:rPr lang="en-US" dirty="0"/>
              <a:t>Wait for TXNAV timer to expire and perform </a:t>
            </a:r>
            <a:r>
              <a:rPr lang="en-US" dirty="0" err="1"/>
              <a:t>backoff</a:t>
            </a:r>
            <a:r>
              <a:rPr lang="en-US" dirty="0"/>
              <a:t> with CW[AC] = </a:t>
            </a:r>
            <a:r>
              <a:rPr lang="en-US" dirty="0" err="1"/>
              <a:t>CWmin</a:t>
            </a:r>
            <a:r>
              <a:rPr lang="en-US" dirty="0"/>
              <a:t>[AC]</a:t>
            </a:r>
          </a:p>
          <a:p>
            <a:pPr marL="1257300" lvl="2" indent="-342900">
              <a:buFont typeface="+mj-lt"/>
              <a:buAutoNum type="alphaLcParenR" startAt="2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Suitability for low latency traffic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Anything that causes a STA to increment CW[AC] is harmful as it potentially provides various TXOPs to other ACs or STAs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This applies for option a), option c), or option b) if CS mechanism indicates non-idle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Option d) may be suitable if missing response occurs towards the end of a TXOP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Focus of this submission are options a), b), or c), i.e. the cases when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missing response occurs to an initial PPDU within a TXOP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missing response occurs to a non-initial PPDU within a TXOP </a:t>
            </a:r>
            <a:r>
              <a:rPr lang="en-US" u="sng" dirty="0"/>
              <a:t>and</a:t>
            </a:r>
            <a:r>
              <a:rPr lang="en-US" dirty="0"/>
              <a:t> the channel is detected as busy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206489-2359-4942-8CF6-0DA34956B3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B83F5-82CE-4374-9F22-C7A7461B15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7AD1D8-7BA9-447B-B8ED-C20254BCC0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830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GB" dirty="0"/>
              <a:t>Goal of the submission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>
            <a:normAutofit fontScale="77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This submission provides new rules for TXOP configuration to mitigate worst case latency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rules are applicable for the “missing response” case under the conditions of previous slide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i.e. if a STA increments its CW[AC].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Example for a “missing response”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 A transmits a PPDU to STA B that requires a response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response frame is not received by STA 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STA A initiates </a:t>
            </a:r>
            <a:r>
              <a:rPr lang="en-US" dirty="0" err="1"/>
              <a:t>backoff</a:t>
            </a:r>
            <a:r>
              <a:rPr lang="en-US" dirty="0"/>
              <a:t> procedure and retransmits data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Definition of a new behavior of STA A in case of a </a:t>
            </a:r>
            <a:br>
              <a:rPr lang="en-US" dirty="0"/>
            </a:br>
            <a:r>
              <a:rPr lang="en-US" dirty="0"/>
              <a:t>“missing response”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new behavior is applicable for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the AC in which the collision was caused, or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all ACs except the AC in which the collision was caused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Regular behavior applies once retransmission was successful or related MSDU lifetime is exceeded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de-DE"/>
              <a:t>October 2020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61D4CE-B3C8-4372-ADFD-AD73F41BFE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57" y="3345925"/>
            <a:ext cx="4984000" cy="19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1397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TXOP content restriction (1/2)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0800" cy="2599927"/>
          </a:xfrm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Issue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Once a new TXOP is obtained by STA A, it may hold not only retransmitted data but also other data e.g. from same or other TID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This behavior is favorable to maximize throughput, but causes latency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Latency is caused to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STA A’s own link, if latency is measured until </a:t>
            </a:r>
            <a:r>
              <a:rPr lang="en-US" dirty="0" err="1"/>
              <a:t>BAck</a:t>
            </a:r>
            <a:r>
              <a:rPr lang="en-US" dirty="0"/>
              <a:t> is received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Other links if a collision was the reason for the </a:t>
            </a:r>
            <a:r>
              <a:rPr lang="en-US" dirty="0" err="1"/>
              <a:t>backoff</a:t>
            </a: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October 2020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15C1EEA-48E8-4279-B884-6719518F6C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464" y="4584536"/>
            <a:ext cx="9152184" cy="18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4977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TXOP content restriction (2/2)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0800" cy="2599927"/>
          </a:xfrm>
          <a:ln/>
        </p:spPr>
        <p:txBody>
          <a:bodyPr>
            <a:normAutofit fontScale="850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Solution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Restrict content of a TXOP after a missing response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Two options for a TXOP to contain no more than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retransmitted data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retransmitted data and data of previously agreed TIDs (e.g. same TID) if available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Benefits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Avoids delay until a response is received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Allows other STA to access medium sooner in case of a collision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October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06BBF2D-B414-47BD-BB67-8D83660612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800" y="4586400"/>
            <a:ext cx="7992933" cy="18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467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TXOP shortening (1/2)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2455911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STA has low-latency traffic and best-effort traffic mapped to different ACs, e.g. AC_VO and AC_BE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Issue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TXOP of other ACs impedes retransmission in a missing response case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Assume LL_AC to be any AC that contains data to be retransmitted, e.g. of a low latency TID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If an AC other than LL_AC is first to transmit and has a full queue, its TXOP impedes retransmission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Note that TXOP sharing is not applicable because primary AC has non-empty queue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October 2020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31E45B-9973-4AD7-A24E-2DA9F88FEE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6000" y="4365217"/>
            <a:ext cx="7200000" cy="193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25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TXOP shortening (2/2)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14401" y="1981201"/>
                <a:ext cx="10361084" cy="2455911"/>
              </a:xfrm>
              <a:ln/>
            </p:spPr>
            <p:txBody>
              <a:bodyPr>
                <a:normAutofit fontScale="85000" lnSpcReduction="20000"/>
              </a:bodyPr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US" dirty="0"/>
                  <a:t>Solution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Reduce TXOP limit of ACs other than LL_AC in case LL_AC holds data to be retransmitted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Extent of shortening is TBD</a:t>
                </a:r>
              </a:p>
              <a:p>
                <a:pPr lvl="2">
                  <a:buFont typeface="Times New Roman" pitchFamily="16" charset="0"/>
                  <a:buChar char="•"/>
                </a:pPr>
                <a:r>
                  <a:rPr lang="de-DE" dirty="0"/>
                  <a:t>Could be a function of retry counter, e.g.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>
                        <a:latin typeface="Cambria Math" panose="02040503050406030204" pitchFamily="18" charset="0"/>
                      </a:rPr>
                      <m:t>TXOP</m:t>
                    </m:r>
                    <m:r>
                      <a:rPr lang="de-DE" b="0" i="0" smtClean="0">
                        <a:latin typeface="Cambria Math" panose="02040503050406030204" pitchFamily="18" charset="0"/>
                      </a:rPr>
                      <m:t>_</m:t>
                    </m:r>
                    <m:r>
                      <m:rPr>
                        <m:sty m:val="p"/>
                      </m:rPr>
                      <a:rPr lang="de-DE" b="0" i="0" smtClean="0">
                        <a:latin typeface="Cambria Math" panose="02040503050406030204" pitchFamily="18" charset="0"/>
                      </a:rPr>
                      <m:t>limit</m:t>
                    </m:r>
                    <m:r>
                      <a:rPr lang="de-DE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de-DE">
                        <a:latin typeface="Cambria Math" panose="02040503050406030204" pitchFamily="18" charset="0"/>
                      </a:rPr>
                      <m:t>AC</m:t>
                    </m:r>
                    <m:r>
                      <a:rPr lang="de-DE">
                        <a:latin typeface="Cambria Math" panose="02040503050406030204" pitchFamily="18" charset="0"/>
                      </a:rPr>
                      <m:t>)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de-DE">
                            <a:latin typeface="Cambria Math" panose="02040503050406030204" pitchFamily="18" charset="0"/>
                          </a:rPr>
                          <m:t>TXOP</m:t>
                        </m:r>
                        <m:r>
                          <a:rPr lang="de-DE" b="0" i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limit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de-DE">
                            <a:latin typeface="Cambria Math" panose="02040503050406030204" pitchFamily="18" charset="0"/>
                          </a:rPr>
                          <m:t>AC</m:t>
                        </m:r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de-DE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de-DE">
                            <a:latin typeface="Cambria Math" panose="02040503050406030204" pitchFamily="18" charset="0"/>
                          </a:rPr>
                          <m:t>QSRC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de-DE">
                                <a:latin typeface="Cambria Math" panose="02040503050406030204" pitchFamily="18" charset="0"/>
                              </a:rPr>
                              <m:t>LL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m:rPr>
                                <m:sty m:val="p"/>
                              </m:rPr>
                              <a:rPr lang="de-DE">
                                <a:latin typeface="Cambria Math" panose="02040503050406030204" pitchFamily="18" charset="0"/>
                              </a:rPr>
                              <m:t>AC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</a:rPr>
                      <m:t>AC</m:t>
                    </m:r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</a:rPr>
                      <m:t>≠</m:t>
                    </m:r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</a:rPr>
                      <m:t>LL</m:t>
                    </m:r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</a:rPr>
                      <m:t>_</m:t>
                    </m:r>
                    <m:r>
                      <m:rPr>
                        <m:nor/>
                      </m:rPr>
                      <a:rPr lang="de-DE" b="0" i="0" smtClean="0">
                        <a:latin typeface="Cambria Math" panose="02040503050406030204" pitchFamily="18" charset="0"/>
                      </a:rPr>
                      <m:t>AC</m:t>
                    </m:r>
                  </m:oMath>
                </a14:m>
                <a:endParaRPr lang="de-DE" b="0" dirty="0"/>
              </a:p>
              <a:p>
                <a:pPr lvl="2">
                  <a:buFont typeface="Times New Roman" pitchFamily="16" charset="0"/>
                  <a:buChar char="•"/>
                </a:pPr>
                <a:r>
                  <a:rPr lang="en-US" dirty="0"/>
                  <a:t>i.e. TXOP limits is halved with every retransmission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US" dirty="0"/>
                  <a:t>Benefits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Time in between CW count downs gets lower, hence time until retransmission lowers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Allows the LL_AC to get channel access sooner</a:t>
                </a:r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1"/>
                <a:ext cx="10361084" cy="2455911"/>
              </a:xfrm>
              <a:blipFill>
                <a:blip r:embed="rId3"/>
                <a:stretch>
                  <a:fillRect l="-471" t="-3722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Thomas Handte (Sony)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October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DEA2A5-5115-4170-BE8D-A65E5E7559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4800" y="4366800"/>
            <a:ext cx="5940000" cy="1936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2329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526CA-98EA-4A7C-9D72-EC4CD7969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the proposed rules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B1B7F-743F-41BC-90D5-D860845CB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3317555"/>
          </a:xfrm>
        </p:spPr>
        <p:txBody>
          <a:bodyPr>
            <a:normAutofit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The proposed rules allow to balance between throughput and latency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TXOP utilization reduces; hence throughput lowers due to more fragmented channel access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However, latency improves in the critical situation of a “missing response”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There are two sources of the latency gain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Self-induced, i.e. a STA that applies the TXOP rules has a latency advantage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E.g. </a:t>
            </a:r>
            <a:r>
              <a:rPr lang="en-US" dirty="0" err="1"/>
              <a:t>BAck</a:t>
            </a:r>
            <a:r>
              <a:rPr lang="en-US" dirty="0"/>
              <a:t> arrives earlier or can retransmit earlier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Induced by other STAs, i.e. a particular STA can transmit earlier because another STA applies the TXOP rules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E.g. earlier chance to retransmit after a collision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69CE0A-2251-4A13-8B46-5974C16CE8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D3EFA-5E19-4E74-A52D-7D312D89C9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Thomas Handte (Sony)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9FA9AC-3F13-4814-9B8C-34F3540FDE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October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800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2420</Words>
  <Application>Microsoft Office PowerPoint</Application>
  <PresentationFormat>Widescreen</PresentationFormat>
  <Paragraphs>334</Paragraphs>
  <Slides>18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Cambria Math</vt:lpstr>
      <vt:lpstr>Times New Roman</vt:lpstr>
      <vt:lpstr>Office Theme</vt:lpstr>
      <vt:lpstr>TXOP rules to reduce worst-case latency</vt:lpstr>
      <vt:lpstr>Introduction (1/2)</vt:lpstr>
      <vt:lpstr>Introduction (2/2)</vt:lpstr>
      <vt:lpstr>Goal of the submission</vt:lpstr>
      <vt:lpstr>TXOP content restriction (1/2)</vt:lpstr>
      <vt:lpstr>TXOP content restriction (2/2)</vt:lpstr>
      <vt:lpstr>TXOP shortening (1/2)</vt:lpstr>
      <vt:lpstr>TXOP shortening (2/2)</vt:lpstr>
      <vt:lpstr>Effect of the proposed rules (1/2)</vt:lpstr>
      <vt:lpstr>Effect of the proposed rules (2/2)</vt:lpstr>
      <vt:lpstr>Simulation (1/3)</vt:lpstr>
      <vt:lpstr>Simulation (2/3)</vt:lpstr>
      <vt:lpstr>Simulation (3/3)</vt:lpstr>
      <vt:lpstr>Applicability</vt:lpstr>
      <vt:lpstr>Conclusion</vt:lpstr>
      <vt:lpstr>Straw Poll #1</vt:lpstr>
      <vt:lpstr>Straw Poll #2</vt:lpstr>
      <vt:lpstr>References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TXOP rules to reduce worst-case latency</dc:title>
  <dc:creator>Handte, Thomas</dc:creator>
  <cp:lastModifiedBy>Handte, Thomas</cp:lastModifiedBy>
  <cp:revision>7</cp:revision>
  <dcterms:created xsi:type="dcterms:W3CDTF">2020-09-11T12:20:12Z</dcterms:created>
  <dcterms:modified xsi:type="dcterms:W3CDTF">2020-10-23T14:40:42Z</dcterms:modified>
</cp:coreProperties>
</file>