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9" r:id="rId2"/>
    <p:sldId id="366" r:id="rId3"/>
    <p:sldId id="367" r:id="rId4"/>
    <p:sldId id="328" r:id="rId5"/>
    <p:sldId id="329" r:id="rId6"/>
    <p:sldId id="368" r:id="rId7"/>
    <p:sldId id="325" r:id="rId8"/>
    <p:sldId id="353" r:id="rId9"/>
    <p:sldId id="373" r:id="rId10"/>
    <p:sldId id="369" r:id="rId11"/>
    <p:sldId id="370" r:id="rId12"/>
    <p:sldId id="371" r:id="rId13"/>
    <p:sldId id="27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FFFF99"/>
    <a:srgbClr val="DFB7D9"/>
    <a:srgbClr val="C2C2FE"/>
    <a:srgbClr val="90FA93"/>
    <a:srgbClr val="F49088"/>
    <a:srgbClr val="FFABFF"/>
    <a:srgbClr val="FFCCFF"/>
    <a:srgbClr val="FFE5FF"/>
    <a:srgbClr val="FD94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113A9D2-9D6B-4929-AA2D-F23B5EE8CBE7}" styleName="主题样式 2 - 强调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660"/>
  </p:normalViewPr>
  <p:slideViewPr>
    <p:cSldViewPr>
      <p:cViewPr varScale="1">
        <p:scale>
          <a:sx n="110" d="100"/>
          <a:sy n="110" d="100"/>
        </p:scale>
        <p:origin x="1650"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1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460366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3</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675473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4</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3027898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5</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5291318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6</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141405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a:t>
            </a:r>
            <a:r>
              <a:rPr lang="en-US" sz="1800" b="1" dirty="0" smtClean="0"/>
              <a:t>802.11-20/1685r3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kern="1200" dirty="0">
                <a:solidFill>
                  <a:schemeClr val="tx1"/>
                </a:solidFill>
                <a:latin typeface="Times New Roman" charset="0"/>
                <a:ea typeface="+mn-ea"/>
                <a:cs typeface="+mn-cs"/>
              </a:rPr>
              <a:t>Oct.</a:t>
            </a:r>
            <a:r>
              <a:rPr lang="en-US" sz="1800" b="1" dirty="0"/>
              <a:t> 2020</a:t>
            </a:r>
          </a:p>
        </p:txBody>
      </p:sp>
      <p:sp>
        <p:nvSpPr>
          <p:cNvPr id="12" name="Rectangle 7"/>
          <p:cNvSpPr>
            <a:spLocks noChangeArrowheads="1"/>
          </p:cNvSpPr>
          <p:nvPr userDrawn="1"/>
        </p:nvSpPr>
        <p:spPr bwMode="auto">
          <a:xfrm>
            <a:off x="5943601" y="6536002"/>
            <a:ext cx="25908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a:t>Ross Jian Yu, </a:t>
            </a:r>
            <a:r>
              <a:rPr lang="en-US" sz="1200" i="1" dirty="0"/>
              <a:t>et al</a:t>
            </a:r>
            <a:r>
              <a:rPr lang="en-US" sz="1200" dirty="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20/11-20-1496-04-00be-sep-nov-tgbe-teleconference-minutes.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67488" y="763509"/>
            <a:ext cx="9029701" cy="762000"/>
          </a:xfrm>
          <a:noFill/>
          <a:ln/>
        </p:spPr>
        <p:txBody>
          <a:bodyPr/>
          <a:lstStyle/>
          <a:p>
            <a:pPr eaLnBrk="1" hangingPunct="1">
              <a:lnSpc>
                <a:spcPct val="120000"/>
              </a:lnSpc>
            </a:pPr>
            <a:r>
              <a:rPr lang="en-US" sz="2800" dirty="0">
                <a:solidFill>
                  <a:schemeClr val="tx1"/>
                </a:solidFill>
              </a:rPr>
              <a:t>UL length indication in trigger frame</a:t>
            </a:r>
          </a:p>
        </p:txBody>
      </p:sp>
      <p:sp>
        <p:nvSpPr>
          <p:cNvPr id="30726" name="Rectangle 6"/>
          <p:cNvSpPr>
            <a:spLocks noGrp="1" noChangeArrowheads="1"/>
          </p:cNvSpPr>
          <p:nvPr>
            <p:ph type="body" idx="1"/>
          </p:nvPr>
        </p:nvSpPr>
        <p:spPr>
          <a:xfrm>
            <a:off x="609599" y="1600200"/>
            <a:ext cx="7772400" cy="381000"/>
          </a:xfrm>
          <a:noFill/>
          <a:ln/>
        </p:spPr>
        <p:txBody>
          <a:bodyPr/>
          <a:lstStyle/>
          <a:p>
            <a:pPr algn="ctr">
              <a:buFontTx/>
              <a:buNone/>
            </a:pPr>
            <a:r>
              <a:rPr lang="en-US" sz="2000" dirty="0"/>
              <a:t>Date:</a:t>
            </a:r>
            <a:r>
              <a:rPr lang="en-US" sz="2000" b="0" dirty="0"/>
              <a:t> 2020-10-19</a:t>
            </a:r>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3163129329"/>
              </p:ext>
            </p:extLst>
          </p:nvPr>
        </p:nvGraphicFramePr>
        <p:xfrm>
          <a:off x="304801" y="2819400"/>
          <a:ext cx="8501382" cy="2016760"/>
        </p:xfrm>
        <a:graphic>
          <a:graphicData uri="http://schemas.openxmlformats.org/drawingml/2006/table">
            <a:tbl>
              <a:tblPr firstRow="1" bandRow="1">
                <a:tableStyleId>{5940675A-B579-460E-94D1-54222C63F5DA}</a:tableStyleId>
              </a:tblPr>
              <a:tblGrid>
                <a:gridCol w="1826263">
                  <a:extLst>
                    <a:ext uri="{9D8B030D-6E8A-4147-A177-3AD203B41FA5}">
                      <a16:colId xmlns:a16="http://schemas.microsoft.com/office/drawing/2014/main" xmlns="" val="20000"/>
                    </a:ext>
                  </a:extLst>
                </a:gridCol>
                <a:gridCol w="1476890">
                  <a:extLst>
                    <a:ext uri="{9D8B030D-6E8A-4147-A177-3AD203B41FA5}">
                      <a16:colId xmlns:a16="http://schemas.microsoft.com/office/drawing/2014/main" xmlns="" val="20001"/>
                    </a:ext>
                  </a:extLst>
                </a:gridCol>
                <a:gridCol w="1262501">
                  <a:extLst>
                    <a:ext uri="{9D8B030D-6E8A-4147-A177-3AD203B41FA5}">
                      <a16:colId xmlns:a16="http://schemas.microsoft.com/office/drawing/2014/main" xmlns="" val="20002"/>
                    </a:ext>
                  </a:extLst>
                </a:gridCol>
                <a:gridCol w="952832">
                  <a:extLst>
                    <a:ext uri="{9D8B030D-6E8A-4147-A177-3AD203B41FA5}">
                      <a16:colId xmlns:a16="http://schemas.microsoft.com/office/drawing/2014/main" xmlns="" val="20003"/>
                    </a:ext>
                  </a:extLst>
                </a:gridCol>
                <a:gridCol w="2982896">
                  <a:extLst>
                    <a:ext uri="{9D8B030D-6E8A-4147-A177-3AD203B41FA5}">
                      <a16:colId xmlns:a16="http://schemas.microsoft.com/office/drawing/2014/main" xmlns="" val="20004"/>
                    </a:ext>
                  </a:extLst>
                </a:gridCol>
              </a:tblGrid>
              <a:tr h="370840">
                <a:tc>
                  <a:txBody>
                    <a:bodyPr/>
                    <a:lstStyle/>
                    <a:p>
                      <a:r>
                        <a:rPr lang="en-US" altLang="zh-CN" sz="1400" b="1" kern="1200" dirty="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xmlns="" val="10000"/>
                  </a:ext>
                </a:extLst>
              </a:tr>
              <a:tr h="185420">
                <a:tc>
                  <a:txBody>
                    <a:bodyPr/>
                    <a:lstStyle/>
                    <a:p>
                      <a:pPr algn="ctr"/>
                      <a:r>
                        <a:rPr lang="en-US" altLang="zh-CN" sz="1400" dirty="0"/>
                        <a:t>Ross Jian Yu</a:t>
                      </a:r>
                    </a:p>
                  </a:txBody>
                  <a:tcPr anchor="ctr"/>
                </a:tc>
                <a:tc>
                  <a:txBody>
                    <a:bodyPr/>
                    <a:lstStyle/>
                    <a:p>
                      <a:pPr algn="ctr" fontAlgn="b">
                        <a:spcAft>
                          <a:spcPts val="0"/>
                        </a:spcAft>
                      </a:pPr>
                      <a:r>
                        <a:rPr lang="en-US" sz="1400" dirty="0">
                          <a:effectLst/>
                          <a:latin typeface="Times New Roman" panose="02020603050405020304" pitchFamily="18" charset="0"/>
                          <a:ea typeface="宋体" panose="02010600030101010101" pitchFamily="2" charset="-122"/>
                        </a:rPr>
                        <a:t>Huawei</a:t>
                      </a:r>
                      <a:endParaRPr lang="zh-CN" sz="1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a:t>ross.yujian@huawei.com</a:t>
                      </a:r>
                      <a:endParaRPr lang="zh-CN" altLang="en-US" sz="1400" dirty="0"/>
                    </a:p>
                  </a:txBody>
                  <a:tcPr anchor="ctr"/>
                </a:tc>
                <a:extLst>
                  <a:ext uri="{0D108BD9-81ED-4DB2-BD59-A6C34878D82A}">
                    <a16:rowId xmlns:a16="http://schemas.microsoft.com/office/drawing/2014/main" xmlns="" val="10001"/>
                  </a:ext>
                </a:extLst>
              </a:tr>
              <a:tr h="243840">
                <a:tc>
                  <a:txBody>
                    <a:bodyPr/>
                    <a:lstStyle/>
                    <a:p>
                      <a:pPr algn="ctr"/>
                      <a:r>
                        <a:rPr lang="en-US" altLang="zh-CN" sz="1400" dirty="0"/>
                        <a:t>Ming </a:t>
                      </a:r>
                      <a:r>
                        <a:rPr lang="en-US" altLang="zh-CN" sz="1400" dirty="0" err="1"/>
                        <a:t>Gan</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CA" altLang="zh-CN" sz="1400" kern="1200" dirty="0">
                          <a:solidFill>
                            <a:schemeClr val="tx1"/>
                          </a:solidFill>
                          <a:effectLst/>
                          <a:latin typeface="Times New Roman" panose="02020603050405020304" pitchFamily="18" charset="0"/>
                          <a:ea typeface="宋体" panose="02010600030101010101" pitchFamily="2" charset="-122"/>
                          <a:cs typeface="+mn-cs"/>
                        </a:rPr>
                        <a:t>Huawei</a:t>
                      </a:r>
                      <a:endParaRPr lang="zh-CN" altLang="zh-CN" sz="1400" kern="1200" dirty="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CA" altLang="zh-CN" sz="1400" dirty="0"/>
                        <a:t>ming.gan@huawei.com</a:t>
                      </a:r>
                      <a:endParaRPr lang="zh-CN" altLang="en-US" sz="1400" dirty="0"/>
                    </a:p>
                  </a:txBody>
                  <a:tcPr anchor="ctr"/>
                </a:tc>
                <a:extLst>
                  <a:ext uri="{0D108BD9-81ED-4DB2-BD59-A6C34878D82A}">
                    <a16:rowId xmlns:a16="http://schemas.microsoft.com/office/drawing/2014/main" xmlns="" val="10002"/>
                  </a:ext>
                </a:extLst>
              </a:tr>
              <a:tr h="0">
                <a:tc>
                  <a:txBody>
                    <a:bodyPr/>
                    <a:lstStyle/>
                    <a:p>
                      <a:pPr algn="ctr"/>
                      <a:r>
                        <a:rPr lang="en-US" altLang="zh-CN" sz="1400" dirty="0"/>
                        <a:t>Mengshi Hu</a:t>
                      </a:r>
                      <a:endParaRPr lang="zh-CN" altLang="en-US" sz="1400" dirty="0"/>
                    </a:p>
                  </a:txBody>
                  <a:tcPr anchor="ctr"/>
                </a:tc>
                <a:tc>
                  <a:txBody>
                    <a:bodyPr/>
                    <a:lstStyle/>
                    <a:p>
                      <a:pPr algn="ctr" fontAlgn="b">
                        <a:spcAft>
                          <a:spcPts val="0"/>
                        </a:spcAft>
                      </a:pPr>
                      <a:r>
                        <a:rPr lang="en-US" sz="1400" dirty="0">
                          <a:effectLst/>
                          <a:latin typeface="Times New Roman" panose="02020603050405020304" pitchFamily="18" charset="0"/>
                          <a:ea typeface="宋体" panose="02010600030101010101" pitchFamily="2" charset="-122"/>
                        </a:rPr>
                        <a:t>Huawei</a:t>
                      </a:r>
                      <a:endParaRPr lang="zh-CN" sz="14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US" altLang="zh-CN" sz="1400" dirty="0"/>
                        <a:t>humengshi@Huawei.com</a:t>
                      </a:r>
                      <a:endParaRPr lang="zh-CN" altLang="en-US" sz="1400" dirty="0"/>
                    </a:p>
                  </a:txBody>
                  <a:tcPr anchor="ctr"/>
                </a:tc>
                <a:extLst>
                  <a:ext uri="{0D108BD9-81ED-4DB2-BD59-A6C34878D82A}">
                    <a16:rowId xmlns:a16="http://schemas.microsoft.com/office/drawing/2014/main" xmlns="" val="10003"/>
                  </a:ext>
                </a:extLst>
              </a:tr>
              <a:tr h="182880">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400" kern="1200" dirty="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algn="ctr"/>
                      <a:endParaRPr lang="en-CA" sz="1400" dirty="0"/>
                    </a:p>
                  </a:txBody>
                  <a:tcPr anchor="ctr"/>
                </a:tc>
                <a:tc>
                  <a:txBody>
                    <a:bodyPr/>
                    <a:lstStyle/>
                    <a:p>
                      <a:endParaRPr lang="en-CA"/>
                    </a:p>
                  </a:txBody>
                  <a:tcPr anchor="ctr"/>
                </a:tc>
                <a:tc>
                  <a:txBody>
                    <a:bodyPr/>
                    <a:lstStyle/>
                    <a:p>
                      <a:endParaRPr lang="en-CA" dirty="0"/>
                    </a:p>
                  </a:txBody>
                  <a:tcPr anchor="ctr"/>
                </a:tc>
                <a:tc>
                  <a:txBody>
                    <a:bodyPr/>
                    <a:lstStyle/>
                    <a:p>
                      <a:pPr algn="ctr"/>
                      <a:endParaRPr lang="en-CA" sz="1400" dirty="0"/>
                    </a:p>
                  </a:txBody>
                  <a:tcPr anchor="ctr"/>
                </a:tc>
                <a:extLst>
                  <a:ext uri="{0D108BD9-81ED-4DB2-BD59-A6C34878D82A}">
                    <a16:rowId xmlns:a16="http://schemas.microsoft.com/office/drawing/2014/main" xmlns="" val="10004"/>
                  </a:ext>
                </a:extLst>
              </a:tr>
              <a:tr h="0">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zh-CN" altLang="zh-CN" sz="1400" kern="1200" dirty="0">
                        <a:solidFill>
                          <a:schemeClr val="tx1"/>
                        </a:solidFill>
                        <a:effectLst/>
                        <a:latin typeface="Times New Roman" panose="02020603050405020304" pitchFamily="18" charset="0"/>
                        <a:ea typeface="宋体" panose="02010600030101010101" pitchFamily="2" charset="-122"/>
                        <a:cs typeface="+mn-cs"/>
                      </a:endParaRPr>
                    </a:p>
                  </a:txBody>
                  <a:tcPr anchor="ctr"/>
                </a:tc>
                <a:tc>
                  <a:txBody>
                    <a:bodyPr/>
                    <a:lstStyle/>
                    <a:p>
                      <a:pPr algn="ctr"/>
                      <a:endParaRPr lang="en-CA" sz="1400" dirty="0"/>
                    </a:p>
                  </a:txBody>
                  <a:tcPr anchor="ctr"/>
                </a:tc>
                <a:tc>
                  <a:txBody>
                    <a:bodyPr/>
                    <a:lstStyle/>
                    <a:p>
                      <a:endParaRPr lang="en-CA"/>
                    </a:p>
                  </a:txBody>
                  <a:tcPr anchor="ctr"/>
                </a:tc>
                <a:tc>
                  <a:txBody>
                    <a:bodyPr/>
                    <a:lstStyle/>
                    <a:p>
                      <a:endParaRPr lang="en-CA"/>
                    </a:p>
                  </a:txBody>
                  <a:tcPr anchor="ctr"/>
                </a:tc>
                <a:tc>
                  <a:txBody>
                    <a:bodyPr/>
                    <a:lstStyle/>
                    <a:p>
                      <a:pPr algn="ctr"/>
                      <a:endParaRPr lang="en-CA" sz="1400" dirty="0"/>
                    </a:p>
                  </a:txBody>
                  <a:tcPr anchor="ctr"/>
                </a:tc>
                <a:extLst>
                  <a:ext uri="{0D108BD9-81ED-4DB2-BD59-A6C34878D82A}">
                    <a16:rowId xmlns:a16="http://schemas.microsoft.com/office/drawing/2014/main" xmlns="" val="1000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371600"/>
            <a:ext cx="7772400" cy="4724400"/>
          </a:xfrm>
        </p:spPr>
        <p:txBody>
          <a:bodyPr/>
          <a:lstStyle/>
          <a:p>
            <a:r>
              <a:rPr lang="en-US" altLang="zh-CN" dirty="0"/>
              <a:t>SP#1 allows the AP side to set the same UL length (a multiple of 3 - 2) for all the cases below:</a:t>
            </a:r>
          </a:p>
          <a:p>
            <a:pPr lvl="1"/>
            <a:r>
              <a:rPr lang="en-US" altLang="zh-CN" sz="1800" dirty="0"/>
              <a:t>HE only case</a:t>
            </a:r>
          </a:p>
          <a:p>
            <a:pPr lvl="1"/>
            <a:r>
              <a:rPr lang="en-US" altLang="zh-CN" sz="1800" dirty="0"/>
              <a:t>EHT only case</a:t>
            </a:r>
          </a:p>
          <a:p>
            <a:pPr lvl="1"/>
            <a:r>
              <a:rPr lang="en-US" altLang="zh-CN" sz="1800" dirty="0"/>
              <a:t>A-PPDU case (HE and EHT)</a:t>
            </a:r>
          </a:p>
          <a:p>
            <a:endParaRPr lang="en-US" altLang="zh-CN" sz="2200" dirty="0"/>
          </a:p>
          <a:p>
            <a:r>
              <a:rPr lang="en-US" altLang="zh-CN" sz="2200" dirty="0"/>
              <a:t>For the behavior of an EHT STA, it is also very simple:</a:t>
            </a:r>
          </a:p>
          <a:p>
            <a:pPr lvl="1"/>
            <a:r>
              <a:rPr lang="en-US" altLang="zh-CN" sz="1800" dirty="0"/>
              <a:t>Set </a:t>
            </a:r>
            <a:r>
              <a:rPr lang="en-US" altLang="zh-CN" sz="1800" dirty="0" err="1"/>
              <a:t>L_Length</a:t>
            </a:r>
            <a:r>
              <a:rPr lang="en-US" altLang="zh-CN" sz="1800" dirty="0"/>
              <a:t> as UL length if the EHT STA is solicited to transmit HE TB PPDU, same behavior as 11ax</a:t>
            </a:r>
          </a:p>
          <a:p>
            <a:pPr lvl="1"/>
            <a:r>
              <a:rPr lang="en-US" altLang="zh-CN" sz="1800" dirty="0"/>
              <a:t>Set </a:t>
            </a:r>
            <a:r>
              <a:rPr lang="en-US" altLang="zh-CN" sz="1800" dirty="0" err="1"/>
              <a:t>L_Length</a:t>
            </a:r>
            <a:r>
              <a:rPr lang="en-US" altLang="zh-CN" sz="1800" dirty="0"/>
              <a:t> as UL length+2 if the EHT STA is solicited to transmit EHT TB PPDU, no matter if it is EHT only case or A-PPDU case.</a:t>
            </a:r>
          </a:p>
          <a:p>
            <a:pPr lvl="1"/>
            <a:endParaRPr lang="en-US" altLang="zh-CN" sz="1800" dirty="0"/>
          </a:p>
          <a:p>
            <a:r>
              <a:rPr lang="en-US" altLang="zh-CN" sz="2200" dirty="0"/>
              <a:t>Comment: easy implementation and logic for both AP and STA side.</a:t>
            </a:r>
          </a:p>
          <a:p>
            <a:pPr lvl="1"/>
            <a:endParaRPr lang="zh-CN" altLang="en-US" sz="18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10</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Discussion on SP #1&amp;2</a:t>
            </a:r>
            <a:endParaRPr lang="zh-CN" altLang="en-US" dirty="0"/>
          </a:p>
        </p:txBody>
      </p:sp>
    </p:spTree>
    <p:extLst>
      <p:ext uri="{BB962C8B-B14F-4D97-AF65-F5344CB8AC3E}">
        <p14:creationId xmlns:p14="http://schemas.microsoft.com/office/powerpoint/2010/main" val="3821831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371599"/>
            <a:ext cx="7772400" cy="5103813"/>
          </a:xfrm>
        </p:spPr>
        <p:txBody>
          <a:bodyPr/>
          <a:lstStyle/>
          <a:p>
            <a:r>
              <a:rPr lang="en-US" altLang="zh-CN" sz="2200" dirty="0"/>
              <a:t>Some alternative solution mentioned by commenters during the call:</a:t>
            </a:r>
          </a:p>
          <a:p>
            <a:pPr lvl="1"/>
            <a:r>
              <a:rPr lang="en-US" altLang="zh-CN" sz="1800" dirty="0"/>
              <a:t>Opt A1: at the AP side, the UL length is set to a multiple of 3 – 2 for HE only case; is set to a multiple of 3 for EHT only case; is set to a multiple of 3 – 2 for A-PPDU case</a:t>
            </a:r>
          </a:p>
          <a:p>
            <a:pPr lvl="1"/>
            <a:r>
              <a:rPr lang="en-US" altLang="zh-CN" sz="1800" dirty="0"/>
              <a:t>At the EHT STA side, set </a:t>
            </a:r>
            <a:r>
              <a:rPr lang="en-US" altLang="zh-CN" sz="1800" dirty="0" err="1"/>
              <a:t>L_Length</a:t>
            </a:r>
            <a:r>
              <a:rPr lang="en-US" altLang="zh-CN" sz="1800" dirty="0"/>
              <a:t> as UL length if the EHT STA is solicited to transmit HE TB PPDU, same behavior as 11ax; set </a:t>
            </a:r>
            <a:r>
              <a:rPr lang="en-US" altLang="zh-CN" sz="1800" dirty="0" err="1"/>
              <a:t>L_Length</a:t>
            </a:r>
            <a:r>
              <a:rPr lang="en-US" altLang="zh-CN" sz="1800" dirty="0"/>
              <a:t> as UL length if the EHT STA is solicited to transmit EHT TB PPDU for EHT only case; set the </a:t>
            </a:r>
            <a:r>
              <a:rPr lang="en-US" altLang="zh-CN" sz="1800" dirty="0" err="1"/>
              <a:t>L_Length</a:t>
            </a:r>
            <a:r>
              <a:rPr lang="en-US" altLang="zh-CN" sz="1800" dirty="0"/>
              <a:t> as UL length+2 if the EHT STA is solicited to transmit EHT TB PPDU for A-PPDU case.</a:t>
            </a:r>
          </a:p>
          <a:p>
            <a:r>
              <a:rPr lang="en-US" altLang="zh-CN" sz="2200" dirty="0"/>
              <a:t>Comment: different behavior at the AP side regarding different PPDU combinations; different behavior at the STA side even the STA is requested to transmit same EHT TB PPDU.</a:t>
            </a:r>
            <a:endParaRPr lang="zh-CN" altLang="en-US" sz="22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11</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Discussion on alternative solutions</a:t>
            </a:r>
            <a:endParaRPr lang="zh-CN" altLang="en-US" dirty="0"/>
          </a:p>
        </p:txBody>
      </p:sp>
    </p:spTree>
    <p:extLst>
      <p:ext uri="{BB962C8B-B14F-4D97-AF65-F5344CB8AC3E}">
        <p14:creationId xmlns:p14="http://schemas.microsoft.com/office/powerpoint/2010/main" val="1838023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371599"/>
            <a:ext cx="7772400" cy="5103813"/>
          </a:xfrm>
        </p:spPr>
        <p:txBody>
          <a:bodyPr/>
          <a:lstStyle/>
          <a:p>
            <a:r>
              <a:rPr lang="en-US" altLang="zh-CN" sz="2200" dirty="0"/>
              <a:t>Some alternative solution mentioned by commenters during the call (cont’d):</a:t>
            </a:r>
          </a:p>
          <a:p>
            <a:pPr lvl="1"/>
            <a:r>
              <a:rPr lang="en-US" altLang="zh-CN" sz="1800" dirty="0"/>
              <a:t>Opt A2: at the AP side, the UL length is set to a multiple of 3 – 2 for HE only case; is set to a multiple of 3 or two UL length subfields for EHT only case; two UL length subfields for A-PPDU case.</a:t>
            </a:r>
          </a:p>
          <a:p>
            <a:pPr lvl="1"/>
            <a:r>
              <a:rPr lang="en-US" altLang="zh-CN" sz="1800" dirty="0"/>
              <a:t>At the EHT STA side, set </a:t>
            </a:r>
            <a:r>
              <a:rPr lang="en-US" altLang="zh-CN" sz="1800" dirty="0" err="1"/>
              <a:t>L_Length</a:t>
            </a:r>
            <a:r>
              <a:rPr lang="en-US" altLang="zh-CN" sz="1800" dirty="0"/>
              <a:t> as UL length if the EHT STA is solicited to transmit HE TB PPDU, same behavior as 11ax; set </a:t>
            </a:r>
            <a:r>
              <a:rPr lang="en-US" altLang="zh-CN" sz="1800" dirty="0" err="1"/>
              <a:t>L_Length</a:t>
            </a:r>
            <a:r>
              <a:rPr lang="en-US" altLang="zh-CN" sz="1800" dirty="0"/>
              <a:t> as UL length or UL length #2 if the EHT STA is solicited to transmit EHT TB PPDU for EHT only case; set the </a:t>
            </a:r>
            <a:r>
              <a:rPr lang="en-US" altLang="zh-CN" sz="1800" dirty="0" err="1"/>
              <a:t>L_Length</a:t>
            </a:r>
            <a:r>
              <a:rPr lang="en-US" altLang="zh-CN" sz="1800" dirty="0"/>
              <a:t> as UL length #2 if the EHT STA is solicited to transmit EHT TB PPDU for A-PPDU case.</a:t>
            </a:r>
          </a:p>
          <a:p>
            <a:r>
              <a:rPr lang="en-US" altLang="zh-CN" sz="2200" dirty="0"/>
              <a:t>Comment: different behavior at the AP side regarding different PPDU combinations, twice the overhead. At the STA side, may have different behavior (copy UL length or UL length #2) even the STA is requested to transmit same EHT TB PPDU.</a:t>
            </a:r>
            <a:endParaRPr lang="zh-CN" altLang="en-US" sz="2200"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12</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Discussion on alternative solutions</a:t>
            </a:r>
            <a:endParaRPr lang="zh-CN" altLang="en-US" dirty="0"/>
          </a:p>
        </p:txBody>
      </p:sp>
    </p:spTree>
    <p:extLst>
      <p:ext uri="{BB962C8B-B14F-4D97-AF65-F5344CB8AC3E}">
        <p14:creationId xmlns:p14="http://schemas.microsoft.com/office/powerpoint/2010/main" val="2140156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23900" y="1752600"/>
            <a:ext cx="7772400" cy="4114800"/>
          </a:xfrm>
        </p:spPr>
        <p:txBody>
          <a:bodyPr/>
          <a:lstStyle/>
          <a:p>
            <a:pPr marL="180975" indent="-180975">
              <a:spcBef>
                <a:spcPts val="600"/>
              </a:spcBef>
              <a:spcAft>
                <a:spcPts val="0"/>
              </a:spcAft>
              <a:buNone/>
            </a:pPr>
            <a:r>
              <a:rPr lang="en-US" altLang="zh-CN" sz="1800" b="0" dirty="0"/>
              <a:t>[1] IEEE P802.11ax™/D7.0 </a:t>
            </a:r>
          </a:p>
          <a:p>
            <a:pPr marL="0" indent="0">
              <a:spcBef>
                <a:spcPts val="600"/>
              </a:spcBef>
              <a:spcAft>
                <a:spcPts val="0"/>
              </a:spcAft>
              <a:buNone/>
            </a:pPr>
            <a:r>
              <a:rPr lang="en-US" altLang="zh-CN" sz="1800" b="0" dirty="0"/>
              <a:t>[2] </a:t>
            </a:r>
            <a:r>
              <a:rPr lang="en-US" altLang="zh-CN" sz="1800" b="0" dirty="0">
                <a:hlinkClick r:id="rId2"/>
              </a:rPr>
              <a:t>https://mentor.ieee.org/802.11/dcn/20/11-20-1496-04-00be-sep-nov-tgbe-teleconference-minutes.docx</a:t>
            </a:r>
            <a:r>
              <a:rPr lang="en-US" altLang="zh-CN" sz="1800" b="0" dirty="0"/>
              <a:t>, Dennis </a:t>
            </a:r>
            <a:r>
              <a:rPr lang="en-US" altLang="zh-CN" sz="1800" b="0" dirty="0" err="1"/>
              <a:t>Sundman</a:t>
            </a:r>
            <a:r>
              <a:rPr lang="en-US" altLang="zh-CN" sz="1800" b="0" dirty="0"/>
              <a:t> (Ericsson)</a:t>
            </a:r>
          </a:p>
          <a:p>
            <a:pPr marL="0" indent="0">
              <a:spcBef>
                <a:spcPts val="600"/>
              </a:spcBef>
              <a:spcAft>
                <a:spcPts val="0"/>
              </a:spcAft>
              <a:buNone/>
            </a:pPr>
            <a:endParaRPr lang="zh-CN" altLang="en-US" sz="1800" dirty="0"/>
          </a:p>
        </p:txBody>
      </p:sp>
      <p:sp>
        <p:nvSpPr>
          <p:cNvPr id="5" name="Slide Number Placeholder 4"/>
          <p:cNvSpPr>
            <a:spLocks noGrp="1"/>
          </p:cNvSpPr>
          <p:nvPr>
            <p:ph type="sldNum" sz="quarter" idx="12"/>
          </p:nvPr>
        </p:nvSpPr>
        <p:spPr/>
        <p:txBody>
          <a:bodyPr/>
          <a:lstStyle/>
          <a:p>
            <a:r>
              <a:rPr lang="en-US" dirty="0"/>
              <a:t>Slide </a:t>
            </a:r>
            <a:fld id="{A5ED327D-21C3-674C-981C-8A8BC9E6D25C}" type="slidenum">
              <a:rPr lang="en-US" smtClean="0"/>
              <a:pPr/>
              <a:t>13</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2</a:t>
            </a:fld>
            <a:endParaRPr lang="en-US" dirty="0"/>
          </a:p>
        </p:txBody>
      </p:sp>
      <p:sp>
        <p:nvSpPr>
          <p:cNvPr id="5" name="Shape 94"/>
          <p:cNvSpPr txBox="1">
            <a:spLocks noGrp="1"/>
          </p:cNvSpPr>
          <p:nvPr>
            <p:ph idx="1"/>
          </p:nvPr>
        </p:nvSpPr>
        <p:spPr>
          <a:xfrm>
            <a:off x="533400" y="1600200"/>
            <a:ext cx="7924800" cy="4724400"/>
          </a:xfrm>
          <a:prstGeom prst="rect">
            <a:avLst/>
          </a:prstGeom>
          <a:noFill/>
          <a:ln>
            <a:noFill/>
          </a:ln>
        </p:spPr>
        <p:txBody>
          <a:bodyPr lIns="92075" tIns="46025" rIns="92075" bIns="46025" anchor="t" anchorCtr="0">
            <a:noAutofit/>
          </a:bodyPr>
          <a:lstStyle/>
          <a:p>
            <a:pPr marL="342900" lvl="1" indent="-342900" algn="just">
              <a:spcBef>
                <a:spcPts val="0"/>
              </a:spcBef>
              <a:buSzPct val="100000"/>
              <a:buChar char="•"/>
            </a:pPr>
            <a:r>
              <a:rPr lang="en-US" altLang="zh-CN" sz="1800" b="1" dirty="0">
                <a:solidFill>
                  <a:schemeClr val="dk1"/>
                </a:solidFill>
                <a:ea typeface="Times New Roman"/>
                <a:cs typeface="Times New Roman"/>
              </a:rPr>
              <a:t>In 11ax, in the trigger frame, the UL Length subfield of the Common Info field indicates the value of the L-SIG LENGTH field of the solicited HE TB PPDU. </a:t>
            </a:r>
          </a:p>
          <a:p>
            <a:pPr marL="685800" lvl="2" indent="-342900" algn="just">
              <a:spcBef>
                <a:spcPts val="0"/>
              </a:spcBef>
              <a:buSzPct val="100000"/>
            </a:pPr>
            <a:r>
              <a:rPr lang="en-US" altLang="zh-CN" sz="1600" b="1" dirty="0">
                <a:solidFill>
                  <a:schemeClr val="dk1"/>
                </a:solidFill>
                <a:ea typeface="Times New Roman"/>
                <a:cs typeface="Times New Roman"/>
              </a:rPr>
              <a:t>For an HE TB PPDU, the LENGTH field is set to the TXVECTOR parameter L_LENGTH. This is to say that the solicited HE STA copies the UL length subfield of the Common Info field into the L-SIG Length field of the solicited HE TB PPDU directly.</a:t>
            </a:r>
          </a:p>
          <a:p>
            <a:pPr algn="just">
              <a:spcBef>
                <a:spcPts val="0"/>
              </a:spcBef>
              <a:buSzPct val="100000"/>
            </a:pPr>
            <a:endParaRPr lang="en-US" altLang="zh-CN" sz="1800" dirty="0">
              <a:solidFill>
                <a:schemeClr val="dk1"/>
              </a:solidFill>
              <a:ea typeface="Times New Roman"/>
              <a:cs typeface="Times New Roman"/>
              <a:sym typeface="Times New Roman"/>
            </a:endParaRPr>
          </a:p>
          <a:p>
            <a:pPr lvl="1">
              <a:buSzPct val="100000"/>
            </a:pPr>
            <a:endParaRPr lang="zh-CN" altLang="zh-CN" dirty="0"/>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marL="0" indent="0" algn="just">
              <a:spcBef>
                <a:spcPts val="0"/>
              </a:spcBef>
              <a:buSzPct val="100000"/>
              <a:buNone/>
            </a:pPr>
            <a:endParaRPr lang="en-US" altLang="zh-CN" sz="1800" b="0" dirty="0">
              <a:solidFill>
                <a:schemeClr val="dk1"/>
              </a:solidFill>
              <a:ea typeface="Times New Roman"/>
              <a:cs typeface="Times New Roman"/>
              <a:sym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a:solidFill>
                  <a:schemeClr val="tx1"/>
                </a:solidFill>
              </a:rPr>
              <a:t>Background</a:t>
            </a:r>
            <a:endParaRPr lang="en-US" dirty="0">
              <a:solidFill>
                <a:schemeClr val="tx1"/>
              </a:solidFill>
            </a:endParaRPr>
          </a:p>
        </p:txBody>
      </p:sp>
      <p:pic>
        <p:nvPicPr>
          <p:cNvPr id="2" name="图片 1"/>
          <p:cNvPicPr>
            <a:picLocks noChangeAspect="1"/>
          </p:cNvPicPr>
          <p:nvPr/>
        </p:nvPicPr>
        <p:blipFill rotWithShape="1">
          <a:blip r:embed="rId3"/>
          <a:srcRect b="55556"/>
          <a:stretch/>
        </p:blipFill>
        <p:spPr>
          <a:xfrm>
            <a:off x="152400" y="3581400"/>
            <a:ext cx="5133263" cy="914400"/>
          </a:xfrm>
          <a:prstGeom prst="rect">
            <a:avLst/>
          </a:prstGeom>
        </p:spPr>
      </p:pic>
      <p:sp>
        <p:nvSpPr>
          <p:cNvPr id="3" name="椭圆 2"/>
          <p:cNvSpPr/>
          <p:nvPr/>
        </p:nvSpPr>
        <p:spPr bwMode="auto">
          <a:xfrm>
            <a:off x="914400" y="3733800"/>
            <a:ext cx="609600" cy="6096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4" name="文本框 3"/>
          <p:cNvSpPr txBox="1"/>
          <p:nvPr/>
        </p:nvSpPr>
        <p:spPr>
          <a:xfrm>
            <a:off x="5285663" y="3900100"/>
            <a:ext cx="429337" cy="276999"/>
          </a:xfrm>
          <a:prstGeom prst="rect">
            <a:avLst/>
          </a:prstGeom>
          <a:noFill/>
        </p:spPr>
        <p:txBody>
          <a:bodyPr wrap="square" rtlCol="0">
            <a:spAutoFit/>
          </a:bodyPr>
          <a:lstStyle/>
          <a:p>
            <a:r>
              <a:rPr lang="en-US" altLang="zh-CN" dirty="0"/>
              <a:t>…</a:t>
            </a:r>
            <a:endParaRPr lang="zh-CN" altLang="en-US" dirty="0"/>
          </a:p>
        </p:txBody>
      </p:sp>
      <p:pic>
        <p:nvPicPr>
          <p:cNvPr id="7" name="图片 6"/>
          <p:cNvPicPr>
            <a:picLocks noChangeAspect="1"/>
          </p:cNvPicPr>
          <p:nvPr/>
        </p:nvPicPr>
        <p:blipFill>
          <a:blip r:embed="rId4"/>
          <a:stretch>
            <a:fillRect/>
          </a:stretch>
        </p:blipFill>
        <p:spPr>
          <a:xfrm>
            <a:off x="2133600" y="4646613"/>
            <a:ext cx="3276600" cy="1784006"/>
          </a:xfrm>
          <a:prstGeom prst="rect">
            <a:avLst/>
          </a:prstGeom>
        </p:spPr>
      </p:pic>
      <p:cxnSp>
        <p:nvCxnSpPr>
          <p:cNvPr id="10" name="直接连接符 9"/>
          <p:cNvCxnSpPr/>
          <p:nvPr/>
        </p:nvCxnSpPr>
        <p:spPr bwMode="auto">
          <a:xfrm>
            <a:off x="457200" y="4267200"/>
            <a:ext cx="1981200" cy="38676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直接连接符 12"/>
          <p:cNvCxnSpPr/>
          <p:nvPr/>
        </p:nvCxnSpPr>
        <p:spPr bwMode="auto">
          <a:xfrm flipV="1">
            <a:off x="3124200" y="4267200"/>
            <a:ext cx="2057400" cy="38676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4" name="文本框 13"/>
          <p:cNvSpPr txBox="1"/>
          <p:nvPr/>
        </p:nvSpPr>
        <p:spPr>
          <a:xfrm>
            <a:off x="5523191" y="5731278"/>
            <a:ext cx="3505200" cy="646331"/>
          </a:xfrm>
          <a:prstGeom prst="rect">
            <a:avLst/>
          </a:prstGeom>
          <a:noFill/>
        </p:spPr>
        <p:txBody>
          <a:bodyPr wrap="square" rtlCol="0">
            <a:spAutoFit/>
          </a:bodyPr>
          <a:lstStyle/>
          <a:p>
            <a:r>
              <a:rPr lang="en-US" altLang="zh-CN" dirty="0"/>
              <a:t>NOTE: Please be noted that the discussion has nothing to do with the L-SIG length of the PPDU (non-HT/HE/EHT…) that carries the trigger frame.</a:t>
            </a:r>
            <a:endParaRPr lang="zh-CN" altLang="en-US" dirty="0"/>
          </a:p>
        </p:txBody>
      </p:sp>
      <p:cxnSp>
        <p:nvCxnSpPr>
          <p:cNvPr id="16" name="直接箭头连接符 15"/>
          <p:cNvCxnSpPr>
            <a:stCxn id="3" idx="5"/>
          </p:cNvCxnSpPr>
          <p:nvPr/>
        </p:nvCxnSpPr>
        <p:spPr bwMode="auto">
          <a:xfrm>
            <a:off x="1434726" y="4254126"/>
            <a:ext cx="2337174" cy="130847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495501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5" name="Shape 94"/>
          <p:cNvSpPr txBox="1">
            <a:spLocks noGrp="1"/>
          </p:cNvSpPr>
          <p:nvPr>
            <p:ph idx="1"/>
          </p:nvPr>
        </p:nvSpPr>
        <p:spPr>
          <a:xfrm>
            <a:off x="533400" y="1179717"/>
            <a:ext cx="7924800" cy="47244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dirty="0">
                <a:solidFill>
                  <a:schemeClr val="dk1"/>
                </a:solidFill>
                <a:ea typeface="Times New Roman"/>
                <a:cs typeface="Times New Roman"/>
                <a:sym typeface="Times New Roman"/>
              </a:rPr>
              <a:t>The following SP has been passed [2]:</a:t>
            </a:r>
          </a:p>
          <a:p>
            <a:pPr lvl="1" algn="just">
              <a:spcBef>
                <a:spcPts val="0"/>
              </a:spcBef>
              <a:buSzPct val="100000"/>
            </a:pPr>
            <a:r>
              <a:rPr lang="en-GB" altLang="zh-CN" sz="1400" dirty="0">
                <a:solidFill>
                  <a:schemeClr val="dk1"/>
                </a:solidFill>
                <a:ea typeface="Times New Roman"/>
                <a:cs typeface="Times New Roman"/>
              </a:rPr>
              <a:t>SP1 (764r2): Do you support to reuse the Trigger Type of 11ax in 11be</a:t>
            </a:r>
            <a:endParaRPr lang="zh-CN" altLang="zh-CN" sz="1400" dirty="0">
              <a:solidFill>
                <a:schemeClr val="dk1"/>
              </a:solidFill>
              <a:ea typeface="Times New Roman"/>
              <a:cs typeface="Times New Roman"/>
            </a:endParaRPr>
          </a:p>
          <a:p>
            <a:pPr lvl="2"/>
            <a:r>
              <a:rPr lang="en-GB" altLang="zh-CN" sz="1400" dirty="0"/>
              <a:t>All the Per User Info fields in a Trigger frame other than MU-BAR Trigger shall have the same size.</a:t>
            </a:r>
            <a:endParaRPr lang="zh-CN" altLang="zh-CN" sz="1400" dirty="0"/>
          </a:p>
          <a:p>
            <a:pPr lvl="2">
              <a:buSzPct val="100000"/>
            </a:pPr>
            <a:r>
              <a:rPr lang="en-US" altLang="zh-CN" sz="1400" dirty="0">
                <a:sym typeface="Times New Roman"/>
              </a:rPr>
              <a:t>Results: Yes/No/Abstain/No answer: 60/16/45/71</a:t>
            </a:r>
          </a:p>
          <a:p>
            <a:pPr lvl="1" algn="just">
              <a:spcBef>
                <a:spcPts val="0"/>
              </a:spcBef>
              <a:buSzPct val="100000"/>
            </a:pPr>
            <a:r>
              <a:rPr lang="en-GB" altLang="zh-CN" sz="1400" dirty="0">
                <a:solidFill>
                  <a:schemeClr val="dk1"/>
                </a:solidFill>
                <a:ea typeface="Times New Roman"/>
                <a:cs typeface="Times New Roman"/>
              </a:rPr>
              <a:t>SP1 (840r2): Do you agree that the Trigger frame can be used to solicit the TB PPDU from both the HE STA(s) and EHT STA(s)?</a:t>
            </a:r>
          </a:p>
          <a:p>
            <a:pPr lvl="2">
              <a:buSzPct val="100000"/>
            </a:pPr>
            <a:r>
              <a:rPr lang="en-GB" altLang="zh-CN" sz="1400" dirty="0"/>
              <a:t>Result: Yes/No/Abstain/No-answer: 94/5/21/71</a:t>
            </a:r>
          </a:p>
          <a:p>
            <a:pPr marL="342900" lvl="2" indent="-342900" algn="just">
              <a:spcBef>
                <a:spcPts val="0"/>
              </a:spcBef>
              <a:buSzPct val="100000"/>
            </a:pPr>
            <a:r>
              <a:rPr lang="en-US" altLang="zh-CN" b="1" dirty="0">
                <a:solidFill>
                  <a:schemeClr val="dk1"/>
                </a:solidFill>
                <a:ea typeface="Times New Roman"/>
                <a:cs typeface="Times New Roman"/>
                <a:sym typeface="Times New Roman"/>
              </a:rPr>
              <a:t>The UL length subfield will be used to indicates the value of the L-SIG LENGTH field of both the solicited HE TB PPDU and</a:t>
            </a:r>
            <a:r>
              <a:rPr lang="zh-CN" altLang="en-US" b="1" dirty="0">
                <a:solidFill>
                  <a:schemeClr val="dk1"/>
                </a:solidFill>
                <a:ea typeface="Times New Roman"/>
                <a:cs typeface="Times New Roman"/>
                <a:sym typeface="Times New Roman"/>
              </a:rPr>
              <a:t> </a:t>
            </a:r>
            <a:r>
              <a:rPr lang="en-US" altLang="zh-CN" b="1" dirty="0">
                <a:solidFill>
                  <a:schemeClr val="dk1"/>
                </a:solidFill>
                <a:ea typeface="Times New Roman"/>
                <a:cs typeface="Times New Roman"/>
                <a:sym typeface="Times New Roman"/>
              </a:rPr>
              <a:t>EHT TB PPDU, and also EHT+ TB PPDU (if exist).</a:t>
            </a:r>
          </a:p>
          <a:p>
            <a:pPr lvl="2">
              <a:buSzPct val="100000"/>
            </a:pPr>
            <a:endParaRPr lang="zh-CN" altLang="zh-CN" sz="1600" dirty="0"/>
          </a:p>
          <a:p>
            <a:pPr lvl="1">
              <a:buSzPct val="100000"/>
            </a:pPr>
            <a:endParaRPr lang="zh-CN" altLang="zh-CN" dirty="0"/>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marL="0" indent="0" algn="just">
              <a:spcBef>
                <a:spcPts val="0"/>
              </a:spcBef>
              <a:buSzPct val="100000"/>
              <a:buNone/>
            </a:pPr>
            <a:endParaRPr lang="en-US" altLang="zh-CN" sz="1800" b="0" dirty="0">
              <a:solidFill>
                <a:schemeClr val="dk1"/>
              </a:solidFill>
              <a:ea typeface="Times New Roman"/>
              <a:cs typeface="Times New Roman"/>
              <a:sym typeface="Times New Roman"/>
            </a:endParaRPr>
          </a:p>
        </p:txBody>
      </p:sp>
      <p:sp>
        <p:nvSpPr>
          <p:cNvPr id="8" name="Rectangle 2"/>
          <p:cNvSpPr>
            <a:spLocks noGrp="1" noChangeArrowheads="1"/>
          </p:cNvSpPr>
          <p:nvPr>
            <p:ph type="title"/>
          </p:nvPr>
        </p:nvSpPr>
        <p:spPr>
          <a:xfrm>
            <a:off x="609600" y="648494"/>
            <a:ext cx="8001000" cy="533400"/>
          </a:xfrm>
          <a:noFill/>
          <a:ln/>
        </p:spPr>
        <p:txBody>
          <a:bodyPr/>
          <a:lstStyle/>
          <a:p>
            <a:r>
              <a:rPr lang="en-IE" dirty="0">
                <a:solidFill>
                  <a:schemeClr val="tx1"/>
                </a:solidFill>
              </a:rPr>
              <a:t>Background</a:t>
            </a:r>
            <a:r>
              <a:rPr lang="en-IE" altLang="zh-CN" dirty="0">
                <a:solidFill>
                  <a:schemeClr val="tx1"/>
                </a:solidFill>
              </a:rPr>
              <a:t>(cont’d)</a:t>
            </a:r>
            <a:endParaRPr lang="en-US" dirty="0">
              <a:solidFill>
                <a:schemeClr val="tx1"/>
              </a:solidFill>
            </a:endParaRPr>
          </a:p>
        </p:txBody>
      </p:sp>
      <p:pic>
        <p:nvPicPr>
          <p:cNvPr id="4" name="图片 3"/>
          <p:cNvPicPr>
            <a:picLocks noChangeAspect="1"/>
          </p:cNvPicPr>
          <p:nvPr/>
        </p:nvPicPr>
        <p:blipFill>
          <a:blip r:embed="rId3"/>
          <a:stretch>
            <a:fillRect/>
          </a:stretch>
        </p:blipFill>
        <p:spPr>
          <a:xfrm>
            <a:off x="4038600" y="3790759"/>
            <a:ext cx="3886201" cy="2644581"/>
          </a:xfrm>
          <a:prstGeom prst="rect">
            <a:avLst/>
          </a:prstGeom>
        </p:spPr>
      </p:pic>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cxnSp>
        <p:nvCxnSpPr>
          <p:cNvPr id="12" name="直接箭头连接符 11"/>
          <p:cNvCxnSpPr/>
          <p:nvPr/>
        </p:nvCxnSpPr>
        <p:spPr bwMode="auto">
          <a:xfrm flipV="1">
            <a:off x="3124200" y="3962400"/>
            <a:ext cx="1447800" cy="41672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 name="文本框 12"/>
          <p:cNvSpPr txBox="1"/>
          <p:nvPr/>
        </p:nvSpPr>
        <p:spPr>
          <a:xfrm>
            <a:off x="190500" y="5900796"/>
            <a:ext cx="2019300" cy="461665"/>
          </a:xfrm>
          <a:prstGeom prst="rect">
            <a:avLst/>
          </a:prstGeom>
          <a:noFill/>
        </p:spPr>
        <p:txBody>
          <a:bodyPr wrap="square" rtlCol="0">
            <a:spAutoFit/>
          </a:bodyPr>
          <a:lstStyle/>
          <a:p>
            <a:r>
              <a:rPr lang="en-US" altLang="zh-CN" dirty="0"/>
              <a:t>Note: the AP can only trigger one type of PPDU at a time</a:t>
            </a:r>
            <a:endParaRPr lang="zh-CN" altLang="en-US" dirty="0"/>
          </a:p>
        </p:txBody>
      </p:sp>
      <p:pic>
        <p:nvPicPr>
          <p:cNvPr id="15" name="图片 14"/>
          <p:cNvPicPr>
            <a:picLocks noChangeAspect="1"/>
          </p:cNvPicPr>
          <p:nvPr/>
        </p:nvPicPr>
        <p:blipFill>
          <a:blip r:embed="rId4"/>
          <a:stretch>
            <a:fillRect/>
          </a:stretch>
        </p:blipFill>
        <p:spPr>
          <a:xfrm>
            <a:off x="1529916" y="4298774"/>
            <a:ext cx="1609524" cy="309524"/>
          </a:xfrm>
          <a:prstGeom prst="rect">
            <a:avLst/>
          </a:prstGeom>
        </p:spPr>
      </p:pic>
    </p:spTree>
    <p:extLst>
      <p:ext uri="{BB962C8B-B14F-4D97-AF65-F5344CB8AC3E}">
        <p14:creationId xmlns:p14="http://schemas.microsoft.com/office/powerpoint/2010/main" val="1390226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4</a:t>
            </a:fld>
            <a:endParaRPr lang="en-US" dirty="0"/>
          </a:p>
        </p:txBody>
      </p:sp>
      <p:sp>
        <p:nvSpPr>
          <p:cNvPr id="5" name="Shape 94"/>
          <p:cNvSpPr txBox="1">
            <a:spLocks noGrp="1"/>
          </p:cNvSpPr>
          <p:nvPr>
            <p:ph idx="1"/>
          </p:nvPr>
        </p:nvSpPr>
        <p:spPr>
          <a:xfrm>
            <a:off x="533400" y="1600200"/>
            <a:ext cx="7924800" cy="4419600"/>
          </a:xfrm>
          <a:prstGeom prst="rect">
            <a:avLst/>
          </a:prstGeom>
          <a:noFill/>
          <a:ln>
            <a:noFill/>
          </a:ln>
        </p:spPr>
        <p:txBody>
          <a:bodyPr lIns="92075" tIns="46025" rIns="92075" bIns="46025" anchor="t" anchorCtr="0">
            <a:noAutofit/>
          </a:bodyPr>
          <a:lstStyle/>
          <a:p>
            <a:pPr algn="just">
              <a:spcBef>
                <a:spcPts val="0"/>
              </a:spcBef>
              <a:buSzPct val="100000"/>
            </a:pPr>
            <a:endParaRPr lang="en-US" altLang="zh-CN" sz="1800" dirty="0">
              <a:solidFill>
                <a:schemeClr val="dk1"/>
              </a:solidFill>
              <a:ea typeface="Times New Roman"/>
              <a:cs typeface="Times New Roman"/>
              <a:sym typeface="Times New Roman"/>
            </a:endParaRPr>
          </a:p>
          <a:p>
            <a:pPr algn="just">
              <a:spcBef>
                <a:spcPts val="0"/>
              </a:spcBef>
              <a:buSzPct val="100000"/>
            </a:pPr>
            <a:r>
              <a:rPr lang="en-US" altLang="zh-CN" sz="1800" dirty="0">
                <a:solidFill>
                  <a:schemeClr val="dk1"/>
                </a:solidFill>
                <a:ea typeface="Times New Roman"/>
                <a:cs typeface="Times New Roman"/>
                <a:sym typeface="Times New Roman"/>
              </a:rPr>
              <a:t>For L-SIG length, in 11ax, m equal to 2 for HE TB PPDU</a:t>
            </a:r>
          </a:p>
          <a:p>
            <a:pPr marL="715963" lvl="1" indent="-354013" algn="just">
              <a:buSzPct val="100000"/>
            </a:pPr>
            <a:endParaRPr lang="en-US" altLang="zh-CN" sz="1800" dirty="0">
              <a:solidFill>
                <a:schemeClr val="dk1"/>
              </a:solidFill>
              <a:ea typeface="Times New Roman"/>
              <a:cs typeface="Times New Roman"/>
              <a:sym typeface="Times New Roman"/>
            </a:endParaRPr>
          </a:p>
          <a:p>
            <a:pPr marL="715963" lvl="1" indent="-354013" algn="just">
              <a:buSzPct val="100000"/>
            </a:pPr>
            <a:endParaRPr lang="en-US" altLang="zh-CN" sz="1800" dirty="0">
              <a:solidFill>
                <a:schemeClr val="dk1"/>
              </a:solidFill>
              <a:ea typeface="Times New Roman"/>
              <a:cs typeface="Times New Roman"/>
              <a:sym typeface="Times New Roman"/>
            </a:endParaRPr>
          </a:p>
          <a:p>
            <a:pPr marL="342900" lvl="1" indent="-342900" algn="just">
              <a:spcBef>
                <a:spcPts val="0"/>
              </a:spcBef>
              <a:buSzPct val="100000"/>
              <a:buChar char="•"/>
            </a:pPr>
            <a:endParaRPr lang="en-US" altLang="zh-CN" sz="1800" b="1" dirty="0">
              <a:solidFill>
                <a:schemeClr val="dk1"/>
              </a:solidFill>
              <a:ea typeface="Times New Roman"/>
              <a:cs typeface="Times New Roman"/>
              <a:sym typeface="Times New Roman"/>
            </a:endParaRPr>
          </a:p>
          <a:p>
            <a:pPr marL="342900" lvl="1" indent="-342900" algn="just">
              <a:spcBef>
                <a:spcPts val="0"/>
              </a:spcBef>
              <a:buSzPct val="100000"/>
              <a:buChar char="•"/>
            </a:pPr>
            <a:endParaRPr lang="en-US" altLang="zh-CN" sz="1800" b="1" dirty="0">
              <a:solidFill>
                <a:schemeClr val="dk1"/>
              </a:solidFill>
              <a:ea typeface="Times New Roman"/>
              <a:cs typeface="Times New Roman"/>
            </a:endParaRPr>
          </a:p>
          <a:p>
            <a:pPr marL="342900" lvl="1" indent="-342900" algn="just">
              <a:spcBef>
                <a:spcPts val="0"/>
              </a:spcBef>
              <a:buSzPct val="100000"/>
              <a:buChar char="•"/>
            </a:pPr>
            <a:r>
              <a:rPr lang="en-US" altLang="zh-CN" sz="1800" b="1" dirty="0">
                <a:solidFill>
                  <a:schemeClr val="dk1"/>
                </a:solidFill>
                <a:ea typeface="Times New Roman"/>
                <a:cs typeface="Times New Roman"/>
              </a:rPr>
              <a:t>In 11be, m=0 for EHT PPDU, including EHT TB PPDU. This also applies to EHT+ PPDU.</a:t>
            </a:r>
          </a:p>
          <a:p>
            <a:pPr marL="715963" lvl="1" indent="-354013" algn="just">
              <a:buSzPct val="100000"/>
            </a:pPr>
            <a:endParaRPr lang="en-US" altLang="zh-CN" sz="800" dirty="0">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marL="0" indent="0" algn="just">
              <a:spcBef>
                <a:spcPts val="0"/>
              </a:spcBef>
              <a:buSzPct val="100000"/>
              <a:buNone/>
            </a:pPr>
            <a:endParaRPr lang="en-US" altLang="zh-CN" sz="1800" b="0" dirty="0">
              <a:solidFill>
                <a:schemeClr val="dk1"/>
              </a:solidFill>
              <a:ea typeface="Times New Roman"/>
              <a:cs typeface="Times New Roman"/>
              <a:sym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a:solidFill>
                  <a:schemeClr val="tx1"/>
                </a:solidFill>
              </a:rPr>
              <a:t>Background (cont’d)</a:t>
            </a:r>
            <a:endParaRPr lang="en-US" dirty="0">
              <a:solidFill>
                <a:schemeClr val="tx1"/>
              </a:solidFill>
            </a:endParaRPr>
          </a:p>
        </p:txBody>
      </p:sp>
      <p:pic>
        <p:nvPicPr>
          <p:cNvPr id="11" name="图片 10"/>
          <p:cNvPicPr>
            <a:picLocks noChangeAspect="1"/>
          </p:cNvPicPr>
          <p:nvPr/>
        </p:nvPicPr>
        <p:blipFill>
          <a:blip r:embed="rId3"/>
          <a:stretch>
            <a:fillRect/>
          </a:stretch>
        </p:blipFill>
        <p:spPr>
          <a:xfrm>
            <a:off x="548640" y="2286000"/>
            <a:ext cx="7924801" cy="695018"/>
          </a:xfrm>
          <a:prstGeom prst="rect">
            <a:avLst/>
          </a:prstGeom>
        </p:spPr>
      </p:pic>
    </p:spTree>
    <p:extLst>
      <p:ext uri="{BB962C8B-B14F-4D97-AF65-F5344CB8AC3E}">
        <p14:creationId xmlns:p14="http://schemas.microsoft.com/office/powerpoint/2010/main" val="1384169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5</a:t>
            </a:fld>
            <a:endParaRPr lang="en-US" dirty="0"/>
          </a:p>
        </p:txBody>
      </p:sp>
      <p:sp>
        <p:nvSpPr>
          <p:cNvPr id="5" name="Shape 94"/>
          <p:cNvSpPr txBox="1">
            <a:spLocks noGrp="1"/>
          </p:cNvSpPr>
          <p:nvPr>
            <p:ph idx="1"/>
          </p:nvPr>
        </p:nvSpPr>
        <p:spPr>
          <a:xfrm>
            <a:off x="656952" y="1756297"/>
            <a:ext cx="7772400" cy="4800600"/>
          </a:xfrm>
          <a:prstGeom prst="rect">
            <a:avLst/>
          </a:prstGeom>
          <a:noFill/>
          <a:ln>
            <a:noFill/>
          </a:ln>
        </p:spPr>
        <p:txBody>
          <a:bodyPr lIns="92075" tIns="46025" rIns="92075" bIns="46025" anchor="t" anchorCtr="0">
            <a:noAutofit/>
          </a:bodyPr>
          <a:lstStyle/>
          <a:p>
            <a:pPr lvl="0" algn="just">
              <a:spcBef>
                <a:spcPts val="0"/>
              </a:spcBef>
              <a:buSzPct val="100000"/>
            </a:pPr>
            <a:r>
              <a:rPr lang="en-US" altLang="zh-CN" sz="1800" dirty="0">
                <a:solidFill>
                  <a:schemeClr val="dk1"/>
                </a:solidFill>
                <a:ea typeface="Times New Roman"/>
                <a:cs typeface="Times New Roman"/>
                <a:sym typeface="Times New Roman"/>
              </a:rPr>
              <a:t>The UL length subfield will be used by both HE and EHT STA(s). Since we cannot modify the behavior of the existing HE STA, hence the EHT AP shall set the UL Length subfield of a trigger frame to the value given by Equation (27-11) with m = 2, no matter what PHY version (HE/EHT/EHT+) of the TB PPDU is triggered.</a:t>
            </a:r>
          </a:p>
          <a:p>
            <a:pPr lvl="0" algn="just">
              <a:spcBef>
                <a:spcPts val="0"/>
              </a:spcBef>
              <a:buSzPct val="100000"/>
            </a:pPr>
            <a:endParaRPr lang="en-US" altLang="zh-CN" sz="1800" dirty="0">
              <a:solidFill>
                <a:schemeClr val="dk1"/>
              </a:solidFill>
              <a:ea typeface="Times New Roman"/>
              <a:cs typeface="Times New Roman"/>
              <a:sym typeface="Times New Roman"/>
            </a:endParaRPr>
          </a:p>
          <a:p>
            <a:pPr lvl="0" algn="just">
              <a:spcBef>
                <a:spcPts val="0"/>
              </a:spcBef>
              <a:buSzPct val="100000"/>
            </a:pPr>
            <a:endParaRPr lang="en-US" altLang="zh-CN" sz="1800" dirty="0">
              <a:solidFill>
                <a:schemeClr val="dk1"/>
              </a:solidFill>
              <a:ea typeface="Times New Roman"/>
              <a:cs typeface="Times New Roman"/>
              <a:sym typeface="Times New Roman"/>
            </a:endParaRPr>
          </a:p>
          <a:p>
            <a:pPr lvl="0" algn="just">
              <a:spcBef>
                <a:spcPts val="0"/>
              </a:spcBef>
              <a:buSzPct val="100000"/>
            </a:pPr>
            <a:endParaRPr lang="en-US" altLang="zh-CN" sz="1800" dirty="0">
              <a:solidFill>
                <a:schemeClr val="dk1"/>
              </a:solidFill>
              <a:ea typeface="Times New Roman"/>
              <a:cs typeface="Times New Roman"/>
              <a:sym typeface="Times New Roman"/>
            </a:endParaRPr>
          </a:p>
          <a:p>
            <a:pPr lvl="0" algn="just">
              <a:spcBef>
                <a:spcPts val="0"/>
              </a:spcBef>
              <a:buSzPct val="100000"/>
            </a:pPr>
            <a:endParaRPr lang="en-US" altLang="zh-CN" sz="1800" dirty="0">
              <a:solidFill>
                <a:schemeClr val="dk1"/>
              </a:solidFill>
              <a:ea typeface="Times New Roman"/>
              <a:cs typeface="Times New Roman"/>
              <a:sym typeface="Times New Roman"/>
            </a:endParaRPr>
          </a:p>
          <a:p>
            <a:pPr lvl="0" algn="just">
              <a:spcBef>
                <a:spcPts val="0"/>
              </a:spcBef>
              <a:buSzPct val="100000"/>
            </a:pPr>
            <a:r>
              <a:rPr lang="en-US" altLang="zh-CN" sz="1800" dirty="0">
                <a:solidFill>
                  <a:schemeClr val="dk1"/>
                </a:solidFill>
                <a:ea typeface="Times New Roman"/>
                <a:cs typeface="Times New Roman"/>
                <a:sym typeface="Times New Roman"/>
              </a:rPr>
              <a:t>For an EHT STA, if the EHT STA is solicited to transmit HE TB PPDU, then the LENGTH field in L-SIG field is set to the TXVECTOR parameter L_LENGTH in an HE TB PPDU; </a:t>
            </a:r>
          </a:p>
          <a:p>
            <a:pPr lvl="0" algn="just">
              <a:spcBef>
                <a:spcPts val="0"/>
              </a:spcBef>
              <a:buSzPct val="100000"/>
            </a:pPr>
            <a:endParaRPr lang="en-US" altLang="zh-CN" sz="1800" dirty="0">
              <a:solidFill>
                <a:schemeClr val="dk1"/>
              </a:solidFill>
              <a:ea typeface="Times New Roman"/>
              <a:cs typeface="Times New Roman"/>
              <a:sym typeface="Times New Roman"/>
            </a:endParaRPr>
          </a:p>
          <a:p>
            <a:pPr lvl="0" algn="just">
              <a:spcBef>
                <a:spcPts val="0"/>
              </a:spcBef>
              <a:buSzPct val="100000"/>
            </a:pPr>
            <a:r>
              <a:rPr lang="en-US" altLang="zh-CN" sz="1800" dirty="0">
                <a:solidFill>
                  <a:schemeClr val="dk1"/>
                </a:solidFill>
                <a:ea typeface="Times New Roman"/>
                <a:cs typeface="Times New Roman"/>
                <a:sym typeface="Times New Roman"/>
              </a:rPr>
              <a:t>For an EHT STA, if the EHT STA is solicited to transmit EHT TB PPDU or EHT+ TB PPDU, then the Length field in L-SIG field is set to the TXVECTOR parameter L_LENGTH</a:t>
            </a:r>
            <a:r>
              <a:rPr lang="en-US" altLang="zh-CN" sz="1800" dirty="0">
                <a:solidFill>
                  <a:srgbClr val="FF0000"/>
                </a:solidFill>
                <a:ea typeface="Times New Roman"/>
                <a:cs typeface="Times New Roman"/>
                <a:sym typeface="Times New Roman"/>
              </a:rPr>
              <a:t>+2</a:t>
            </a:r>
            <a:r>
              <a:rPr lang="en-US" altLang="zh-CN" sz="1800" dirty="0">
                <a:solidFill>
                  <a:schemeClr val="dk1"/>
                </a:solidFill>
                <a:ea typeface="Times New Roman"/>
                <a:cs typeface="Times New Roman"/>
                <a:sym typeface="Times New Roman"/>
              </a:rPr>
              <a:t> in an EHT TB or EHT+ TB PPDU.</a:t>
            </a:r>
            <a:endParaRPr lang="en-US" altLang="zh-CN" sz="1800" dirty="0">
              <a:solidFill>
                <a:schemeClr val="dk1"/>
              </a:solidFill>
              <a:ea typeface="Times New Roman"/>
              <a:cs typeface="Times New Roman"/>
            </a:endParaRPr>
          </a:p>
          <a:p>
            <a:pPr marL="715963" lvl="1" indent="-354013" algn="just">
              <a:buSzPct val="100000"/>
            </a:pPr>
            <a:endParaRPr lang="en-US" altLang="zh-CN" sz="1400" dirty="0">
              <a:ea typeface="Times New Roman"/>
              <a:cs typeface="Times New Roman"/>
            </a:endParaRPr>
          </a:p>
          <a:p>
            <a:pPr marL="715963" lvl="1" indent="-354013" algn="just">
              <a:buSzPct val="100000"/>
            </a:pPr>
            <a:endParaRPr lang="en-US" altLang="zh-CN" sz="1400" dirty="0">
              <a:ea typeface="Times New Roman"/>
              <a:cs typeface="Times New Roman"/>
            </a:endParaRPr>
          </a:p>
          <a:p>
            <a:pPr marL="715963" lvl="1" indent="-354013" algn="just">
              <a:buSzPct val="100000"/>
            </a:pPr>
            <a:endParaRPr lang="en-US" altLang="zh-CN" sz="1400" dirty="0">
              <a:ea typeface="Times New Roman"/>
              <a:cs typeface="Times New Roman"/>
            </a:endParaRPr>
          </a:p>
          <a:p>
            <a:pPr marL="715963" lvl="1" indent="-354013" algn="just">
              <a:buSzPct val="100000"/>
            </a:pPr>
            <a:endParaRPr lang="en-US" altLang="zh-CN" sz="1400" dirty="0">
              <a:ea typeface="Times New Roman"/>
              <a:cs typeface="Times New Roman"/>
            </a:endParaRPr>
          </a:p>
          <a:p>
            <a:pPr marL="361950" lvl="1" indent="0" algn="just">
              <a:buSzPct val="100000"/>
              <a:buNone/>
            </a:pPr>
            <a:endParaRPr lang="en-US" altLang="zh-CN" sz="1400" dirty="0"/>
          </a:p>
          <a:p>
            <a:pPr marL="361950" lvl="1" indent="0" algn="just">
              <a:buSzPct val="100000"/>
              <a:buNone/>
            </a:pPr>
            <a:endParaRPr lang="en-US" altLang="zh-CN" sz="1400" dirty="0"/>
          </a:p>
          <a:p>
            <a:pPr marL="715963" lvl="1" indent="-354013" algn="just">
              <a:buSzPct val="100000"/>
            </a:pPr>
            <a:endParaRPr lang="en-US" altLang="zh-CN" sz="1400" dirty="0">
              <a:ea typeface="Times New Roman"/>
              <a:cs typeface="Times New Roman"/>
            </a:endParaRPr>
          </a:p>
        </p:txBody>
      </p:sp>
      <p:sp>
        <p:nvSpPr>
          <p:cNvPr id="8" name="Rectangle 2"/>
          <p:cNvSpPr>
            <a:spLocks noGrp="1" noChangeArrowheads="1"/>
          </p:cNvSpPr>
          <p:nvPr>
            <p:ph type="title"/>
          </p:nvPr>
        </p:nvSpPr>
        <p:spPr>
          <a:xfrm>
            <a:off x="609600" y="762000"/>
            <a:ext cx="8001000" cy="533400"/>
          </a:xfrm>
          <a:noFill/>
          <a:ln/>
        </p:spPr>
        <p:txBody>
          <a:bodyPr/>
          <a:lstStyle/>
          <a:p>
            <a:r>
              <a:rPr lang="en-IE" dirty="0">
                <a:solidFill>
                  <a:schemeClr val="tx1"/>
                </a:solidFill>
              </a:rPr>
              <a:t>UL length subfield in trigger frame and </a:t>
            </a:r>
            <a:r>
              <a:rPr lang="en-IE" dirty="0" err="1">
                <a:solidFill>
                  <a:schemeClr val="tx1"/>
                </a:solidFill>
              </a:rPr>
              <a:t>L_Length</a:t>
            </a:r>
            <a:r>
              <a:rPr lang="en-IE" dirty="0">
                <a:solidFill>
                  <a:schemeClr val="tx1"/>
                </a:solidFill>
              </a:rPr>
              <a:t> in HE/EHT TB PPDU</a:t>
            </a:r>
            <a:endParaRPr lang="en-US" dirty="0">
              <a:solidFill>
                <a:schemeClr val="tx1"/>
              </a:solidFill>
            </a:endParaRPr>
          </a:p>
        </p:txBody>
      </p:sp>
      <p:grpSp>
        <p:nvGrpSpPr>
          <p:cNvPr id="4" name="组合 3"/>
          <p:cNvGrpSpPr/>
          <p:nvPr/>
        </p:nvGrpSpPr>
        <p:grpSpPr>
          <a:xfrm>
            <a:off x="358140" y="3461579"/>
            <a:ext cx="8252460" cy="695018"/>
            <a:chOff x="358140" y="3461579"/>
            <a:chExt cx="8252460" cy="695018"/>
          </a:xfrm>
        </p:grpSpPr>
        <p:pic>
          <p:nvPicPr>
            <p:cNvPr id="2" name="图片 1"/>
            <p:cNvPicPr>
              <a:picLocks noChangeAspect="1"/>
            </p:cNvPicPr>
            <p:nvPr/>
          </p:nvPicPr>
          <p:blipFill>
            <a:blip r:embed="rId3"/>
            <a:stretch>
              <a:fillRect/>
            </a:stretch>
          </p:blipFill>
          <p:spPr>
            <a:xfrm>
              <a:off x="685799" y="3461579"/>
              <a:ext cx="7924801" cy="695018"/>
            </a:xfrm>
            <a:prstGeom prst="rect">
              <a:avLst/>
            </a:prstGeom>
          </p:spPr>
        </p:pic>
        <p:sp>
          <p:nvSpPr>
            <p:cNvPr id="3" name="文本框 2"/>
            <p:cNvSpPr txBox="1"/>
            <p:nvPr/>
          </p:nvSpPr>
          <p:spPr>
            <a:xfrm>
              <a:off x="358140" y="3655199"/>
              <a:ext cx="609600" cy="307777"/>
            </a:xfrm>
            <a:prstGeom prst="rect">
              <a:avLst/>
            </a:prstGeom>
            <a:noFill/>
          </p:spPr>
          <p:txBody>
            <a:bodyPr wrap="square" rtlCol="0">
              <a:spAutoFit/>
            </a:bodyPr>
            <a:lstStyle/>
            <a:p>
              <a:r>
                <a:rPr lang="en-US" altLang="zh-CN" sz="1400" dirty="0"/>
                <a:t>(UL)</a:t>
              </a:r>
              <a:endParaRPr lang="zh-CN" altLang="en-US" sz="1400" dirty="0"/>
            </a:p>
          </p:txBody>
        </p:sp>
      </p:grpSp>
    </p:spTree>
    <p:extLst>
      <p:ext uri="{BB962C8B-B14F-4D97-AF65-F5344CB8AC3E}">
        <p14:creationId xmlns:p14="http://schemas.microsoft.com/office/powerpoint/2010/main" val="3623852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hape 94"/>
          <p:cNvSpPr txBox="1">
            <a:spLocks noGrp="1"/>
          </p:cNvSpPr>
          <p:nvPr>
            <p:ph idx="1"/>
          </p:nvPr>
        </p:nvSpPr>
        <p:spPr>
          <a:xfrm>
            <a:off x="457200" y="1762260"/>
            <a:ext cx="7924800" cy="4419600"/>
          </a:xfrm>
          <a:prstGeom prst="rect">
            <a:avLst/>
          </a:prstGeom>
          <a:noFill/>
          <a:ln>
            <a:noFill/>
          </a:ln>
        </p:spPr>
        <p:txBody>
          <a:bodyPr lIns="92075" tIns="46025" rIns="92075" bIns="46025" anchor="t" anchorCtr="0">
            <a:noAutofit/>
          </a:bodyPr>
          <a:lstStyle/>
          <a:p>
            <a:pPr algn="just">
              <a:spcBef>
                <a:spcPts val="0"/>
              </a:spcBef>
              <a:buSzPct val="100000"/>
            </a:pPr>
            <a:r>
              <a:rPr lang="en-US" altLang="zh-CN" sz="1800" dirty="0">
                <a:solidFill>
                  <a:schemeClr val="dk1"/>
                </a:solidFill>
                <a:ea typeface="Times New Roman"/>
                <a:cs typeface="Times New Roman"/>
                <a:sym typeface="Times New Roman"/>
              </a:rPr>
              <a:t>A summary through figure is shown as below:</a:t>
            </a:r>
          </a:p>
          <a:p>
            <a:pPr marL="715963" lvl="1" indent="-354013" algn="just">
              <a:buSzPct val="100000"/>
            </a:pPr>
            <a:endParaRPr lang="en-US" altLang="zh-CN" sz="1800" dirty="0">
              <a:solidFill>
                <a:schemeClr val="dk1"/>
              </a:solidFill>
              <a:ea typeface="Times New Roman"/>
              <a:cs typeface="Times New Roman"/>
              <a:sym typeface="Times New Roman"/>
            </a:endParaRPr>
          </a:p>
          <a:p>
            <a:pPr marL="715963" lvl="1" indent="-354013" algn="just">
              <a:buSzPct val="100000"/>
            </a:pPr>
            <a:endParaRPr lang="en-US" altLang="zh-CN" sz="1800" dirty="0">
              <a:solidFill>
                <a:schemeClr val="dk1"/>
              </a:solidFill>
              <a:ea typeface="Times New Roman"/>
              <a:cs typeface="Times New Roman"/>
              <a:sym typeface="Times New Roman"/>
            </a:endParaRPr>
          </a:p>
          <a:p>
            <a:pPr marL="342900" lvl="1" indent="-342900" algn="just">
              <a:spcBef>
                <a:spcPts val="0"/>
              </a:spcBef>
              <a:buSzPct val="100000"/>
              <a:buChar char="•"/>
            </a:pPr>
            <a:endParaRPr lang="en-US" altLang="zh-CN" sz="1800" b="1" dirty="0">
              <a:solidFill>
                <a:schemeClr val="dk1"/>
              </a:solidFill>
              <a:ea typeface="Times New Roman"/>
              <a:cs typeface="Times New Roman"/>
              <a:sym typeface="Times New Roman"/>
            </a:endParaRPr>
          </a:p>
          <a:p>
            <a:pPr marL="342900" lvl="1" indent="-342900" algn="just">
              <a:spcBef>
                <a:spcPts val="0"/>
              </a:spcBef>
              <a:buSzPct val="100000"/>
              <a:buChar char="•"/>
            </a:pPr>
            <a:endParaRPr lang="en-US" altLang="zh-CN" sz="1800" b="1" dirty="0">
              <a:solidFill>
                <a:schemeClr val="dk1"/>
              </a:solidFill>
              <a:ea typeface="Times New Roman"/>
              <a:cs typeface="Times New Roman"/>
            </a:endParaRPr>
          </a:p>
          <a:p>
            <a:pPr marL="715963" lvl="1" indent="-354013" algn="just">
              <a:buSzPct val="100000"/>
            </a:pPr>
            <a:endParaRPr lang="en-US" altLang="zh-CN" sz="800" dirty="0">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algn="just">
              <a:spcBef>
                <a:spcPts val="0"/>
              </a:spcBef>
              <a:buSzPct val="100000"/>
            </a:pPr>
            <a:endParaRPr lang="en-US" altLang="zh-CN" sz="1800" b="0" dirty="0">
              <a:solidFill>
                <a:schemeClr val="dk1"/>
              </a:solidFill>
              <a:ea typeface="Times New Roman"/>
              <a:cs typeface="Times New Roman"/>
            </a:endParaRPr>
          </a:p>
          <a:p>
            <a:pPr marL="0" indent="0" algn="just">
              <a:spcBef>
                <a:spcPts val="0"/>
              </a:spcBef>
              <a:buSzPct val="100000"/>
              <a:buNone/>
            </a:pPr>
            <a:endParaRPr lang="en-US" altLang="zh-CN" sz="1800" b="0" dirty="0">
              <a:solidFill>
                <a:schemeClr val="dk1"/>
              </a:solidFill>
              <a:ea typeface="Times New Roman"/>
              <a:cs typeface="Times New Roman"/>
              <a:sym typeface="Times New Roman"/>
            </a:endParaRPr>
          </a:p>
        </p:txBody>
      </p:sp>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6</a:t>
            </a:fld>
            <a:endParaRPr lang="en-US" dirty="0"/>
          </a:p>
        </p:txBody>
      </p:sp>
      <p:sp>
        <p:nvSpPr>
          <p:cNvPr id="8" name="Rectangle 2"/>
          <p:cNvSpPr>
            <a:spLocks noGrp="1" noChangeArrowheads="1"/>
          </p:cNvSpPr>
          <p:nvPr>
            <p:ph type="title"/>
          </p:nvPr>
        </p:nvSpPr>
        <p:spPr>
          <a:xfrm>
            <a:off x="609600" y="762000"/>
            <a:ext cx="8001000" cy="533400"/>
          </a:xfrm>
          <a:noFill/>
          <a:ln/>
        </p:spPr>
        <p:txBody>
          <a:bodyPr/>
          <a:lstStyle/>
          <a:p>
            <a:r>
              <a:rPr lang="en-IE" dirty="0">
                <a:solidFill>
                  <a:schemeClr val="tx1"/>
                </a:solidFill>
              </a:rPr>
              <a:t>UL length subfield in trigger frame and </a:t>
            </a:r>
            <a:r>
              <a:rPr lang="en-IE" dirty="0" err="1">
                <a:solidFill>
                  <a:schemeClr val="tx1"/>
                </a:solidFill>
              </a:rPr>
              <a:t>L_Length</a:t>
            </a:r>
            <a:r>
              <a:rPr lang="en-IE" dirty="0">
                <a:solidFill>
                  <a:schemeClr val="tx1"/>
                </a:solidFill>
              </a:rPr>
              <a:t> in HE/EHT TB PPDU</a:t>
            </a:r>
            <a:endParaRPr lang="en-US" dirty="0">
              <a:solidFill>
                <a:schemeClr val="tx1"/>
              </a:solidFill>
            </a:endParaRPr>
          </a:p>
        </p:txBody>
      </p:sp>
      <p:pic>
        <p:nvPicPr>
          <p:cNvPr id="10" name="图片 9"/>
          <p:cNvPicPr>
            <a:picLocks noChangeAspect="1"/>
          </p:cNvPicPr>
          <p:nvPr/>
        </p:nvPicPr>
        <p:blipFill>
          <a:blip r:embed="rId3"/>
          <a:stretch>
            <a:fillRect/>
          </a:stretch>
        </p:blipFill>
        <p:spPr>
          <a:xfrm>
            <a:off x="3200400" y="2362200"/>
            <a:ext cx="5181600" cy="3526107"/>
          </a:xfrm>
          <a:prstGeom prst="rect">
            <a:avLst/>
          </a:prstGeom>
        </p:spPr>
      </p:pic>
      <p:cxnSp>
        <p:nvCxnSpPr>
          <p:cNvPr id="11" name="直接箭头连接符 10"/>
          <p:cNvCxnSpPr/>
          <p:nvPr/>
        </p:nvCxnSpPr>
        <p:spPr bwMode="auto">
          <a:xfrm flipV="1">
            <a:off x="2286000" y="2533841"/>
            <a:ext cx="1447800" cy="41672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pic>
        <p:nvPicPr>
          <p:cNvPr id="12" name="图片 11"/>
          <p:cNvPicPr>
            <a:picLocks noChangeAspect="1"/>
          </p:cNvPicPr>
          <p:nvPr/>
        </p:nvPicPr>
        <p:blipFill>
          <a:blip r:embed="rId4"/>
          <a:stretch>
            <a:fillRect/>
          </a:stretch>
        </p:blipFill>
        <p:spPr>
          <a:xfrm>
            <a:off x="188039" y="2870214"/>
            <a:ext cx="2113201" cy="406385"/>
          </a:xfrm>
          <a:prstGeom prst="rect">
            <a:avLst/>
          </a:prstGeom>
        </p:spPr>
      </p:pic>
      <p:pic>
        <p:nvPicPr>
          <p:cNvPr id="13" name="图片 12"/>
          <p:cNvPicPr>
            <a:picLocks noChangeAspect="1"/>
          </p:cNvPicPr>
          <p:nvPr/>
        </p:nvPicPr>
        <p:blipFill rotWithShape="1">
          <a:blip r:embed="rId5"/>
          <a:srcRect r="42045"/>
          <a:stretch/>
        </p:blipFill>
        <p:spPr>
          <a:xfrm>
            <a:off x="381000" y="3295119"/>
            <a:ext cx="2705100" cy="588092"/>
          </a:xfrm>
          <a:prstGeom prst="rect">
            <a:avLst/>
          </a:prstGeom>
        </p:spPr>
      </p:pic>
      <p:sp>
        <p:nvSpPr>
          <p:cNvPr id="14" name="文本框 13"/>
          <p:cNvSpPr txBox="1"/>
          <p:nvPr/>
        </p:nvSpPr>
        <p:spPr>
          <a:xfrm>
            <a:off x="19050" y="3450665"/>
            <a:ext cx="609600" cy="276999"/>
          </a:xfrm>
          <a:prstGeom prst="rect">
            <a:avLst/>
          </a:prstGeom>
          <a:noFill/>
        </p:spPr>
        <p:txBody>
          <a:bodyPr wrap="square" rtlCol="0">
            <a:spAutoFit/>
          </a:bodyPr>
          <a:lstStyle/>
          <a:p>
            <a:r>
              <a:rPr lang="en-US" altLang="zh-CN" dirty="0"/>
              <a:t>(UL)</a:t>
            </a:r>
            <a:endParaRPr lang="zh-CN" altLang="en-US" dirty="0"/>
          </a:p>
        </p:txBody>
      </p:sp>
      <p:sp>
        <p:nvSpPr>
          <p:cNvPr id="15" name="文本框 14"/>
          <p:cNvSpPr txBox="1"/>
          <p:nvPr/>
        </p:nvSpPr>
        <p:spPr>
          <a:xfrm>
            <a:off x="5334000" y="3533001"/>
            <a:ext cx="990600" cy="276999"/>
          </a:xfrm>
          <a:prstGeom prst="rect">
            <a:avLst/>
          </a:prstGeom>
          <a:noFill/>
        </p:spPr>
        <p:txBody>
          <a:bodyPr wrap="square" rtlCol="0">
            <a:spAutoFit/>
          </a:bodyPr>
          <a:lstStyle/>
          <a:p>
            <a:r>
              <a:rPr lang="en-US" altLang="zh-CN" dirty="0">
                <a:solidFill>
                  <a:srgbClr val="FF0000"/>
                </a:solidFill>
              </a:rPr>
              <a:t>= UL Length</a:t>
            </a:r>
            <a:endParaRPr lang="zh-CN" altLang="en-US" dirty="0">
              <a:solidFill>
                <a:srgbClr val="FF0000"/>
              </a:solidFill>
            </a:endParaRPr>
          </a:p>
        </p:txBody>
      </p:sp>
      <p:sp>
        <p:nvSpPr>
          <p:cNvPr id="16" name="文本框 15"/>
          <p:cNvSpPr txBox="1"/>
          <p:nvPr/>
        </p:nvSpPr>
        <p:spPr>
          <a:xfrm>
            <a:off x="4953000" y="5888307"/>
            <a:ext cx="1143000" cy="276999"/>
          </a:xfrm>
          <a:prstGeom prst="rect">
            <a:avLst/>
          </a:prstGeom>
          <a:noFill/>
        </p:spPr>
        <p:txBody>
          <a:bodyPr wrap="square" rtlCol="0">
            <a:spAutoFit/>
          </a:bodyPr>
          <a:lstStyle/>
          <a:p>
            <a:r>
              <a:rPr lang="en-US" altLang="zh-CN" dirty="0">
                <a:solidFill>
                  <a:srgbClr val="FF0000"/>
                </a:solidFill>
              </a:rPr>
              <a:t>= UL Length+2</a:t>
            </a:r>
            <a:endParaRPr lang="zh-CN" altLang="en-US" dirty="0">
              <a:solidFill>
                <a:srgbClr val="FF0000"/>
              </a:solidFill>
            </a:endParaRPr>
          </a:p>
        </p:txBody>
      </p:sp>
    </p:spTree>
    <p:extLst>
      <p:ext uri="{BB962C8B-B14F-4D97-AF65-F5344CB8AC3E}">
        <p14:creationId xmlns:p14="http://schemas.microsoft.com/office/powerpoint/2010/main" val="2902052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2057400"/>
            <a:ext cx="7772400" cy="4114800"/>
          </a:xfrm>
        </p:spPr>
        <p:txBody>
          <a:bodyPr/>
          <a:lstStyle/>
          <a:p>
            <a:pPr marL="342900" lvl="1" indent="-342900" algn="just">
              <a:buSzPct val="100000"/>
              <a:buFontTx/>
              <a:buChar char="•"/>
            </a:pPr>
            <a:r>
              <a:rPr lang="en-US" altLang="zh-CN" b="1" dirty="0">
                <a:ea typeface="+mn-ea"/>
                <a:cs typeface="+mn-cs"/>
              </a:rPr>
              <a:t>Do you agree that an </a:t>
            </a:r>
            <a:r>
              <a:rPr lang="en-US" altLang="zh-CN" b="1" dirty="0">
                <a:ea typeface="+mn-ea"/>
                <a:cs typeface="+mn-cs"/>
                <a:sym typeface="Times New Roman"/>
              </a:rPr>
              <a:t>EHT AP shall set the UL Length subfield of a trigger frame to the value given by the following equation with m = 2 if the trigger frame is to solicit EHT TB PPDU?</a:t>
            </a:r>
            <a:endParaRPr lang="en-US" altLang="zh-CN" b="1" dirty="0">
              <a:ea typeface="+mn-ea"/>
              <a:cs typeface="+mn-cs"/>
            </a:endParaRPr>
          </a:p>
          <a:p>
            <a:pPr marL="0" lvl="1" indent="0" algn="just">
              <a:buSzPct val="100000"/>
              <a:buNone/>
            </a:pPr>
            <a:endParaRPr lang="en-US" altLang="zh-CN" b="1" dirty="0">
              <a:ea typeface="+mn-ea"/>
              <a:cs typeface="+mn-cs"/>
            </a:endParaRPr>
          </a:p>
          <a:p>
            <a:pPr marL="0" lvl="1" indent="0" algn="just">
              <a:buSzPct val="100000"/>
              <a:buNone/>
            </a:pPr>
            <a:endParaRPr lang="en-US" altLang="zh-CN" b="1" dirty="0">
              <a:ea typeface="+mn-ea"/>
              <a:cs typeface="+mn-cs"/>
            </a:endParaRPr>
          </a:p>
          <a:p>
            <a:pPr marL="685800" lvl="2" indent="-342900" algn="just">
              <a:buSzPct val="100000"/>
            </a:pPr>
            <a:r>
              <a:rPr lang="en-US" altLang="zh-CN" dirty="0">
                <a:ea typeface="+mn-ea"/>
                <a:cs typeface="+mn-cs"/>
              </a:rPr>
              <a:t>This is for R1</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7</a:t>
            </a:fld>
            <a:endParaRPr lang="en-US"/>
          </a:p>
        </p:txBody>
      </p:sp>
      <p:sp>
        <p:nvSpPr>
          <p:cNvPr id="4" name="标题 3"/>
          <p:cNvSpPr>
            <a:spLocks noGrp="1"/>
          </p:cNvSpPr>
          <p:nvPr>
            <p:ph type="title"/>
          </p:nvPr>
        </p:nvSpPr>
        <p:spPr/>
        <p:txBody>
          <a:bodyPr/>
          <a:lstStyle/>
          <a:p>
            <a:r>
              <a:rPr lang="en-US" altLang="zh-CN" dirty="0"/>
              <a:t>Straw Poll #1</a:t>
            </a:r>
            <a:endParaRPr lang="zh-CN" altLang="en-US" dirty="0"/>
          </a:p>
        </p:txBody>
      </p:sp>
      <p:sp>
        <p:nvSpPr>
          <p:cNvPr id="5" name="矩形 4"/>
          <p:cNvSpPr/>
          <p:nvPr/>
        </p:nvSpPr>
        <p:spPr>
          <a:xfrm>
            <a:off x="685800" y="4419600"/>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Y</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pic>
        <p:nvPicPr>
          <p:cNvPr id="6" name="图片 5"/>
          <p:cNvPicPr>
            <a:picLocks noChangeAspect="1"/>
          </p:cNvPicPr>
          <p:nvPr/>
        </p:nvPicPr>
        <p:blipFill rotWithShape="1">
          <a:blip r:embed="rId2"/>
          <a:srcRect r="41346"/>
          <a:stretch/>
        </p:blipFill>
        <p:spPr>
          <a:xfrm>
            <a:off x="1993091" y="3110373"/>
            <a:ext cx="5157817" cy="771218"/>
          </a:xfrm>
          <a:prstGeom prst="rect">
            <a:avLst/>
          </a:prstGeom>
        </p:spPr>
      </p:pic>
    </p:spTree>
    <p:extLst>
      <p:ext uri="{BB962C8B-B14F-4D97-AF65-F5344CB8AC3E}">
        <p14:creationId xmlns:p14="http://schemas.microsoft.com/office/powerpoint/2010/main" val="3391037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marL="342900" lvl="1" indent="-342900" algn="just">
              <a:buSzPct val="100000"/>
              <a:buFontTx/>
              <a:buChar char="•"/>
            </a:pPr>
            <a:r>
              <a:rPr lang="en-US" altLang="zh-CN" b="1" dirty="0"/>
              <a:t>Do you agree that for an EHT STA:</a:t>
            </a:r>
          </a:p>
          <a:p>
            <a:pPr marL="685800" lvl="2" indent="-342900" algn="just">
              <a:buSzPct val="100000"/>
            </a:pPr>
            <a:r>
              <a:rPr lang="en-US" altLang="zh-CN" b="1" dirty="0"/>
              <a:t>if the EHT STA is solicited to transmit HE TB PPDU, then the LENGTH field in L-SIG field shall be equal to UL length in the trigger frame for an HE TB PPDU; </a:t>
            </a:r>
          </a:p>
          <a:p>
            <a:pPr marL="685800" lvl="2" indent="-342900" algn="just">
              <a:buSzPct val="100000"/>
            </a:pPr>
            <a:r>
              <a:rPr lang="en-US" altLang="zh-CN" b="1" dirty="0"/>
              <a:t>if the EHT STA is solicited to transmit EHT TB PPDU, then the Length field in L-SIG field shall be equal to UL length in the trigger frame + 2 for an EHT TB PPDU?</a:t>
            </a:r>
          </a:p>
          <a:p>
            <a:pPr marL="685800" lvl="2" indent="-342900" algn="just">
              <a:buSzPct val="100000"/>
            </a:pPr>
            <a:r>
              <a:rPr lang="en-US" altLang="zh-CN" dirty="0"/>
              <a:t>This is for R1</a:t>
            </a:r>
          </a:p>
          <a:p>
            <a:pPr marL="342900" lvl="1" indent="-342900" algn="just">
              <a:buSzPct val="100000"/>
              <a:buFontTx/>
              <a:buChar char="•"/>
            </a:pPr>
            <a:endParaRPr lang="en-US" altLang="zh-CN" sz="1800" b="1" dirty="0"/>
          </a:p>
          <a:p>
            <a:pPr marL="342900" lvl="1" indent="-342900" algn="just">
              <a:buSzPct val="100000"/>
              <a:buFontTx/>
              <a:buChar char="•"/>
            </a:pPr>
            <a:endParaRPr lang="en-US" altLang="zh-CN" sz="1800" b="1"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8</a:t>
            </a:fld>
            <a:endParaRPr lang="en-US"/>
          </a:p>
        </p:txBody>
      </p:sp>
      <p:sp>
        <p:nvSpPr>
          <p:cNvPr id="4" name="标题 3"/>
          <p:cNvSpPr>
            <a:spLocks noGrp="1"/>
          </p:cNvSpPr>
          <p:nvPr>
            <p:ph type="title"/>
          </p:nvPr>
        </p:nvSpPr>
        <p:spPr/>
        <p:txBody>
          <a:bodyPr/>
          <a:lstStyle/>
          <a:p>
            <a:r>
              <a:rPr lang="en-US" altLang="zh-CN" dirty="0"/>
              <a:t>Straw Poll #2</a:t>
            </a:r>
            <a:endParaRPr lang="zh-CN" altLang="en-US" dirty="0"/>
          </a:p>
        </p:txBody>
      </p:sp>
      <p:sp>
        <p:nvSpPr>
          <p:cNvPr id="5" name="矩形 4"/>
          <p:cNvSpPr/>
          <p:nvPr/>
        </p:nvSpPr>
        <p:spPr>
          <a:xfrm>
            <a:off x="674914" y="4648200"/>
            <a:ext cx="4572000" cy="923330"/>
          </a:xfrm>
          <a:prstGeom prst="rect">
            <a:avLst/>
          </a:prstGeom>
        </p:spPr>
        <p:txBody>
          <a:bodyPr>
            <a:spAutoFit/>
          </a:bodyPr>
          <a:lstStyle/>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Y</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N</a:t>
            </a:r>
          </a:p>
          <a:p>
            <a:pPr marL="715963" lvl="1" indent="-354013" algn="just">
              <a:spcBef>
                <a:spcPts val="0"/>
              </a:spcBef>
              <a:buSzPct val="100000"/>
              <a:buFont typeface="Arial" panose="020B0604020202020204" pitchFamily="34" charset="0"/>
              <a:buChar char="–"/>
            </a:pPr>
            <a:r>
              <a:rPr lang="en-US" altLang="zh-CN" sz="1800" dirty="0">
                <a:latin typeface="+mn-lt"/>
                <a:ea typeface="Times New Roman"/>
                <a:cs typeface="Times New Roman"/>
              </a:rPr>
              <a:t>A</a:t>
            </a:r>
          </a:p>
        </p:txBody>
      </p:sp>
    </p:spTree>
    <p:extLst>
      <p:ext uri="{BB962C8B-B14F-4D97-AF65-F5344CB8AC3E}">
        <p14:creationId xmlns:p14="http://schemas.microsoft.com/office/powerpoint/2010/main" val="795375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2057400"/>
            <a:ext cx="7772400" cy="4114800"/>
          </a:xfrm>
        </p:spPr>
        <p:txBody>
          <a:bodyPr/>
          <a:lstStyle/>
          <a:p>
            <a:pPr marL="342900" lvl="1" indent="-342900" algn="just">
              <a:buSzPct val="100000"/>
              <a:buFontTx/>
              <a:buChar char="•"/>
            </a:pPr>
            <a:r>
              <a:rPr lang="en-US" altLang="zh-CN" sz="1800" b="1" dirty="0">
                <a:ea typeface="+mn-ea"/>
                <a:cs typeface="+mn-cs"/>
              </a:rPr>
              <a:t>Do you agree to add to the TGbe SFD the following:</a:t>
            </a:r>
          </a:p>
          <a:p>
            <a:pPr marL="685800" lvl="2" indent="-342900" algn="just">
              <a:buSzPct val="100000"/>
            </a:pPr>
            <a:r>
              <a:rPr lang="en-US" altLang="zh-CN" sz="1600" b="1" dirty="0">
                <a:ea typeface="+mn-ea"/>
                <a:cs typeface="+mn-cs"/>
              </a:rPr>
              <a:t>An </a:t>
            </a:r>
            <a:r>
              <a:rPr lang="en-US" altLang="zh-CN" sz="1600" b="1" dirty="0">
                <a:ea typeface="+mn-ea"/>
                <a:cs typeface="+mn-cs"/>
                <a:sym typeface="Times New Roman"/>
              </a:rPr>
              <a:t>EHT AP shall set the UL Length subfield of a trigger frame to the value given by the following equation with m = 2 if the trigger frame is to solicit EHT TB PPDU?</a:t>
            </a:r>
            <a:endParaRPr lang="en-US" altLang="zh-CN" sz="1600" b="1" dirty="0">
              <a:ea typeface="+mn-ea"/>
              <a:cs typeface="+mn-cs"/>
            </a:endParaRPr>
          </a:p>
          <a:p>
            <a:pPr marL="0" lvl="1" indent="0" algn="just">
              <a:buSzPct val="100000"/>
              <a:buNone/>
            </a:pPr>
            <a:endParaRPr lang="en-US" altLang="zh-CN" sz="1800" b="1" dirty="0">
              <a:ea typeface="+mn-ea"/>
              <a:cs typeface="+mn-cs"/>
            </a:endParaRPr>
          </a:p>
          <a:p>
            <a:pPr marL="0" lvl="1" indent="0" algn="just">
              <a:buSzPct val="100000"/>
              <a:buNone/>
            </a:pPr>
            <a:endParaRPr lang="en-US" altLang="zh-CN" sz="1800" b="1" dirty="0">
              <a:ea typeface="+mn-ea"/>
              <a:cs typeface="+mn-cs"/>
            </a:endParaRPr>
          </a:p>
          <a:p>
            <a:pPr marL="685800" lvl="2" indent="-342900" algn="just">
              <a:buSzPct val="100000"/>
            </a:pPr>
            <a:r>
              <a:rPr lang="en-US" altLang="zh-CN" sz="1600" b="1" dirty="0"/>
              <a:t>For an EHT STA:</a:t>
            </a:r>
          </a:p>
          <a:p>
            <a:pPr marL="1028700" lvl="3" indent="-342900" algn="just">
              <a:buSzPct val="100000"/>
            </a:pPr>
            <a:r>
              <a:rPr lang="en-US" altLang="zh-CN" sz="1400" b="1" dirty="0"/>
              <a:t>if the EHT STA is solicited to transmit HE TB PPDU, then the LENGTH field in L-SIG field shall be equal to UL length in the trigger frame for an HE TB PPDU; </a:t>
            </a:r>
          </a:p>
          <a:p>
            <a:pPr marL="1028700" lvl="3" indent="-342900" algn="just">
              <a:buSzPct val="100000"/>
            </a:pPr>
            <a:r>
              <a:rPr lang="en-US" altLang="zh-CN" sz="1400" b="1" dirty="0"/>
              <a:t>if the EHT STA is solicited to transmit EHT TB PPDU, then the Length field in L-SIG field shall be equal to UL length in the trigger frame + 2 for an EHT TB PPDU?</a:t>
            </a:r>
          </a:p>
          <a:p>
            <a:pPr marL="685800" lvl="2" indent="-342900" algn="just">
              <a:buSzPct val="100000"/>
            </a:pPr>
            <a:r>
              <a:rPr lang="en-US" altLang="zh-CN" sz="1600" dirty="0">
                <a:ea typeface="+mn-ea"/>
                <a:cs typeface="+mn-cs"/>
              </a:rPr>
              <a:t>This is for R1</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9</a:t>
            </a:fld>
            <a:endParaRPr lang="en-US"/>
          </a:p>
        </p:txBody>
      </p:sp>
      <p:sp>
        <p:nvSpPr>
          <p:cNvPr id="4" name="标题 3"/>
          <p:cNvSpPr>
            <a:spLocks noGrp="1"/>
          </p:cNvSpPr>
          <p:nvPr>
            <p:ph type="title"/>
          </p:nvPr>
        </p:nvSpPr>
        <p:spPr/>
        <p:txBody>
          <a:bodyPr/>
          <a:lstStyle/>
          <a:p>
            <a:r>
              <a:rPr lang="en-US" altLang="zh-CN" dirty="0"/>
              <a:t>Straw Poll 3 </a:t>
            </a:r>
            <a:endParaRPr lang="zh-CN" altLang="en-US" dirty="0"/>
          </a:p>
        </p:txBody>
      </p:sp>
      <p:pic>
        <p:nvPicPr>
          <p:cNvPr id="6" name="图片 5"/>
          <p:cNvPicPr>
            <a:picLocks noChangeAspect="1"/>
          </p:cNvPicPr>
          <p:nvPr/>
        </p:nvPicPr>
        <p:blipFill rotWithShape="1">
          <a:blip r:embed="rId2"/>
          <a:srcRect r="41346"/>
          <a:stretch/>
        </p:blipFill>
        <p:spPr>
          <a:xfrm>
            <a:off x="2743200" y="3043391"/>
            <a:ext cx="5157817" cy="771218"/>
          </a:xfrm>
          <a:prstGeom prst="rect">
            <a:avLst/>
          </a:prstGeom>
        </p:spPr>
      </p:pic>
    </p:spTree>
    <p:extLst>
      <p:ext uri="{BB962C8B-B14F-4D97-AF65-F5344CB8AC3E}">
        <p14:creationId xmlns:p14="http://schemas.microsoft.com/office/powerpoint/2010/main" val="34930947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77571</TotalTime>
  <Words>1391</Words>
  <Application>Microsoft Office PowerPoint</Application>
  <PresentationFormat>全屏显示(4:3)</PresentationFormat>
  <Paragraphs>167</Paragraphs>
  <Slides>13</Slides>
  <Notes>6</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13</vt:i4>
      </vt:variant>
    </vt:vector>
  </HeadingPairs>
  <TitlesOfParts>
    <vt:vector size="18" baseType="lpstr">
      <vt:lpstr>MS PGothic</vt:lpstr>
      <vt:lpstr>宋体</vt:lpstr>
      <vt:lpstr>Arial</vt:lpstr>
      <vt:lpstr>Times New Roman</vt:lpstr>
      <vt:lpstr>802-11-Submission</vt:lpstr>
      <vt:lpstr>UL length indication in trigger frame</vt:lpstr>
      <vt:lpstr>Background</vt:lpstr>
      <vt:lpstr>Background(cont’d)</vt:lpstr>
      <vt:lpstr>Background (cont’d)</vt:lpstr>
      <vt:lpstr>UL length subfield in trigger frame and L_Length in HE/EHT TB PPDU</vt:lpstr>
      <vt:lpstr>UL length subfield in trigger frame and L_Length in HE/EHT TB PPDU</vt:lpstr>
      <vt:lpstr>Straw Poll #1</vt:lpstr>
      <vt:lpstr>Straw Poll #2</vt:lpstr>
      <vt:lpstr>Straw Poll 3 </vt:lpstr>
      <vt:lpstr>Discussion on SP #1&amp;2</vt:lpstr>
      <vt:lpstr>Discussion on alternative solutions</vt:lpstr>
      <vt:lpstr>Discussion on alternative solutions</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Yujian (Ross Yu)</cp:lastModifiedBy>
  <cp:revision>1607</cp:revision>
  <cp:lastPrinted>1998-02-10T13:28:06Z</cp:lastPrinted>
  <dcterms:created xsi:type="dcterms:W3CDTF">2013-11-12T18:41:50Z</dcterms:created>
  <dcterms:modified xsi:type="dcterms:W3CDTF">2020-11-19T02:05:17Z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(3)n7aI42tjLCTsKThH12A6vNfsFpAGcLgNDkXWrEe9J4Lx+3BmP6MYVPmN9jh0cMPzYJJw9POn
u/zkXv72S8Rh9dXWVbKt1qTV//O2cTSDXba6Unpipb/1QkqBWccny0YPNQlM9yQScavWmnOm
HI9keKMP+kAjx/pGjEyCpfOgmMhgLQc5XMC9M6+BUDil4Uzb0LIjf4UnqB+Y91h3brIHEvDg
UTkCQUa0j4jooVASTZ</vt:lpwstr>
  </property>
  <property fmtid="{D5CDD505-2E9C-101B-9397-08002B2CF9AE}" pid="4" name="_2015_ms_pID_7253431">
    <vt:lpwstr>cZ0466TShWCKsvFaI4PDZtE2udN5pSPMiDQBPorrxxtu7FDvINvp/p
u8WGPGeWfpIjB9QBtwraioF006WRFUVqidG03lsprQq5aNaUA8wfsqW0hPTmUF4I3GFS6/pR
6QPQ/jH6Jr9nJuxQT5ettlCL6yko1p3CYbFp58qDxTOfWcznCInCXS8Q+5y4ZeE0+e0Xoej6
VqmR4FD7fAL2gfUylcggvBKE1EJsu4tJZgGM</vt:lpwstr>
  </property>
  <property fmtid="{D5CDD505-2E9C-101B-9397-08002B2CF9AE}" pid="5" name="_2015_ms_pID_7253432">
    <vt:lpwstr>6Q==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1596415250</vt:lpwstr>
  </property>
</Properties>
</file>