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43" r:id="rId3"/>
    <p:sldId id="397" r:id="rId4"/>
    <p:sldId id="398" r:id="rId5"/>
    <p:sldId id="361" r:id="rId6"/>
    <p:sldId id="348" r:id="rId7"/>
    <p:sldId id="373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EF"/>
    <a:srgbClr val="CBECDE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802.11-20/1680-00-00be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81868" y="860843"/>
            <a:ext cx="7248525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/>
              <a:t>TWT for MLD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6913" y="186861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38200" y="221059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939484"/>
              </p:ext>
            </p:extLst>
          </p:nvPr>
        </p:nvGraphicFramePr>
        <p:xfrm>
          <a:off x="1139823" y="2837363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8" name="Document" r:id="rId4" imgW="8377264" imgH="4838877" progId="Word.Document.8">
                  <p:embed/>
                </p:oleObj>
              </mc:Choice>
              <mc:Fallback>
                <p:oleObj name="Document" r:id="rId4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3" y="2837363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 agree that the </a:t>
            </a:r>
            <a:r>
              <a:rPr lang="en-GB" altLang="zh-CN" sz="2000" dirty="0" smtClean="0"/>
              <a:t>individual </a:t>
            </a:r>
            <a:r>
              <a:rPr lang="en-GB" altLang="zh-CN" sz="2000" dirty="0"/>
              <a:t>TWT agreement(s) could be set up on a setup link for more than one setup </a:t>
            </a:r>
            <a:r>
              <a:rPr lang="en-GB" altLang="zh-CN" sz="2000" dirty="0" smtClean="0"/>
              <a:t>link </a:t>
            </a:r>
            <a:r>
              <a:rPr lang="en-US" altLang="zh-CN" sz="2000" dirty="0" smtClean="0"/>
              <a:t>in R1 [1]</a:t>
            </a:r>
            <a:r>
              <a:rPr lang="en-GB" altLang="zh-CN" sz="2000" dirty="0" smtClean="0"/>
              <a:t>.</a:t>
            </a:r>
            <a:endParaRPr lang="en-US" altLang="zh-CN" sz="2000" dirty="0"/>
          </a:p>
          <a:p>
            <a:pPr lvl="1"/>
            <a:r>
              <a:rPr lang="en-US" altLang="zh-CN" sz="1600" dirty="0" smtClean="0"/>
              <a:t>The same </a:t>
            </a:r>
            <a:r>
              <a:rPr lang="en-US" altLang="zh-CN" sz="1600" dirty="0"/>
              <a:t>TWT parameters could be applied for more than one </a:t>
            </a:r>
            <a:r>
              <a:rPr lang="en-US" altLang="zh-CN" sz="1600" dirty="0" smtClean="0"/>
              <a:t>link, such as Target </a:t>
            </a:r>
            <a:r>
              <a:rPr lang="en-US" altLang="zh-CN" sz="1600" dirty="0"/>
              <a:t>Wake </a:t>
            </a:r>
            <a:r>
              <a:rPr lang="en-US" altLang="zh-CN" sz="1600" dirty="0" smtClean="0"/>
              <a:t>time, </a:t>
            </a:r>
            <a:r>
              <a:rPr lang="en-US" altLang="zh-CN" sz="1600" dirty="0"/>
              <a:t>Nominal Minimum TWT Wake </a:t>
            </a:r>
            <a:r>
              <a:rPr lang="en-US" altLang="zh-CN" sz="1600" dirty="0" smtClean="0"/>
              <a:t>Duration and </a:t>
            </a:r>
            <a:r>
              <a:rPr lang="en-US" altLang="zh-CN" sz="1600" dirty="0"/>
              <a:t>TWT Wake Interval </a:t>
            </a:r>
          </a:p>
          <a:p>
            <a:pPr lvl="1"/>
            <a:r>
              <a:rPr lang="en-US" altLang="zh-CN" sz="1600" dirty="0" smtClean="0"/>
              <a:t>Support </a:t>
            </a:r>
            <a:r>
              <a:rPr lang="en-US" altLang="zh-CN" sz="1600" dirty="0"/>
              <a:t>both the peak throughput and power </a:t>
            </a:r>
            <a:r>
              <a:rPr lang="en-US" altLang="zh-CN" sz="1600" dirty="0" smtClean="0"/>
              <a:t>save</a:t>
            </a:r>
          </a:p>
          <a:p>
            <a:pPr lvl="1"/>
            <a:endParaRPr lang="en-US" altLang="zh-CN" sz="1600" b="1" dirty="0">
              <a:ea typeface="+mn-ea"/>
              <a:cs typeface="+mn-cs"/>
            </a:endParaRPr>
          </a:p>
          <a:p>
            <a:pPr lvl="1"/>
            <a:endParaRPr lang="en-US" altLang="zh-CN" b="1" dirty="0" smtClean="0">
              <a:ea typeface="+mn-ea"/>
              <a:cs typeface="+mn-cs"/>
            </a:endParaRPr>
          </a:p>
          <a:p>
            <a:r>
              <a:rPr lang="en-US" altLang="zh-CN" sz="2000" dirty="0" smtClean="0"/>
              <a:t>In this contribution, we address the remaining issue of TWT setup for </a:t>
            </a:r>
            <a:r>
              <a:rPr lang="en-US" altLang="zh-CN" sz="2000" dirty="0" smtClean="0"/>
              <a:t>multi-link </a:t>
            </a:r>
            <a:r>
              <a:rPr lang="en-US" altLang="zh-CN" sz="2000" dirty="0" smtClean="0"/>
              <a:t>device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Recap-TWT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TWT element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987" y="2614613"/>
            <a:ext cx="5053013" cy="104298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38" y="4364996"/>
            <a:ext cx="4038600" cy="102360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5213" y="4291014"/>
            <a:ext cx="3819525" cy="961613"/>
          </a:xfrm>
          <a:prstGeom prst="rect">
            <a:avLst/>
          </a:prstGeom>
        </p:spPr>
      </p:pic>
      <p:cxnSp>
        <p:nvCxnSpPr>
          <p:cNvPr id="11" name="直接箭头连接符 10"/>
          <p:cNvCxnSpPr/>
          <p:nvPr/>
        </p:nvCxnSpPr>
        <p:spPr bwMode="auto">
          <a:xfrm flipH="1">
            <a:off x="228600" y="3136107"/>
            <a:ext cx="3581400" cy="1207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直接箭头连接符 13"/>
          <p:cNvCxnSpPr/>
          <p:nvPr/>
        </p:nvCxnSpPr>
        <p:spPr bwMode="auto">
          <a:xfrm flipH="1">
            <a:off x="4069585" y="3167461"/>
            <a:ext cx="381000" cy="13596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直接箭头连接符 15"/>
          <p:cNvCxnSpPr/>
          <p:nvPr/>
        </p:nvCxnSpPr>
        <p:spPr bwMode="auto">
          <a:xfrm>
            <a:off x="4533106" y="3167461"/>
            <a:ext cx="777081" cy="11759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直接箭头连接符 17"/>
          <p:cNvCxnSpPr/>
          <p:nvPr/>
        </p:nvCxnSpPr>
        <p:spPr bwMode="auto">
          <a:xfrm>
            <a:off x="6705600" y="3167461"/>
            <a:ext cx="1905000" cy="11235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64116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TWT for multi-link device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to add </a:t>
            </a:r>
            <a:r>
              <a:rPr lang="en-US" altLang="zh-CN" dirty="0" smtClean="0"/>
              <a:t>“Link ID Bitmap Present” </a:t>
            </a:r>
            <a:r>
              <a:rPr lang="en-US" altLang="zh-CN" dirty="0" smtClean="0"/>
              <a:t>bit to the Control field of the TWT element</a:t>
            </a:r>
          </a:p>
          <a:p>
            <a:pPr lvl="1"/>
            <a:r>
              <a:rPr lang="en-US" altLang="zh-CN" dirty="0" smtClean="0"/>
              <a:t> </a:t>
            </a:r>
            <a:r>
              <a:rPr lang="en-US" altLang="zh-CN" sz="1600" dirty="0"/>
              <a:t>“Link ID Bitmap Present” </a:t>
            </a:r>
            <a:r>
              <a:rPr lang="en-US" altLang="zh-CN" sz="1600" dirty="0" smtClean="0"/>
              <a:t>bit indicates if Link ID Bitmap subfield is present 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If </a:t>
            </a:r>
            <a:r>
              <a:rPr lang="en-US" altLang="zh-CN" sz="2400" b="1" dirty="0" smtClean="0">
                <a:ea typeface="+mn-ea"/>
                <a:cs typeface="+mn-cs"/>
              </a:rPr>
              <a:t>“</a:t>
            </a:r>
            <a:r>
              <a:rPr lang="en-US" altLang="zh-CN" sz="2400" b="1" dirty="0"/>
              <a:t>Link ID Bitmap Present</a:t>
            </a:r>
            <a:r>
              <a:rPr lang="en-US" altLang="zh-CN" sz="2400" b="1" dirty="0" smtClean="0">
                <a:ea typeface="+mn-ea"/>
                <a:cs typeface="+mn-cs"/>
              </a:rPr>
              <a:t>” </a:t>
            </a:r>
            <a:r>
              <a:rPr lang="en-US" altLang="zh-CN" sz="2400" b="1" dirty="0">
                <a:ea typeface="+mn-ea"/>
                <a:cs typeface="+mn-cs"/>
              </a:rPr>
              <a:t>bit is set to 1, then Link Bitmap subfield will be present in TWT parameter Information </a:t>
            </a:r>
            <a:r>
              <a:rPr lang="en-US" altLang="zh-CN" sz="2400" b="1" dirty="0" smtClean="0">
                <a:ea typeface="+mn-ea"/>
                <a:cs typeface="+mn-cs"/>
              </a:rPr>
              <a:t>field</a:t>
            </a:r>
            <a:endParaRPr lang="en-US" altLang="zh-CN" sz="2400" b="1" dirty="0">
              <a:ea typeface="+mn-ea"/>
              <a:cs typeface="+mn-cs"/>
            </a:endParaRPr>
          </a:p>
          <a:p>
            <a:pPr lvl="1"/>
            <a:r>
              <a:rPr lang="en-US" altLang="zh-CN" dirty="0"/>
              <a:t>Link ID Bitmap subfield </a:t>
            </a:r>
            <a:r>
              <a:rPr lang="en-US" altLang="zh-CN" dirty="0" smtClean="0"/>
              <a:t>indicate the links to which </a:t>
            </a:r>
            <a:r>
              <a:rPr lang="en-US" altLang="zh-CN" dirty="0"/>
              <a:t>the </a:t>
            </a:r>
            <a:r>
              <a:rPr lang="en-US" altLang="zh-CN" dirty="0" smtClean="0"/>
              <a:t>TWT element negotiated </a:t>
            </a:r>
            <a:r>
              <a:rPr lang="en-US" altLang="zh-CN" dirty="0"/>
              <a:t>by a STA </a:t>
            </a:r>
            <a:r>
              <a:rPr lang="en-US" altLang="zh-CN" dirty="0" smtClean="0"/>
              <a:t>is applied</a:t>
            </a:r>
            <a:endParaRPr lang="zh-CN" altLang="en-US" sz="60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268183"/>
              </p:ext>
            </p:extLst>
          </p:nvPr>
        </p:nvGraphicFramePr>
        <p:xfrm>
          <a:off x="241300" y="5032266"/>
          <a:ext cx="4421187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918"/>
                <a:gridCol w="619054"/>
                <a:gridCol w="637228"/>
                <a:gridCol w="492374"/>
                <a:gridCol w="728413"/>
                <a:gridCol w="533400"/>
                <a:gridCol w="533400"/>
                <a:gridCol w="533400"/>
              </a:tblGrid>
              <a:tr h="54428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266700" algn="l"/>
                        </a:tabLs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0" marR="76200" marT="76200" marB="5080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711200" algn="r"/>
                        </a:tabLst>
                      </a:pPr>
                      <a:r>
                        <a:rPr lang="en-US" sz="800">
                          <a:effectLst/>
                        </a:rPr>
                        <a:t>NDP Paging Indicator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0" marR="76200" marT="76200" marB="5080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673100" algn="r"/>
                        </a:tabLst>
                      </a:pPr>
                      <a:r>
                        <a:rPr lang="en-US" sz="800" dirty="0">
                          <a:effectLst/>
                        </a:rPr>
                        <a:t>Responder PM Mode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0" marR="76200" marT="76200" marB="5080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673100" algn="r"/>
                        </a:tabLst>
                      </a:pPr>
                      <a:r>
                        <a:rPr lang="en-US" sz="800" u="none" dirty="0">
                          <a:effectLst/>
                        </a:rPr>
                        <a:t>Negotiation Type</a:t>
                      </a:r>
                      <a:endParaRPr lang="zh-CN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0" marR="76200" marT="76200" marB="50800"/>
                </a:tc>
                <a:tc>
                  <a:txBody>
                    <a:bodyPr/>
                    <a:lstStyle/>
                    <a:p>
                      <a:pPr marL="0" indent="0" algn="l" defTabSz="4572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673100" algn="r"/>
                        </a:tabLst>
                      </a:pPr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r>
                        <a:rPr lang="en-US" sz="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TWT </a:t>
                      </a:r>
                      <a:r>
                        <a:rPr lang="en-US" altLang="zh-CN" sz="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Frame disable</a:t>
                      </a:r>
                      <a:endParaRPr lang="en-US" sz="80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5080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520700" algn="r"/>
                        </a:tabLst>
                      </a:pPr>
                      <a:r>
                        <a:rPr lang="en-US" altLang="zh-CN" sz="800" dirty="0" smtClean="0">
                          <a:effectLst/>
                        </a:rPr>
                        <a:t>Wake Duration Unit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0" marR="76200" marT="76200" marB="50800"/>
                </a:tc>
                <a:tc>
                  <a:txBody>
                    <a:bodyPr/>
                    <a:lstStyle/>
                    <a:p>
                      <a:pPr marL="0" indent="0" algn="l" defTabSz="4572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520700" algn="r"/>
                        </a:tabLst>
                      </a:pPr>
                      <a:r>
                        <a:rPr lang="en-US" altLang="zh-CN" sz="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Multi-link</a:t>
                      </a:r>
                      <a:endParaRPr lang="zh-CN" sz="8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50800"/>
                </a:tc>
                <a:tc>
                  <a:txBody>
                    <a:bodyPr/>
                    <a:lstStyle/>
                    <a:p>
                      <a:pPr marL="0" indent="0" algn="l" defTabSz="4572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520700" algn="r"/>
                        </a:tabLst>
                      </a:pPr>
                      <a:r>
                        <a:rPr lang="en-US" altLang="zh-CN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zh-CN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50800"/>
                </a:tc>
              </a:tr>
              <a:tr h="408214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266700" algn="l"/>
                        </a:tabLst>
                      </a:pPr>
                      <a:r>
                        <a:rPr lang="en-US" sz="800">
                          <a:effectLst/>
                        </a:rPr>
                        <a:t>Bits: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0" marR="76200" marT="76200" marB="5080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711200" algn="r"/>
                        </a:tabLs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0" marR="76200" marT="76200" marB="5080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673100" algn="r"/>
                        </a:tabLs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zh-CN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0" marR="76200" marT="76200" marB="5080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673100" algn="r"/>
                        </a:tabLst>
                      </a:pPr>
                      <a:r>
                        <a:rPr lang="en-US" sz="800" u="none">
                          <a:effectLst/>
                        </a:rPr>
                        <a:t>2</a:t>
                      </a:r>
                      <a:endParaRPr lang="zh-CN" sz="120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0" marR="76200" marT="76200" marB="5080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673100" algn="r"/>
                        </a:tabLst>
                      </a:pPr>
                      <a:r>
                        <a:rPr lang="en-US" sz="800" u="none" strike="noStrike" dirty="0">
                          <a:effectLst/>
                        </a:rPr>
                        <a:t> </a:t>
                      </a:r>
                      <a:r>
                        <a:rPr lang="en-US" sz="800" u="none" strike="noStrike" dirty="0" smtClean="0">
                          <a:effectLst/>
                        </a:rPr>
                        <a:t>1</a:t>
                      </a:r>
                      <a:endParaRPr lang="zh-CN" sz="12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0" marR="76200" marT="76200" marB="5080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520700" algn="r"/>
                        </a:tabLst>
                      </a:pPr>
                      <a:r>
                        <a:rPr lang="en-US" sz="800" strike="sngStrike" dirty="0" smtClean="0">
                          <a:effectLst/>
                        </a:rPr>
                        <a:t>1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0" marR="76200" marT="76200" marB="5080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520700" algn="r"/>
                        </a:tabLs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0" marR="76200" marT="76200" marB="5080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520700" algn="r"/>
                        </a:tabLs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endParaRPr lang="zh-CN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0" marR="76200" marT="76200" marB="50800" anchor="ctr"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725022"/>
              </p:ext>
            </p:extLst>
          </p:nvPr>
        </p:nvGraphicFramePr>
        <p:xfrm>
          <a:off x="4927600" y="4968766"/>
          <a:ext cx="3911600" cy="101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168"/>
                <a:gridCol w="438369"/>
                <a:gridCol w="348447"/>
                <a:gridCol w="472090"/>
                <a:gridCol w="472090"/>
                <a:gridCol w="449609"/>
                <a:gridCol w="449609"/>
                <a:gridCol w="449609"/>
                <a:gridCol w="449609"/>
              </a:tblGrid>
              <a:tr h="6731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zh-C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1016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Request Type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1016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Target Wake Time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1016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TWT Group Assignment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762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Nominal Minimum TWT Wake Duration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1016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TWT Wake Interval Mantissa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1016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TWT </a:t>
                      </a:r>
                      <a:r>
                        <a:rPr lang="en-US" sz="800" dirty="0" smtClean="0">
                          <a:effectLst/>
                        </a:rPr>
                        <a:t>Channel</a:t>
                      </a:r>
                      <a:endParaRPr lang="zh-C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1016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NDP Paging (optional)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762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Link ID Bitmap</a:t>
                      </a:r>
                      <a:endParaRPr lang="zh-C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76200" marB="50800" anchor="ctr"/>
                </a:tc>
              </a:tr>
              <a:tr h="2667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Octets: 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1016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1016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 or 0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1016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 or 3 or 0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762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1016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1016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zh-C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101600" marB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 or 4</a:t>
                      </a:r>
                      <a:endParaRPr lang="zh-C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76200" marB="508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 or 1</a:t>
                      </a:r>
                      <a:endParaRPr lang="zh-C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25400" marR="25400" marT="76200" marB="50800" anchor="ctr"/>
                </a:tc>
              </a:tr>
            </a:tbl>
          </a:graphicData>
        </a:graphic>
      </p:graphicFrame>
      <p:sp>
        <p:nvSpPr>
          <p:cNvPr id="17" name="文本框 16"/>
          <p:cNvSpPr txBox="1"/>
          <p:nvPr/>
        </p:nvSpPr>
        <p:spPr>
          <a:xfrm>
            <a:off x="1447800" y="6013118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Control field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6105525" y="6013118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TWT parameter Information field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6819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</a:t>
            </a:r>
            <a:r>
              <a:rPr lang="en-US" altLang="zh-CN" dirty="0"/>
              <a:t>we address the remaining issue of </a:t>
            </a:r>
            <a:r>
              <a:rPr lang="en-GB" altLang="zh-CN" dirty="0"/>
              <a:t>individual TWT </a:t>
            </a:r>
            <a:r>
              <a:rPr lang="en-US" altLang="zh-CN" dirty="0" smtClean="0"/>
              <a:t>setup </a:t>
            </a:r>
            <a:r>
              <a:rPr lang="en-US" altLang="zh-CN" dirty="0"/>
              <a:t>for </a:t>
            </a:r>
            <a:r>
              <a:rPr lang="en-US" altLang="zh-CN" dirty="0" smtClean="0"/>
              <a:t>multi-link </a:t>
            </a:r>
            <a:r>
              <a:rPr lang="en-US" altLang="zh-CN" dirty="0" smtClean="0"/>
              <a:t>device</a:t>
            </a:r>
          </a:p>
          <a:p>
            <a:pPr lvl="1"/>
            <a:r>
              <a:rPr lang="en-US" altLang="zh-CN" dirty="0" smtClean="0"/>
              <a:t>Add </a:t>
            </a:r>
            <a:r>
              <a:rPr lang="en-US" altLang="zh-CN" dirty="0" smtClean="0"/>
              <a:t>Link </a:t>
            </a:r>
            <a:r>
              <a:rPr lang="en-US" altLang="zh-CN" dirty="0"/>
              <a:t>ID Bitmap </a:t>
            </a:r>
            <a:r>
              <a:rPr lang="en-US" altLang="zh-CN" dirty="0" smtClean="0"/>
              <a:t>Present </a:t>
            </a:r>
            <a:r>
              <a:rPr lang="en-US" altLang="zh-CN" dirty="0"/>
              <a:t>bit to the Control field of the TWT element</a:t>
            </a:r>
          </a:p>
          <a:p>
            <a:pPr lvl="1"/>
            <a:r>
              <a:rPr lang="en-US" altLang="zh-CN" dirty="0"/>
              <a:t>Add Link Bitmap subfield to the TWT parameter Information </a:t>
            </a:r>
            <a:r>
              <a:rPr lang="en-US" altLang="zh-CN" dirty="0" smtClean="0"/>
              <a:t>field of the TWT element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[1</a:t>
            </a:r>
            <a:r>
              <a:rPr lang="en-US" altLang="zh-CN" dirty="0"/>
              <a:t>] </a:t>
            </a:r>
            <a:r>
              <a:rPr lang="en-US" altLang="zh-CN" dirty="0" smtClean="0"/>
              <a:t>11-19-1988-03-00be-power-save-for-multi-link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add the following signal to TWT element for </a:t>
            </a:r>
            <a:r>
              <a:rPr lang="en-GB" altLang="zh-CN" dirty="0" smtClean="0"/>
              <a:t>individual </a:t>
            </a:r>
            <a:r>
              <a:rPr lang="en-GB" altLang="zh-CN" dirty="0"/>
              <a:t>TWT </a:t>
            </a:r>
            <a:r>
              <a:rPr lang="en-US" altLang="zh-CN" dirty="0"/>
              <a:t>setup </a:t>
            </a:r>
            <a:r>
              <a:rPr lang="en-US" altLang="zh-CN" dirty="0" smtClean="0"/>
              <a:t>between two MLDs</a:t>
            </a:r>
          </a:p>
          <a:p>
            <a:pPr lvl="1"/>
            <a:r>
              <a:rPr lang="en-US" altLang="zh-CN" dirty="0"/>
              <a:t>Add </a:t>
            </a:r>
            <a:r>
              <a:rPr lang="en-US" altLang="zh-CN" dirty="0" smtClean="0"/>
              <a:t>Link </a:t>
            </a:r>
            <a:r>
              <a:rPr lang="en-US" altLang="zh-CN" dirty="0"/>
              <a:t>ID Bitmap </a:t>
            </a:r>
            <a:r>
              <a:rPr lang="en-US" altLang="zh-CN" dirty="0" smtClean="0"/>
              <a:t>Present </a:t>
            </a:r>
            <a:r>
              <a:rPr lang="en-US" altLang="zh-CN" dirty="0"/>
              <a:t>bit to the Control field of the TWT element</a:t>
            </a:r>
          </a:p>
          <a:p>
            <a:pPr lvl="1"/>
            <a:r>
              <a:rPr lang="en-US" altLang="zh-CN" dirty="0"/>
              <a:t>Add Link Bitmap subfield to the TWT parameter Information field of the TWT element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1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86849</TotalTime>
  <Words>414</Words>
  <Application>Microsoft Office PowerPoint</Application>
  <PresentationFormat>全屏显示(4:3)</PresentationFormat>
  <Paragraphs>89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ＭＳ Ｐゴシック</vt:lpstr>
      <vt:lpstr>宋体</vt:lpstr>
      <vt:lpstr>Arial</vt:lpstr>
      <vt:lpstr>Times New Roman</vt:lpstr>
      <vt:lpstr>802-11-Submission</vt:lpstr>
      <vt:lpstr>Document</vt:lpstr>
      <vt:lpstr>TWT for MLD</vt:lpstr>
      <vt:lpstr>Background</vt:lpstr>
      <vt:lpstr>Recap-TWT</vt:lpstr>
      <vt:lpstr>TWT for multi-link device</vt:lpstr>
      <vt:lpstr>Summary</vt:lpstr>
      <vt:lpstr>References</vt:lpstr>
      <vt:lpstr>SP 1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672</cp:revision>
  <cp:lastPrinted>1998-02-10T13:28:06Z</cp:lastPrinted>
  <dcterms:created xsi:type="dcterms:W3CDTF">2013-11-12T18:41:50Z</dcterms:created>
  <dcterms:modified xsi:type="dcterms:W3CDTF">2020-11-30T02:13:24Z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(3)0TfuWG9IjfGEywXKjsevfCVaj+4u8xr3G66Wp3zzCcr2K7AQAFbIRJO59vX0H2t1VDW4eCyY
YOFcEWMubPtjMNen44vEylk1EV/8SU3erhqPsYkEwhTY4HJYnjLMjJGXZyirFG/eyJqnSAB9
R51pGIW+zSKxFy4w5YMlKHzWqf9Z8V6sPfyoVMb6sN6i4PIZzT0qCAzmNrU//WSWbiPlEHSt
Skm1OZTRodfX5JmF9g</vt:lpwstr>
  </property>
  <property fmtid="{D5CDD505-2E9C-101B-9397-08002B2CF9AE}" pid="4" name="_2015_ms_pID_7253431">
    <vt:lpwstr>qXPKGqbecESs5F5wePPOs8EPuI7k+mJJecHT6IB5Z9+LvuC0bHNYJX
a+7uC+vewS1k40/L9G/Wq8IXwTBzZYM1C/Hvx6zqB+N9LkclaEKhnDzry9QbT1Yc+GuWF89g
UKhmHvZHkxiAzMT9+RVmKxQq4VFze+DrkmFsp6y4aiNd1PfE7cx/bXRXkDjuX0sq9to5z3bL
jl9hRiVzZJUkmIjF3+PeW8apVcJG2xLFrj4h</vt:lpwstr>
  </property>
  <property fmtid="{D5CDD505-2E9C-101B-9397-08002B2CF9AE}" pid="5" name="_2015_ms_pID_7253432">
    <vt:lpwstr>U3snbcv4aQ7T6THAzc13nnA=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1604499038</vt:lpwstr>
  </property>
</Properties>
</file>