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56" r:id="rId2"/>
    <p:sldId id="257" r:id="rId3"/>
    <p:sldId id="309" r:id="rId4"/>
    <p:sldId id="316" r:id="rId5"/>
    <p:sldId id="287" r:id="rId6"/>
    <p:sldId id="308" r:id="rId7"/>
    <p:sldId id="300" r:id="rId8"/>
    <p:sldId id="301" r:id="rId9"/>
    <p:sldId id="303" r:id="rId10"/>
    <p:sldId id="304" r:id="rId11"/>
    <p:sldId id="305" r:id="rId12"/>
    <p:sldId id="302" r:id="rId13"/>
    <p:sldId id="306" r:id="rId14"/>
    <p:sldId id="311" r:id="rId15"/>
    <p:sldId id="328" r:id="rId16"/>
    <p:sldId id="332" r:id="rId17"/>
    <p:sldId id="334" r:id="rId18"/>
    <p:sldId id="297" r:id="rId19"/>
    <p:sldId id="314" r:id="rId20"/>
    <p:sldId id="264" r:id="rId21"/>
    <p:sldId id="319" r:id="rId22"/>
    <p:sldId id="324" r:id="rId23"/>
    <p:sldId id="333" r:id="rId24"/>
    <p:sldId id="322" r:id="rId25"/>
    <p:sldId id="320" r:id="rId26"/>
    <p:sldId id="327" r:id="rId27"/>
  </p:sldIdLst>
  <p:sldSz cx="9144000" cy="5143500" type="screen16x9"/>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00" autoAdjust="0"/>
    <p:restoredTop sz="94694"/>
  </p:normalViewPr>
  <p:slideViewPr>
    <p:cSldViewPr>
      <p:cViewPr varScale="1">
        <p:scale>
          <a:sx n="161" d="100"/>
          <a:sy n="161" d="100"/>
        </p:scale>
        <p:origin x="504" y="200"/>
      </p:cViewPr>
      <p:guideLst>
        <p:guide orient="horz" pos="162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1" d="100"/>
          <a:sy n="81" d="100"/>
        </p:scale>
        <p:origin x="3360" y="17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802.11-20/1679</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October 2020</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802.11-20/1679</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October 2020</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802.11-20/1679</a:t>
            </a:r>
            <a:endParaRPr lang="en-US"/>
          </a:p>
        </p:txBody>
      </p:sp>
      <p:sp>
        <p:nvSpPr>
          <p:cNvPr id="5" name="Rectangle 3"/>
          <p:cNvSpPr>
            <a:spLocks noGrp="1" noChangeArrowheads="1"/>
          </p:cNvSpPr>
          <p:nvPr>
            <p:ph type="dt"/>
          </p:nvPr>
        </p:nvSpPr>
        <p:spPr>
          <a:ln/>
        </p:spPr>
        <p:txBody>
          <a:bodyPr/>
          <a:lstStyle/>
          <a:p>
            <a:r>
              <a:rPr lang="en-GB"/>
              <a:t>October 2020</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802.11-20/1679</a:t>
            </a:r>
            <a:endParaRPr lang="en-US"/>
          </a:p>
        </p:txBody>
      </p:sp>
      <p:sp>
        <p:nvSpPr>
          <p:cNvPr id="5" name="Rectangle 3"/>
          <p:cNvSpPr>
            <a:spLocks noGrp="1" noChangeArrowheads="1"/>
          </p:cNvSpPr>
          <p:nvPr>
            <p:ph type="dt"/>
          </p:nvPr>
        </p:nvSpPr>
        <p:spPr>
          <a:ln/>
        </p:spPr>
        <p:txBody>
          <a:bodyPr/>
          <a:lstStyle/>
          <a:p>
            <a:r>
              <a:rPr lang="en-GB"/>
              <a:t>October 2020</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802.11-20/1679</a:t>
            </a:r>
            <a:endParaRPr lang="en-US"/>
          </a:p>
        </p:txBody>
      </p:sp>
      <p:sp>
        <p:nvSpPr>
          <p:cNvPr id="5" name="Rectangle 3"/>
          <p:cNvSpPr>
            <a:spLocks noGrp="1" noChangeArrowheads="1"/>
          </p:cNvSpPr>
          <p:nvPr>
            <p:ph type="dt"/>
          </p:nvPr>
        </p:nvSpPr>
        <p:spPr>
          <a:ln/>
        </p:spPr>
        <p:txBody>
          <a:bodyPr/>
          <a:lstStyle/>
          <a:p>
            <a:r>
              <a:rPr lang="en-GB"/>
              <a:t>October 2020</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20</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October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October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October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485900"/>
            <a:ext cx="3808413"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485900"/>
            <a:ext cx="3810000"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October 2020</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October 2020</a:t>
            </a:r>
          </a:p>
        </p:txBody>
      </p:sp>
      <p:sp>
        <p:nvSpPr>
          <p:cNvPr id="8" name="Footer Placeholder 7"/>
          <p:cNvSpPr>
            <a:spLocks noGrp="1"/>
          </p:cNvSpPr>
          <p:nvPr>
            <p:ph type="ftr" idx="11"/>
          </p:nvPr>
        </p:nvSpPr>
        <p:spPr>
          <a:xfrm>
            <a:off x="5643570" y="4856560"/>
            <a:ext cx="2898768" cy="135731"/>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October 2020</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October 2020</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October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514350"/>
            <a:ext cx="1941513" cy="405646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514350"/>
            <a:ext cx="5676900" cy="405646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October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514350"/>
            <a:ext cx="7770813" cy="79891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485900"/>
            <a:ext cx="7770813"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October 2020</a:t>
            </a:r>
            <a:endParaRPr lang="en-GB" dirty="0"/>
          </a:p>
        </p:txBody>
      </p:sp>
      <p:sp>
        <p:nvSpPr>
          <p:cNvPr id="1028" name="Rectangle 4"/>
          <p:cNvSpPr>
            <a:spLocks noGrp="1" noChangeArrowheads="1"/>
          </p:cNvSpPr>
          <p:nvPr>
            <p:ph type="ftr"/>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9" y="4856560"/>
            <a:ext cx="528637" cy="27265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457200"/>
            <a:ext cx="7772400" cy="1191"/>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4856560"/>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800" y="4857750"/>
            <a:ext cx="7848600" cy="1191"/>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p:nvSpPr>
        <p:spPr bwMode="auto">
          <a:xfrm>
            <a:off x="5000628" y="267874"/>
            <a:ext cx="3500462"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802.11-20/1679r0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2" Type="http://schemas.openxmlformats.org/officeDocument/2006/relationships/hyperlink" Target="http://standards.ieee.org/develop/policies/bylaws/sect6-7.html%23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1665685" y="250031"/>
            <a:ext cx="1727588" cy="204788"/>
          </a:xfrm>
        </p:spPr>
        <p:txBody>
          <a:bodyPr/>
          <a:lstStyle/>
          <a:p>
            <a:r>
              <a:rPr lang="en-GB"/>
              <a:t>October 2020</a:t>
            </a:r>
            <a:endParaRPr lang="en-GB" dirty="0"/>
          </a:p>
        </p:txBody>
      </p:sp>
      <p:sp>
        <p:nvSpPr>
          <p:cNvPr id="7" name="Footer Placeholder 4"/>
          <p:cNvSpPr>
            <a:spLocks noGrp="1"/>
          </p:cNvSpPr>
          <p:nvPr>
            <p:ph type="ftr" idx="14"/>
          </p:nvPr>
        </p:nvSpPr>
        <p:spPr>
          <a:xfrm>
            <a:off x="5268521" y="4856560"/>
            <a:ext cx="2281233" cy="135731"/>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Agenda </a:t>
            </a:r>
            <a:r>
              <a:rPr lang="en-GB" dirty="0" err="1"/>
              <a:t>TGbc</a:t>
            </a:r>
            <a:r>
              <a:rPr lang="en-GB" dirty="0"/>
              <a:t> Telco October 6, 2020</a:t>
            </a:r>
          </a:p>
        </p:txBody>
      </p:sp>
      <p:sp>
        <p:nvSpPr>
          <p:cNvPr id="3074" name="Rectangle 2"/>
          <p:cNvSpPr>
            <a:spLocks noGrp="1" noChangeArrowheads="1"/>
          </p:cNvSpPr>
          <p:nvPr>
            <p:ph type="body" idx="1"/>
          </p:nvPr>
        </p:nvSpPr>
        <p:spPr>
          <a:xfrm>
            <a:off x="1657350" y="1143001"/>
            <a:ext cx="5829300" cy="297656"/>
          </a:xfrm>
          <a:ln/>
        </p:spPr>
        <p:txBody>
          <a:bodyPr/>
          <a:lstStyle/>
          <a:p>
            <a:pPr algn="ct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b="0" dirty="0"/>
              <a:t> 2020-10-06</a:t>
            </a:r>
          </a:p>
        </p:txBody>
      </p:sp>
      <p:graphicFrame>
        <p:nvGraphicFramePr>
          <p:cNvPr id="3075" name="Object 3"/>
          <p:cNvGraphicFramePr>
            <a:graphicFrameLocks noChangeAspect="1"/>
          </p:cNvGraphicFramePr>
          <p:nvPr>
            <p:extLst>
              <p:ext uri="{D42A27DB-BD31-4B8C-83A1-F6EECF244321}">
                <p14:modId xmlns:p14="http://schemas.microsoft.com/office/powerpoint/2010/main" val="3245102069"/>
              </p:ext>
            </p:extLst>
          </p:nvPr>
        </p:nvGraphicFramePr>
        <p:xfrm>
          <a:off x="3076576" y="2407444"/>
          <a:ext cx="3069431" cy="931069"/>
        </p:xfrm>
        <a:graphic>
          <a:graphicData uri="http://schemas.openxmlformats.org/presentationml/2006/ole">
            <mc:AlternateContent xmlns:mc="http://schemas.openxmlformats.org/markup-compatibility/2006">
              <mc:Choice xmlns:v="urn:schemas-microsoft-com:vml" Requires="v">
                <p:oleObj spid="_x0000_s3236" name="Document" r:id="rId4" imgW="8255000" imgH="2514600" progId="">
                  <p:embed/>
                </p:oleObj>
              </mc:Choice>
              <mc:Fallback>
                <p:oleObj name="Document" r:id="rId4" imgW="8255000" imgH="2514600" progId="">
                  <p:embed/>
                  <p:pic>
                    <p:nvPicPr>
                      <p:cNvPr id="0" name="Picture 4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76576" y="2407444"/>
                        <a:ext cx="3069431" cy="93106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6" name="Rectangle 4"/>
          <p:cNvSpPr>
            <a:spLocks noChangeArrowheads="1"/>
          </p:cNvSpPr>
          <p:nvPr/>
        </p:nvSpPr>
        <p:spPr bwMode="auto">
          <a:xfrm>
            <a:off x="1543050" y="1454944"/>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1428750" y="1371600"/>
            <a:ext cx="6286500" cy="3084910"/>
          </a:xfrm>
        </p:spPr>
        <p:txBody>
          <a:bodyPr/>
          <a:lstStyle/>
          <a:p>
            <a:pPr marL="172641" indent="-172641">
              <a:lnSpc>
                <a:spcPct val="80000"/>
              </a:lnSpc>
              <a:spcBef>
                <a:spcPct val="20000"/>
              </a:spcBef>
              <a:buClr>
                <a:srgbClr val="CC3300"/>
              </a:buClr>
              <a:buSzPct val="50000"/>
              <a:buFont typeface="Monotype Sorts" pitchFamily="-111" charset="2"/>
              <a:buChar char="l"/>
            </a:pPr>
            <a:endParaRPr lang="en-US" sz="450" u="sng" dirty="0">
              <a:solidFill>
                <a:srgbClr val="FF0000"/>
              </a:solidFill>
              <a:latin typeface="Arial" pitchFamily="-111" charset="0"/>
            </a:endParaRPr>
          </a:p>
          <a:p>
            <a:pPr marL="472679" lvl="1">
              <a:lnSpc>
                <a:spcPct val="90000"/>
              </a:lnSpc>
              <a:buClr>
                <a:srgbClr val="CC3300"/>
              </a:buClr>
              <a:buSzPct val="50000"/>
            </a:pPr>
            <a:r>
              <a:rPr lang="en-US" b="1" dirty="0">
                <a:latin typeface="Calibri" pitchFamily="-111" charset="0"/>
                <a:ea typeface="Calibri" pitchFamily="-111" charset="0"/>
                <a:cs typeface="Calibri" pitchFamily="-111" charset="0"/>
              </a:rPr>
              <a:t>	</a:t>
            </a:r>
            <a:r>
              <a:rPr lang="en-US" b="1" dirty="0">
                <a:ea typeface="Calibri" pitchFamily="-111" charset="0"/>
                <a:cs typeface="Calibri" pitchFamily="-111" charset="0"/>
              </a:rPr>
              <a:t>The patent policy and the procedures used to execute that policy are documented in the:</a:t>
            </a:r>
          </a:p>
          <a:p>
            <a:pPr lvl="2">
              <a:lnSpc>
                <a:spcPct val="90000"/>
              </a:lnSpc>
              <a:spcBef>
                <a:spcPct val="20000"/>
              </a:spcBef>
              <a:buClr>
                <a:srgbClr val="CC3300"/>
              </a:buClr>
              <a:buSzPct val="150000"/>
              <a:buFontTx/>
              <a:buChar char="•"/>
            </a:pPr>
            <a:r>
              <a:rPr lang="en-US" sz="1500" b="1" i="1" dirty="0">
                <a:ea typeface="Calibri" pitchFamily="-111" charset="0"/>
                <a:cs typeface="Calibri" pitchFamily="-111" charset="0"/>
              </a:rPr>
              <a:t>IEEE-SA Standards Board Bylaws</a:t>
            </a:r>
            <a:r>
              <a:rPr lang="en-US" sz="1500" b="1" dirty="0">
                <a:ea typeface="Calibri" pitchFamily="-111" charset="0"/>
                <a:cs typeface="Calibri" pitchFamily="-111" charset="0"/>
              </a:rPr>
              <a:t> </a:t>
            </a:r>
            <a:r>
              <a:rPr lang="en-US" sz="1200" b="1" dirty="0">
                <a:ea typeface="Calibri" pitchFamily="-111" charset="0"/>
                <a:cs typeface="Calibri" pitchFamily="-111" charset="0"/>
              </a:rPr>
              <a:t>(</a:t>
            </a:r>
            <a:r>
              <a:rPr lang="en-US" sz="1200" b="1" dirty="0">
                <a:ea typeface="Calibri" pitchFamily="-111" charset="0"/>
                <a:cs typeface="Calibri" pitchFamily="-111" charset="0"/>
                <a:hlinkClick r:id="rId2"/>
              </a:rPr>
              <a:t>http://standards.ieee.org/develop/policies/bylaws/sect6-7.html#6</a:t>
            </a:r>
            <a:r>
              <a:rPr lang="en-US" sz="1200" b="1" dirty="0">
                <a:ea typeface="Calibri" pitchFamily="-111" charset="0"/>
                <a:cs typeface="Calibri" pitchFamily="-111" charset="0"/>
              </a:rPr>
              <a:t> ) </a:t>
            </a:r>
          </a:p>
          <a:p>
            <a:pPr lvl="2">
              <a:lnSpc>
                <a:spcPct val="90000"/>
              </a:lnSpc>
              <a:spcBef>
                <a:spcPct val="20000"/>
              </a:spcBef>
              <a:buClr>
                <a:srgbClr val="CC3300"/>
              </a:buClr>
              <a:buSzPct val="150000"/>
              <a:buFontTx/>
              <a:buChar char="•"/>
            </a:pPr>
            <a:r>
              <a:rPr lang="en-US" sz="1500" b="1" i="1" dirty="0">
                <a:ea typeface="Calibri" pitchFamily="-111" charset="0"/>
                <a:cs typeface="Calibri" pitchFamily="-111" charset="0"/>
              </a:rPr>
              <a:t>IEEE-SA Standards Board Operations Manual</a:t>
            </a:r>
            <a:r>
              <a:rPr lang="en-US" sz="1500" b="1" dirty="0">
                <a:ea typeface="Calibri" pitchFamily="-111" charset="0"/>
                <a:cs typeface="Calibri" pitchFamily="-111" charset="0"/>
              </a:rPr>
              <a:t> </a:t>
            </a:r>
            <a:r>
              <a:rPr lang="en-US" sz="1200" b="1" dirty="0">
                <a:ea typeface="Calibri" pitchFamily="-111" charset="0"/>
                <a:cs typeface="Calibri" pitchFamily="-111" charset="0"/>
              </a:rPr>
              <a:t>(</a:t>
            </a:r>
            <a:r>
              <a:rPr lang="en-US" sz="1200" b="1" dirty="0">
                <a:ea typeface="Calibri" pitchFamily="-111" charset="0"/>
                <a:cs typeface="Calibri" pitchFamily="-111" charset="0"/>
                <a:hlinkClick r:id="rId3"/>
              </a:rPr>
              <a:t>http://standards.ieee.org/develop/policies/opman/sect6.html#6.3</a:t>
            </a:r>
            <a:r>
              <a:rPr lang="en-US" sz="1200" b="1" dirty="0">
                <a:ea typeface="Calibri" pitchFamily="-111" charset="0"/>
                <a:cs typeface="Calibri" pitchFamily="-111" charset="0"/>
              </a:rPr>
              <a:t> )</a:t>
            </a:r>
          </a:p>
          <a:p>
            <a:pPr marL="472679" lvl="1">
              <a:lnSpc>
                <a:spcPct val="90000"/>
              </a:lnSpc>
              <a:spcBef>
                <a:spcPct val="20000"/>
              </a:spcBef>
              <a:buClr>
                <a:srgbClr val="CC3300"/>
              </a:buClr>
              <a:buSzPct val="50000"/>
            </a:pPr>
            <a:endParaRPr lang="en-US" dirty="0">
              <a:solidFill>
                <a:srgbClr val="000099"/>
              </a:solidFill>
            </a:endParaRPr>
          </a:p>
          <a:p>
            <a:pPr marL="472679" lvl="1">
              <a:lnSpc>
                <a:spcPct val="90000"/>
              </a:lnSpc>
              <a:buClr>
                <a:srgbClr val="CC3300"/>
              </a:buClr>
              <a:buSzPct val="50000"/>
            </a:pPr>
            <a:r>
              <a:rPr lang="en-US" b="1" dirty="0">
                <a:ea typeface="Calibri" pitchFamily="-111" charset="0"/>
                <a:cs typeface="Calibri" pitchFamily="-111" charset="0"/>
              </a:rPr>
              <a:t>	Material about the patent policy is available at </a:t>
            </a:r>
          </a:p>
          <a:p>
            <a:pPr marL="472679" lvl="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472679" lvl="1">
              <a:lnSpc>
                <a:spcPct val="90000"/>
              </a:lnSpc>
              <a:buClr>
                <a:srgbClr val="CC3300"/>
              </a:buClr>
              <a:buSzPct val="50000"/>
            </a:pPr>
            <a:endParaRPr lang="en-US" sz="2100" b="1" dirty="0">
              <a:ea typeface="Calibri" pitchFamily="-111" charset="0"/>
              <a:cs typeface="Calibri" pitchFamily="-111" charset="0"/>
            </a:endParaRPr>
          </a:p>
          <a:p>
            <a:pPr marL="472679" lvl="1" algn="ctr">
              <a:lnSpc>
                <a:spcPct val="90000"/>
              </a:lnSpc>
              <a:buClr>
                <a:srgbClr val="CC3300"/>
              </a:buClr>
              <a:buSzPct val="50000"/>
            </a:pPr>
            <a:r>
              <a:rPr lang="en-US" sz="2100" b="1" dirty="0">
                <a:ea typeface="Calibri" pitchFamily="-111" charset="0"/>
                <a:cs typeface="Calibri" pitchFamily="-111" charset="0"/>
              </a:rPr>
              <a:t>	If you have questions, contact the IEEE-SA Standards Board Patent Committee Administrator at </a:t>
            </a:r>
            <a:r>
              <a:rPr lang="en-US" sz="2100" b="1" dirty="0">
                <a:ea typeface="Calibri" pitchFamily="-111" charset="0"/>
                <a:cs typeface="Calibri" pitchFamily="-111" charset="0"/>
                <a:hlinkClick r:id="rId5"/>
              </a:rPr>
              <a:t>patcom@ieee.org</a:t>
            </a:r>
            <a:endParaRPr lang="en-US" sz="2100" b="1" dirty="0">
              <a:ea typeface="Calibri" pitchFamily="-111" charset="0"/>
              <a:cs typeface="Calibri" pitchFamily="-111" charset="0"/>
            </a:endParaRPr>
          </a:p>
          <a:p>
            <a:pPr marL="472679" lvl="1">
              <a:lnSpc>
                <a:spcPct val="90000"/>
              </a:lnSpc>
              <a:buClr>
                <a:srgbClr val="CC3300"/>
              </a:buClr>
              <a:buSzPct val="50000"/>
            </a:pPr>
            <a:endParaRPr lang="en-US" sz="135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October 2020</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100" dirty="0"/>
              <a:t>Link to IEEE Disclosure of Affiliation </a:t>
            </a:r>
          </a:p>
          <a:p>
            <a:pPr lvl="1">
              <a:lnSpc>
                <a:spcPct val="90000"/>
              </a:lnSpc>
            </a:pPr>
            <a:r>
              <a:rPr lang="en-US" sz="1800" dirty="0">
                <a:hlinkClick r:id="rId2"/>
              </a:rPr>
              <a:t>http://standards.ieee.org/faqs/affiliationFAQ.html</a:t>
            </a:r>
            <a:endParaRPr lang="en-US" sz="1800" dirty="0"/>
          </a:p>
          <a:p>
            <a:pPr>
              <a:lnSpc>
                <a:spcPct val="90000"/>
              </a:lnSpc>
            </a:pPr>
            <a:r>
              <a:rPr lang="en-US" sz="2100" dirty="0"/>
              <a:t>Links to IEEE Antitrust Guidelines</a:t>
            </a:r>
          </a:p>
          <a:p>
            <a:pPr lvl="1">
              <a:lnSpc>
                <a:spcPct val="90000"/>
              </a:lnSpc>
            </a:pPr>
            <a:r>
              <a:rPr lang="en-US" sz="1800" dirty="0">
                <a:hlinkClick r:id="rId3"/>
              </a:rPr>
              <a:t>http://standards.ieee.org/resources/antitrust-guidelines.pdf</a:t>
            </a:r>
            <a:endParaRPr lang="en-US" sz="1800" dirty="0"/>
          </a:p>
          <a:p>
            <a:pPr>
              <a:lnSpc>
                <a:spcPct val="90000"/>
              </a:lnSpc>
            </a:pPr>
            <a:r>
              <a:rPr lang="en-US" sz="2100" dirty="0"/>
              <a:t>Link to IEEE Code of Ethics</a:t>
            </a:r>
          </a:p>
          <a:p>
            <a:pPr lvl="1">
              <a:lnSpc>
                <a:spcPct val="90000"/>
              </a:lnSpc>
            </a:pPr>
            <a:r>
              <a:rPr lang="en-US" sz="1800" dirty="0">
                <a:hlinkClick r:id="rId4"/>
              </a:rPr>
              <a:t>http://www.ieee.org/web/membership/ethics/code_ethics.html</a:t>
            </a:r>
            <a:r>
              <a:rPr lang="en-US" sz="1800" dirty="0"/>
              <a:t> </a:t>
            </a:r>
          </a:p>
          <a:p>
            <a:pPr>
              <a:lnSpc>
                <a:spcPct val="90000"/>
              </a:lnSpc>
            </a:pPr>
            <a:r>
              <a:rPr lang="en-US" sz="2100" dirty="0"/>
              <a:t>Link to IEEE Patent Policy</a:t>
            </a:r>
          </a:p>
          <a:p>
            <a:pPr lvl="1">
              <a:lnSpc>
                <a:spcPct val="90000"/>
              </a:lnSpc>
            </a:pPr>
            <a:r>
              <a:rPr lang="en-US" sz="1800" dirty="0">
                <a:hlinkClick r:id="rId5"/>
              </a:rPr>
              <a:t>http://standards.ieee.org/board/pat/pat-slideset.ppt</a:t>
            </a:r>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October 2020</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1657350" y="1314450"/>
            <a:ext cx="5828110" cy="3084910"/>
          </a:xfrm>
        </p:spPr>
        <p:txBody>
          <a:bodyPr/>
          <a:lstStyle/>
          <a:p>
            <a:pPr>
              <a:spcBef>
                <a:spcPct val="20000"/>
              </a:spcBef>
              <a:buSzPct val="150000"/>
              <a:buFontTx/>
              <a:buChar char="•"/>
            </a:pPr>
            <a:r>
              <a:rPr lang="en-US" sz="1500" dirty="0">
                <a:ea typeface="Calibri" pitchFamily="-111" charset="0"/>
                <a:cs typeface="Calibri" pitchFamily="-111" charset="0"/>
              </a:rPr>
              <a:t>Cause an LOA to be submitted to the IEEE-SA (</a:t>
            </a:r>
            <a:r>
              <a:rPr lang="en-US" sz="1500" dirty="0" err="1">
                <a:ea typeface="Calibri" pitchFamily="-111" charset="0"/>
                <a:cs typeface="Calibri" pitchFamily="-111" charset="0"/>
              </a:rPr>
              <a:t>patcom@ieee.org</a:t>
            </a:r>
            <a:r>
              <a:rPr lang="en-US" sz="1500" dirty="0">
                <a:ea typeface="Calibri" pitchFamily="-111" charset="0"/>
                <a:cs typeface="Calibri" pitchFamily="-111" charset="0"/>
              </a:rPr>
              <a:t>); or</a:t>
            </a:r>
          </a:p>
          <a:p>
            <a:pPr>
              <a:spcBef>
                <a:spcPct val="20000"/>
              </a:spcBef>
              <a:buSzPct val="150000"/>
            </a:pPr>
            <a:endParaRPr lang="en-US" sz="1500" dirty="0">
              <a:ea typeface="Calibri" pitchFamily="-111" charset="0"/>
              <a:cs typeface="Calibri" pitchFamily="-111" charset="0"/>
            </a:endParaRPr>
          </a:p>
          <a:p>
            <a:pPr>
              <a:spcBef>
                <a:spcPct val="20000"/>
              </a:spcBef>
              <a:buSzPct val="150000"/>
              <a:buFontTx/>
              <a:buChar char="•"/>
            </a:pPr>
            <a:r>
              <a:rPr lang="en-US" sz="1500" dirty="0">
                <a:ea typeface="Calibri" pitchFamily="-111" charset="0"/>
                <a:cs typeface="Calibri" pitchFamily="-111" charset="0"/>
              </a:rPr>
              <a:t>Provide the chair of this group with the identity of the </a:t>
            </a:r>
            <a:r>
              <a:rPr lang="en-US" sz="1500" dirty="0" err="1">
                <a:ea typeface="Calibri" pitchFamily="-111" charset="0"/>
                <a:cs typeface="Calibri" pitchFamily="-111" charset="0"/>
              </a:rPr>
              <a:t>holder(s</a:t>
            </a:r>
            <a:r>
              <a:rPr lang="en-US" sz="1500" dirty="0">
                <a:ea typeface="Calibri" pitchFamily="-111" charset="0"/>
                <a:cs typeface="Calibri" pitchFamily="-111" charset="0"/>
              </a:rPr>
              <a:t>) of any and all such claims as soon as possible; or</a:t>
            </a:r>
          </a:p>
          <a:p>
            <a:pPr>
              <a:spcBef>
                <a:spcPct val="20000"/>
              </a:spcBef>
              <a:buSzPct val="150000"/>
            </a:pPr>
            <a:endParaRPr lang="en-US" sz="1500" dirty="0">
              <a:ea typeface="Calibri" pitchFamily="-111" charset="0"/>
              <a:cs typeface="Calibri" pitchFamily="-111" charset="0"/>
            </a:endParaRPr>
          </a:p>
          <a:p>
            <a:pPr>
              <a:spcBef>
                <a:spcPct val="20000"/>
              </a:spcBef>
              <a:buSzPct val="150000"/>
              <a:buFontTx/>
              <a:buChar char="•"/>
            </a:pPr>
            <a:r>
              <a:rPr lang="en-US" sz="1500" dirty="0">
                <a:ea typeface="Calibri" pitchFamily="-111" charset="0"/>
                <a:cs typeface="Calibri" pitchFamily="-111" charset="0"/>
              </a:rPr>
              <a:t>Speak up now and respond to this Call for Potentially Essential Patents</a:t>
            </a:r>
          </a:p>
          <a:p>
            <a:pPr>
              <a:spcBef>
                <a:spcPct val="20000"/>
              </a:spcBef>
            </a:pPr>
            <a:endParaRPr lang="en-US" sz="1500" dirty="0">
              <a:ea typeface="Calibri" pitchFamily="-111" charset="0"/>
              <a:cs typeface="Calibri" pitchFamily="-111" charset="0"/>
            </a:endParaRPr>
          </a:p>
          <a:p>
            <a:pPr>
              <a:spcBef>
                <a:spcPct val="20000"/>
              </a:spcBef>
            </a:pPr>
            <a:r>
              <a:rPr lang="en-US" sz="1500" b="0" dirty="0">
                <a:ea typeface="Calibri" pitchFamily="-111" charset="0"/>
                <a:cs typeface="Calibri" pitchFamily="-111" charset="0"/>
              </a:rPr>
              <a:t>If anyone in this meeting is personally aware of the holder of any patent claims that are potentially essential to implementation of the proposed </a:t>
            </a:r>
            <a:r>
              <a:rPr lang="en-US" sz="1500" b="0" dirty="0" err="1">
                <a:ea typeface="Calibri" pitchFamily="-111" charset="0"/>
                <a:cs typeface="Calibri" pitchFamily="-111" charset="0"/>
              </a:rPr>
              <a:t>standard(s</a:t>
            </a:r>
            <a:r>
              <a:rPr lang="en-US" sz="15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15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October 2020</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6941"/>
            <a:ext cx="5828110" cy="798910"/>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1657350" y="971550"/>
            <a:ext cx="5828110" cy="3084910"/>
          </a:xfrm>
        </p:spPr>
        <p:txBody>
          <a:bodyPr/>
          <a:lstStyle/>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Participation in any IEEE 802 meeting (Sponsor, Sponsor subgroup, Working Group, Working Group subgroup, etc.) is on an individual basis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in the IEEE standards development individual process shall act based on their qualifications and experience. (</a:t>
            </a:r>
            <a:r>
              <a:rPr lang="en-GB" sz="1050" dirty="0">
                <a:ea typeface="MS Gothic" pitchFamily="49" charset="-128"/>
                <a:cs typeface="MS Gothic" pitchFamily="49" charset="-128"/>
                <a:hlinkClick r:id="rId2"/>
              </a:rPr>
              <a:t>https://standards.ieee.org/develop/policies/bylaws/sb_bylaws.pdf</a:t>
            </a:r>
            <a:r>
              <a:rPr lang="en-GB" sz="1050" dirty="0">
                <a:ea typeface="MS Gothic" pitchFamily="49" charset="-128"/>
                <a:cs typeface="MS Gothic" pitchFamily="49" charset="-128"/>
              </a:rPr>
              <a:t>   section 5.2.1)</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4.2.1 “Establishment”, of the IEEE 802 LMSC Working Group Policies and Procedures)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050" u="sng" dirty="0">
                <a:ea typeface="MS Gothic" pitchFamily="49" charset="-128"/>
                <a:cs typeface="MS Gothic" pitchFamily="49" charset="-128"/>
                <a:hlinkClick r:id="rId2"/>
              </a:rPr>
              <a:t>https://standards.ieee.org/develop/policies/bylaws/sb_bylaws.pdf</a:t>
            </a:r>
            <a:r>
              <a:rPr lang="en-GB" sz="1050" u="sng" dirty="0">
                <a:ea typeface="MS Gothic" pitchFamily="49" charset="-128"/>
                <a:cs typeface="MS Gothic" pitchFamily="49" charset="-128"/>
              </a:rPr>
              <a:t>  </a:t>
            </a:r>
            <a:r>
              <a:rPr lang="en-GB" sz="1050" dirty="0">
                <a:ea typeface="MS Gothic" pitchFamily="49" charset="-128"/>
                <a:cs typeface="MS Gothic" pitchFamily="49" charset="-128"/>
              </a:rPr>
              <a:t> section 5.2.1.3 and the IEEE 802 LMSC Working Group Policies and Procedures,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3.4.1 “Chair”, list item </a:t>
            </a:r>
            <a:r>
              <a:rPr lang="en-GB" sz="1050" dirty="0" err="1">
                <a:ea typeface="MS Gothic" pitchFamily="49" charset="-128"/>
                <a:cs typeface="MS Gothic" pitchFamily="49" charset="-128"/>
              </a:rPr>
              <a:t>x</a:t>
            </a:r>
            <a:r>
              <a:rPr lang="en-GB" sz="1050" dirty="0">
                <a:ea typeface="MS Gothic" pitchFamily="49" charset="-128"/>
                <a:cs typeface="MS Gothic" pitchFamily="49" charset="-128"/>
              </a:rPr>
              <a:t>.</a:t>
            </a:r>
          </a:p>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By participating in IEEE 802 meetings, you accept these requirements.  If you do not agree to these policies then you shall not participate.</a:t>
            </a:r>
          </a:p>
          <a:p>
            <a:pPr indent="-251222" algn="ct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(Latest revision of IEEE 802 LMSC Working Group Policies and Procedures: </a:t>
            </a:r>
            <a:r>
              <a:rPr lang="en-GB" sz="1050" dirty="0">
                <a:ea typeface="MS Gothic" pitchFamily="49" charset="-128"/>
                <a:cs typeface="MS Gothic" pitchFamily="49" charset="-128"/>
                <a:hlinkClick r:id="rId3"/>
              </a:rPr>
              <a:t>http://www.ieee802.org/devdocs.shtml</a:t>
            </a:r>
            <a:r>
              <a:rPr lang="en-GB" sz="105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October 2020</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Attendance</a:t>
            </a:r>
          </a:p>
        </p:txBody>
      </p:sp>
      <p:sp>
        <p:nvSpPr>
          <p:cNvPr id="8" name="Textplatzhalter 7"/>
          <p:cNvSpPr>
            <a:spLocks noGrp="1"/>
          </p:cNvSpPr>
          <p:nvPr>
            <p:ph type="body" idx="1"/>
          </p:nvPr>
        </p:nvSpPr>
        <p:spPr/>
        <p:txBody>
          <a:bodyPr/>
          <a:lstStyle/>
          <a:p>
            <a:r>
              <a:rPr lang="en-US" dirty="0"/>
              <a:t>Use IMAT</a:t>
            </a:r>
          </a:p>
        </p:txBody>
      </p:sp>
      <p:sp>
        <p:nvSpPr>
          <p:cNvPr id="6" name="Datumsplatzhalter 5"/>
          <p:cNvSpPr>
            <a:spLocks noGrp="1"/>
          </p:cNvSpPr>
          <p:nvPr>
            <p:ph type="dt" idx="10"/>
          </p:nvPr>
        </p:nvSpPr>
        <p:spPr/>
        <p:txBody>
          <a:bodyPr/>
          <a:lstStyle/>
          <a:p>
            <a:r>
              <a:rPr lang="en-GB"/>
              <a:t>October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570312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Straw Polls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October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30823383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Editor’s Report</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October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21044110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Submissions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October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14542022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AOB</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October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Adjourn</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October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36812643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1665685" y="250031"/>
            <a:ext cx="1941902" cy="204788"/>
          </a:xfrm>
        </p:spPr>
        <p:txBody>
          <a:bodyPr/>
          <a:lstStyle/>
          <a:p>
            <a:r>
              <a:rPr lang="en-GB"/>
              <a:t>October 2020</a:t>
            </a:r>
            <a:endParaRPr lang="en-GB" dirty="0"/>
          </a:p>
        </p:txBody>
      </p:sp>
      <p:sp>
        <p:nvSpPr>
          <p:cNvPr id="5" name="Footer Placeholder 4"/>
          <p:cNvSpPr>
            <a:spLocks noGrp="1"/>
          </p:cNvSpPr>
          <p:nvPr>
            <p:ph type="ftr" idx="14"/>
          </p:nvPr>
        </p:nvSpPr>
        <p:spPr>
          <a:xfrm>
            <a:off x="5268521" y="4856560"/>
            <a:ext cx="2281233" cy="135731"/>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Abstract</a:t>
            </a:r>
          </a:p>
        </p:txBody>
      </p:sp>
      <p:sp>
        <p:nvSpPr>
          <p:cNvPr id="4098" name="Rectangle 2"/>
          <p:cNvSpPr>
            <a:spLocks noGrp="1" noChangeArrowheads="1"/>
          </p:cNvSpPr>
          <p:nvPr>
            <p:ph type="body" idx="1"/>
          </p:nvPr>
        </p:nvSpPr>
        <p:spPr>
          <a:xfrm>
            <a:off x="1657350" y="1485900"/>
            <a:ext cx="5829300" cy="3086100"/>
          </a:xfrm>
          <a:ln/>
        </p:spPr>
        <p:txBody>
          <a:bodyPr/>
          <a:lstStyle/>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Agenda Slides for 802.11 </a:t>
            </a:r>
            <a:r>
              <a:rPr lang="en-GB" dirty="0" err="1"/>
              <a:t>TGbc</a:t>
            </a:r>
            <a:r>
              <a:rPr lang="en-GB" dirty="0"/>
              <a:t> Enhanced </a:t>
            </a:r>
            <a:r>
              <a:rPr lang="en-GB" dirty="0" err="1"/>
              <a:t>BroadCast</a:t>
            </a:r>
            <a:r>
              <a:rPr lang="en-GB" dirty="0"/>
              <a:t> for the October 20, 2020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1678761" y="267874"/>
            <a:ext cx="1781167" cy="204788"/>
          </a:xfrm>
        </p:spPr>
        <p:txBody>
          <a:bodyPr/>
          <a:lstStyle/>
          <a:p>
            <a:r>
              <a:rPr lang="en-GB"/>
              <a:t>October 2020</a:t>
            </a:r>
          </a:p>
        </p:txBody>
      </p:sp>
      <p:sp>
        <p:nvSpPr>
          <p:cNvPr id="5" name="Footer Placeholder 4"/>
          <p:cNvSpPr>
            <a:spLocks noGrp="1"/>
          </p:cNvSpPr>
          <p:nvPr>
            <p:ph type="ftr" idx="14"/>
          </p:nvPr>
        </p:nvSpPr>
        <p:spPr>
          <a:xfrm>
            <a:off x="5804306" y="4856560"/>
            <a:ext cx="1745448" cy="135731"/>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20</a:t>
            </a:fld>
            <a:endParaRPr lang="en-GB"/>
          </a:p>
        </p:txBody>
      </p:sp>
      <p:sp>
        <p:nvSpPr>
          <p:cNvPr id="11265"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References</a:t>
            </a:r>
          </a:p>
        </p:txBody>
      </p:sp>
      <p:sp>
        <p:nvSpPr>
          <p:cNvPr id="11266" name="Rectangle 2"/>
          <p:cNvSpPr>
            <a:spLocks noGrp="1" noChangeArrowheads="1"/>
          </p:cNvSpPr>
          <p:nvPr>
            <p:ph type="body" idx="1"/>
          </p:nvPr>
        </p:nvSpPr>
        <p:spPr>
          <a:xfrm>
            <a:off x="1657350" y="1485901"/>
            <a:ext cx="5829300" cy="3156347"/>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73DF66-C11D-784F-87AD-C32B2FB505ED}"/>
              </a:ext>
            </a:extLst>
          </p:cNvPr>
          <p:cNvSpPr>
            <a:spLocks noGrp="1"/>
          </p:cNvSpPr>
          <p:nvPr>
            <p:ph type="title"/>
          </p:nvPr>
        </p:nvSpPr>
        <p:spPr/>
        <p:txBody>
          <a:bodyPr/>
          <a:lstStyle/>
          <a:p>
            <a:r>
              <a:rPr lang="en-US" dirty="0"/>
              <a:t>Telco Schedule</a:t>
            </a:r>
          </a:p>
        </p:txBody>
      </p:sp>
      <p:sp>
        <p:nvSpPr>
          <p:cNvPr id="3" name="Content Placeholder 2">
            <a:extLst>
              <a:ext uri="{FF2B5EF4-FFF2-40B4-BE49-F238E27FC236}">
                <a16:creationId xmlns:a16="http://schemas.microsoft.com/office/drawing/2014/main" id="{04903EC3-F6D5-4042-8F5C-10F6C4911CF2}"/>
              </a:ext>
            </a:extLst>
          </p:cNvPr>
          <p:cNvSpPr>
            <a:spLocks noGrp="1"/>
          </p:cNvSpPr>
          <p:nvPr>
            <p:ph idx="1"/>
          </p:nvPr>
        </p:nvSpPr>
        <p:spPr>
          <a:xfrm>
            <a:off x="685801" y="1485900"/>
            <a:ext cx="7770813" cy="3084910"/>
          </a:xfrm>
        </p:spPr>
        <p:txBody>
          <a:bodyPr/>
          <a:lstStyle/>
          <a:p>
            <a:pPr>
              <a:buFont typeface="Arial" panose="020B0604020202020204" pitchFamily="34" charset="0"/>
              <a:buChar char="•"/>
            </a:pPr>
            <a:r>
              <a:rPr lang="en-US" dirty="0"/>
              <a:t>Tuesdays, 10:00h ET for 1 hour</a:t>
            </a:r>
          </a:p>
          <a:p>
            <a:pPr>
              <a:buFont typeface="Arial" panose="020B0604020202020204" pitchFamily="34" charset="0"/>
              <a:buChar char="•"/>
            </a:pPr>
            <a:r>
              <a:rPr lang="en-US" dirty="0"/>
              <a:t>Dates</a:t>
            </a:r>
          </a:p>
          <a:p>
            <a:pPr lvl="1">
              <a:buFont typeface="Arial" panose="020B0604020202020204" pitchFamily="34" charset="0"/>
              <a:buChar char="•"/>
            </a:pPr>
            <a:r>
              <a:rPr lang="en-US" dirty="0"/>
              <a:t>Every week</a:t>
            </a:r>
          </a:p>
          <a:p>
            <a:endParaRPr lang="en-US" dirty="0"/>
          </a:p>
        </p:txBody>
      </p:sp>
      <p:sp>
        <p:nvSpPr>
          <p:cNvPr id="4" name="Slide Number Placeholder 3">
            <a:extLst>
              <a:ext uri="{FF2B5EF4-FFF2-40B4-BE49-F238E27FC236}">
                <a16:creationId xmlns:a16="http://schemas.microsoft.com/office/drawing/2014/main" id="{BF8402C6-13B2-7B42-BC75-B27B4431D1F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909D2C61-D73A-3A4F-972E-0538DC28A8C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64DC2A8C-5863-424F-BB79-5AE151C7D638}"/>
              </a:ext>
            </a:extLst>
          </p:cNvPr>
          <p:cNvSpPr>
            <a:spLocks noGrp="1"/>
          </p:cNvSpPr>
          <p:nvPr>
            <p:ph type="dt" idx="15"/>
          </p:nvPr>
        </p:nvSpPr>
        <p:spPr/>
        <p:txBody>
          <a:bodyPr/>
          <a:lstStyle/>
          <a:p>
            <a:r>
              <a:rPr lang="en-GB"/>
              <a:t>October 2020</a:t>
            </a:r>
            <a:endParaRPr lang="en-GB" dirty="0"/>
          </a:p>
        </p:txBody>
      </p:sp>
    </p:spTree>
    <p:extLst>
      <p:ext uri="{BB962C8B-B14F-4D97-AF65-F5344CB8AC3E}">
        <p14:creationId xmlns:p14="http://schemas.microsoft.com/office/powerpoint/2010/main" val="9985137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Timeline</a:t>
            </a:r>
          </a:p>
        </p:txBody>
      </p:sp>
      <p:sp>
        <p:nvSpPr>
          <p:cNvPr id="8" name="Textplatzhalter 7"/>
          <p:cNvSpPr>
            <a:spLocks noGrp="1"/>
          </p:cNvSpPr>
          <p:nvPr>
            <p:ph type="body" idx="1"/>
          </p:nvPr>
        </p:nvSpPr>
        <p:spPr/>
        <p:txBody>
          <a:bodyPr/>
          <a:lstStyle/>
          <a:p>
            <a:r>
              <a:rPr lang="en-US" dirty="0"/>
              <a:t>Information item – was discussed during call on April 28</a:t>
            </a:r>
          </a:p>
        </p:txBody>
      </p:sp>
      <p:sp>
        <p:nvSpPr>
          <p:cNvPr id="6" name="Datumsplatzhalter 5"/>
          <p:cNvSpPr>
            <a:spLocks noGrp="1"/>
          </p:cNvSpPr>
          <p:nvPr>
            <p:ph type="dt" idx="10"/>
          </p:nvPr>
        </p:nvSpPr>
        <p:spPr/>
        <p:txBody>
          <a:bodyPr/>
          <a:lstStyle/>
          <a:p>
            <a:r>
              <a:rPr lang="en-GB"/>
              <a:t>October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34038398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p:txBody>
          <a:bodyPr/>
          <a:lstStyle/>
          <a:p>
            <a:r>
              <a:rPr lang="en-US" dirty="0"/>
              <a:t>Current </a:t>
            </a:r>
            <a:r>
              <a:rPr lang="en-US" dirty="0" err="1"/>
              <a:t>TGbc</a:t>
            </a:r>
            <a:r>
              <a:rPr lang="en-US" dirty="0"/>
              <a:t> Schedule</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dirty="0">
                <a:solidFill>
                  <a:schemeClr val="tx1"/>
                </a:solidFill>
              </a:rPr>
              <a:t>June 2020			Call for comments on D0.1</a:t>
            </a:r>
          </a:p>
          <a:p>
            <a:pPr marL="0" indent="0">
              <a:lnSpc>
                <a:spcPct val="80000"/>
              </a:lnSpc>
            </a:pPr>
            <a:r>
              <a:rPr lang="en-US" altLang="en-US" dirty="0">
                <a:solidFill>
                  <a:schemeClr val="tx1"/>
                </a:solidFill>
              </a:rPr>
              <a:t>November 2020	Initial WGLB (D1.0)</a:t>
            </a:r>
          </a:p>
          <a:p>
            <a:pPr marL="0" indent="0">
              <a:lnSpc>
                <a:spcPct val="80000"/>
              </a:lnSpc>
            </a:pPr>
            <a:r>
              <a:rPr lang="en-US" altLang="en-US" dirty="0">
                <a:solidFill>
                  <a:schemeClr val="tx1"/>
                </a:solidFill>
              </a:rPr>
              <a:t>Shift following dates by 2-3 months</a:t>
            </a:r>
          </a:p>
          <a:p>
            <a:pPr marL="0" indent="0">
              <a:lnSpc>
                <a:spcPct val="80000"/>
              </a:lnSpc>
            </a:pPr>
            <a:r>
              <a:rPr lang="en-US" altLang="en-US" dirty="0">
                <a:solidFill>
                  <a:schemeClr val="tx1"/>
                </a:solidFill>
              </a:rPr>
              <a:t>March 2020	D2.0 WGLB Recirculation LB</a:t>
            </a:r>
          </a:p>
          <a:p>
            <a:pPr marL="0" indent="0">
              <a:lnSpc>
                <a:spcPct val="80000"/>
              </a:lnSpc>
            </a:pPr>
            <a:r>
              <a:rPr lang="en-US" altLang="en-US" dirty="0">
                <a:solidFill>
                  <a:schemeClr val="tx1"/>
                </a:solidFill>
              </a:rPr>
              <a:t>July 2021			Form SB Pool</a:t>
            </a:r>
          </a:p>
          <a:p>
            <a:pPr marL="0" indent="0">
              <a:lnSpc>
                <a:spcPct val="80000"/>
              </a:lnSpc>
            </a:pPr>
            <a:r>
              <a:rPr lang="en-US" altLang="en-US" dirty="0">
                <a:solidFill>
                  <a:schemeClr val="tx1"/>
                </a:solidFill>
              </a:rPr>
              <a:t>July 2021			MEC/MDR done</a:t>
            </a:r>
          </a:p>
          <a:p>
            <a:pPr marL="0" indent="0">
              <a:lnSpc>
                <a:spcPct val="80000"/>
              </a:lnSpc>
            </a:pPr>
            <a:r>
              <a:rPr lang="en-US" altLang="en-US" dirty="0">
                <a:solidFill>
                  <a:schemeClr val="tx1"/>
                </a:solidFill>
              </a:rPr>
              <a:t>September 2021	Initial SB</a:t>
            </a:r>
          </a:p>
          <a:p>
            <a:pPr marL="0" indent="0">
              <a:lnSpc>
                <a:spcPct val="80000"/>
              </a:lnSpc>
            </a:pPr>
            <a:r>
              <a:rPr lang="en-US" altLang="en-US" dirty="0">
                <a:solidFill>
                  <a:schemeClr val="tx1"/>
                </a:solidFill>
              </a:rPr>
              <a:t>Jan 2022			Recirculation SB</a:t>
            </a:r>
          </a:p>
          <a:p>
            <a:pPr marL="0" indent="0">
              <a:lnSpc>
                <a:spcPct val="80000"/>
              </a:lnSpc>
            </a:pPr>
            <a:r>
              <a:rPr lang="en-US" altLang="en-US" dirty="0">
                <a:solidFill>
                  <a:schemeClr val="tx1"/>
                </a:solidFill>
              </a:rPr>
              <a:t>July 2022			Final WG/EC approval</a:t>
            </a:r>
          </a:p>
          <a:p>
            <a:pPr marL="0" indent="0">
              <a:lnSpc>
                <a:spcPct val="80000"/>
              </a:lnSpc>
            </a:pPr>
            <a:r>
              <a:rPr lang="en-US" altLang="en-US" dirty="0">
                <a:solidFill>
                  <a:schemeClr val="tx1"/>
                </a:solidFill>
              </a:rPr>
              <a:t>September 2022	</a:t>
            </a:r>
            <a:r>
              <a:rPr lang="en-US" altLang="en-US" dirty="0" err="1">
                <a:solidFill>
                  <a:schemeClr val="tx1"/>
                </a:solidFill>
              </a:rPr>
              <a:t>Revcom</a:t>
            </a:r>
            <a:r>
              <a:rPr lang="en-US" altLang="en-US" dirty="0">
                <a:solidFill>
                  <a:schemeClr val="tx1"/>
                </a:solidFill>
              </a:rPr>
              <a:t>/SASB approval</a:t>
            </a:r>
            <a:endParaRPr lang="en-US" dirty="0">
              <a:solidFill>
                <a:schemeClr val="tx1"/>
              </a:solidFill>
            </a:endParaRPr>
          </a:p>
          <a:p>
            <a:endParaRPr lang="en-US"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October 2020</a:t>
            </a:r>
            <a:endParaRPr lang="en-GB" dirty="0"/>
          </a:p>
        </p:txBody>
      </p:sp>
    </p:spTree>
    <p:extLst>
      <p:ext uri="{BB962C8B-B14F-4D97-AF65-F5344CB8AC3E}">
        <p14:creationId xmlns:p14="http://schemas.microsoft.com/office/powerpoint/2010/main" val="13488076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ECAEFB21-4142-FE42-8FD0-75282CFAB41C}"/>
              </a:ext>
            </a:extLst>
          </p:cNvPr>
          <p:cNvSpPr/>
          <p:nvPr/>
        </p:nvSpPr>
        <p:spPr>
          <a:xfrm>
            <a:off x="3073226" y="302191"/>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2" name="Rounded Rectangle 1">
            <a:extLst>
              <a:ext uri="{FF2B5EF4-FFF2-40B4-BE49-F238E27FC236}">
                <a16:creationId xmlns:a16="http://schemas.microsoft.com/office/drawing/2014/main" id="{1D010B75-46CD-BE46-A9EF-D16E938C7C89}"/>
              </a:ext>
            </a:extLst>
          </p:cNvPr>
          <p:cNvSpPr/>
          <p:nvPr/>
        </p:nvSpPr>
        <p:spPr>
          <a:xfrm>
            <a:off x="270702" y="1087068"/>
            <a:ext cx="1437362" cy="985919"/>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SFD (has 75% approval)</a:t>
            </a:r>
          </a:p>
        </p:txBody>
      </p:sp>
      <p:sp>
        <p:nvSpPr>
          <p:cNvPr id="4" name="Rounded Rectangle 3">
            <a:extLst>
              <a:ext uri="{FF2B5EF4-FFF2-40B4-BE49-F238E27FC236}">
                <a16:creationId xmlns:a16="http://schemas.microsoft.com/office/drawing/2014/main" id="{A612D7EF-5A6E-F446-B3E3-A2A306BCB60E}"/>
              </a:ext>
            </a:extLst>
          </p:cNvPr>
          <p:cNvSpPr/>
          <p:nvPr/>
        </p:nvSpPr>
        <p:spPr>
          <a:xfrm>
            <a:off x="2780430" y="479120"/>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3" name="Rounded Rectangle 2">
            <a:extLst>
              <a:ext uri="{FF2B5EF4-FFF2-40B4-BE49-F238E27FC236}">
                <a16:creationId xmlns:a16="http://schemas.microsoft.com/office/drawing/2014/main" id="{301C60F5-BDE3-7442-9318-B103C4A8BE85}"/>
              </a:ext>
            </a:extLst>
          </p:cNvPr>
          <p:cNvSpPr/>
          <p:nvPr/>
        </p:nvSpPr>
        <p:spPr>
          <a:xfrm>
            <a:off x="2370467" y="676405"/>
            <a:ext cx="2670912"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t>Submission to modify SFD</a:t>
            </a:r>
          </a:p>
          <a:p>
            <a:pPr marL="214313" indent="-214313">
              <a:buFont typeface="Arial" panose="020B0604020202020204" pitchFamily="34" charset="0"/>
              <a:buChar char="•"/>
            </a:pPr>
            <a:r>
              <a:rPr lang="en-US" sz="1200" b="1" dirty="0"/>
              <a:t>Concepts </a:t>
            </a:r>
          </a:p>
          <a:p>
            <a:pPr marL="214313" indent="-214313">
              <a:buFont typeface="Arial" panose="020B0604020202020204" pitchFamily="34" charset="0"/>
              <a:buChar char="•"/>
            </a:pPr>
            <a:r>
              <a:rPr lang="en-US" sz="1200" b="1" dirty="0"/>
              <a:t>Preliminary Draft text</a:t>
            </a:r>
          </a:p>
          <a:p>
            <a:pPr marL="214313" indent="-214313">
              <a:buFont typeface="Arial" panose="020B0604020202020204" pitchFamily="34" charset="0"/>
              <a:buChar char="•"/>
            </a:pPr>
            <a:r>
              <a:rPr lang="en-US" sz="1200" b="1" dirty="0"/>
              <a:t>Fully elaborated draft text</a:t>
            </a:r>
          </a:p>
          <a:p>
            <a:pPr marL="214313" indent="-214313">
              <a:buFont typeface="Arial" panose="020B0604020202020204" pitchFamily="34" charset="0"/>
              <a:buChar char="•"/>
            </a:pPr>
            <a:endParaRPr lang="en-US" sz="1400" dirty="0"/>
          </a:p>
        </p:txBody>
      </p:sp>
      <p:sp>
        <p:nvSpPr>
          <p:cNvPr id="6" name="Parallelogram 5">
            <a:extLst>
              <a:ext uri="{FF2B5EF4-FFF2-40B4-BE49-F238E27FC236}">
                <a16:creationId xmlns:a16="http://schemas.microsoft.com/office/drawing/2014/main" id="{F6C17684-685B-C244-A610-BD0521CC51F3}"/>
              </a:ext>
            </a:extLst>
          </p:cNvPr>
          <p:cNvSpPr/>
          <p:nvPr/>
        </p:nvSpPr>
        <p:spPr>
          <a:xfrm>
            <a:off x="2744419" y="2476674"/>
            <a:ext cx="2096543" cy="705370"/>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Straw Poll in Telco</a:t>
            </a:r>
          </a:p>
          <a:p>
            <a:pPr algn="ctr"/>
            <a:r>
              <a:rPr lang="en-US" sz="1400" dirty="0"/>
              <a:t>(should indicate strong support)</a:t>
            </a:r>
          </a:p>
        </p:txBody>
      </p:sp>
      <p:sp>
        <p:nvSpPr>
          <p:cNvPr id="7" name="Rounded Rectangle 6">
            <a:extLst>
              <a:ext uri="{FF2B5EF4-FFF2-40B4-BE49-F238E27FC236}">
                <a16:creationId xmlns:a16="http://schemas.microsoft.com/office/drawing/2014/main" id="{4AD89A86-7ED0-2844-8C32-93B7BF845620}"/>
              </a:ext>
            </a:extLst>
          </p:cNvPr>
          <p:cNvSpPr/>
          <p:nvPr/>
        </p:nvSpPr>
        <p:spPr>
          <a:xfrm>
            <a:off x="42105" y="3359758"/>
            <a:ext cx="1926399" cy="89091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Speculative Edits (unapproved) for SFD (owned by Editor)</a:t>
            </a:r>
          </a:p>
        </p:txBody>
      </p:sp>
      <p:cxnSp>
        <p:nvCxnSpPr>
          <p:cNvPr id="9" name="Straight Arrow Connector 8">
            <a:extLst>
              <a:ext uri="{FF2B5EF4-FFF2-40B4-BE49-F238E27FC236}">
                <a16:creationId xmlns:a16="http://schemas.microsoft.com/office/drawing/2014/main" id="{7383C357-4C7F-BE47-AAFD-B3BE0A543D4A}"/>
              </a:ext>
            </a:extLst>
          </p:cNvPr>
          <p:cNvCxnSpPr>
            <a:cxnSpLocks/>
            <a:stCxn id="2" idx="2"/>
            <a:endCxn id="7" idx="0"/>
          </p:cNvCxnSpPr>
          <p:nvPr/>
        </p:nvCxnSpPr>
        <p:spPr>
          <a:xfrm>
            <a:off x="989383" y="2072987"/>
            <a:ext cx="15922" cy="128677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788F2A52-4C17-0C4C-A5A5-777FE6872B4C}"/>
              </a:ext>
            </a:extLst>
          </p:cNvPr>
          <p:cNvCxnSpPr>
            <a:cxnSpLocks/>
            <a:endCxn id="6" idx="0"/>
          </p:cNvCxnSpPr>
          <p:nvPr/>
        </p:nvCxnSpPr>
        <p:spPr>
          <a:xfrm>
            <a:off x="3792690" y="1957366"/>
            <a:ext cx="0" cy="51930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CAD73DAE-D85D-6944-92CC-3E26C95E99C3}"/>
              </a:ext>
            </a:extLst>
          </p:cNvPr>
          <p:cNvCxnSpPr>
            <a:cxnSpLocks/>
            <a:stCxn id="6" idx="5"/>
          </p:cNvCxnSpPr>
          <p:nvPr/>
        </p:nvCxnSpPr>
        <p:spPr>
          <a:xfrm flipH="1" flipV="1">
            <a:off x="1005306" y="2739592"/>
            <a:ext cx="1827284" cy="8976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4081CDB-75BE-DE46-9BDC-B2A35397CD5B}"/>
              </a:ext>
            </a:extLst>
          </p:cNvPr>
          <p:cNvCxnSpPr>
            <a:cxnSpLocks/>
            <a:stCxn id="7" idx="3"/>
            <a:endCxn id="22" idx="5"/>
          </p:cNvCxnSpPr>
          <p:nvPr/>
        </p:nvCxnSpPr>
        <p:spPr>
          <a:xfrm>
            <a:off x="1968504" y="3805214"/>
            <a:ext cx="635925" cy="431126"/>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2" name="Parallelogram 21">
            <a:extLst>
              <a:ext uri="{FF2B5EF4-FFF2-40B4-BE49-F238E27FC236}">
                <a16:creationId xmlns:a16="http://schemas.microsoft.com/office/drawing/2014/main" id="{5328415C-79B7-4D42-B0F4-47B8E8FB6521}"/>
              </a:ext>
            </a:extLst>
          </p:cNvPr>
          <p:cNvSpPr/>
          <p:nvPr/>
        </p:nvSpPr>
        <p:spPr>
          <a:xfrm>
            <a:off x="2434409" y="3556258"/>
            <a:ext cx="2096543" cy="1360163"/>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Convert SFD into D0.1 unapproved (done by Editor)</a:t>
            </a:r>
          </a:p>
          <a:p>
            <a:pPr algn="ctr"/>
            <a:endParaRPr lang="en-US" sz="1400" dirty="0"/>
          </a:p>
          <a:p>
            <a:pPr algn="ctr"/>
            <a:r>
              <a:rPr lang="en-US" sz="1400" dirty="0"/>
              <a:t>Straw Poll to support this step?</a:t>
            </a:r>
          </a:p>
        </p:txBody>
      </p:sp>
      <p:sp>
        <p:nvSpPr>
          <p:cNvPr id="25" name="Rounded Rectangle 24">
            <a:extLst>
              <a:ext uri="{FF2B5EF4-FFF2-40B4-BE49-F238E27FC236}">
                <a16:creationId xmlns:a16="http://schemas.microsoft.com/office/drawing/2014/main" id="{9DB72608-E162-114B-B4DF-5C86A9EC0543}"/>
              </a:ext>
            </a:extLst>
          </p:cNvPr>
          <p:cNvSpPr/>
          <p:nvPr/>
        </p:nvSpPr>
        <p:spPr>
          <a:xfrm>
            <a:off x="4986932" y="2883695"/>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D0.1 unapproved</a:t>
            </a:r>
          </a:p>
        </p:txBody>
      </p:sp>
      <p:cxnSp>
        <p:nvCxnSpPr>
          <p:cNvPr id="26" name="Straight Arrow Connector 25">
            <a:extLst>
              <a:ext uri="{FF2B5EF4-FFF2-40B4-BE49-F238E27FC236}">
                <a16:creationId xmlns:a16="http://schemas.microsoft.com/office/drawing/2014/main" id="{72BDCF84-3A9F-704A-B2C5-BDEC4A154069}"/>
              </a:ext>
            </a:extLst>
          </p:cNvPr>
          <p:cNvCxnSpPr>
            <a:cxnSpLocks/>
            <a:stCxn id="22" idx="2"/>
            <a:endCxn id="25" idx="1"/>
          </p:cNvCxnSpPr>
          <p:nvPr/>
        </p:nvCxnSpPr>
        <p:spPr>
          <a:xfrm flipV="1">
            <a:off x="4360931" y="3106553"/>
            <a:ext cx="626001" cy="1129787"/>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9" name="Parallelogram 28">
            <a:extLst>
              <a:ext uri="{FF2B5EF4-FFF2-40B4-BE49-F238E27FC236}">
                <a16:creationId xmlns:a16="http://schemas.microsoft.com/office/drawing/2014/main" id="{6E1F0D6A-131F-974F-AA67-C81B84D743F4}"/>
              </a:ext>
            </a:extLst>
          </p:cNvPr>
          <p:cNvSpPr/>
          <p:nvPr/>
        </p:nvSpPr>
        <p:spPr>
          <a:xfrm>
            <a:off x="6838307" y="3249229"/>
            <a:ext cx="2096543" cy="1129787"/>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Motion or </a:t>
            </a:r>
            <a:r>
              <a:rPr lang="en-US" sz="1400" dirty="0" err="1"/>
              <a:t>TGbc</a:t>
            </a:r>
            <a:r>
              <a:rPr lang="en-US" sz="1400" dirty="0"/>
              <a:t> Straw Poll “Approve D0.2” and turn into D1.0</a:t>
            </a:r>
          </a:p>
        </p:txBody>
      </p:sp>
      <p:cxnSp>
        <p:nvCxnSpPr>
          <p:cNvPr id="30" name="Straight Arrow Connector 29">
            <a:extLst>
              <a:ext uri="{FF2B5EF4-FFF2-40B4-BE49-F238E27FC236}">
                <a16:creationId xmlns:a16="http://schemas.microsoft.com/office/drawing/2014/main" id="{6ADC9296-047F-784A-A0DA-A93F51E2FB4C}"/>
              </a:ext>
            </a:extLst>
          </p:cNvPr>
          <p:cNvCxnSpPr>
            <a:cxnSpLocks/>
            <a:stCxn id="50" idx="2"/>
            <a:endCxn id="29" idx="1"/>
          </p:cNvCxnSpPr>
          <p:nvPr/>
        </p:nvCxnSpPr>
        <p:spPr>
          <a:xfrm>
            <a:off x="7903435" y="2662735"/>
            <a:ext cx="124367" cy="586495"/>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33" name="Parallelogram 32">
            <a:extLst>
              <a:ext uri="{FF2B5EF4-FFF2-40B4-BE49-F238E27FC236}">
                <a16:creationId xmlns:a16="http://schemas.microsoft.com/office/drawing/2014/main" id="{66BF2F35-DFF4-6C47-B9F0-3FF9EE11A05A}"/>
              </a:ext>
            </a:extLst>
          </p:cNvPr>
          <p:cNvSpPr/>
          <p:nvPr/>
        </p:nvSpPr>
        <p:spPr>
          <a:xfrm>
            <a:off x="5891963" y="1260409"/>
            <a:ext cx="2096543" cy="497909"/>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“Call for Comments’”</a:t>
            </a:r>
          </a:p>
        </p:txBody>
      </p:sp>
      <p:cxnSp>
        <p:nvCxnSpPr>
          <p:cNvPr id="35" name="Straight Arrow Connector 34">
            <a:extLst>
              <a:ext uri="{FF2B5EF4-FFF2-40B4-BE49-F238E27FC236}">
                <a16:creationId xmlns:a16="http://schemas.microsoft.com/office/drawing/2014/main" id="{1851D6AE-C826-D34A-8633-D2D4613BB9FD}"/>
              </a:ext>
            </a:extLst>
          </p:cNvPr>
          <p:cNvCxnSpPr>
            <a:cxnSpLocks/>
            <a:stCxn id="25" idx="0"/>
            <a:endCxn id="33" idx="5"/>
          </p:cNvCxnSpPr>
          <p:nvPr/>
        </p:nvCxnSpPr>
        <p:spPr>
          <a:xfrm flipV="1">
            <a:off x="5950132" y="1509364"/>
            <a:ext cx="4070" cy="137433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1D8BE756-F4DA-764D-9B29-9BA17AE06CB8}"/>
              </a:ext>
            </a:extLst>
          </p:cNvPr>
          <p:cNvCxnSpPr>
            <a:cxnSpLocks/>
            <a:stCxn id="33" idx="4"/>
            <a:endCxn id="50" idx="0"/>
          </p:cNvCxnSpPr>
          <p:nvPr/>
        </p:nvCxnSpPr>
        <p:spPr>
          <a:xfrm>
            <a:off x="6940234" y="1758318"/>
            <a:ext cx="963200" cy="458702"/>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50" name="Rounded Rectangle 49">
            <a:extLst>
              <a:ext uri="{FF2B5EF4-FFF2-40B4-BE49-F238E27FC236}">
                <a16:creationId xmlns:a16="http://schemas.microsoft.com/office/drawing/2014/main" id="{4AFC5E5E-B1EE-3C43-9716-D0235EF6CF51}"/>
              </a:ext>
            </a:extLst>
          </p:cNvPr>
          <p:cNvSpPr/>
          <p:nvPr/>
        </p:nvSpPr>
        <p:spPr>
          <a:xfrm>
            <a:off x="6940235" y="2217020"/>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D0.2 unapproved</a:t>
            </a:r>
          </a:p>
        </p:txBody>
      </p:sp>
      <p:sp>
        <p:nvSpPr>
          <p:cNvPr id="34" name="Parallelogram 33">
            <a:extLst>
              <a:ext uri="{FF2B5EF4-FFF2-40B4-BE49-F238E27FC236}">
                <a16:creationId xmlns:a16="http://schemas.microsoft.com/office/drawing/2014/main" id="{1D540E91-8A75-4294-A69A-C8B790AC3C56}"/>
              </a:ext>
            </a:extLst>
          </p:cNvPr>
          <p:cNvSpPr/>
          <p:nvPr/>
        </p:nvSpPr>
        <p:spPr>
          <a:xfrm>
            <a:off x="4530952" y="4155823"/>
            <a:ext cx="2096543" cy="758271"/>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err="1"/>
              <a:t>eBallot</a:t>
            </a:r>
            <a:r>
              <a:rPr lang="en-US" sz="1400" dirty="0"/>
              <a:t> Motion “Request WG letter Ballot D1.0”</a:t>
            </a:r>
            <a:endParaRPr lang="en-GB" sz="1400" dirty="0"/>
          </a:p>
        </p:txBody>
      </p:sp>
      <p:cxnSp>
        <p:nvCxnSpPr>
          <p:cNvPr id="40" name="Straight Arrow Connector 39">
            <a:extLst>
              <a:ext uri="{FF2B5EF4-FFF2-40B4-BE49-F238E27FC236}">
                <a16:creationId xmlns:a16="http://schemas.microsoft.com/office/drawing/2014/main" id="{C68E831B-1840-4BD0-A173-AECB3272048E}"/>
              </a:ext>
            </a:extLst>
          </p:cNvPr>
          <p:cNvCxnSpPr>
            <a:cxnSpLocks/>
          </p:cNvCxnSpPr>
          <p:nvPr/>
        </p:nvCxnSpPr>
        <p:spPr>
          <a:xfrm flipH="1">
            <a:off x="6627495" y="3990110"/>
            <a:ext cx="312740" cy="291330"/>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8" name="Date Placeholder 7">
            <a:extLst>
              <a:ext uri="{FF2B5EF4-FFF2-40B4-BE49-F238E27FC236}">
                <a16:creationId xmlns:a16="http://schemas.microsoft.com/office/drawing/2014/main" id="{96AB1E86-4EF3-6F45-85CF-488EB558B65E}"/>
              </a:ext>
            </a:extLst>
          </p:cNvPr>
          <p:cNvSpPr>
            <a:spLocks noGrp="1"/>
          </p:cNvSpPr>
          <p:nvPr>
            <p:ph type="dt" idx="10"/>
          </p:nvPr>
        </p:nvSpPr>
        <p:spPr/>
        <p:txBody>
          <a:bodyPr/>
          <a:lstStyle/>
          <a:p>
            <a:r>
              <a:rPr lang="en-GB"/>
              <a:t>October 2020</a:t>
            </a:r>
          </a:p>
        </p:txBody>
      </p:sp>
      <p:sp>
        <p:nvSpPr>
          <p:cNvPr id="11" name="Footer Placeholder 10">
            <a:extLst>
              <a:ext uri="{FF2B5EF4-FFF2-40B4-BE49-F238E27FC236}">
                <a16:creationId xmlns:a16="http://schemas.microsoft.com/office/drawing/2014/main" id="{FDE429CB-8D89-A045-9164-B2162F0F7358}"/>
              </a:ext>
            </a:extLst>
          </p:cNvPr>
          <p:cNvSpPr>
            <a:spLocks noGrp="1"/>
          </p:cNvSpPr>
          <p:nvPr>
            <p:ph type="ftr" idx="11"/>
          </p:nvPr>
        </p:nvSpPr>
        <p:spPr/>
        <p:txBody>
          <a:bodyPr/>
          <a:lstStyle/>
          <a:p>
            <a:r>
              <a:rPr lang="de-DE"/>
              <a:t>Marc Emmelmann (Koden-TI)</a:t>
            </a:r>
            <a:endParaRPr lang="en-GB"/>
          </a:p>
        </p:txBody>
      </p:sp>
      <p:sp>
        <p:nvSpPr>
          <p:cNvPr id="12" name="Slide Number Placeholder 11">
            <a:extLst>
              <a:ext uri="{FF2B5EF4-FFF2-40B4-BE49-F238E27FC236}">
                <a16:creationId xmlns:a16="http://schemas.microsoft.com/office/drawing/2014/main" id="{1B5C600E-FF5C-6247-BEF0-99A4538F3C29}"/>
              </a:ext>
            </a:extLst>
          </p:cNvPr>
          <p:cNvSpPr>
            <a:spLocks noGrp="1"/>
          </p:cNvSpPr>
          <p:nvPr>
            <p:ph type="sldNum" idx="12"/>
          </p:nvPr>
        </p:nvSpPr>
        <p:spPr/>
        <p:txBody>
          <a:bodyPr/>
          <a:lstStyle/>
          <a:p>
            <a:r>
              <a:rPr lang="en-GB"/>
              <a:t>Slide </a:t>
            </a:r>
            <a:fld id="{F5D8E26B-7BCF-4D25-9C89-0168A6618F18}" type="slidenum">
              <a:rPr lang="en-GB" smtClean="0"/>
              <a:pPr/>
              <a:t>24</a:t>
            </a:fld>
            <a:endParaRPr lang="en-GB"/>
          </a:p>
        </p:txBody>
      </p:sp>
    </p:spTree>
    <p:extLst>
      <p:ext uri="{BB962C8B-B14F-4D97-AF65-F5344CB8AC3E}">
        <p14:creationId xmlns:p14="http://schemas.microsoft.com/office/powerpoint/2010/main" val="34387422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z="3200" dirty="0"/>
              <a:t>Permission for Motions (information item)</a:t>
            </a:r>
            <a:br>
              <a:rPr lang="en-US" sz="3200" dirty="0"/>
            </a:br>
            <a:endParaRPr lang="en-US" dirty="0"/>
          </a:p>
        </p:txBody>
      </p:sp>
      <p:sp>
        <p:nvSpPr>
          <p:cNvPr id="8" name="Textplatzhalter 7"/>
          <p:cNvSpPr>
            <a:spLocks noGrp="1"/>
          </p:cNvSpPr>
          <p:nvPr>
            <p:ph type="body" idx="1"/>
          </p:nvPr>
        </p:nvSpPr>
        <p:spPr/>
        <p:txBody>
          <a:bodyPr/>
          <a:lstStyle/>
          <a:p>
            <a:r>
              <a:rPr lang="en-US" dirty="0"/>
              <a:t>Information item – per mail of WG Chair</a:t>
            </a:r>
          </a:p>
        </p:txBody>
      </p:sp>
      <p:sp>
        <p:nvSpPr>
          <p:cNvPr id="6" name="Datumsplatzhalter 5"/>
          <p:cNvSpPr>
            <a:spLocks noGrp="1"/>
          </p:cNvSpPr>
          <p:nvPr>
            <p:ph type="dt" idx="10"/>
          </p:nvPr>
        </p:nvSpPr>
        <p:spPr/>
        <p:txBody>
          <a:bodyPr/>
          <a:lstStyle/>
          <a:p>
            <a:r>
              <a:rPr lang="en-GB"/>
              <a:t>October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321678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5623A-98CF-4248-A0E0-95644BD3F9C7}"/>
              </a:ext>
            </a:extLst>
          </p:cNvPr>
          <p:cNvSpPr>
            <a:spLocks noGrp="1"/>
          </p:cNvSpPr>
          <p:nvPr>
            <p:ph type="title"/>
          </p:nvPr>
        </p:nvSpPr>
        <p:spPr/>
        <p:txBody>
          <a:bodyPr/>
          <a:lstStyle/>
          <a:p>
            <a:r>
              <a:rPr lang="en-US" dirty="0"/>
              <a:t>Rule change (per WG Chair announcement)</a:t>
            </a:r>
          </a:p>
        </p:txBody>
      </p:sp>
      <p:sp>
        <p:nvSpPr>
          <p:cNvPr id="3" name="Content Placeholder 2">
            <a:extLst>
              <a:ext uri="{FF2B5EF4-FFF2-40B4-BE49-F238E27FC236}">
                <a16:creationId xmlns:a16="http://schemas.microsoft.com/office/drawing/2014/main" id="{47D0A923-1E4A-E244-BFA2-0C8C48F51209}"/>
              </a:ext>
            </a:extLst>
          </p:cNvPr>
          <p:cNvSpPr>
            <a:spLocks noGrp="1"/>
          </p:cNvSpPr>
          <p:nvPr>
            <p:ph idx="1"/>
          </p:nvPr>
        </p:nvSpPr>
        <p:spPr/>
        <p:txBody>
          <a:bodyPr/>
          <a:lstStyle/>
          <a:p>
            <a:r>
              <a:rPr lang="en-GB" sz="1050" dirty="0"/>
              <a:t>==========</a:t>
            </a:r>
            <a:endParaRPr lang="en-GB" sz="1050" b="0" dirty="0"/>
          </a:p>
          <a:p>
            <a:r>
              <a:rPr lang="en-GB" sz="1050" dirty="0"/>
              <a:t>Announcement of Rules Change:</a:t>
            </a:r>
            <a:endParaRPr lang="en-GB" sz="1050" b="0" dirty="0"/>
          </a:p>
          <a:p>
            <a:r>
              <a:rPr lang="en-GB" sz="1050" dirty="0"/>
              <a:t>To enable the timely and efficient progress of work during the exceptional circumstance of cancelled plenary and interim sessions: Effective immediately,</a:t>
            </a:r>
            <a:endParaRPr lang="en-GB" sz="1050" b="0" dirty="0"/>
          </a:p>
          <a:p>
            <a:r>
              <a:rPr lang="en-GB" sz="1050" dirty="0"/>
              <a:t>The following process change is in effect for the duration of time until WG11 is able to hold face-to-face meetings: </a:t>
            </a:r>
            <a:endParaRPr lang="en-GB" sz="1050" b="0" dirty="0"/>
          </a:p>
          <a:p>
            <a:r>
              <a:rPr lang="en-GB" sz="1050" dirty="0"/>
              <a:t>(a)</a:t>
            </a:r>
            <a:r>
              <a:rPr lang="en-GB" sz="1050" b="0" dirty="0"/>
              <a:t>     </a:t>
            </a:r>
            <a:r>
              <a:rPr lang="en-GB" sz="1050" dirty="0"/>
              <a:t>“Task Group (TG), Study Group (SG) and Standing Committee (SC) motions may be held during teleconference meetings. </a:t>
            </a:r>
            <a:endParaRPr lang="en-GB" sz="1050" b="0" dirty="0"/>
          </a:p>
          <a:p>
            <a:r>
              <a:rPr lang="en-GB" sz="1050" dirty="0"/>
              <a:t>(b)</a:t>
            </a:r>
            <a:r>
              <a:rPr lang="en-GB" sz="1050" b="0" dirty="0"/>
              <a:t>     </a:t>
            </a:r>
            <a:r>
              <a:rPr lang="en-GB" sz="1050" dirty="0"/>
              <a:t>TG/SG/SC teleconference meetings that will consider motions shall be approved by the WG Chair, and if approved, meetings and draft motions announced to the TG and WG11 reflectors 10 days prior to the meeting. </a:t>
            </a:r>
            <a:endParaRPr lang="en-GB" sz="1050" b="0" dirty="0"/>
          </a:p>
          <a:p>
            <a:r>
              <a:rPr lang="en-GB" sz="1050" dirty="0"/>
              <a:t>(c)</a:t>
            </a:r>
            <a:r>
              <a:rPr lang="en-GB" sz="1050" b="0" dirty="0"/>
              <a:t>     </a:t>
            </a:r>
            <a:r>
              <a:rPr lang="en-GB" sz="1050" dirty="0"/>
              <a:t>If a motion is not approved by unanimous consent, it shall be taken as a roll call [recorded] vote. </a:t>
            </a:r>
            <a:endParaRPr lang="en-GB" sz="1050" b="0" dirty="0"/>
          </a:p>
          <a:p>
            <a:r>
              <a:rPr lang="en-GB" sz="1050" dirty="0"/>
              <a:t>This change is NOT applicable to a TG operating under the accelerated process or as an IEEE-SA Ballot Comment Resolution Committee.</a:t>
            </a:r>
            <a:endParaRPr lang="en-GB" sz="1050" b="0" dirty="0"/>
          </a:p>
          <a:p>
            <a:r>
              <a:rPr lang="en-GB" sz="1050" dirty="0"/>
              <a:t>Implementation:</a:t>
            </a:r>
            <a:endParaRPr lang="en-GB" sz="1050" b="0" dirty="0"/>
          </a:p>
          <a:p>
            <a:r>
              <a:rPr lang="en-GB" sz="1050" dirty="0"/>
              <a:t>As a default, TG/SG/SC teleconferences during which motions are held will be scheduled at or near 9am Eastern (6AM Pacific, 2PM London, 9PM Beijing, 6:30PM Delhi). The goal being that teleconferences in which motions are held are not 11pm-6am for the majority of members. </a:t>
            </a:r>
            <a:endParaRPr lang="en-GB" sz="1050" b="0" dirty="0"/>
          </a:p>
          <a:p>
            <a:r>
              <a:rPr lang="en-GB" sz="1050" b="0" dirty="0"/>
              <a:t>========== </a:t>
            </a:r>
          </a:p>
        </p:txBody>
      </p:sp>
      <p:sp>
        <p:nvSpPr>
          <p:cNvPr id="4" name="Slide Number Placeholder 3">
            <a:extLst>
              <a:ext uri="{FF2B5EF4-FFF2-40B4-BE49-F238E27FC236}">
                <a16:creationId xmlns:a16="http://schemas.microsoft.com/office/drawing/2014/main" id="{A4AC28CF-9E01-174F-8346-277C3E2BFB47}"/>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977C37D3-D45E-8441-87C4-480D2C8F427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B810C93-690B-454C-9E12-9B4839AE0612}"/>
              </a:ext>
            </a:extLst>
          </p:cNvPr>
          <p:cNvSpPr>
            <a:spLocks noGrp="1"/>
          </p:cNvSpPr>
          <p:nvPr>
            <p:ph type="dt" idx="15"/>
          </p:nvPr>
        </p:nvSpPr>
        <p:spPr/>
        <p:txBody>
          <a:bodyPr/>
          <a:lstStyle/>
          <a:p>
            <a:r>
              <a:rPr lang="en-GB"/>
              <a:t>October 2020</a:t>
            </a:r>
            <a:endParaRPr lang="en-GB" dirty="0"/>
          </a:p>
        </p:txBody>
      </p:sp>
    </p:spTree>
    <p:extLst>
      <p:ext uri="{BB962C8B-B14F-4D97-AF65-F5344CB8AC3E}">
        <p14:creationId xmlns:p14="http://schemas.microsoft.com/office/powerpoint/2010/main" val="5744656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1657350" y="1113588"/>
            <a:ext cx="5828110" cy="3084910"/>
          </a:xfrm>
        </p:spPr>
        <p:txBody>
          <a:bodyPr/>
          <a:lstStyle/>
          <a:p>
            <a:r>
              <a:rPr lang="en-GB" sz="1350" dirty="0"/>
              <a:t>IEEE 802.1bc Enhanced Broadcast Services Telco </a:t>
            </a:r>
            <a:br>
              <a:rPr lang="en-GB" sz="450" dirty="0"/>
            </a:br>
            <a:r>
              <a:rPr lang="en-GB" sz="800" dirty="0"/>
              <a:t>Join the </a:t>
            </a:r>
            <a:r>
              <a:rPr lang="en-GB" sz="800" dirty="0" err="1"/>
              <a:t>Webex</a:t>
            </a:r>
            <a:r>
              <a:rPr lang="en-GB" sz="800" dirty="0"/>
              <a:t> meeting here:</a:t>
            </a:r>
          </a:p>
          <a:p>
            <a:endParaRPr lang="en-GB" sz="800" dirty="0"/>
          </a:p>
          <a:p>
            <a:r>
              <a:rPr lang="en-GB" sz="1400" dirty="0"/>
              <a:t>Join the </a:t>
            </a:r>
            <a:r>
              <a:rPr lang="en-GB" sz="1400" dirty="0" err="1"/>
              <a:t>Webex</a:t>
            </a:r>
            <a:r>
              <a:rPr lang="en-GB" sz="1400" dirty="0"/>
              <a:t> meeting here:</a:t>
            </a:r>
          </a:p>
          <a:p>
            <a:r>
              <a:rPr lang="en-GB" sz="1400" dirty="0"/>
              <a:t>https://</a:t>
            </a:r>
            <a:r>
              <a:rPr lang="en-GB" sz="1400" dirty="0" err="1"/>
              <a:t>ieeesa.webex.com</a:t>
            </a:r>
            <a:r>
              <a:rPr lang="en-GB" sz="1400" dirty="0"/>
              <a:t>/</a:t>
            </a:r>
            <a:r>
              <a:rPr lang="en-GB" sz="1400" dirty="0" err="1"/>
              <a:t>ieeesa</a:t>
            </a:r>
            <a:r>
              <a:rPr lang="en-GB" sz="1400" dirty="0"/>
              <a:t>/</a:t>
            </a:r>
            <a:r>
              <a:rPr lang="en-GB" sz="1400" dirty="0" err="1"/>
              <a:t>j.php?MTID</a:t>
            </a:r>
            <a:r>
              <a:rPr lang="en-GB" sz="1400" dirty="0"/>
              <a:t>=m527b15f10848a850791f5dac02f5da42</a:t>
            </a:r>
          </a:p>
          <a:p>
            <a:endParaRPr lang="en-GB" sz="1400" dirty="0"/>
          </a:p>
          <a:p>
            <a:r>
              <a:rPr lang="en-GB" sz="1400" dirty="0"/>
              <a:t>Meeting number: 173 478 7322</a:t>
            </a:r>
          </a:p>
          <a:p>
            <a:r>
              <a:rPr lang="en-GB" sz="1400" dirty="0"/>
              <a:t>Meeting password: wireless (94735377 from phones and video systems)</a:t>
            </a:r>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October 2020</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Call Meeting to Order</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October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19096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Approval of Agenda</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October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685801" y="1275606"/>
            <a:ext cx="7558607" cy="3084910"/>
          </a:xfrm>
        </p:spPr>
        <p:txBody>
          <a:bodyPr/>
          <a:lstStyle/>
          <a:p>
            <a:pPr>
              <a:buFont typeface="Arial" panose="020B0604020202020204" pitchFamily="34" charset="0"/>
              <a:buChar char="•"/>
            </a:pPr>
            <a:r>
              <a:rPr lang="en-US" sz="1200" dirty="0"/>
              <a:t>Call Meeting to order</a:t>
            </a:r>
          </a:p>
          <a:p>
            <a:pPr>
              <a:buFont typeface="Arial" panose="020B0604020202020204" pitchFamily="34" charset="0"/>
              <a:buChar char="•"/>
            </a:pPr>
            <a:r>
              <a:rPr lang="en-US" sz="1200" dirty="0"/>
              <a:t>Approval of agenda</a:t>
            </a:r>
          </a:p>
          <a:p>
            <a:pPr>
              <a:buFont typeface="Arial" panose="020B0604020202020204" pitchFamily="34" charset="0"/>
              <a:buChar char="•"/>
            </a:pPr>
            <a:r>
              <a:rPr lang="en-US" sz="1200" dirty="0"/>
              <a:t>Review Patent Policy &amp; Call for Essential Patents</a:t>
            </a:r>
          </a:p>
          <a:p>
            <a:pPr>
              <a:buFont typeface="Arial" panose="020B0604020202020204" pitchFamily="34" charset="0"/>
              <a:buChar char="•"/>
            </a:pPr>
            <a:r>
              <a:rPr lang="en-US" sz="1200" dirty="0"/>
              <a:t>Attendance – IMAT</a:t>
            </a:r>
          </a:p>
          <a:p>
            <a:pPr>
              <a:buFont typeface="Arial" panose="020B0604020202020204" pitchFamily="34" charset="0"/>
              <a:buChar char="•"/>
            </a:pPr>
            <a:r>
              <a:rPr lang="en-US" sz="1200" strike="sngStrike" dirty="0"/>
              <a:t>Straw Polls </a:t>
            </a:r>
          </a:p>
          <a:p>
            <a:pPr>
              <a:buFont typeface="Arial" panose="020B0604020202020204" pitchFamily="34" charset="0"/>
              <a:buChar char="•"/>
            </a:pPr>
            <a:r>
              <a:rPr lang="en-US" sz="1200" dirty="0"/>
              <a:t>Editor’s report</a:t>
            </a:r>
          </a:p>
          <a:p>
            <a:pPr>
              <a:buFont typeface="Arial" panose="020B0604020202020204" pitchFamily="34" charset="0"/>
              <a:buChar char="•"/>
            </a:pPr>
            <a:r>
              <a:rPr lang="en-US" sz="1200" dirty="0"/>
              <a:t>Submissions</a:t>
            </a:r>
          </a:p>
          <a:p>
            <a:pPr lvl="1">
              <a:buFont typeface="Arial" panose="020B0604020202020204" pitchFamily="34" charset="0"/>
              <a:buChar char="•"/>
            </a:pPr>
            <a:endParaRPr lang="en-US" sz="900" dirty="0"/>
          </a:p>
          <a:p>
            <a:pPr lvl="1">
              <a:buFont typeface="Arial" panose="020B0604020202020204" pitchFamily="34" charset="0"/>
              <a:buChar char="•"/>
            </a:pPr>
            <a:endParaRPr lang="en-US" sz="900" dirty="0"/>
          </a:p>
          <a:p>
            <a:pPr lvl="1">
              <a:buFont typeface="Arial" panose="020B0604020202020204" pitchFamily="34" charset="0"/>
              <a:buChar char="•"/>
            </a:pPr>
            <a:endParaRPr lang="en-US" sz="900" dirty="0"/>
          </a:p>
          <a:p>
            <a:pPr lvl="1">
              <a:buFont typeface="Arial" panose="020B0604020202020204" pitchFamily="34" charset="0"/>
              <a:buChar char="•"/>
            </a:pPr>
            <a:endParaRPr lang="en-US" sz="900" dirty="0"/>
          </a:p>
          <a:p>
            <a:pPr>
              <a:buFont typeface="Arial" panose="020B0604020202020204" pitchFamily="34" charset="0"/>
              <a:buChar char="•"/>
            </a:pPr>
            <a:r>
              <a:rPr lang="en-US" sz="1200" dirty="0"/>
              <a:t>AOB</a:t>
            </a:r>
          </a:p>
          <a:p>
            <a:pPr>
              <a:buFont typeface="Arial" panose="020B0604020202020204" pitchFamily="34" charset="0"/>
              <a:buChar char="•"/>
            </a:pPr>
            <a:r>
              <a:rPr lang="en-US" sz="1200" dirty="0"/>
              <a:t>Adjourn</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October 2020</a:t>
            </a:r>
            <a:endParaRPr lang="en-GB" dirty="0"/>
          </a:p>
        </p:txBody>
      </p:sp>
      <p:graphicFrame>
        <p:nvGraphicFramePr>
          <p:cNvPr id="7" name="Table 6">
            <a:extLst>
              <a:ext uri="{FF2B5EF4-FFF2-40B4-BE49-F238E27FC236}">
                <a16:creationId xmlns:a16="http://schemas.microsoft.com/office/drawing/2014/main" id="{C84E0D6D-C433-884B-930F-20020506DE73}"/>
              </a:ext>
            </a:extLst>
          </p:cNvPr>
          <p:cNvGraphicFramePr>
            <a:graphicFrameLocks noGrp="1"/>
          </p:cNvGraphicFramePr>
          <p:nvPr>
            <p:extLst>
              <p:ext uri="{D42A27DB-BD31-4B8C-83A1-F6EECF244321}">
                <p14:modId xmlns:p14="http://schemas.microsoft.com/office/powerpoint/2010/main" val="1622242957"/>
              </p:ext>
            </p:extLst>
          </p:nvPr>
        </p:nvGraphicFramePr>
        <p:xfrm>
          <a:off x="2483768" y="2628900"/>
          <a:ext cx="6391797" cy="1905000"/>
        </p:xfrm>
        <a:graphic>
          <a:graphicData uri="http://schemas.openxmlformats.org/drawingml/2006/table">
            <a:tbl>
              <a:tblPr>
                <a:tableStyleId>{5C22544A-7EE6-4342-B048-85BDC9FD1C3A}</a:tableStyleId>
              </a:tblPr>
              <a:tblGrid>
                <a:gridCol w="609270">
                  <a:extLst>
                    <a:ext uri="{9D8B030D-6E8A-4147-A177-3AD203B41FA5}">
                      <a16:colId xmlns:a16="http://schemas.microsoft.com/office/drawing/2014/main" val="1332068298"/>
                    </a:ext>
                  </a:extLst>
                </a:gridCol>
                <a:gridCol w="376640">
                  <a:extLst>
                    <a:ext uri="{9D8B030D-6E8A-4147-A177-3AD203B41FA5}">
                      <a16:colId xmlns:a16="http://schemas.microsoft.com/office/drawing/2014/main" val="2269487898"/>
                    </a:ext>
                  </a:extLst>
                </a:gridCol>
                <a:gridCol w="376640">
                  <a:extLst>
                    <a:ext uri="{9D8B030D-6E8A-4147-A177-3AD203B41FA5}">
                      <a16:colId xmlns:a16="http://schemas.microsoft.com/office/drawing/2014/main" val="1644875317"/>
                    </a:ext>
                  </a:extLst>
                </a:gridCol>
                <a:gridCol w="376640">
                  <a:extLst>
                    <a:ext uri="{9D8B030D-6E8A-4147-A177-3AD203B41FA5}">
                      <a16:colId xmlns:a16="http://schemas.microsoft.com/office/drawing/2014/main" val="1901629805"/>
                    </a:ext>
                  </a:extLst>
                </a:gridCol>
                <a:gridCol w="576037">
                  <a:extLst>
                    <a:ext uri="{9D8B030D-6E8A-4147-A177-3AD203B41FA5}">
                      <a16:colId xmlns:a16="http://schemas.microsoft.com/office/drawing/2014/main" val="1096258447"/>
                    </a:ext>
                  </a:extLst>
                </a:gridCol>
                <a:gridCol w="2038285">
                  <a:extLst>
                    <a:ext uri="{9D8B030D-6E8A-4147-A177-3AD203B41FA5}">
                      <a16:colId xmlns:a16="http://schemas.microsoft.com/office/drawing/2014/main" val="1950239115"/>
                    </a:ext>
                  </a:extLst>
                </a:gridCol>
                <a:gridCol w="2038285">
                  <a:extLst>
                    <a:ext uri="{9D8B030D-6E8A-4147-A177-3AD203B41FA5}">
                      <a16:colId xmlns:a16="http://schemas.microsoft.com/office/drawing/2014/main" val="3772586726"/>
                    </a:ext>
                  </a:extLst>
                </a:gridCol>
              </a:tblGrid>
              <a:tr h="288111">
                <a:tc>
                  <a:txBody>
                    <a:bodyPr/>
                    <a:lstStyle/>
                    <a:p>
                      <a:pPr algn="l" fontAlgn="t"/>
                      <a:r>
                        <a:rPr lang="en-GB" sz="1000" u="none" strike="noStrike" dirty="0">
                          <a:effectLst/>
                        </a:rPr>
                        <a:t>Discussion order</a:t>
                      </a:r>
                      <a:endParaRPr lang="en-GB" sz="1000" b="0" i="0" u="none" strike="noStrike" dirty="0">
                        <a:effectLst/>
                        <a:latin typeface="Arial" panose="020B0604020202020204" pitchFamily="34" charset="0"/>
                      </a:endParaRPr>
                    </a:p>
                  </a:txBody>
                  <a:tcPr marL="9525" marR="9525" marT="9525" marB="0" anchor="b"/>
                </a:tc>
                <a:tc>
                  <a:txBody>
                    <a:bodyPr/>
                    <a:lstStyle/>
                    <a:p>
                      <a:pPr algn="l" fontAlgn="t"/>
                      <a:r>
                        <a:rPr lang="en-GB" sz="1000" u="none" strike="noStrike">
                          <a:effectLst/>
                        </a:rPr>
                        <a:t>Year</a:t>
                      </a:r>
                      <a:endParaRPr lang="en-GB" sz="1000" b="0" i="0" u="none" strike="noStrike">
                        <a:effectLst/>
                        <a:latin typeface="Arial" panose="020B0604020202020204" pitchFamily="34" charset="0"/>
                      </a:endParaRPr>
                    </a:p>
                  </a:txBody>
                  <a:tcPr marL="9525" marR="9525" marT="9525" marB="0" anchor="b"/>
                </a:tc>
                <a:tc>
                  <a:txBody>
                    <a:bodyPr/>
                    <a:lstStyle/>
                    <a:p>
                      <a:pPr algn="l" fontAlgn="t"/>
                      <a:r>
                        <a:rPr lang="en-GB" sz="1000" u="none" strike="noStrike">
                          <a:effectLst/>
                        </a:rPr>
                        <a:t>DCN</a:t>
                      </a:r>
                      <a:endParaRPr lang="en-GB" sz="1000" b="0" i="0" u="none" strike="noStrike">
                        <a:effectLst/>
                        <a:latin typeface="Arial" panose="020B0604020202020204" pitchFamily="34" charset="0"/>
                      </a:endParaRPr>
                    </a:p>
                  </a:txBody>
                  <a:tcPr marL="9525" marR="9525" marT="9525" marB="0" anchor="b"/>
                </a:tc>
                <a:tc>
                  <a:txBody>
                    <a:bodyPr/>
                    <a:lstStyle/>
                    <a:p>
                      <a:pPr algn="l" fontAlgn="t"/>
                      <a:r>
                        <a:rPr lang="en-GB" sz="1000" u="none" strike="noStrike">
                          <a:effectLst/>
                        </a:rPr>
                        <a:t>Rev</a:t>
                      </a:r>
                      <a:endParaRPr lang="en-GB" sz="1000" b="0" i="0" u="none" strike="noStrike">
                        <a:effectLst/>
                        <a:latin typeface="Arial" panose="020B0604020202020204" pitchFamily="34" charset="0"/>
                      </a:endParaRPr>
                    </a:p>
                  </a:txBody>
                  <a:tcPr marL="9525" marR="9525" marT="9525" marB="0" anchor="b"/>
                </a:tc>
                <a:tc>
                  <a:txBody>
                    <a:bodyPr/>
                    <a:lstStyle/>
                    <a:p>
                      <a:pPr algn="l" fontAlgn="t"/>
                      <a:r>
                        <a:rPr lang="en-GB" sz="1000" u="none" strike="noStrike">
                          <a:effectLst/>
                        </a:rPr>
                        <a:t>Group</a:t>
                      </a:r>
                      <a:endParaRPr lang="en-GB" sz="1000" b="0" i="0" u="none" strike="noStrike">
                        <a:effectLst/>
                        <a:latin typeface="Arial" panose="020B0604020202020204" pitchFamily="34" charset="0"/>
                      </a:endParaRPr>
                    </a:p>
                  </a:txBody>
                  <a:tcPr marL="9525" marR="9525" marT="9525" marB="0" anchor="b"/>
                </a:tc>
                <a:tc>
                  <a:txBody>
                    <a:bodyPr/>
                    <a:lstStyle/>
                    <a:p>
                      <a:pPr algn="l" fontAlgn="t"/>
                      <a:r>
                        <a:rPr lang="en-GB" sz="1000" u="none" strike="noStrike">
                          <a:effectLst/>
                        </a:rPr>
                        <a:t>Title</a:t>
                      </a:r>
                      <a:endParaRPr lang="en-GB" sz="1000" b="0" i="0" u="none" strike="noStrike">
                        <a:effectLst/>
                        <a:latin typeface="Arial" panose="020B0604020202020204" pitchFamily="34" charset="0"/>
                      </a:endParaRPr>
                    </a:p>
                  </a:txBody>
                  <a:tcPr marL="9525" marR="9525" marT="9525" marB="0" anchor="b"/>
                </a:tc>
                <a:tc>
                  <a:txBody>
                    <a:bodyPr/>
                    <a:lstStyle/>
                    <a:p>
                      <a:pPr algn="l" fontAlgn="t"/>
                      <a:r>
                        <a:rPr lang="en-GB" sz="1000" u="none" strike="noStrike">
                          <a:effectLst/>
                        </a:rPr>
                        <a:t>Author (Affiliation)</a:t>
                      </a:r>
                      <a:endParaRPr lang="en-GB"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1704254977"/>
                  </a:ext>
                </a:extLst>
              </a:tr>
              <a:tr h="427801">
                <a:tc>
                  <a:txBody>
                    <a:bodyPr/>
                    <a:lstStyle/>
                    <a:p>
                      <a:pPr algn="l" fontAlgn="t"/>
                      <a:r>
                        <a:rPr lang="en-GB" sz="1000" u="none" strike="noStrike" dirty="0">
                          <a:effectLst/>
                        </a:rPr>
                        <a:t>1</a:t>
                      </a:r>
                      <a:endParaRPr lang="en-GB" sz="1000" b="0" i="0" u="none" strike="noStrike" dirty="0">
                        <a:effectLst/>
                        <a:latin typeface="Arial" panose="020B0604020202020204" pitchFamily="34" charset="0"/>
                      </a:endParaRPr>
                    </a:p>
                  </a:txBody>
                  <a:tcPr marL="9525" marR="9525" marT="9525" marB="0" anchor="b"/>
                </a:tc>
                <a:tc>
                  <a:txBody>
                    <a:bodyPr/>
                    <a:lstStyle/>
                    <a:p>
                      <a:pPr algn="l" fontAlgn="t"/>
                      <a:r>
                        <a:rPr lang="en-GB" sz="1000" u="none" strike="noStrike">
                          <a:effectLst/>
                        </a:rPr>
                        <a:t>2020</a:t>
                      </a:r>
                      <a:endParaRPr lang="en-GB" sz="1000" b="0" i="0" u="none" strike="noStrike">
                        <a:effectLst/>
                        <a:latin typeface="Arial" panose="020B0604020202020204" pitchFamily="34" charset="0"/>
                      </a:endParaRPr>
                    </a:p>
                  </a:txBody>
                  <a:tcPr marL="9525" marR="9525" marT="9525" marB="0" anchor="b"/>
                </a:tc>
                <a:tc>
                  <a:txBody>
                    <a:bodyPr/>
                    <a:lstStyle/>
                    <a:p>
                      <a:pPr algn="l" fontAlgn="t"/>
                      <a:r>
                        <a:rPr lang="en-GB" sz="1000" u="none" strike="noStrike">
                          <a:effectLst/>
                        </a:rPr>
                        <a:t>1593</a:t>
                      </a:r>
                      <a:endParaRPr lang="en-GB" sz="1000" b="0" i="0" u="none" strike="noStrike">
                        <a:effectLst/>
                        <a:latin typeface="Arial" panose="020B0604020202020204" pitchFamily="34" charset="0"/>
                      </a:endParaRPr>
                    </a:p>
                  </a:txBody>
                  <a:tcPr marL="9525" marR="9525" marT="9525" marB="0" anchor="b"/>
                </a:tc>
                <a:tc>
                  <a:txBody>
                    <a:bodyPr/>
                    <a:lstStyle/>
                    <a:p>
                      <a:pPr algn="l" fontAlgn="t"/>
                      <a:r>
                        <a:rPr lang="en-GB" sz="1000" u="none" strike="noStrike">
                          <a:effectLst/>
                        </a:rPr>
                        <a:t>1</a:t>
                      </a:r>
                      <a:endParaRPr lang="en-GB" sz="1000" b="0" i="0" u="none" strike="noStrike">
                        <a:effectLst/>
                        <a:latin typeface="Arial" panose="020B0604020202020204" pitchFamily="34" charset="0"/>
                      </a:endParaRPr>
                    </a:p>
                  </a:txBody>
                  <a:tcPr marL="9525" marR="9525" marT="9525" marB="0" anchor="b"/>
                </a:tc>
                <a:tc>
                  <a:txBody>
                    <a:bodyPr/>
                    <a:lstStyle/>
                    <a:p>
                      <a:pPr algn="l" fontAlgn="t"/>
                      <a:r>
                        <a:rPr lang="en-GB" sz="1000" u="none" strike="noStrike">
                          <a:effectLst/>
                        </a:rPr>
                        <a:t>TGbc</a:t>
                      </a:r>
                      <a:endParaRPr lang="en-GB" sz="1000" b="0" i="0" u="none" strike="noStrike">
                        <a:effectLst/>
                        <a:latin typeface="Arial" panose="020B0604020202020204" pitchFamily="34" charset="0"/>
                      </a:endParaRPr>
                    </a:p>
                  </a:txBody>
                  <a:tcPr marL="9525" marR="9525" marT="9525" marB="0" anchor="b"/>
                </a:tc>
                <a:tc>
                  <a:txBody>
                    <a:bodyPr/>
                    <a:lstStyle/>
                    <a:p>
                      <a:pPr algn="l" fontAlgn="t"/>
                      <a:r>
                        <a:rPr lang="en-GB" sz="1000" u="none" strike="noStrike">
                          <a:effectLst/>
                        </a:rPr>
                        <a:t>Proposed text for clause 6 and other updates related to UL broadcast usecase</a:t>
                      </a:r>
                      <a:endParaRPr lang="en-GB" sz="1000" b="0" i="0" u="none" strike="noStrike">
                        <a:effectLst/>
                        <a:latin typeface="Arial" panose="020B0604020202020204" pitchFamily="34" charset="0"/>
                      </a:endParaRPr>
                    </a:p>
                  </a:txBody>
                  <a:tcPr marL="9525" marR="9525" marT="9525" marB="0" anchor="b"/>
                </a:tc>
                <a:tc>
                  <a:txBody>
                    <a:bodyPr/>
                    <a:lstStyle/>
                    <a:p>
                      <a:pPr algn="l" fontAlgn="t"/>
                      <a:r>
                        <a:rPr lang="en-GB" sz="1000" u="none" strike="noStrike">
                          <a:effectLst/>
                        </a:rPr>
                        <a:t>Abhishek Patil (Qualcomm)</a:t>
                      </a:r>
                      <a:endParaRPr lang="en-GB"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3345538853"/>
                  </a:ext>
                </a:extLst>
              </a:tr>
              <a:tr h="148421">
                <a:tc>
                  <a:txBody>
                    <a:bodyPr/>
                    <a:lstStyle/>
                    <a:p>
                      <a:pPr algn="l" fontAlgn="t"/>
                      <a:r>
                        <a:rPr lang="en-GB" sz="1000" u="none" strike="noStrike">
                          <a:effectLst/>
                        </a:rPr>
                        <a:t>2.1</a:t>
                      </a:r>
                      <a:endParaRPr lang="en-GB" sz="1000" b="0" i="0" u="none" strike="noStrike">
                        <a:effectLst/>
                        <a:latin typeface="Arial" panose="020B0604020202020204" pitchFamily="34" charset="0"/>
                      </a:endParaRPr>
                    </a:p>
                  </a:txBody>
                  <a:tcPr marL="9525" marR="9525" marT="9525" marB="0" anchor="b"/>
                </a:tc>
                <a:tc>
                  <a:txBody>
                    <a:bodyPr/>
                    <a:lstStyle/>
                    <a:p>
                      <a:pPr algn="l" fontAlgn="t"/>
                      <a:r>
                        <a:rPr lang="en-GB" sz="1000" u="none" strike="noStrike">
                          <a:effectLst/>
                        </a:rPr>
                        <a:t>2020</a:t>
                      </a:r>
                      <a:endParaRPr lang="en-GB" sz="1000" b="0" i="0" u="none" strike="noStrike">
                        <a:effectLst/>
                        <a:latin typeface="Arial" panose="020B0604020202020204" pitchFamily="34" charset="0"/>
                      </a:endParaRPr>
                    </a:p>
                  </a:txBody>
                  <a:tcPr marL="9525" marR="9525" marT="9525" marB="0" anchor="b"/>
                </a:tc>
                <a:tc>
                  <a:txBody>
                    <a:bodyPr/>
                    <a:lstStyle/>
                    <a:p>
                      <a:pPr algn="l" fontAlgn="t"/>
                      <a:r>
                        <a:rPr lang="en-GB" sz="1000" u="none" strike="noStrike">
                          <a:effectLst/>
                        </a:rPr>
                        <a:t>1525</a:t>
                      </a:r>
                      <a:endParaRPr lang="en-GB" sz="1000" b="0" i="0" u="none" strike="noStrike">
                        <a:effectLst/>
                        <a:latin typeface="Arial" panose="020B0604020202020204" pitchFamily="34" charset="0"/>
                      </a:endParaRPr>
                    </a:p>
                  </a:txBody>
                  <a:tcPr marL="9525" marR="9525" marT="9525" marB="0" anchor="b"/>
                </a:tc>
                <a:tc>
                  <a:txBody>
                    <a:bodyPr/>
                    <a:lstStyle/>
                    <a:p>
                      <a:pPr algn="l" fontAlgn="t"/>
                      <a:r>
                        <a:rPr lang="en-GB" sz="1000" u="none" strike="noStrike">
                          <a:effectLst/>
                        </a:rPr>
                        <a:t>0</a:t>
                      </a:r>
                      <a:endParaRPr lang="en-GB" sz="1000" b="0" i="0" u="none" strike="noStrike">
                        <a:effectLst/>
                        <a:latin typeface="Arial" panose="020B0604020202020204" pitchFamily="34" charset="0"/>
                      </a:endParaRPr>
                    </a:p>
                  </a:txBody>
                  <a:tcPr marL="9525" marR="9525" marT="9525" marB="0" anchor="b"/>
                </a:tc>
                <a:tc>
                  <a:txBody>
                    <a:bodyPr/>
                    <a:lstStyle/>
                    <a:p>
                      <a:pPr algn="l" fontAlgn="t"/>
                      <a:r>
                        <a:rPr lang="en-GB" sz="1000" u="none" strike="noStrike">
                          <a:effectLst/>
                        </a:rPr>
                        <a:t>TGbc</a:t>
                      </a:r>
                      <a:endParaRPr lang="en-GB" sz="1000" b="0" i="0" u="none" strike="noStrike">
                        <a:effectLst/>
                        <a:latin typeface="Arial" panose="020B0604020202020204" pitchFamily="34" charset="0"/>
                      </a:endParaRPr>
                    </a:p>
                  </a:txBody>
                  <a:tcPr marL="9525" marR="9525" marT="9525" marB="0" anchor="b"/>
                </a:tc>
                <a:tc>
                  <a:txBody>
                    <a:bodyPr/>
                    <a:lstStyle/>
                    <a:p>
                      <a:pPr algn="l" fontAlgn="t"/>
                      <a:r>
                        <a:rPr lang="en-GB" sz="1000" u="none" strike="noStrike">
                          <a:effectLst/>
                        </a:rPr>
                        <a:t>MLME for eBCS Termination</a:t>
                      </a:r>
                      <a:endParaRPr lang="en-GB" sz="1000" b="0" i="0" u="none" strike="noStrike">
                        <a:effectLst/>
                        <a:latin typeface="Arial" panose="020B0604020202020204" pitchFamily="34" charset="0"/>
                      </a:endParaRPr>
                    </a:p>
                  </a:txBody>
                  <a:tcPr marL="9525" marR="9525" marT="9525" marB="0" anchor="b"/>
                </a:tc>
                <a:tc>
                  <a:txBody>
                    <a:bodyPr/>
                    <a:lstStyle/>
                    <a:p>
                      <a:pPr algn="l" fontAlgn="t"/>
                      <a:r>
                        <a:rPr lang="en-GB" sz="1000" u="none" strike="noStrike">
                          <a:effectLst/>
                        </a:rPr>
                        <a:t>Xiaofei WANG (InterDigital)</a:t>
                      </a:r>
                      <a:endParaRPr lang="en-GB"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954599457"/>
                  </a:ext>
                </a:extLst>
              </a:tr>
              <a:tr h="148421">
                <a:tc>
                  <a:txBody>
                    <a:bodyPr/>
                    <a:lstStyle/>
                    <a:p>
                      <a:pPr algn="l" fontAlgn="t"/>
                      <a:r>
                        <a:rPr lang="en-GB" sz="1000" u="none" strike="noStrike">
                          <a:effectLst/>
                        </a:rPr>
                        <a:t>2.2</a:t>
                      </a:r>
                      <a:endParaRPr lang="en-GB" sz="1000" b="0" i="0" u="none" strike="noStrike">
                        <a:effectLst/>
                        <a:latin typeface="Arial" panose="020B0604020202020204" pitchFamily="34" charset="0"/>
                      </a:endParaRPr>
                    </a:p>
                  </a:txBody>
                  <a:tcPr marL="9525" marR="9525" marT="9525" marB="0" anchor="b"/>
                </a:tc>
                <a:tc>
                  <a:txBody>
                    <a:bodyPr/>
                    <a:lstStyle/>
                    <a:p>
                      <a:pPr algn="l" fontAlgn="t"/>
                      <a:r>
                        <a:rPr lang="en-GB" sz="1000" u="none" strike="noStrike">
                          <a:effectLst/>
                        </a:rPr>
                        <a:t>2020</a:t>
                      </a:r>
                      <a:endParaRPr lang="en-GB" sz="1000" b="0" i="0" u="none" strike="noStrike">
                        <a:effectLst/>
                        <a:latin typeface="Arial" panose="020B0604020202020204" pitchFamily="34" charset="0"/>
                      </a:endParaRPr>
                    </a:p>
                  </a:txBody>
                  <a:tcPr marL="9525" marR="9525" marT="9525" marB="0" anchor="b"/>
                </a:tc>
                <a:tc>
                  <a:txBody>
                    <a:bodyPr/>
                    <a:lstStyle/>
                    <a:p>
                      <a:pPr algn="l" fontAlgn="t"/>
                      <a:r>
                        <a:rPr lang="en-GB" sz="1000" u="none" strike="noStrike">
                          <a:effectLst/>
                        </a:rPr>
                        <a:t>1524</a:t>
                      </a:r>
                      <a:endParaRPr lang="en-GB" sz="1000" b="0" i="0" u="none" strike="noStrike">
                        <a:effectLst/>
                        <a:latin typeface="Arial" panose="020B0604020202020204" pitchFamily="34" charset="0"/>
                      </a:endParaRPr>
                    </a:p>
                  </a:txBody>
                  <a:tcPr marL="9525" marR="9525" marT="9525" marB="0" anchor="b"/>
                </a:tc>
                <a:tc>
                  <a:txBody>
                    <a:bodyPr/>
                    <a:lstStyle/>
                    <a:p>
                      <a:pPr algn="l" fontAlgn="t"/>
                      <a:r>
                        <a:rPr lang="en-GB" sz="1000" u="none" strike="noStrike">
                          <a:effectLst/>
                        </a:rPr>
                        <a:t>0</a:t>
                      </a:r>
                      <a:endParaRPr lang="en-GB" sz="1000" b="0" i="0" u="none" strike="noStrike">
                        <a:effectLst/>
                        <a:latin typeface="Arial" panose="020B0604020202020204" pitchFamily="34" charset="0"/>
                      </a:endParaRPr>
                    </a:p>
                  </a:txBody>
                  <a:tcPr marL="9525" marR="9525" marT="9525" marB="0" anchor="b"/>
                </a:tc>
                <a:tc>
                  <a:txBody>
                    <a:bodyPr/>
                    <a:lstStyle/>
                    <a:p>
                      <a:pPr algn="l" fontAlgn="t"/>
                      <a:r>
                        <a:rPr lang="en-GB" sz="1000" u="none" strike="noStrike">
                          <a:effectLst/>
                        </a:rPr>
                        <a:t>TGbc</a:t>
                      </a:r>
                      <a:endParaRPr lang="en-GB" sz="1000" b="0" i="0" u="none" strike="noStrike">
                        <a:effectLst/>
                        <a:latin typeface="Arial" panose="020B0604020202020204" pitchFamily="34" charset="0"/>
                      </a:endParaRPr>
                    </a:p>
                  </a:txBody>
                  <a:tcPr marL="9525" marR="9525" marT="9525" marB="0" anchor="b"/>
                </a:tc>
                <a:tc>
                  <a:txBody>
                    <a:bodyPr/>
                    <a:lstStyle/>
                    <a:p>
                      <a:pPr algn="l" fontAlgn="t"/>
                      <a:r>
                        <a:rPr lang="en-GB" sz="1000" u="none" strike="noStrike">
                          <a:effectLst/>
                        </a:rPr>
                        <a:t>MLME for eBCS negotiation</a:t>
                      </a:r>
                      <a:endParaRPr lang="en-GB" sz="1000" b="0" i="0" u="none" strike="noStrike">
                        <a:effectLst/>
                        <a:latin typeface="Arial" panose="020B0604020202020204" pitchFamily="34" charset="0"/>
                      </a:endParaRPr>
                    </a:p>
                  </a:txBody>
                  <a:tcPr marL="9525" marR="9525" marT="9525" marB="0" anchor="b"/>
                </a:tc>
                <a:tc>
                  <a:txBody>
                    <a:bodyPr/>
                    <a:lstStyle/>
                    <a:p>
                      <a:pPr algn="l" fontAlgn="t"/>
                      <a:r>
                        <a:rPr lang="en-GB" sz="1000" u="none" strike="noStrike">
                          <a:effectLst/>
                        </a:rPr>
                        <a:t>Xiaofei WANG (InterDigital)</a:t>
                      </a:r>
                      <a:endParaRPr lang="en-GB"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3445071361"/>
                  </a:ext>
                </a:extLst>
              </a:tr>
              <a:tr h="148421">
                <a:tc>
                  <a:txBody>
                    <a:bodyPr/>
                    <a:lstStyle/>
                    <a:p>
                      <a:pPr algn="l" fontAlgn="t"/>
                      <a:r>
                        <a:rPr lang="en-GB" sz="1000" u="none" strike="noStrike">
                          <a:effectLst/>
                        </a:rPr>
                        <a:t>8</a:t>
                      </a:r>
                      <a:endParaRPr lang="en-GB" sz="1000" b="0" i="0" u="none" strike="noStrike">
                        <a:effectLst/>
                        <a:latin typeface="Arial" panose="020B0604020202020204" pitchFamily="34" charset="0"/>
                      </a:endParaRPr>
                    </a:p>
                  </a:txBody>
                  <a:tcPr marL="9525" marR="9525" marT="9525" marB="0" anchor="b"/>
                </a:tc>
                <a:tc>
                  <a:txBody>
                    <a:bodyPr/>
                    <a:lstStyle/>
                    <a:p>
                      <a:pPr algn="l" fontAlgn="t"/>
                      <a:r>
                        <a:rPr lang="en-GB" sz="1000" u="none" strike="noStrike">
                          <a:effectLst/>
                        </a:rPr>
                        <a:t>2020</a:t>
                      </a:r>
                      <a:endParaRPr lang="en-GB" sz="1000" b="0" i="0" u="none" strike="noStrike">
                        <a:effectLst/>
                        <a:latin typeface="Arial" panose="020B0604020202020204" pitchFamily="34" charset="0"/>
                      </a:endParaRPr>
                    </a:p>
                  </a:txBody>
                  <a:tcPr marL="9525" marR="9525" marT="9525" marB="0" anchor="b"/>
                </a:tc>
                <a:tc>
                  <a:txBody>
                    <a:bodyPr/>
                    <a:lstStyle/>
                    <a:p>
                      <a:pPr algn="l" fontAlgn="t"/>
                      <a:r>
                        <a:rPr lang="en-GB" sz="1000" u="none" strike="noStrike">
                          <a:effectLst/>
                        </a:rPr>
                        <a:t>1613</a:t>
                      </a:r>
                      <a:endParaRPr lang="en-GB" sz="1000" b="0" i="0" u="none" strike="noStrike">
                        <a:effectLst/>
                        <a:latin typeface="Arial" panose="020B0604020202020204" pitchFamily="34" charset="0"/>
                      </a:endParaRPr>
                    </a:p>
                  </a:txBody>
                  <a:tcPr marL="9525" marR="9525" marT="9525" marB="0" anchor="b"/>
                </a:tc>
                <a:tc>
                  <a:txBody>
                    <a:bodyPr/>
                    <a:lstStyle/>
                    <a:p>
                      <a:pPr algn="l" fontAlgn="t"/>
                      <a:r>
                        <a:rPr lang="en-GB" sz="1000" u="none" strike="noStrike">
                          <a:effectLst/>
                        </a:rPr>
                        <a:t>1</a:t>
                      </a:r>
                      <a:endParaRPr lang="en-GB" sz="1000" b="0" i="0" u="none" strike="noStrike">
                        <a:effectLst/>
                        <a:latin typeface="Arial" panose="020B0604020202020204" pitchFamily="34" charset="0"/>
                      </a:endParaRPr>
                    </a:p>
                  </a:txBody>
                  <a:tcPr marL="9525" marR="9525" marT="9525" marB="0" anchor="b"/>
                </a:tc>
                <a:tc>
                  <a:txBody>
                    <a:bodyPr/>
                    <a:lstStyle/>
                    <a:p>
                      <a:pPr algn="l" fontAlgn="t"/>
                      <a:r>
                        <a:rPr lang="en-GB" sz="1000" u="none" strike="noStrike">
                          <a:effectLst/>
                        </a:rPr>
                        <a:t>TGbc</a:t>
                      </a:r>
                      <a:endParaRPr lang="en-GB" sz="1000" b="0" i="0" u="none" strike="noStrike">
                        <a:effectLst/>
                        <a:latin typeface="Arial" panose="020B0604020202020204" pitchFamily="34" charset="0"/>
                      </a:endParaRPr>
                    </a:p>
                  </a:txBody>
                  <a:tcPr marL="9525" marR="9525" marT="9525" marB="0" anchor="b"/>
                </a:tc>
                <a:tc>
                  <a:txBody>
                    <a:bodyPr/>
                    <a:lstStyle/>
                    <a:p>
                      <a:pPr algn="l" fontAlgn="t"/>
                      <a:r>
                        <a:rPr lang="en-GB" sz="1000" u="none" strike="noStrike">
                          <a:effectLst/>
                        </a:rPr>
                        <a:t>D0.2 Editorial Comments</a:t>
                      </a:r>
                      <a:endParaRPr lang="en-GB" sz="1000" b="0" i="0" u="none" strike="noStrike">
                        <a:effectLst/>
                        <a:latin typeface="Arial" panose="020B0604020202020204" pitchFamily="34" charset="0"/>
                      </a:endParaRPr>
                    </a:p>
                  </a:txBody>
                  <a:tcPr marL="9525" marR="9525" marT="9525" marB="0" anchor="b"/>
                </a:tc>
                <a:tc>
                  <a:txBody>
                    <a:bodyPr/>
                    <a:lstStyle/>
                    <a:p>
                      <a:pPr algn="l" fontAlgn="t"/>
                      <a:r>
                        <a:rPr lang="en-GB" sz="1000" u="none" strike="noStrike">
                          <a:effectLst/>
                        </a:rPr>
                        <a:t>Hitoshi Morioka (SRC Software)</a:t>
                      </a:r>
                      <a:endParaRPr lang="en-GB"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1521976609"/>
                  </a:ext>
                </a:extLst>
              </a:tr>
              <a:tr h="148421">
                <a:tc>
                  <a:txBody>
                    <a:bodyPr/>
                    <a:lstStyle/>
                    <a:p>
                      <a:pPr algn="l" fontAlgn="t"/>
                      <a:r>
                        <a:rPr lang="en-GB" sz="1000" u="none" strike="noStrike">
                          <a:effectLst/>
                        </a:rPr>
                        <a:t>9</a:t>
                      </a:r>
                      <a:endParaRPr lang="en-GB" sz="1000" b="0" i="0" u="none" strike="noStrike">
                        <a:effectLst/>
                        <a:latin typeface="Arial" panose="020B0604020202020204" pitchFamily="34" charset="0"/>
                      </a:endParaRPr>
                    </a:p>
                  </a:txBody>
                  <a:tcPr marL="9525" marR="9525" marT="9525" marB="0" anchor="b"/>
                </a:tc>
                <a:tc>
                  <a:txBody>
                    <a:bodyPr/>
                    <a:lstStyle/>
                    <a:p>
                      <a:pPr algn="l" fontAlgn="t"/>
                      <a:r>
                        <a:rPr lang="en-GB" sz="1000" u="none" strike="noStrike">
                          <a:effectLst/>
                        </a:rPr>
                        <a:t>2020</a:t>
                      </a:r>
                      <a:endParaRPr lang="en-GB" sz="1000" b="0" i="0" u="none" strike="noStrike">
                        <a:effectLst/>
                        <a:latin typeface="Arial" panose="020B0604020202020204" pitchFamily="34" charset="0"/>
                      </a:endParaRPr>
                    </a:p>
                  </a:txBody>
                  <a:tcPr marL="9525" marR="9525" marT="9525" marB="0" anchor="b"/>
                </a:tc>
                <a:tc>
                  <a:txBody>
                    <a:bodyPr/>
                    <a:lstStyle/>
                    <a:p>
                      <a:pPr algn="l" fontAlgn="t"/>
                      <a:r>
                        <a:rPr lang="en-GB" sz="1000" u="none" strike="noStrike">
                          <a:effectLst/>
                        </a:rPr>
                        <a:t>1516</a:t>
                      </a:r>
                      <a:endParaRPr lang="en-GB" sz="1000" b="0" i="0" u="none" strike="noStrike">
                        <a:effectLst/>
                        <a:latin typeface="Arial" panose="020B0604020202020204" pitchFamily="34" charset="0"/>
                      </a:endParaRPr>
                    </a:p>
                  </a:txBody>
                  <a:tcPr marL="9525" marR="9525" marT="9525" marB="0" anchor="b"/>
                </a:tc>
                <a:tc>
                  <a:txBody>
                    <a:bodyPr/>
                    <a:lstStyle/>
                    <a:p>
                      <a:pPr algn="l" fontAlgn="t"/>
                      <a:r>
                        <a:rPr lang="en-GB" sz="1000" u="none" strike="noStrike">
                          <a:effectLst/>
                        </a:rPr>
                        <a:t>1</a:t>
                      </a:r>
                      <a:endParaRPr lang="en-GB" sz="1000" b="0" i="0" u="none" strike="noStrike">
                        <a:effectLst/>
                        <a:latin typeface="Arial" panose="020B0604020202020204" pitchFamily="34" charset="0"/>
                      </a:endParaRPr>
                    </a:p>
                  </a:txBody>
                  <a:tcPr marL="9525" marR="9525" marT="9525" marB="0" anchor="b"/>
                </a:tc>
                <a:tc>
                  <a:txBody>
                    <a:bodyPr/>
                    <a:lstStyle/>
                    <a:p>
                      <a:pPr algn="l" fontAlgn="t"/>
                      <a:r>
                        <a:rPr lang="en-GB" sz="1000" u="none" strike="noStrike">
                          <a:effectLst/>
                        </a:rPr>
                        <a:t>TGbc</a:t>
                      </a:r>
                      <a:endParaRPr lang="en-GB" sz="1000" b="0" i="0" u="none" strike="noStrike">
                        <a:effectLst/>
                        <a:latin typeface="Arial" panose="020B0604020202020204" pitchFamily="34" charset="0"/>
                      </a:endParaRPr>
                    </a:p>
                  </a:txBody>
                  <a:tcPr marL="9525" marR="9525" marT="9525" marB="0" anchor="b"/>
                </a:tc>
                <a:tc>
                  <a:txBody>
                    <a:bodyPr/>
                    <a:lstStyle/>
                    <a:p>
                      <a:pPr algn="l" fontAlgn="t"/>
                      <a:r>
                        <a:rPr lang="en-GB" sz="1000" u="none" strike="noStrike">
                          <a:effectLst/>
                        </a:rPr>
                        <a:t>pics and mib text proposal</a:t>
                      </a:r>
                      <a:endParaRPr lang="en-GB" sz="1000" b="0" i="0" u="none" strike="noStrike">
                        <a:effectLst/>
                        <a:latin typeface="Arial" panose="020B0604020202020204" pitchFamily="34" charset="0"/>
                      </a:endParaRPr>
                    </a:p>
                  </a:txBody>
                  <a:tcPr marL="9525" marR="9525" marT="9525" marB="0" anchor="b"/>
                </a:tc>
                <a:tc>
                  <a:txBody>
                    <a:bodyPr/>
                    <a:lstStyle/>
                    <a:p>
                      <a:pPr algn="l" fontAlgn="t"/>
                      <a:r>
                        <a:rPr lang="en-GB" sz="1000" u="none" strike="noStrike">
                          <a:effectLst/>
                        </a:rPr>
                        <a:t>Stephen McCann (Huawei)</a:t>
                      </a:r>
                      <a:endParaRPr lang="en-GB"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3116458600"/>
                  </a:ext>
                </a:extLst>
              </a:tr>
              <a:tr h="288111">
                <a:tc>
                  <a:txBody>
                    <a:bodyPr/>
                    <a:lstStyle/>
                    <a:p>
                      <a:pPr algn="l" fontAlgn="t"/>
                      <a:r>
                        <a:rPr lang="en-GB" sz="1000" u="none" strike="noStrike">
                          <a:effectLst/>
                        </a:rPr>
                        <a:t>10</a:t>
                      </a:r>
                      <a:endParaRPr lang="en-GB" sz="1000" b="0" i="0" u="none" strike="noStrike">
                        <a:effectLst/>
                        <a:latin typeface="Arial" panose="020B0604020202020204" pitchFamily="34" charset="0"/>
                      </a:endParaRPr>
                    </a:p>
                  </a:txBody>
                  <a:tcPr marL="9525" marR="9525" marT="9525" marB="0" anchor="b"/>
                </a:tc>
                <a:tc>
                  <a:txBody>
                    <a:bodyPr/>
                    <a:lstStyle/>
                    <a:p>
                      <a:pPr algn="l" fontAlgn="t"/>
                      <a:r>
                        <a:rPr lang="en-GB" sz="1000" u="none" strike="noStrike">
                          <a:effectLst/>
                        </a:rPr>
                        <a:t>2020</a:t>
                      </a:r>
                      <a:endParaRPr lang="en-GB" sz="1000" b="0" i="0" u="none" strike="noStrike">
                        <a:effectLst/>
                        <a:latin typeface="Arial" panose="020B0604020202020204" pitchFamily="34" charset="0"/>
                      </a:endParaRPr>
                    </a:p>
                  </a:txBody>
                  <a:tcPr marL="9525" marR="9525" marT="9525" marB="0" anchor="b"/>
                </a:tc>
                <a:tc>
                  <a:txBody>
                    <a:bodyPr/>
                    <a:lstStyle/>
                    <a:p>
                      <a:pPr algn="l" fontAlgn="t"/>
                      <a:r>
                        <a:rPr lang="en-GB" sz="1000" u="none" strike="noStrike">
                          <a:effectLst/>
                        </a:rPr>
                        <a:t>1671</a:t>
                      </a:r>
                      <a:endParaRPr lang="en-GB" sz="1000" b="0" i="0" u="none" strike="noStrike">
                        <a:effectLst/>
                        <a:latin typeface="Arial" panose="020B0604020202020204" pitchFamily="34" charset="0"/>
                      </a:endParaRPr>
                    </a:p>
                  </a:txBody>
                  <a:tcPr marL="9525" marR="9525" marT="9525" marB="0" anchor="b"/>
                </a:tc>
                <a:tc>
                  <a:txBody>
                    <a:bodyPr/>
                    <a:lstStyle/>
                    <a:p>
                      <a:pPr algn="l" fontAlgn="t"/>
                      <a:r>
                        <a:rPr lang="en-GB" sz="1000" u="none" strike="noStrike">
                          <a:effectLst/>
                        </a:rPr>
                        <a:t>1</a:t>
                      </a:r>
                      <a:endParaRPr lang="en-GB" sz="1000" b="0" i="0" u="none" strike="noStrike">
                        <a:effectLst/>
                        <a:latin typeface="Arial" panose="020B0604020202020204" pitchFamily="34" charset="0"/>
                      </a:endParaRPr>
                    </a:p>
                  </a:txBody>
                  <a:tcPr marL="9525" marR="9525" marT="9525" marB="0" anchor="b"/>
                </a:tc>
                <a:tc>
                  <a:txBody>
                    <a:bodyPr/>
                    <a:lstStyle/>
                    <a:p>
                      <a:pPr algn="l" fontAlgn="t"/>
                      <a:r>
                        <a:rPr lang="en-GB" sz="1000" u="none" strike="noStrike">
                          <a:effectLst/>
                        </a:rPr>
                        <a:t>TGbc</a:t>
                      </a:r>
                      <a:endParaRPr lang="en-GB" sz="1000" b="0" i="0" u="none" strike="noStrike">
                        <a:effectLst/>
                        <a:latin typeface="Arial" panose="020B0604020202020204" pitchFamily="34" charset="0"/>
                      </a:endParaRPr>
                    </a:p>
                  </a:txBody>
                  <a:tcPr marL="9525" marR="9525" marT="9525" marB="0" anchor="b"/>
                </a:tc>
                <a:tc>
                  <a:txBody>
                    <a:bodyPr/>
                    <a:lstStyle/>
                    <a:p>
                      <a:pPr algn="l" fontAlgn="t"/>
                      <a:r>
                        <a:rPr lang="en-GB" sz="1000" u="none" strike="noStrike">
                          <a:effectLst/>
                        </a:rPr>
                        <a:t>Revision of Enhanced Broadcast Services ANQP-element</a:t>
                      </a:r>
                      <a:endParaRPr lang="en-GB" sz="1000" b="0" i="0" u="none" strike="noStrike">
                        <a:effectLst/>
                        <a:latin typeface="Arial" panose="020B0604020202020204" pitchFamily="34" charset="0"/>
                      </a:endParaRPr>
                    </a:p>
                  </a:txBody>
                  <a:tcPr marL="9525" marR="9525" marT="9525" marB="0" anchor="b"/>
                </a:tc>
                <a:tc>
                  <a:txBody>
                    <a:bodyPr/>
                    <a:lstStyle/>
                    <a:p>
                      <a:pPr algn="l" fontAlgn="t"/>
                      <a:r>
                        <a:rPr lang="en-GB" sz="1000" u="none" strike="noStrike">
                          <a:effectLst/>
                        </a:rPr>
                        <a:t>Antonio de la Oliva (InterDigital)</a:t>
                      </a:r>
                      <a:endParaRPr lang="en-GB"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3700221092"/>
                  </a:ext>
                </a:extLst>
              </a:tr>
              <a:tr h="148421">
                <a:tc>
                  <a:txBody>
                    <a:bodyPr/>
                    <a:lstStyle/>
                    <a:p>
                      <a:pPr algn="l" fontAlgn="t"/>
                      <a:r>
                        <a:rPr lang="en-GB" sz="1000" u="none" strike="noStrike">
                          <a:effectLst/>
                        </a:rPr>
                        <a:t>11</a:t>
                      </a:r>
                      <a:endParaRPr lang="en-GB" sz="1000" b="0" i="0" u="none" strike="noStrike">
                        <a:effectLst/>
                        <a:latin typeface="Arial" panose="020B0604020202020204" pitchFamily="34" charset="0"/>
                      </a:endParaRPr>
                    </a:p>
                  </a:txBody>
                  <a:tcPr marL="9525" marR="9525" marT="9525" marB="0" anchor="b"/>
                </a:tc>
                <a:tc>
                  <a:txBody>
                    <a:bodyPr/>
                    <a:lstStyle/>
                    <a:p>
                      <a:pPr algn="l" fontAlgn="t"/>
                      <a:r>
                        <a:rPr lang="en-GB" sz="1000" u="none" strike="noStrike">
                          <a:effectLst/>
                        </a:rPr>
                        <a:t>2020</a:t>
                      </a:r>
                      <a:endParaRPr lang="en-GB" sz="1000" b="0" i="0" u="none" strike="noStrike">
                        <a:effectLst/>
                        <a:latin typeface="Arial" panose="020B0604020202020204" pitchFamily="34" charset="0"/>
                      </a:endParaRPr>
                    </a:p>
                  </a:txBody>
                  <a:tcPr marL="9525" marR="9525" marT="9525" marB="0" anchor="b"/>
                </a:tc>
                <a:tc>
                  <a:txBody>
                    <a:bodyPr/>
                    <a:lstStyle/>
                    <a:p>
                      <a:pPr algn="l" fontAlgn="t"/>
                      <a:r>
                        <a:rPr lang="en-GB" sz="1000" u="none" strike="noStrike">
                          <a:effectLst/>
                        </a:rPr>
                        <a:t>1609</a:t>
                      </a:r>
                      <a:endParaRPr lang="en-GB" sz="1000" b="0" i="0" u="none" strike="noStrike">
                        <a:effectLst/>
                        <a:latin typeface="Arial" panose="020B0604020202020204" pitchFamily="34" charset="0"/>
                      </a:endParaRPr>
                    </a:p>
                  </a:txBody>
                  <a:tcPr marL="9525" marR="9525" marT="9525" marB="0" anchor="b"/>
                </a:tc>
                <a:tc>
                  <a:txBody>
                    <a:bodyPr/>
                    <a:lstStyle/>
                    <a:p>
                      <a:pPr algn="l" fontAlgn="t"/>
                      <a:r>
                        <a:rPr lang="en-GB" sz="1000" u="none" strike="noStrike">
                          <a:effectLst/>
                        </a:rPr>
                        <a:t>0</a:t>
                      </a:r>
                      <a:endParaRPr lang="en-GB" sz="1000" b="0" i="0" u="none" strike="noStrike">
                        <a:effectLst/>
                        <a:latin typeface="Arial" panose="020B0604020202020204" pitchFamily="34" charset="0"/>
                      </a:endParaRPr>
                    </a:p>
                  </a:txBody>
                  <a:tcPr marL="9525" marR="9525" marT="9525" marB="0" anchor="b"/>
                </a:tc>
                <a:tc>
                  <a:txBody>
                    <a:bodyPr/>
                    <a:lstStyle/>
                    <a:p>
                      <a:pPr algn="l" fontAlgn="t"/>
                      <a:r>
                        <a:rPr lang="en-GB" sz="1000" u="none" strike="noStrike">
                          <a:effectLst/>
                        </a:rPr>
                        <a:t>TGbc</a:t>
                      </a:r>
                      <a:endParaRPr lang="en-GB" sz="1000" b="0" i="0" u="none" strike="noStrike">
                        <a:effectLst/>
                        <a:latin typeface="Arial" panose="020B0604020202020204" pitchFamily="34" charset="0"/>
                      </a:endParaRPr>
                    </a:p>
                  </a:txBody>
                  <a:tcPr marL="9525" marR="9525" marT="9525" marB="0" anchor="b"/>
                </a:tc>
                <a:tc>
                  <a:txBody>
                    <a:bodyPr/>
                    <a:lstStyle/>
                    <a:p>
                      <a:pPr algn="l" fontAlgn="t"/>
                      <a:r>
                        <a:rPr lang="en-GB" sz="1000" u="none" strike="noStrike">
                          <a:effectLst/>
                        </a:rPr>
                        <a:t>Modification of eBCS Info frame</a:t>
                      </a:r>
                      <a:endParaRPr lang="en-GB" sz="1000" b="0" i="0" u="none" strike="noStrike">
                        <a:effectLst/>
                        <a:latin typeface="Arial" panose="020B0604020202020204" pitchFamily="34" charset="0"/>
                      </a:endParaRPr>
                    </a:p>
                  </a:txBody>
                  <a:tcPr marL="9525" marR="9525" marT="9525" marB="0" anchor="b"/>
                </a:tc>
                <a:tc>
                  <a:txBody>
                    <a:bodyPr/>
                    <a:lstStyle/>
                    <a:p>
                      <a:pPr algn="l" fontAlgn="t"/>
                      <a:r>
                        <a:rPr lang="en-GB" sz="1000" u="none" strike="noStrike" dirty="0">
                          <a:effectLst/>
                        </a:rPr>
                        <a:t>Hitoshi Morioka (SRC Software)</a:t>
                      </a:r>
                      <a:endParaRPr lang="en-GB" sz="1000" b="0" i="0" u="none" strike="noStrike" dirty="0">
                        <a:effectLst/>
                        <a:latin typeface="Arial" panose="020B0604020202020204" pitchFamily="34" charset="0"/>
                      </a:endParaRPr>
                    </a:p>
                  </a:txBody>
                  <a:tcPr marL="9525" marR="9525" marT="9525" marB="0" anchor="b"/>
                </a:tc>
                <a:extLst>
                  <a:ext uri="{0D108BD9-81ED-4DB2-BD59-A6C34878D82A}">
                    <a16:rowId xmlns:a16="http://schemas.microsoft.com/office/drawing/2014/main" val="147209607"/>
                  </a:ext>
                </a:extLst>
              </a:tr>
            </a:tbl>
          </a:graphicData>
        </a:graphic>
      </p:graphicFrame>
    </p:spTree>
    <p:extLst>
      <p:ext uri="{BB962C8B-B14F-4D97-AF65-F5344CB8AC3E}">
        <p14:creationId xmlns:p14="http://schemas.microsoft.com/office/powerpoint/2010/main" val="288375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endParaRPr lang="en-US" dirty="0"/>
          </a:p>
        </p:txBody>
      </p:sp>
      <p:sp>
        <p:nvSpPr>
          <p:cNvPr id="8" name="Textplatzhalter 7"/>
          <p:cNvSpPr>
            <a:spLocks noGrp="1"/>
          </p:cNvSpPr>
          <p:nvPr>
            <p:ph type="body" idx="1"/>
          </p:nvPr>
        </p:nvSpPr>
        <p:spPr/>
        <p:txBody>
          <a:bodyPr/>
          <a:lstStyle/>
          <a:p>
            <a:r>
              <a:rPr lang="en-US" dirty="0"/>
              <a:t>Review Patent Policy &amp; Call for Essential Patents</a:t>
            </a:r>
          </a:p>
        </p:txBody>
      </p:sp>
      <p:sp>
        <p:nvSpPr>
          <p:cNvPr id="6" name="Datumsplatzhalter 5"/>
          <p:cNvSpPr>
            <a:spLocks noGrp="1"/>
          </p:cNvSpPr>
          <p:nvPr>
            <p:ph type="dt" idx="10"/>
          </p:nvPr>
        </p:nvSpPr>
        <p:spPr/>
        <p:txBody>
          <a:bodyPr/>
          <a:lstStyle/>
          <a:p>
            <a:r>
              <a:rPr lang="en-GB"/>
              <a:t>October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October 2020</a:t>
            </a:r>
            <a:endParaRPr lang="en-GB" dirty="0"/>
          </a:p>
        </p:txBody>
      </p:sp>
      <p:sp>
        <p:nvSpPr>
          <p:cNvPr id="7" name="Inhaltsplatzhalter 6"/>
          <p:cNvSpPr>
            <a:spLocks noGrp="1"/>
          </p:cNvSpPr>
          <p:nvPr>
            <p:ph idx="1"/>
          </p:nvPr>
        </p:nvSpPr>
        <p:spPr>
          <a:xfrm>
            <a:off x="1657350" y="1428750"/>
            <a:ext cx="5828110" cy="3084910"/>
          </a:xfrm>
        </p:spPr>
        <p:txBody>
          <a:bodyPr/>
          <a:lstStyle/>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lgn="ctr">
              <a:spcBef>
                <a:spcPct val="20000"/>
              </a:spcBef>
            </a:pPr>
            <a:r>
              <a:rPr lang="en-US" sz="21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5750"/>
            <a:ext cx="5828110" cy="798910"/>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1657350" y="1028700"/>
            <a:ext cx="5828110" cy="3084910"/>
          </a:xfrm>
        </p:spPr>
        <p:txBody>
          <a:bodyPr/>
          <a:lstStyle/>
          <a:p>
            <a:pPr>
              <a:lnSpc>
                <a:spcPct val="80000"/>
              </a:lnSpc>
              <a:spcBef>
                <a:spcPct val="20000"/>
              </a:spcBef>
              <a:spcAft>
                <a:spcPct val="40000"/>
              </a:spcAft>
              <a:buSzPct val="150000"/>
              <a:buFontTx/>
              <a:buChar char="•"/>
            </a:pPr>
            <a:r>
              <a:rPr lang="en-US" sz="15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specific license rates, terms, or conditions.</a:t>
            </a:r>
          </a:p>
          <a:p>
            <a:pPr marL="814388" lvl="2">
              <a:lnSpc>
                <a:spcPct val="80000"/>
              </a:lnSpc>
              <a:spcBef>
                <a:spcPct val="20000"/>
              </a:spcBef>
              <a:spcAft>
                <a:spcPct val="40000"/>
              </a:spcAft>
              <a:buSzPct val="150000"/>
              <a:buFontTx/>
              <a:buChar char="•"/>
            </a:pPr>
            <a:r>
              <a:rPr lang="en-US" sz="12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071563" lvl="3">
              <a:lnSpc>
                <a:spcPct val="80000"/>
              </a:lnSpc>
              <a:spcBef>
                <a:spcPct val="20000"/>
              </a:spcBef>
              <a:spcAft>
                <a:spcPct val="40000"/>
              </a:spcAft>
              <a:buSzPct val="150000"/>
              <a:buFont typeface="Arial" pitchFamily="-111" charset="0"/>
              <a:buChar char="•"/>
            </a:pPr>
            <a:r>
              <a:rPr lang="en-GB" b="1" dirty="0">
                <a:ea typeface="Calibri" pitchFamily="-111" charset="0"/>
                <a:cs typeface="Calibri" pitchFamily="-111" charset="0"/>
              </a:rPr>
              <a:t>Technical considerations remain the primary focus</a:t>
            </a:r>
            <a:endParaRPr lang="en-US"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750" dirty="0">
                <a:ea typeface="Calibri" pitchFamily="-111" charset="0"/>
                <a:cs typeface="Calibri" pitchFamily="-111" charset="0"/>
              </a:rPr>
              <a:t>---------------------------------------------------------------   </a:t>
            </a:r>
            <a:endParaRPr lang="en-US" sz="1050" dirty="0">
              <a:ea typeface="Calibri" pitchFamily="-111" charset="0"/>
              <a:cs typeface="Calibri" pitchFamily="-111" charset="0"/>
            </a:endParaRPr>
          </a:p>
          <a:p>
            <a:pPr algn="ctr">
              <a:lnSpc>
                <a:spcPct val="80000"/>
              </a:lnSpc>
              <a:spcBef>
                <a:spcPct val="20000"/>
              </a:spcBef>
            </a:pPr>
            <a:r>
              <a:rPr lang="en-US" sz="975" dirty="0">
                <a:ea typeface="Calibri" pitchFamily="-111" charset="0"/>
                <a:cs typeface="Calibri" pitchFamily="-111" charset="0"/>
              </a:rPr>
              <a:t>For more details, see </a:t>
            </a:r>
            <a:r>
              <a:rPr lang="en-US" sz="975" i="1" dirty="0">
                <a:ea typeface="Calibri" pitchFamily="-111" charset="0"/>
                <a:cs typeface="Calibri" pitchFamily="-111" charset="0"/>
              </a:rPr>
              <a:t>IEEE-SA Standards Board Operations Manual</a:t>
            </a:r>
            <a:r>
              <a:rPr lang="en-US" sz="975" dirty="0">
                <a:ea typeface="Calibri" pitchFamily="-111" charset="0"/>
                <a:cs typeface="Calibri" pitchFamily="-111" charset="0"/>
              </a:rPr>
              <a:t>, clause 5.3.10 and </a:t>
            </a:r>
            <a:br>
              <a:rPr lang="en-US" sz="975" dirty="0">
                <a:ea typeface="Calibri" pitchFamily="-111" charset="0"/>
                <a:cs typeface="Calibri" pitchFamily="-111" charset="0"/>
              </a:rPr>
            </a:br>
            <a:r>
              <a:rPr lang="en-US" sz="975" i="1" dirty="0">
                <a:ea typeface="Calibri" pitchFamily="-111" charset="0"/>
                <a:cs typeface="Calibri" pitchFamily="-111" charset="0"/>
              </a:rPr>
              <a:t>Antitrust and Competition Policy: What You Need to Know </a:t>
            </a:r>
            <a:r>
              <a:rPr lang="en-US" sz="975" dirty="0">
                <a:ea typeface="Calibri" pitchFamily="-111" charset="0"/>
                <a:cs typeface="Calibri" pitchFamily="-111" charset="0"/>
              </a:rPr>
              <a:t>at </a:t>
            </a:r>
            <a:r>
              <a:rPr lang="en-US" sz="975" dirty="0">
                <a:ea typeface="Calibri" pitchFamily="-111" charset="0"/>
                <a:cs typeface="Calibri" pitchFamily="-111" charset="0"/>
                <a:hlinkClick r:id="rId2"/>
              </a:rPr>
              <a:t>http://standards.ieee.org/develop/policies/antitrust.pdf</a:t>
            </a:r>
            <a:r>
              <a:rPr lang="en-US" sz="975"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October 2020</a:t>
            </a:r>
            <a:endParaRPr lang="en-GB" dirty="0"/>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1414</TotalTime>
  <Words>1890</Words>
  <Application>Microsoft Macintosh PowerPoint</Application>
  <PresentationFormat>On-screen Show (16:9)</PresentationFormat>
  <Paragraphs>284</Paragraphs>
  <Slides>26</Slides>
  <Notes>3</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2" baseType="lpstr">
      <vt:lpstr>Arial</vt:lpstr>
      <vt:lpstr>Calibri</vt:lpstr>
      <vt:lpstr>Monotype Sorts</vt:lpstr>
      <vt:lpstr>Times New Roman</vt:lpstr>
      <vt:lpstr>802-11-BCS-Chair-Slides-Template</vt:lpstr>
      <vt:lpstr>Document</vt:lpstr>
      <vt:lpstr>Agenda TGbc Telco October 6, 2020</vt:lpstr>
      <vt:lpstr>Abstract</vt:lpstr>
      <vt:lpstr>Dial-in Information</vt:lpstr>
      <vt:lpstr>Call Meeting to Order</vt:lpstr>
      <vt:lpstr>Approval of Agenda</vt:lpstr>
      <vt:lpstr>Agenda</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Attendance</vt:lpstr>
      <vt:lpstr>Straw Polls</vt:lpstr>
      <vt:lpstr>Editor’s Report</vt:lpstr>
      <vt:lpstr>Submissions</vt:lpstr>
      <vt:lpstr>AOB</vt:lpstr>
      <vt:lpstr>Adjourn</vt:lpstr>
      <vt:lpstr>References</vt:lpstr>
      <vt:lpstr>Telco Schedule</vt:lpstr>
      <vt:lpstr>Timeline</vt:lpstr>
      <vt:lpstr>Current TGbc Schedule</vt:lpstr>
      <vt:lpstr>PowerPoint Presentation</vt:lpstr>
      <vt:lpstr>Permission for Motions (information item) </vt:lpstr>
      <vt:lpstr>Rule change (per WG Chair announcement)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08 2020 TGbc Telco Agenda</dc:title>
  <dc:subject/>
  <dc:creator>Marc Emmelmann</dc:creator>
  <cp:keywords/>
  <dc:description/>
  <cp:lastModifiedBy>Emmelmann, Marc</cp:lastModifiedBy>
  <cp:revision>127</cp:revision>
  <cp:lastPrinted>1601-01-01T00:00:00Z</cp:lastPrinted>
  <dcterms:created xsi:type="dcterms:W3CDTF">2020-02-25T15:01:23Z</dcterms:created>
  <dcterms:modified xsi:type="dcterms:W3CDTF">2020-10-20T08:10:49Z</dcterms:modified>
  <cp:category/>
</cp:coreProperties>
</file>