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28" r:id="rId16"/>
    <p:sldId id="332" r:id="rId17"/>
    <p:sldId id="334" r:id="rId18"/>
    <p:sldId id="297" r:id="rId19"/>
    <p:sldId id="314" r:id="rId20"/>
    <p:sldId id="264" r:id="rId21"/>
    <p:sldId id="319" r:id="rId22"/>
    <p:sldId id="324" r:id="rId23"/>
    <p:sldId id="333" r:id="rId24"/>
    <p:sldId id="322" r:id="rId25"/>
    <p:sldId id="320" r:id="rId26"/>
    <p:sldId id="327" r:id="rId27"/>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802.11-20/1679</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October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802.11-20/1679</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October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802.11-20/1679</a:t>
            </a:r>
            <a:endParaRPr lang="en-US"/>
          </a:p>
        </p:txBody>
      </p:sp>
      <p:sp>
        <p:nvSpPr>
          <p:cNvPr id="5" name="Rectangle 3"/>
          <p:cNvSpPr>
            <a:spLocks noGrp="1" noChangeArrowheads="1"/>
          </p:cNvSpPr>
          <p:nvPr>
            <p:ph type="dt"/>
          </p:nvPr>
        </p:nvSpPr>
        <p:spPr>
          <a:ln/>
        </p:spPr>
        <p:txBody>
          <a:bodyPr/>
          <a:lstStyle/>
          <a:p>
            <a:r>
              <a:rPr lang="en-GB"/>
              <a:t>October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802.11-20/1679</a:t>
            </a:r>
            <a:endParaRPr lang="en-US"/>
          </a:p>
        </p:txBody>
      </p:sp>
      <p:sp>
        <p:nvSpPr>
          <p:cNvPr id="5" name="Rectangle 3"/>
          <p:cNvSpPr>
            <a:spLocks noGrp="1" noChangeArrowheads="1"/>
          </p:cNvSpPr>
          <p:nvPr>
            <p:ph type="dt"/>
          </p:nvPr>
        </p:nvSpPr>
        <p:spPr>
          <a:ln/>
        </p:spPr>
        <p:txBody>
          <a:bodyPr/>
          <a:lstStyle/>
          <a:p>
            <a:r>
              <a:rPr lang="en-GB"/>
              <a:t>October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802.11-20/1679</a:t>
            </a:r>
            <a:endParaRPr lang="en-US"/>
          </a:p>
        </p:txBody>
      </p:sp>
      <p:sp>
        <p:nvSpPr>
          <p:cNvPr id="5" name="Rectangle 3"/>
          <p:cNvSpPr>
            <a:spLocks noGrp="1" noChangeArrowheads="1"/>
          </p:cNvSpPr>
          <p:nvPr>
            <p:ph type="dt"/>
          </p:nvPr>
        </p:nvSpPr>
        <p:spPr>
          <a:ln/>
        </p:spPr>
        <p:txBody>
          <a:bodyPr/>
          <a:lstStyle/>
          <a:p>
            <a:r>
              <a:rPr lang="en-GB"/>
              <a:t>October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October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October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October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October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October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October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October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October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October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802.11-20/1679r0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October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October 6,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2020-10-06</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236"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Straw Polls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082338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104411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454202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October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October 20,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October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Every week</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October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Shift following dates by 2-3 months</a:t>
            </a:r>
          </a:p>
          <a:p>
            <a:pPr marL="0" indent="0">
              <a:lnSpc>
                <a:spcPct val="80000"/>
              </a:lnSpc>
            </a:pPr>
            <a:r>
              <a:rPr lang="en-US" altLang="en-US" dirty="0">
                <a:solidFill>
                  <a:schemeClr val="tx1"/>
                </a:solidFill>
              </a:rPr>
              <a:t>March 2020	D2.0 WGLB Recirculation LB</a:t>
            </a:r>
          </a:p>
          <a:p>
            <a:pPr marL="0" indent="0">
              <a:lnSpc>
                <a:spcPct val="80000"/>
              </a:lnSpc>
            </a:pPr>
            <a:r>
              <a:rPr lang="en-US" altLang="en-US" dirty="0">
                <a:solidFill>
                  <a:schemeClr val="tx1"/>
                </a:solidFill>
              </a:rPr>
              <a:t>July 2021			Form SB Pool</a:t>
            </a:r>
          </a:p>
          <a:p>
            <a:pPr marL="0" indent="0">
              <a:lnSpc>
                <a:spcPct val="80000"/>
              </a:lnSpc>
            </a:pPr>
            <a:r>
              <a:rPr lang="en-US" altLang="en-US" dirty="0">
                <a:solidFill>
                  <a:schemeClr val="tx1"/>
                </a:solidFill>
              </a:rPr>
              <a:t>July 2021			MEC/MDR done</a:t>
            </a:r>
          </a:p>
          <a:p>
            <a:pPr marL="0" indent="0">
              <a:lnSpc>
                <a:spcPct val="80000"/>
              </a:lnSpc>
            </a:pPr>
            <a:r>
              <a:rPr lang="en-US" altLang="en-US" dirty="0">
                <a:solidFill>
                  <a:schemeClr val="tx1"/>
                </a:solidFill>
              </a:rPr>
              <a:t>September 2021	Initial SB</a:t>
            </a:r>
          </a:p>
          <a:p>
            <a:pPr marL="0" indent="0">
              <a:lnSpc>
                <a:spcPct val="80000"/>
              </a:lnSpc>
            </a:pPr>
            <a:r>
              <a:rPr lang="en-US" altLang="en-US" dirty="0">
                <a:solidFill>
                  <a:schemeClr val="tx1"/>
                </a:solidFill>
              </a:rPr>
              <a:t>Jan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October 2020</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October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24</a:t>
            </a:fld>
            <a:endParaRPr lang="en-GB"/>
          </a:p>
        </p:txBody>
      </p:sp>
    </p:spTree>
    <p:extLst>
      <p:ext uri="{BB962C8B-B14F-4D97-AF65-F5344CB8AC3E}">
        <p14:creationId xmlns:p14="http://schemas.microsoft.com/office/powerpoint/2010/main" val="3438742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October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r>
              <a:rPr lang="en-GB" sz="800" dirty="0"/>
              <a:t>Join the </a:t>
            </a:r>
            <a:r>
              <a:rPr lang="en-GB" sz="800" dirty="0" err="1"/>
              <a:t>Webex</a:t>
            </a:r>
            <a:r>
              <a:rPr lang="en-GB" sz="800" dirty="0"/>
              <a:t> meeting here:</a:t>
            </a:r>
          </a:p>
          <a:p>
            <a:endParaRPr lang="en-GB" sz="800" dirty="0"/>
          </a:p>
          <a:p>
            <a:r>
              <a:rPr lang="en-GB" sz="1400" dirty="0"/>
              <a:t>Join the </a:t>
            </a:r>
            <a:r>
              <a:rPr lang="en-GB" sz="1400" dirty="0" err="1"/>
              <a:t>Webex</a:t>
            </a:r>
            <a:r>
              <a:rPr lang="en-GB" sz="1400" dirty="0"/>
              <a:t> meeting here:</a:t>
            </a:r>
          </a:p>
          <a:p>
            <a:r>
              <a:rPr lang="en-GB" sz="1400" dirty="0"/>
              <a:t>https://</a:t>
            </a:r>
            <a:r>
              <a:rPr lang="en-GB" sz="1400" dirty="0" err="1"/>
              <a:t>ieeesa.webex.com</a:t>
            </a:r>
            <a:r>
              <a:rPr lang="en-GB" sz="1400" dirty="0"/>
              <a:t>/</a:t>
            </a:r>
            <a:r>
              <a:rPr lang="en-GB" sz="1400" dirty="0" err="1"/>
              <a:t>ieeesa</a:t>
            </a:r>
            <a:r>
              <a:rPr lang="en-GB" sz="1400" dirty="0"/>
              <a:t>/</a:t>
            </a:r>
            <a:r>
              <a:rPr lang="en-GB" sz="1400" dirty="0" err="1"/>
              <a:t>j.php?MTID</a:t>
            </a:r>
            <a:r>
              <a:rPr lang="en-GB" sz="1400" dirty="0"/>
              <a:t>=m527b15f10848a850791f5dac02f5da42</a:t>
            </a:r>
          </a:p>
          <a:p>
            <a:endParaRPr lang="en-GB" sz="1400" dirty="0"/>
          </a:p>
          <a:p>
            <a:r>
              <a:rPr lang="en-GB" sz="1400" dirty="0"/>
              <a:t>Meeting number: 173 478 7322</a:t>
            </a:r>
          </a:p>
          <a:p>
            <a:r>
              <a:rPr lang="en-GB" sz="14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October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strike="sngStrike" dirty="0"/>
              <a:t>Straw Polls </a:t>
            </a:r>
          </a:p>
          <a:p>
            <a:pPr>
              <a:buFont typeface="Arial" panose="020B0604020202020204" pitchFamily="34" charset="0"/>
              <a:buChar char="•"/>
            </a:pPr>
            <a:r>
              <a:rPr lang="en-US" sz="1200" dirty="0"/>
              <a:t>Editor’s report</a:t>
            </a:r>
          </a:p>
          <a:p>
            <a:pPr>
              <a:buFont typeface="Arial" panose="020B0604020202020204" pitchFamily="34" charset="0"/>
              <a:buChar char="•"/>
            </a:pPr>
            <a:r>
              <a:rPr lang="en-US" sz="1200" dirty="0"/>
              <a:t>Submissions</a:t>
            </a:r>
          </a:p>
          <a:p>
            <a:pPr lvl="1">
              <a:buFont typeface="Arial" panose="020B0604020202020204" pitchFamily="34" charset="0"/>
              <a:buChar char="•"/>
            </a:pPr>
            <a:endParaRPr lang="en-US" sz="900" dirty="0"/>
          </a:p>
          <a:p>
            <a:pPr lvl="1">
              <a:buFont typeface="Arial" panose="020B0604020202020204" pitchFamily="34" charset="0"/>
              <a:buChar char="•"/>
            </a:pPr>
            <a:endParaRPr lang="en-US" sz="900" dirty="0"/>
          </a:p>
          <a:p>
            <a:pPr lvl="1">
              <a:buFont typeface="Arial" panose="020B0604020202020204" pitchFamily="34" charset="0"/>
              <a:buChar char="•"/>
            </a:pPr>
            <a:endParaRPr lang="en-US" sz="900" dirty="0"/>
          </a:p>
          <a:p>
            <a:pPr lvl="1">
              <a:buFont typeface="Arial" panose="020B0604020202020204" pitchFamily="34" charset="0"/>
              <a:buChar char="•"/>
            </a:pPr>
            <a:endParaRPr lang="en-US" sz="900" dirty="0"/>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October 2020</a:t>
            </a:r>
            <a:endParaRPr lang="en-GB" dirty="0"/>
          </a:p>
        </p:txBody>
      </p:sp>
      <p:graphicFrame>
        <p:nvGraphicFramePr>
          <p:cNvPr id="7" name="Table 6">
            <a:extLst>
              <a:ext uri="{FF2B5EF4-FFF2-40B4-BE49-F238E27FC236}">
                <a16:creationId xmlns:a16="http://schemas.microsoft.com/office/drawing/2014/main" id="{C84E0D6D-C433-884B-930F-20020506DE73}"/>
              </a:ext>
            </a:extLst>
          </p:cNvPr>
          <p:cNvGraphicFramePr>
            <a:graphicFrameLocks noGrp="1"/>
          </p:cNvGraphicFramePr>
          <p:nvPr>
            <p:extLst>
              <p:ext uri="{D42A27DB-BD31-4B8C-83A1-F6EECF244321}">
                <p14:modId xmlns:p14="http://schemas.microsoft.com/office/powerpoint/2010/main" val="1622242957"/>
              </p:ext>
            </p:extLst>
          </p:nvPr>
        </p:nvGraphicFramePr>
        <p:xfrm>
          <a:off x="2483768" y="2628900"/>
          <a:ext cx="6391797" cy="1905000"/>
        </p:xfrm>
        <a:graphic>
          <a:graphicData uri="http://schemas.openxmlformats.org/drawingml/2006/table">
            <a:tbl>
              <a:tblPr>
                <a:tableStyleId>{5C22544A-7EE6-4342-B048-85BDC9FD1C3A}</a:tableStyleId>
              </a:tblPr>
              <a:tblGrid>
                <a:gridCol w="609270">
                  <a:extLst>
                    <a:ext uri="{9D8B030D-6E8A-4147-A177-3AD203B41FA5}">
                      <a16:colId xmlns:a16="http://schemas.microsoft.com/office/drawing/2014/main" val="1332068298"/>
                    </a:ext>
                  </a:extLst>
                </a:gridCol>
                <a:gridCol w="376640">
                  <a:extLst>
                    <a:ext uri="{9D8B030D-6E8A-4147-A177-3AD203B41FA5}">
                      <a16:colId xmlns:a16="http://schemas.microsoft.com/office/drawing/2014/main" val="2269487898"/>
                    </a:ext>
                  </a:extLst>
                </a:gridCol>
                <a:gridCol w="376640">
                  <a:extLst>
                    <a:ext uri="{9D8B030D-6E8A-4147-A177-3AD203B41FA5}">
                      <a16:colId xmlns:a16="http://schemas.microsoft.com/office/drawing/2014/main" val="1644875317"/>
                    </a:ext>
                  </a:extLst>
                </a:gridCol>
                <a:gridCol w="376640">
                  <a:extLst>
                    <a:ext uri="{9D8B030D-6E8A-4147-A177-3AD203B41FA5}">
                      <a16:colId xmlns:a16="http://schemas.microsoft.com/office/drawing/2014/main" val="1901629805"/>
                    </a:ext>
                  </a:extLst>
                </a:gridCol>
                <a:gridCol w="576037">
                  <a:extLst>
                    <a:ext uri="{9D8B030D-6E8A-4147-A177-3AD203B41FA5}">
                      <a16:colId xmlns:a16="http://schemas.microsoft.com/office/drawing/2014/main" val="1096258447"/>
                    </a:ext>
                  </a:extLst>
                </a:gridCol>
                <a:gridCol w="2038285">
                  <a:extLst>
                    <a:ext uri="{9D8B030D-6E8A-4147-A177-3AD203B41FA5}">
                      <a16:colId xmlns:a16="http://schemas.microsoft.com/office/drawing/2014/main" val="1950239115"/>
                    </a:ext>
                  </a:extLst>
                </a:gridCol>
                <a:gridCol w="2038285">
                  <a:extLst>
                    <a:ext uri="{9D8B030D-6E8A-4147-A177-3AD203B41FA5}">
                      <a16:colId xmlns:a16="http://schemas.microsoft.com/office/drawing/2014/main" val="3772586726"/>
                    </a:ext>
                  </a:extLst>
                </a:gridCol>
              </a:tblGrid>
              <a:tr h="288111">
                <a:tc>
                  <a:txBody>
                    <a:bodyPr/>
                    <a:lstStyle/>
                    <a:p>
                      <a:pPr algn="l" fontAlgn="t"/>
                      <a:r>
                        <a:rPr lang="en-GB" sz="1000" u="none" strike="noStrike" dirty="0">
                          <a:effectLst/>
                        </a:rPr>
                        <a:t>Discussion order</a:t>
                      </a:r>
                      <a:endParaRPr lang="en-GB" sz="1000" b="0" i="0" u="none" strike="noStrike" dirty="0">
                        <a:effectLst/>
                        <a:latin typeface="Arial" panose="020B0604020202020204" pitchFamily="34" charset="0"/>
                      </a:endParaRPr>
                    </a:p>
                  </a:txBody>
                  <a:tcPr marL="9525" marR="9525" marT="9525" marB="0" anchor="b"/>
                </a:tc>
                <a:tc>
                  <a:txBody>
                    <a:bodyPr/>
                    <a:lstStyle/>
                    <a:p>
                      <a:pPr algn="l" fontAlgn="t"/>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Group</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704254977"/>
                  </a:ext>
                </a:extLst>
              </a:tr>
              <a:tr h="427801">
                <a:tc>
                  <a:txBody>
                    <a:bodyPr/>
                    <a:lstStyle/>
                    <a:p>
                      <a:pPr algn="l" fontAlgn="t"/>
                      <a:r>
                        <a:rPr lang="en-GB" sz="1000" u="none" strike="noStrike" dirty="0">
                          <a:effectLst/>
                        </a:rPr>
                        <a:t>1</a:t>
                      </a:r>
                      <a:endParaRPr lang="en-GB" sz="1000" b="0" i="0" u="none" strike="noStrike" dirty="0">
                        <a:effectLst/>
                        <a:latin typeface="Arial" panose="020B0604020202020204" pitchFamily="34" charset="0"/>
                      </a:endParaRPr>
                    </a:p>
                  </a:txBody>
                  <a:tcPr marL="9525" marR="9525" marT="9525" marB="0" anchor="b"/>
                </a:tc>
                <a:tc>
                  <a:txBody>
                    <a:bodyPr/>
                    <a:lstStyle/>
                    <a:p>
                      <a:pPr algn="l" fontAlgn="t"/>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1593</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1</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TGbc</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Proposed text for clause 6 and other updates related to UL broadcast usecase</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Abhishek Patil (Qualcomm)</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345538853"/>
                  </a:ext>
                </a:extLst>
              </a:tr>
              <a:tr h="148421">
                <a:tc>
                  <a:txBody>
                    <a:bodyPr/>
                    <a:lstStyle/>
                    <a:p>
                      <a:pPr algn="l" fontAlgn="t"/>
                      <a:r>
                        <a:rPr lang="en-GB" sz="1000" u="none" strike="noStrike">
                          <a:effectLst/>
                        </a:rPr>
                        <a:t>2.1</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1525</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TGbc</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MLME for eBCS Termination</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Xiaofei WANG (InterDigital)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954599457"/>
                  </a:ext>
                </a:extLst>
              </a:tr>
              <a:tr h="148421">
                <a:tc>
                  <a:txBody>
                    <a:bodyPr/>
                    <a:lstStyle/>
                    <a:p>
                      <a:pPr algn="l" fontAlgn="t"/>
                      <a:r>
                        <a:rPr lang="en-GB" sz="1000" u="none" strike="noStrike">
                          <a:effectLst/>
                        </a:rPr>
                        <a:t>2.2</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1524</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TGbc</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MLME for eBCS negotiation</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Xiaofei WANG (InterDigital)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445071361"/>
                  </a:ext>
                </a:extLst>
              </a:tr>
              <a:tr h="148421">
                <a:tc>
                  <a:txBody>
                    <a:bodyPr/>
                    <a:lstStyle/>
                    <a:p>
                      <a:pPr algn="l" fontAlgn="t"/>
                      <a:r>
                        <a:rPr lang="en-GB" sz="1000" u="none" strike="noStrike">
                          <a:effectLst/>
                        </a:rPr>
                        <a:t>8</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1613</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1</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TGbc</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D0.2 Editorial Comments</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521976609"/>
                  </a:ext>
                </a:extLst>
              </a:tr>
              <a:tr h="148421">
                <a:tc>
                  <a:txBody>
                    <a:bodyPr/>
                    <a:lstStyle/>
                    <a:p>
                      <a:pPr algn="l" fontAlgn="t"/>
                      <a:r>
                        <a:rPr lang="en-GB" sz="1000" u="none" strike="noStrike">
                          <a:effectLst/>
                        </a:rPr>
                        <a:t>9</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1516</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1</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TGbc</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pics and mib text proposal</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Stephen McCann (Huawei)</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116458600"/>
                  </a:ext>
                </a:extLst>
              </a:tr>
              <a:tr h="288111">
                <a:tc>
                  <a:txBody>
                    <a:bodyPr/>
                    <a:lstStyle/>
                    <a:p>
                      <a:pPr algn="l" fontAlgn="t"/>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1671</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1</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TGbc</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Revision of Enhanced Broadcast Services ANQP-element</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Antonio de la Oliva (InterDigital)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700221092"/>
                  </a:ext>
                </a:extLst>
              </a:tr>
              <a:tr h="148421">
                <a:tc>
                  <a:txBody>
                    <a:bodyPr/>
                    <a:lstStyle/>
                    <a:p>
                      <a:pPr algn="l" fontAlgn="t"/>
                      <a:r>
                        <a:rPr lang="en-GB" sz="1000" u="none" strike="noStrike">
                          <a:effectLst/>
                        </a:rPr>
                        <a:t>11</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1609</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TGbc</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a:effectLst/>
                        </a:rPr>
                        <a:t>Modification of eBCS Info frame</a:t>
                      </a:r>
                      <a:endParaRPr lang="en-GB" sz="1000" b="0" i="0" u="none" strike="noStrike">
                        <a:effectLst/>
                        <a:latin typeface="Arial" panose="020B0604020202020204" pitchFamily="34" charset="0"/>
                      </a:endParaRPr>
                    </a:p>
                  </a:txBody>
                  <a:tcPr marL="9525" marR="9525" marT="9525" marB="0" anchor="b"/>
                </a:tc>
                <a:tc>
                  <a:txBody>
                    <a:bodyPr/>
                    <a:lstStyle/>
                    <a:p>
                      <a:pPr algn="l" fontAlgn="t"/>
                      <a:r>
                        <a:rPr lang="en-GB" sz="1000" u="none" strike="noStrike" dirty="0">
                          <a:effectLst/>
                        </a:rPr>
                        <a:t>Hitoshi Morioka (SRC Software)</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47209607"/>
                  </a:ext>
                </a:extLst>
              </a:tr>
            </a:tbl>
          </a:graphicData>
        </a:graphic>
      </p:graphicFrame>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1414</TotalTime>
  <Words>1890</Words>
  <Application>Microsoft Macintosh PowerPoint</Application>
  <PresentationFormat>On-screen Show (16:9)</PresentationFormat>
  <Paragraphs>284</Paragraphs>
  <Slides>26</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Calibri</vt:lpstr>
      <vt:lpstr>Monotype Sorts</vt:lpstr>
      <vt:lpstr>Times New Roman</vt:lpstr>
      <vt:lpstr>802-11-BCS-Chair-Slides-Template</vt:lpstr>
      <vt:lpstr>Document</vt:lpstr>
      <vt:lpstr>Agenda TGbc Telco October 6,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Straw Polls</vt:lpstr>
      <vt:lpstr>Editor’s Report</vt:lpstr>
      <vt:lpstr>Submissions</vt:lpstr>
      <vt:lpstr>AOB</vt:lpstr>
      <vt:lpstr>Adjourn</vt:lpstr>
      <vt:lpstr>References</vt:lpstr>
      <vt:lpstr>Telco Schedule</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127</cp:revision>
  <cp:lastPrinted>1601-01-01T00:00:00Z</cp:lastPrinted>
  <dcterms:created xsi:type="dcterms:W3CDTF">2020-02-25T15:01:23Z</dcterms:created>
  <dcterms:modified xsi:type="dcterms:W3CDTF">2020-10-20T08:10:49Z</dcterms:modified>
  <cp:category/>
</cp:coreProperties>
</file>