
<file path=[Content_Types].xml><?xml version="1.0" encoding="utf-8"?>
<Types xmlns="http://schemas.openxmlformats.org/package/2006/content-types">
  <Default Extension="doc" ContentType="application/msword"/>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22"/>
  </p:notesMasterIdLst>
  <p:handoutMasterIdLst>
    <p:handoutMasterId r:id="rId23"/>
  </p:handoutMasterIdLst>
  <p:sldIdLst>
    <p:sldId id="256" r:id="rId6"/>
    <p:sldId id="257" r:id="rId7"/>
    <p:sldId id="265" r:id="rId8"/>
    <p:sldId id="271" r:id="rId9"/>
    <p:sldId id="281" r:id="rId10"/>
    <p:sldId id="268" r:id="rId11"/>
    <p:sldId id="275" r:id="rId12"/>
    <p:sldId id="267" r:id="rId13"/>
    <p:sldId id="269" r:id="rId14"/>
    <p:sldId id="278" r:id="rId15"/>
    <p:sldId id="282" r:id="rId16"/>
    <p:sldId id="280" r:id="rId17"/>
    <p:sldId id="279" r:id="rId18"/>
    <p:sldId id="270" r:id="rId19"/>
    <p:sldId id="283"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ie Pettersson" initials="CP" lastIdx="21" clrIdx="0">
    <p:extLst>
      <p:ext uri="{19B8F6BF-5375-455C-9EA6-DF929625EA0E}">
        <p15:presenceInfo xmlns:p15="http://schemas.microsoft.com/office/powerpoint/2012/main" userId="S::charlie.pettersson@ericsson.com::d12b89ca-3998-45f3-8d31-e36f3230f1c4" providerId="AD"/>
      </p:ext>
    </p:extLst>
  </p:cmAuthor>
  <p:cmAuthor id="2" name="Jonas Sedin" initials="ER" lastIdx="13" clrIdx="1">
    <p:extLst>
      <p:ext uri="{19B8F6BF-5375-455C-9EA6-DF929625EA0E}">
        <p15:presenceInfo xmlns:p15="http://schemas.microsoft.com/office/powerpoint/2012/main" userId="Jonas Sedin" providerId="None"/>
      </p:ext>
    </p:extLst>
  </p:cmAuthor>
  <p:cmAuthor id="3" name="Rocco Di Taranto" initials="RT" lastIdx="23" clrIdx="2">
    <p:extLst>
      <p:ext uri="{19B8F6BF-5375-455C-9EA6-DF929625EA0E}">
        <p15:presenceInfo xmlns:p15="http://schemas.microsoft.com/office/powerpoint/2012/main" userId="S::rocco.di.taranto@ericsson.com::a17f7552-eedb-4a64-9a6a-47290542f092" providerId="AD"/>
      </p:ext>
    </p:extLst>
  </p:cmAuthor>
  <p:cmAuthor id="4" name="Leif Wilhelmsson R" initials="LWR" lastIdx="12" clrIdx="3">
    <p:extLst>
      <p:ext uri="{19B8F6BF-5375-455C-9EA6-DF929625EA0E}">
        <p15:presenceInfo xmlns:p15="http://schemas.microsoft.com/office/powerpoint/2012/main" userId="S::leif.r.wilhelmsson@ericsson.com::7717ad8e-2c2a-4a23-b6d3-5ca880b427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snapToGrid="0">
      <p:cViewPr varScale="1">
        <p:scale>
          <a:sx n="108" d="100"/>
          <a:sy n="108" d="100"/>
        </p:scale>
        <p:origin x="456"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9809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9480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4864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1871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376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648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Jonas Sedin, Ericsson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Jonas Sedin, Ericsson</a:t>
            </a:r>
          </a:p>
        </p:txBody>
      </p:sp>
      <p:sp>
        <p:nvSpPr>
          <p:cNvPr id="7" name="Slide Number Placeholder 6"/>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Jonas Sedin, Ericsson</a:t>
            </a:r>
          </a:p>
        </p:txBody>
      </p:sp>
      <p:sp>
        <p:nvSpPr>
          <p:cNvPr id="9" name="Slide Number Placeholder 8"/>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Jonas Sedin, Ericsson</a:t>
            </a:r>
          </a:p>
        </p:txBody>
      </p:sp>
      <p:sp>
        <p:nvSpPr>
          <p:cNvPr id="5" name="Slide Number Placeholder 4"/>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October 2020</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Jonas Sedin, Ericsson</a:t>
            </a:r>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802.11-20/1670r1</a:t>
            </a:r>
          </a:p>
        </p:txBody>
      </p:sp>
      <p:sp>
        <p:nvSpPr>
          <p:cNvPr id="2" name="Slide Number Placeholder 1">
            <a:extLst>
              <a:ext uri="{FF2B5EF4-FFF2-40B4-BE49-F238E27FC236}">
                <a16:creationId xmlns:a16="http://schemas.microsoft.com/office/drawing/2014/main" id="{E2EA8ECD-B1A7-4D4B-A10B-32E9B51B92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AACE6-75CF-432D-A6B4-A2A988F5D877}" type="slidenum">
              <a:rPr lang="sv-SE" smtClean="0"/>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Low Latency resource agreements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2020-10-19</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Jonas Sedin, Ericsson</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1183442138"/>
              </p:ext>
            </p:extLst>
          </p:nvPr>
        </p:nvGraphicFramePr>
        <p:xfrm>
          <a:off x="995363" y="2417763"/>
          <a:ext cx="9794875" cy="2378075"/>
        </p:xfrm>
        <a:graphic>
          <a:graphicData uri="http://schemas.openxmlformats.org/presentationml/2006/ole">
            <mc:AlternateContent xmlns:mc="http://schemas.openxmlformats.org/markup-compatibility/2006">
              <mc:Choice xmlns:v="urn:schemas-microsoft-com:vml" Requires="v">
                <p:oleObj spid="_x0000_s1032"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5363" y="2417763"/>
                        <a:ext cx="9794875" cy="2378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2 </a:t>
            </a:r>
            <a:r>
              <a:rPr lang="en-GB" err="1"/>
              <a:t>cont</a:t>
            </a:r>
            <a:r>
              <a:rPr lang="en-GB"/>
              <a:t>: Low latency resources in TXOP agreements</a:t>
            </a:r>
          </a:p>
        </p:txBody>
      </p:sp>
      <p:sp>
        <p:nvSpPr>
          <p:cNvPr id="4098" name="Rectangle 2"/>
          <p:cNvSpPr>
            <a:spLocks noGrp="1" noChangeArrowheads="1"/>
          </p:cNvSpPr>
          <p:nvPr>
            <p:ph idx="1"/>
          </p:nvPr>
        </p:nvSpPr>
        <p:spPr>
          <a:xfrm>
            <a:off x="914401" y="3645024"/>
            <a:ext cx="10361084" cy="244939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resources reserved for critical transmissions may be reclaimed by the TXOP owner (e.g., if not used) or released by the STA with critical data (e.g., if not needed or used).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Reclaiming the resources may be required to deal with channel access rules</a:t>
            </a:r>
            <a:endParaRPr lang="en-GB">
              <a:solidFill>
                <a:srgbClr val="FF0000"/>
              </a:solidFill>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solidFill>
                  <a:schemeClr val="tx1"/>
                </a:solidFill>
              </a:rPr>
              <a:t>If the STA is required to send an indication whenever the resources are not needed, then it would be beneficial for the STA to end the agreement – which prevents the resources from being wasted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10" name="Picture 9" descr="A picture containing icon&#10;&#10;Description automatically generated">
            <a:extLst>
              <a:ext uri="{FF2B5EF4-FFF2-40B4-BE49-F238E27FC236}">
                <a16:creationId xmlns:a16="http://schemas.microsoft.com/office/drawing/2014/main" id="{081AE57E-40EA-4DAA-9281-920232FD06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681" y="1566884"/>
            <a:ext cx="5850524" cy="2011118"/>
          </a:xfrm>
          <a:prstGeom prst="rect">
            <a:avLst/>
          </a:prstGeom>
        </p:spPr>
      </p:pic>
    </p:spTree>
    <p:extLst>
      <p:ext uri="{BB962C8B-B14F-4D97-AF65-F5344CB8AC3E}">
        <p14:creationId xmlns:p14="http://schemas.microsoft.com/office/powerpoint/2010/main" val="29836569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76CB7-0DE4-4D61-B9F7-0A0A3640079D}"/>
              </a:ext>
            </a:extLst>
          </p:cNvPr>
          <p:cNvSpPr>
            <a:spLocks noGrp="1"/>
          </p:cNvSpPr>
          <p:nvPr>
            <p:ph type="title"/>
          </p:nvPr>
        </p:nvSpPr>
        <p:spPr/>
        <p:txBody>
          <a:bodyPr/>
          <a:lstStyle/>
          <a:p>
            <a:r>
              <a:rPr lang="sv-SE"/>
              <a:t>Advantages</a:t>
            </a:r>
          </a:p>
        </p:txBody>
      </p:sp>
      <p:sp>
        <p:nvSpPr>
          <p:cNvPr id="3" name="Content Placeholder 2">
            <a:extLst>
              <a:ext uri="{FF2B5EF4-FFF2-40B4-BE49-F238E27FC236}">
                <a16:creationId xmlns:a16="http://schemas.microsoft.com/office/drawing/2014/main" id="{041132BD-AD2A-4BAA-8966-DE6AA546FF58}"/>
              </a:ext>
            </a:extLst>
          </p:cNvPr>
          <p:cNvSpPr>
            <a:spLocks noGrp="1"/>
          </p:cNvSpPr>
          <p:nvPr>
            <p:ph idx="1"/>
          </p:nvPr>
        </p:nvSpPr>
        <p:spPr>
          <a:xfrm>
            <a:off x="914401" y="3429000"/>
            <a:ext cx="10194323" cy="2665414"/>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By allowing sharing of resources, the latency for critical data is not only expected to be reduced but also bounded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a:t>In proposal 1 the channel access delay may be very low but cause interference, while in proposal 2 the channel access delay would be higher but with no interference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The loss in throughput is expected to be minimal for the device that shares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The proposed solution can co-exist with legacy devices as the nodes only use each other’s resources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a:t>This opposed is to other proposed methods where empty resources are reserved in time for latency critical access that legacy devices would not understand</a:t>
            </a:r>
            <a:endParaRPr lang="sv-SE" sz="1600"/>
          </a:p>
        </p:txBody>
      </p:sp>
      <p:sp>
        <p:nvSpPr>
          <p:cNvPr id="4" name="Slide Number Placeholder 3">
            <a:extLst>
              <a:ext uri="{FF2B5EF4-FFF2-40B4-BE49-F238E27FC236}">
                <a16:creationId xmlns:a16="http://schemas.microsoft.com/office/drawing/2014/main" id="{EFB2C841-11DC-46A6-B041-259897371BF4}"/>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4E010ABA-9227-409E-B052-F12397B8AC17}"/>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C70D0DAE-FE35-4F69-B014-30C3EC118E94}"/>
              </a:ext>
            </a:extLst>
          </p:cNvPr>
          <p:cNvSpPr>
            <a:spLocks noGrp="1"/>
          </p:cNvSpPr>
          <p:nvPr>
            <p:ph type="dt" idx="15"/>
          </p:nvPr>
        </p:nvSpPr>
        <p:spPr/>
        <p:txBody>
          <a:bodyPr/>
          <a:lstStyle/>
          <a:p>
            <a:r>
              <a:rPr lang="en-US" dirty="0"/>
              <a:t>October 2020</a:t>
            </a:r>
            <a:endParaRPr lang="en-GB" dirty="0"/>
          </a:p>
        </p:txBody>
      </p:sp>
      <p:pic>
        <p:nvPicPr>
          <p:cNvPr id="9" name="Picture 8" descr="A picture containing shape&#10;&#10;Description automatically generated">
            <a:extLst>
              <a:ext uri="{FF2B5EF4-FFF2-40B4-BE49-F238E27FC236}">
                <a16:creationId xmlns:a16="http://schemas.microsoft.com/office/drawing/2014/main" id="{9A6DD81D-508B-4029-A4D6-623EB5DBAB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767" y="1903360"/>
            <a:ext cx="8864352" cy="1335140"/>
          </a:xfrm>
          <a:prstGeom prst="rect">
            <a:avLst/>
          </a:prstGeom>
        </p:spPr>
      </p:pic>
    </p:spTree>
    <p:extLst>
      <p:ext uri="{BB962C8B-B14F-4D97-AF65-F5344CB8AC3E}">
        <p14:creationId xmlns:p14="http://schemas.microsoft.com/office/powerpoint/2010/main" val="352507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4D89-A9FD-430C-A299-171BD7472C39}"/>
              </a:ext>
            </a:extLst>
          </p:cNvPr>
          <p:cNvSpPr>
            <a:spLocks noGrp="1"/>
          </p:cNvSpPr>
          <p:nvPr>
            <p:ph type="title"/>
          </p:nvPr>
        </p:nvSpPr>
        <p:spPr/>
        <p:txBody>
          <a:bodyPr/>
          <a:lstStyle/>
          <a:p>
            <a:r>
              <a:rPr lang="sv-SE"/>
              <a:t>Relation to previous work</a:t>
            </a:r>
          </a:p>
        </p:txBody>
      </p:sp>
      <p:sp>
        <p:nvSpPr>
          <p:cNvPr id="3" name="Content Placeholder 2">
            <a:extLst>
              <a:ext uri="{FF2B5EF4-FFF2-40B4-BE49-F238E27FC236}">
                <a16:creationId xmlns:a16="http://schemas.microsoft.com/office/drawing/2014/main" id="{4563C786-10DA-4A96-AE5F-8D3966E92D43}"/>
              </a:ext>
            </a:extLst>
          </p:cNvPr>
          <p:cNvSpPr>
            <a:spLocks noGrp="1"/>
          </p:cNvSpPr>
          <p:nvPr>
            <p:ph idx="1"/>
          </p:nvPr>
        </p:nvSpPr>
        <p:spPr/>
        <p:txBody>
          <a:bodyPr/>
          <a:lstStyle/>
          <a:p>
            <a:pPr>
              <a:buFont typeface="Arial" panose="020B0604020202020204" pitchFamily="34" charset="0"/>
              <a:buChar char="•"/>
            </a:pPr>
            <a:r>
              <a:rPr lang="sv-SE"/>
              <a:t>COT sharing</a:t>
            </a:r>
          </a:p>
          <a:p>
            <a:pPr lvl="1">
              <a:buFont typeface="Arial" panose="020B0604020202020204" pitchFamily="34" charset="0"/>
              <a:buChar char="•"/>
            </a:pPr>
            <a:r>
              <a:rPr lang="sv-SE"/>
              <a:t>In LAA/NR-U methods exists for a gNB to share its TXOP with its UE</a:t>
            </a:r>
          </a:p>
          <a:p>
            <a:pPr>
              <a:buFont typeface="Arial" panose="020B0604020202020204" pitchFamily="34" charset="0"/>
              <a:buChar char="•"/>
            </a:pPr>
            <a:r>
              <a:rPr lang="sv-SE"/>
              <a:t>11ax Spatial reuse </a:t>
            </a:r>
          </a:p>
          <a:p>
            <a:pPr lvl="1">
              <a:buFont typeface="Arial" panose="020B0604020202020204" pitchFamily="34" charset="0"/>
              <a:buChar char="•"/>
            </a:pPr>
            <a:r>
              <a:rPr lang="sv-SE"/>
              <a:t>It is not suitable for low latency uses due the ad-hoc nature of 11ax SP, where any STA may transmit if a Spatial Reuse frame is sent</a:t>
            </a:r>
          </a:p>
          <a:p>
            <a:pPr>
              <a:buFont typeface="Arial" panose="020B0604020202020204" pitchFamily="34" charset="0"/>
              <a:buChar char="•"/>
            </a:pPr>
            <a:r>
              <a:rPr lang="sv-SE"/>
              <a:t>Reverse Direction protocol</a:t>
            </a:r>
          </a:p>
          <a:p>
            <a:pPr lvl="1">
              <a:buFont typeface="Arial" panose="020B0604020202020204" pitchFamily="34" charset="0"/>
              <a:buChar char="•"/>
            </a:pPr>
            <a:r>
              <a:rPr lang="sv-SE"/>
              <a:t>Reverse Direction protocol allows an AP to reserve a TXOP and grant a non-AP STA to transmit – in our proposal the grant is not needed and the coordination may be intra-BSS</a:t>
            </a:r>
          </a:p>
        </p:txBody>
      </p:sp>
      <p:sp>
        <p:nvSpPr>
          <p:cNvPr id="4" name="Slide Number Placeholder 3">
            <a:extLst>
              <a:ext uri="{FF2B5EF4-FFF2-40B4-BE49-F238E27FC236}">
                <a16:creationId xmlns:a16="http://schemas.microsoft.com/office/drawing/2014/main" id="{FF88E9B1-4D21-4AEA-874A-827A63B8FC72}"/>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403EB070-3230-4DC9-A839-5867D620C182}"/>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FF84514-52A7-4A57-97B9-99C98219C6E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506272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03D66-D79D-4751-AD0D-E5D20120F730}"/>
              </a:ext>
            </a:extLst>
          </p:cNvPr>
          <p:cNvSpPr>
            <a:spLocks noGrp="1"/>
          </p:cNvSpPr>
          <p:nvPr>
            <p:ph type="title"/>
          </p:nvPr>
        </p:nvSpPr>
        <p:spPr/>
        <p:txBody>
          <a:bodyPr/>
          <a:lstStyle/>
          <a:p>
            <a:r>
              <a:rPr lang="sv-SE"/>
              <a:t>Regulatory aspects </a:t>
            </a:r>
          </a:p>
        </p:txBody>
      </p:sp>
      <p:sp>
        <p:nvSpPr>
          <p:cNvPr id="3" name="Content Placeholder 2">
            <a:extLst>
              <a:ext uri="{FF2B5EF4-FFF2-40B4-BE49-F238E27FC236}">
                <a16:creationId xmlns:a16="http://schemas.microsoft.com/office/drawing/2014/main" id="{B79A409F-7884-47B7-A80E-ACFAA4ECB16A}"/>
              </a:ext>
            </a:extLst>
          </p:cNvPr>
          <p:cNvSpPr>
            <a:spLocks noGrp="1"/>
          </p:cNvSpPr>
          <p:nvPr>
            <p:ph idx="1"/>
          </p:nvPr>
        </p:nvSpPr>
        <p:spPr>
          <a:xfrm>
            <a:off x="914401" y="1981201"/>
            <a:ext cx="4878917" cy="4113213"/>
          </a:xfrm>
        </p:spPr>
        <p:txBody>
          <a:bodyPr/>
          <a:lstStyle/>
          <a:p>
            <a:pPr>
              <a:buFont typeface="Arial" panose="020B0604020202020204" pitchFamily="34" charset="0"/>
              <a:buChar char="•"/>
            </a:pPr>
            <a:r>
              <a:rPr lang="en-GB" sz="2000">
                <a:solidFill>
                  <a:schemeClr val="tx1"/>
                </a:solidFill>
                <a:sym typeface="Wingdings" panose="05000000000000000000" pitchFamily="2" charset="2"/>
              </a:rPr>
              <a:t>EN 301.893 [6] allows for sharing of transmission resources between an initiating device and a responding device under certain conditions</a:t>
            </a:r>
          </a:p>
          <a:p>
            <a:pPr>
              <a:buFont typeface="Arial" panose="020B0604020202020204" pitchFamily="34" charset="0"/>
              <a:buChar char="•"/>
            </a:pPr>
            <a:r>
              <a:rPr lang="en-GB" sz="2000">
                <a:solidFill>
                  <a:schemeClr val="tx1"/>
                </a:solidFill>
                <a:sym typeface="Wingdings" panose="05000000000000000000" pitchFamily="2" charset="2"/>
              </a:rPr>
              <a:t>Otherwise access to the channel will have similar issues as in the currently discussed 11be feature Multi-AP</a:t>
            </a:r>
            <a:endParaRPr lang="sv-SE" sz="2000">
              <a:solidFill>
                <a:schemeClr val="tx1"/>
              </a:solidFill>
            </a:endParaRPr>
          </a:p>
        </p:txBody>
      </p:sp>
      <p:sp>
        <p:nvSpPr>
          <p:cNvPr id="4" name="Slide Number Placeholder 3">
            <a:extLst>
              <a:ext uri="{FF2B5EF4-FFF2-40B4-BE49-F238E27FC236}">
                <a16:creationId xmlns:a16="http://schemas.microsoft.com/office/drawing/2014/main" id="{4AE9EA31-9FA6-4F07-8EFB-B867EF3C0A8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F417189E-1665-4AFC-9FF7-3647B2027388}"/>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7E0D66A8-4373-4845-89B5-73D17CDF2694}"/>
              </a:ext>
            </a:extLst>
          </p:cNvPr>
          <p:cNvSpPr>
            <a:spLocks noGrp="1"/>
          </p:cNvSpPr>
          <p:nvPr>
            <p:ph type="dt" idx="15"/>
          </p:nvPr>
        </p:nvSpPr>
        <p:spPr/>
        <p:txBody>
          <a:bodyPr/>
          <a:lstStyle/>
          <a:p>
            <a:r>
              <a:rPr lang="en-US" dirty="0"/>
              <a:t>October 2020</a:t>
            </a:r>
            <a:endParaRPr lang="en-GB" dirty="0"/>
          </a:p>
        </p:txBody>
      </p:sp>
      <p:pic>
        <p:nvPicPr>
          <p:cNvPr id="8" name="Picture 7" descr="Text&#10;&#10;Description automatically generated">
            <a:extLst>
              <a:ext uri="{FF2B5EF4-FFF2-40B4-BE49-F238E27FC236}">
                <a16:creationId xmlns:a16="http://schemas.microsoft.com/office/drawing/2014/main" id="{F1E5E504-BE71-4CF3-8D03-0DC0154C3B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9883" y="1898575"/>
            <a:ext cx="5727318" cy="3359241"/>
          </a:xfrm>
          <a:prstGeom prst="rect">
            <a:avLst/>
          </a:prstGeom>
        </p:spPr>
      </p:pic>
    </p:spTree>
    <p:extLst>
      <p:ext uri="{BB962C8B-B14F-4D97-AF65-F5344CB8AC3E}">
        <p14:creationId xmlns:p14="http://schemas.microsoft.com/office/powerpoint/2010/main" val="1183278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EF5BE-F935-4925-8AF4-707AE5E22C2F}"/>
              </a:ext>
            </a:extLst>
          </p:cNvPr>
          <p:cNvSpPr>
            <a:spLocks noGrp="1"/>
          </p:cNvSpPr>
          <p:nvPr>
            <p:ph type="title"/>
          </p:nvPr>
        </p:nvSpPr>
        <p:spPr/>
        <p:txBody>
          <a:bodyPr/>
          <a:lstStyle/>
          <a:p>
            <a:r>
              <a:rPr lang="sv-SE"/>
              <a:t>Summary</a:t>
            </a:r>
          </a:p>
        </p:txBody>
      </p:sp>
      <p:sp>
        <p:nvSpPr>
          <p:cNvPr id="3" name="Content Placeholder 2">
            <a:extLst>
              <a:ext uri="{FF2B5EF4-FFF2-40B4-BE49-F238E27FC236}">
                <a16:creationId xmlns:a16="http://schemas.microsoft.com/office/drawing/2014/main" id="{5947EFCB-C584-4AB6-8B0A-5013BC411424}"/>
              </a:ext>
            </a:extLst>
          </p:cNvPr>
          <p:cNvSpPr>
            <a:spLocks noGrp="1"/>
          </p:cNvSpPr>
          <p:nvPr>
            <p:ph idx="1"/>
          </p:nvPr>
        </p:nvSpPr>
        <p:spPr/>
        <p:txBody>
          <a:bodyPr/>
          <a:lstStyle/>
          <a:p>
            <a:pPr>
              <a:buFont typeface="Arial" panose="020B0604020202020204" pitchFamily="34" charset="0"/>
              <a:buChar char="•"/>
            </a:pPr>
            <a:r>
              <a:rPr lang="sv-SE"/>
              <a:t>We have proposed two mechanisms to allow critical transmissions during ongoing transmissions in a reserved TXOP. </a:t>
            </a:r>
          </a:p>
          <a:p>
            <a:pPr>
              <a:buFont typeface="Arial" panose="020B0604020202020204" pitchFamily="34" charset="0"/>
              <a:buChar char="•"/>
            </a:pPr>
            <a:r>
              <a:rPr lang="sv-SE"/>
              <a:t>The two mechanisms are based on </a:t>
            </a:r>
          </a:p>
          <a:p>
            <a:pPr marL="857250" lvl="1" indent="-457200">
              <a:buFont typeface="Arial" panose="020B0604020202020204" pitchFamily="34" charset="0"/>
              <a:buChar char="•"/>
            </a:pPr>
            <a:r>
              <a:rPr lang="sv-SE"/>
              <a:t>Opportunistic spatial reuse agreements</a:t>
            </a:r>
          </a:p>
          <a:p>
            <a:pPr marL="857250" lvl="1" indent="-457200">
              <a:buFont typeface="Arial" panose="020B0604020202020204" pitchFamily="34" charset="0"/>
              <a:buChar char="•"/>
            </a:pPr>
            <a:r>
              <a:rPr lang="sv-SE"/>
              <a:t>Low Latency resources in TXOP</a:t>
            </a:r>
          </a:p>
        </p:txBody>
      </p:sp>
      <p:sp>
        <p:nvSpPr>
          <p:cNvPr id="4" name="Slide Number Placeholder 3">
            <a:extLst>
              <a:ext uri="{FF2B5EF4-FFF2-40B4-BE49-F238E27FC236}">
                <a16:creationId xmlns:a16="http://schemas.microsoft.com/office/drawing/2014/main" id="{A266CA50-303B-48B8-B6D7-78C9BEE3C816}"/>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8407C213-BC6C-428E-8491-0ACA57F0E201}"/>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183E609-6B11-48AE-BA9B-48182CB8FDA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99248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0E3C1-D1D1-4F5D-9DFE-B762F8B0D3AC}"/>
              </a:ext>
            </a:extLst>
          </p:cNvPr>
          <p:cNvSpPr>
            <a:spLocks noGrp="1"/>
          </p:cNvSpPr>
          <p:nvPr>
            <p:ph type="title"/>
          </p:nvPr>
        </p:nvSpPr>
        <p:spPr/>
        <p:txBody>
          <a:bodyPr/>
          <a:lstStyle/>
          <a:p>
            <a:r>
              <a:rPr lang="sv-SE"/>
              <a:t>SP</a:t>
            </a:r>
          </a:p>
        </p:txBody>
      </p:sp>
      <p:sp>
        <p:nvSpPr>
          <p:cNvPr id="3" name="Content Placeholder 2">
            <a:extLst>
              <a:ext uri="{FF2B5EF4-FFF2-40B4-BE49-F238E27FC236}">
                <a16:creationId xmlns:a16="http://schemas.microsoft.com/office/drawing/2014/main" id="{B9BC459F-7EEA-4F7D-AC1D-3068842EDDBF}"/>
              </a:ext>
            </a:extLst>
          </p:cNvPr>
          <p:cNvSpPr>
            <a:spLocks noGrp="1"/>
          </p:cNvSpPr>
          <p:nvPr>
            <p:ph idx="1"/>
          </p:nvPr>
        </p:nvSpPr>
        <p:spPr/>
        <p:txBody>
          <a:bodyPr/>
          <a:lstStyle/>
          <a:p>
            <a:pPr>
              <a:buFont typeface="Arial" panose="020B0604020202020204" pitchFamily="34" charset="0"/>
              <a:buChar char="•"/>
            </a:pPr>
            <a:r>
              <a:rPr lang="sv-SE"/>
              <a:t>Do you agree that low latency could be achieved through pre-configured agreements between STAs?</a:t>
            </a:r>
          </a:p>
          <a:p>
            <a:endParaRPr lang="sv-SE"/>
          </a:p>
        </p:txBody>
      </p:sp>
      <p:sp>
        <p:nvSpPr>
          <p:cNvPr id="4" name="Slide Number Placeholder 3">
            <a:extLst>
              <a:ext uri="{FF2B5EF4-FFF2-40B4-BE49-F238E27FC236}">
                <a16:creationId xmlns:a16="http://schemas.microsoft.com/office/drawing/2014/main" id="{916806D1-C67D-4899-9327-66CCE04D9B1E}"/>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7F270522-720A-480C-BD75-9C827F1ADB2A}"/>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745C0DEB-6C95-4CBA-A1D3-0C37B8F53B6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81227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11-20-0005r1 Proposals on Latency Reduction</a:t>
            </a:r>
          </a:p>
          <a:p>
            <a:r>
              <a:rPr lang="en-GB" dirty="0"/>
              <a:t>[2] 11-20-1350r0 Enhancements for QoS and low latency in 802.11beR1</a:t>
            </a:r>
          </a:p>
          <a:p>
            <a:r>
              <a:rPr lang="en-GB" dirty="0"/>
              <a:t>[3] 11-20-1045r3 Prioritized EDCA Access</a:t>
            </a:r>
          </a:p>
          <a:p>
            <a:r>
              <a:rPr lang="en-GB" dirty="0"/>
              <a:t>[4] 11-20-1046r4 Proposed TWT Enhancement for Latency Sensitive Traffic</a:t>
            </a:r>
          </a:p>
          <a:p>
            <a:r>
              <a:rPr lang="en-GB" dirty="0"/>
              <a:t>[5] 11-20-1355r2 Access mechanisms to meet the requirements of low latency traffics</a:t>
            </a:r>
          </a:p>
          <a:p>
            <a:r>
              <a:rPr lang="en-GB" dirty="0"/>
              <a:t>[6] ETSI EN 301 893 5GHz RLAN Harmonised Standard covering the essential requirements of article 3.2 of Direction 2014/53/EU V2.0.7 (2016-11)</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575461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97242"/>
            <a:ext cx="10361084" cy="409717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TXOP mechanism and/or long transmit durations are well suited to non-critical transmissions, however critical transmissions suffer from the channel access delay induced by it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Methods are needed to provide more predictable channel access when STAs with different set of traffic requirements can coexist better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We propose to enable agreements between two nodes with different traffic requirements to allow sharing of resources during a reserved TXOP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Thus no need pre-configure any BSS-specific resources for low latency transmissions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31DD3-96D3-4FFB-8B49-FECAECE7C1D8}"/>
              </a:ext>
            </a:extLst>
          </p:cNvPr>
          <p:cNvSpPr>
            <a:spLocks noGrp="1"/>
          </p:cNvSpPr>
          <p:nvPr>
            <p:ph type="title"/>
          </p:nvPr>
        </p:nvSpPr>
        <p:spPr/>
        <p:txBody>
          <a:bodyPr/>
          <a:lstStyle/>
          <a:p>
            <a:r>
              <a:rPr lang="sv-SE" err="1"/>
              <a:t>Background</a:t>
            </a:r>
            <a:endParaRPr lang="sv-SE"/>
          </a:p>
        </p:txBody>
      </p:sp>
      <p:sp>
        <p:nvSpPr>
          <p:cNvPr id="3" name="Content Placeholder 2">
            <a:extLst>
              <a:ext uri="{FF2B5EF4-FFF2-40B4-BE49-F238E27FC236}">
                <a16:creationId xmlns:a16="http://schemas.microsoft.com/office/drawing/2014/main" id="{C89AEB28-D309-48A1-97B4-B2D037E11392}"/>
              </a:ext>
            </a:extLst>
          </p:cNvPr>
          <p:cNvSpPr>
            <a:spLocks noGrp="1"/>
          </p:cNvSpPr>
          <p:nvPr>
            <p:ph idx="1"/>
          </p:nvPr>
        </p:nvSpPr>
        <p:spPr>
          <a:xfrm>
            <a:off x="679010" y="1592132"/>
            <a:ext cx="11289671" cy="4502283"/>
          </a:xfrm>
        </p:spPr>
        <p:txBody>
          <a:bodyPr/>
          <a:lstStyle/>
          <a:p>
            <a:pPr>
              <a:buFont typeface="Arial" panose="020B0604020202020204" pitchFamily="34" charset="0"/>
              <a:buChar char="•"/>
            </a:pPr>
            <a:r>
              <a:rPr lang="sv-SE" sz="2000"/>
              <a:t>Low latency is an important feature that has been discussed within 11be:</a:t>
            </a:r>
          </a:p>
          <a:p>
            <a:pPr lvl="1">
              <a:buFont typeface="Arial" panose="020B0604020202020204" pitchFamily="34" charset="0"/>
              <a:buChar char="•"/>
            </a:pPr>
            <a:r>
              <a:rPr lang="sv-SE" sz="1800"/>
              <a:t>[1] presents a set of proposals – one of them being RD protocol for STA to AP and between OBSS STAs </a:t>
            </a:r>
          </a:p>
          <a:p>
            <a:pPr lvl="1">
              <a:buFont typeface="Arial" panose="020B0604020202020204" pitchFamily="34" charset="0"/>
              <a:buChar char="•"/>
            </a:pPr>
            <a:r>
              <a:rPr lang="sv-SE" sz="1800"/>
              <a:t>[2] presents an approach to enable periods of time during which low latency traffic can be protected from intra-BSS congestion</a:t>
            </a:r>
          </a:p>
          <a:p>
            <a:pPr lvl="1">
              <a:buFont typeface="Arial" panose="020B0604020202020204" pitchFamily="34" charset="0"/>
              <a:buChar char="•"/>
            </a:pPr>
            <a:r>
              <a:rPr lang="sv-SE" sz="1800"/>
              <a:t>[3] proposes a general channel access method and associated signaling to provide a more predictable/latency throughput performance</a:t>
            </a:r>
          </a:p>
          <a:p>
            <a:pPr lvl="1">
              <a:buFont typeface="Arial" panose="020B0604020202020204" pitchFamily="34" charset="0"/>
              <a:buChar char="•"/>
            </a:pPr>
            <a:r>
              <a:rPr lang="sv-SE" sz="1800"/>
              <a:t>[4] discusses possible ways for AP to constrain the use of protected channel access by using restricted TWT SPs</a:t>
            </a:r>
          </a:p>
          <a:p>
            <a:pPr lvl="1">
              <a:buFont typeface="Arial" panose="020B0604020202020204" pitchFamily="34" charset="0"/>
              <a:buChar char="•"/>
            </a:pPr>
            <a:r>
              <a:rPr lang="sv-SE" sz="1800"/>
              <a:t>[5] reservation of resources for specific traffic announced by beacon or probe response</a:t>
            </a:r>
          </a:p>
          <a:p>
            <a:pPr>
              <a:buFont typeface="Arial" panose="020B0604020202020204" pitchFamily="34" charset="0"/>
              <a:buChar char="•"/>
            </a:pPr>
            <a:r>
              <a:rPr lang="sv-SE" sz="2000"/>
              <a:t>A lot of the proposals require changes at the MAC layer and may still not be able to guarantee bounded latency or channel access</a:t>
            </a:r>
          </a:p>
          <a:p>
            <a:pPr lvl="1">
              <a:buFont typeface="Arial" panose="020B0604020202020204" pitchFamily="34" charset="0"/>
              <a:buChar char="•"/>
            </a:pPr>
            <a:r>
              <a:rPr lang="sv-SE" sz="1800"/>
              <a:t>We propose simple solutions to establish agreements between devices to guarantee more bounded channel access latency</a:t>
            </a:r>
          </a:p>
        </p:txBody>
      </p:sp>
      <p:sp>
        <p:nvSpPr>
          <p:cNvPr id="4" name="Slide Number Placeholder 3">
            <a:extLst>
              <a:ext uri="{FF2B5EF4-FFF2-40B4-BE49-F238E27FC236}">
                <a16:creationId xmlns:a16="http://schemas.microsoft.com/office/drawing/2014/main" id="{4C17DAF6-5225-4E71-ABD5-C95780785FA4}"/>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3D73D8A4-ACF5-4638-9D92-C28D09DD5595}"/>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45AEB5C-A87E-46DE-AEA6-8562139F615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8787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40548-3145-4D0F-8C53-F86D230CB07A}"/>
              </a:ext>
            </a:extLst>
          </p:cNvPr>
          <p:cNvSpPr>
            <a:spLocks noGrp="1"/>
          </p:cNvSpPr>
          <p:nvPr>
            <p:ph type="title"/>
          </p:nvPr>
        </p:nvSpPr>
        <p:spPr/>
        <p:txBody>
          <a:bodyPr/>
          <a:lstStyle/>
          <a:p>
            <a:r>
              <a:rPr lang="sv-SE"/>
              <a:t>Problem: Critical transmissions and TXOP mechanism</a:t>
            </a:r>
          </a:p>
        </p:txBody>
      </p:sp>
      <p:sp>
        <p:nvSpPr>
          <p:cNvPr id="3" name="Content Placeholder 2">
            <a:extLst>
              <a:ext uri="{FF2B5EF4-FFF2-40B4-BE49-F238E27FC236}">
                <a16:creationId xmlns:a16="http://schemas.microsoft.com/office/drawing/2014/main" id="{3882B123-2F16-4756-861D-7213BBD7347E}"/>
              </a:ext>
            </a:extLst>
          </p:cNvPr>
          <p:cNvSpPr>
            <a:spLocks noGrp="1"/>
          </p:cNvSpPr>
          <p:nvPr>
            <p:ph idx="1"/>
          </p:nvPr>
        </p:nvSpPr>
        <p:spPr>
          <a:xfrm>
            <a:off x="914400" y="3994588"/>
            <a:ext cx="10475384" cy="2177611"/>
          </a:xfrm>
        </p:spPr>
        <p:txBody>
          <a:bodyPr/>
          <a:lstStyle/>
          <a:p>
            <a:pPr>
              <a:buFont typeface="Arial" panose="020B0604020202020204" pitchFamily="34" charset="0"/>
              <a:buChar char="•"/>
            </a:pPr>
            <a:r>
              <a:rPr lang="sv-SE" sz="2000"/>
              <a:t>Non-critical traffic: Any type of traffic without strict priority and reliability requirements</a:t>
            </a:r>
            <a:endParaRPr lang="sv-SE" sz="2000">
              <a:cs typeface="Times New Roman"/>
            </a:endParaRPr>
          </a:p>
          <a:p>
            <a:pPr>
              <a:buFont typeface="Arial" panose="020B0604020202020204" pitchFamily="34" charset="0"/>
              <a:buChar char="•"/>
            </a:pPr>
            <a:r>
              <a:rPr lang="sv-SE" sz="2000"/>
              <a:t>Critical traffic: May arrive at any time with high priority requirements. </a:t>
            </a:r>
            <a:endParaRPr lang="sv-SE" sz="2000">
              <a:cs typeface="Times New Roman"/>
            </a:endParaRPr>
          </a:p>
          <a:p>
            <a:pPr>
              <a:buFont typeface="Arial" panose="020B0604020202020204" pitchFamily="34" charset="0"/>
              <a:buChar char="•"/>
            </a:pPr>
            <a:r>
              <a:rPr lang="en-GB" sz="2000"/>
              <a:t>In this example, AP2 will suffer severely from not being able to share resources from AP1 and AP1 will still have to contend with AP2</a:t>
            </a:r>
            <a:endParaRPr lang="en-GB" sz="2000">
              <a:cs typeface="Times New Roman"/>
            </a:endParaRPr>
          </a:p>
          <a:p>
            <a:pPr>
              <a:buFont typeface="Arial" panose="020B0604020202020204" pitchFamily="34" charset="0"/>
              <a:buChar char="•"/>
            </a:pPr>
            <a:endParaRPr lang="sv-SE"/>
          </a:p>
        </p:txBody>
      </p:sp>
      <p:sp>
        <p:nvSpPr>
          <p:cNvPr id="4" name="Slide Number Placeholder 3">
            <a:extLst>
              <a:ext uri="{FF2B5EF4-FFF2-40B4-BE49-F238E27FC236}">
                <a16:creationId xmlns:a16="http://schemas.microsoft.com/office/drawing/2014/main" id="{166F132F-BB1D-4B14-8D0E-29C530F0A405}"/>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20CB12F4-486D-421A-9C2C-A37C4B2184AC}"/>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54C6EB10-E682-43B2-91A5-89C2E52769E8}"/>
              </a:ext>
            </a:extLst>
          </p:cNvPr>
          <p:cNvSpPr>
            <a:spLocks noGrp="1"/>
          </p:cNvSpPr>
          <p:nvPr>
            <p:ph type="dt" idx="15"/>
          </p:nvPr>
        </p:nvSpPr>
        <p:spPr/>
        <p:txBody>
          <a:bodyPr/>
          <a:lstStyle/>
          <a:p>
            <a:r>
              <a:rPr lang="en-US" dirty="0"/>
              <a:t>October 2020</a:t>
            </a:r>
            <a:endParaRPr lang="en-GB" dirty="0"/>
          </a:p>
        </p:txBody>
      </p:sp>
      <p:pic>
        <p:nvPicPr>
          <p:cNvPr id="9" name="Picture 8" descr="A picture containing icon&#10;&#10;Description automatically generated">
            <a:extLst>
              <a:ext uri="{FF2B5EF4-FFF2-40B4-BE49-F238E27FC236}">
                <a16:creationId xmlns:a16="http://schemas.microsoft.com/office/drawing/2014/main" id="{A311BAE2-9556-4D03-98B6-C81131AA0A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2420" y="1579944"/>
            <a:ext cx="5281796" cy="2414644"/>
          </a:xfrm>
          <a:prstGeom prst="rect">
            <a:avLst/>
          </a:prstGeom>
        </p:spPr>
      </p:pic>
    </p:spTree>
    <p:extLst>
      <p:ext uri="{BB962C8B-B14F-4D97-AF65-F5344CB8AC3E}">
        <p14:creationId xmlns:p14="http://schemas.microsoft.com/office/powerpoint/2010/main" val="358339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40548-3145-4D0F-8C53-F86D230CB07A}"/>
              </a:ext>
            </a:extLst>
          </p:cNvPr>
          <p:cNvSpPr>
            <a:spLocks noGrp="1"/>
          </p:cNvSpPr>
          <p:nvPr>
            <p:ph type="title"/>
          </p:nvPr>
        </p:nvSpPr>
        <p:spPr/>
        <p:txBody>
          <a:bodyPr/>
          <a:lstStyle/>
          <a:p>
            <a:r>
              <a:rPr lang="sv-SE"/>
              <a:t>Problem: Critical transmissions and TXOP mechanism</a:t>
            </a:r>
          </a:p>
        </p:txBody>
      </p:sp>
      <p:sp>
        <p:nvSpPr>
          <p:cNvPr id="3" name="Content Placeholder 2">
            <a:extLst>
              <a:ext uri="{FF2B5EF4-FFF2-40B4-BE49-F238E27FC236}">
                <a16:creationId xmlns:a16="http://schemas.microsoft.com/office/drawing/2014/main" id="{3882B123-2F16-4756-861D-7213BBD7347E}"/>
              </a:ext>
            </a:extLst>
          </p:cNvPr>
          <p:cNvSpPr>
            <a:spLocks noGrp="1"/>
          </p:cNvSpPr>
          <p:nvPr>
            <p:ph idx="1"/>
          </p:nvPr>
        </p:nvSpPr>
        <p:spPr>
          <a:xfrm>
            <a:off x="992617" y="2113005"/>
            <a:ext cx="5505550" cy="4059193"/>
          </a:xfrm>
        </p:spPr>
        <p:txBody>
          <a:bodyPr/>
          <a:lstStyle/>
          <a:p>
            <a:pPr>
              <a:buFont typeface="Arial" panose="020B0604020202020204" pitchFamily="34" charset="0"/>
              <a:buChar char="•"/>
            </a:pPr>
            <a:r>
              <a:rPr lang="sv-SE" sz="1800"/>
              <a:t>As an </a:t>
            </a:r>
            <a:r>
              <a:rPr lang="sv-SE" sz="1800" err="1"/>
              <a:t>example</a:t>
            </a:r>
            <a:r>
              <a:rPr lang="sv-SE" sz="1800"/>
              <a:t> simulation:</a:t>
            </a:r>
          </a:p>
          <a:p>
            <a:pPr lvl="1">
              <a:buFont typeface="Arial" panose="020B0604020202020204" pitchFamily="34" charset="0"/>
              <a:buChar char="•"/>
            </a:pPr>
            <a:r>
              <a:rPr lang="sv-SE" sz="1400"/>
              <a:t>A </a:t>
            </a:r>
            <a:r>
              <a:rPr lang="sv-SE" sz="1400" err="1"/>
              <a:t>single</a:t>
            </a:r>
            <a:r>
              <a:rPr lang="sv-SE" sz="1400"/>
              <a:t> AP</a:t>
            </a:r>
          </a:p>
          <a:p>
            <a:pPr lvl="1">
              <a:buFont typeface="Arial" panose="020B0604020202020204" pitchFamily="34" charset="0"/>
              <a:buChar char="•"/>
            </a:pPr>
            <a:r>
              <a:rPr lang="sv-SE" sz="1400"/>
              <a:t>A STA </a:t>
            </a:r>
            <a:r>
              <a:rPr lang="sv-SE" sz="1400" err="1"/>
              <a:t>with</a:t>
            </a:r>
            <a:r>
              <a:rPr lang="sv-SE" sz="1400"/>
              <a:t> a non-</a:t>
            </a:r>
            <a:r>
              <a:rPr lang="sv-SE" sz="1400" err="1"/>
              <a:t>critical</a:t>
            </a:r>
            <a:r>
              <a:rPr lang="sv-SE" sz="1400"/>
              <a:t> full </a:t>
            </a:r>
            <a:r>
              <a:rPr lang="sv-SE" sz="1400" err="1"/>
              <a:t>buffer</a:t>
            </a:r>
            <a:r>
              <a:rPr lang="sv-SE" sz="1400"/>
              <a:t> </a:t>
            </a:r>
            <a:r>
              <a:rPr lang="sv-SE" sz="1400" err="1"/>
              <a:t>traffic</a:t>
            </a:r>
            <a:r>
              <a:rPr lang="sv-SE" sz="1400"/>
              <a:t> </a:t>
            </a:r>
            <a:r>
              <a:rPr lang="sv-SE" sz="1400" err="1"/>
              <a:t>model</a:t>
            </a:r>
            <a:r>
              <a:rPr lang="sv-SE" sz="1400"/>
              <a:t>, </a:t>
            </a:r>
            <a:r>
              <a:rPr lang="sv-SE" sz="1400" err="1"/>
              <a:t>using</a:t>
            </a:r>
            <a:r>
              <a:rPr lang="sv-SE" sz="1400"/>
              <a:t> 4ms TXOP limit</a:t>
            </a:r>
          </a:p>
          <a:p>
            <a:pPr lvl="1">
              <a:buFont typeface="Arial" panose="020B0604020202020204" pitchFamily="34" charset="0"/>
              <a:buChar char="•"/>
            </a:pPr>
            <a:r>
              <a:rPr lang="sv-SE" sz="1400"/>
              <a:t>A STA </a:t>
            </a:r>
            <a:r>
              <a:rPr lang="sv-SE" sz="1400" err="1"/>
              <a:t>with</a:t>
            </a:r>
            <a:r>
              <a:rPr lang="sv-SE" sz="1400"/>
              <a:t> </a:t>
            </a:r>
            <a:r>
              <a:rPr lang="sv-SE" sz="1400" err="1"/>
              <a:t>low</a:t>
            </a:r>
            <a:r>
              <a:rPr lang="sv-SE" sz="1400"/>
              <a:t> </a:t>
            </a:r>
            <a:r>
              <a:rPr lang="sv-SE" sz="1400" err="1"/>
              <a:t>latency</a:t>
            </a:r>
            <a:r>
              <a:rPr lang="sv-SE" sz="1400"/>
              <a:t> small packet data </a:t>
            </a:r>
            <a:r>
              <a:rPr lang="sv-SE" sz="1400" err="1"/>
              <a:t>arriving</a:t>
            </a:r>
            <a:r>
              <a:rPr lang="sv-SE" sz="1400"/>
              <a:t> from </a:t>
            </a:r>
            <a:r>
              <a:rPr lang="sv-SE" sz="1400" err="1"/>
              <a:t>higher</a:t>
            </a:r>
            <a:r>
              <a:rPr lang="sv-SE" sz="1400"/>
              <a:t> </a:t>
            </a:r>
            <a:r>
              <a:rPr lang="sv-SE" sz="1400" err="1"/>
              <a:t>layers</a:t>
            </a:r>
            <a:r>
              <a:rPr lang="sv-SE" sz="1400"/>
              <a:t> </a:t>
            </a:r>
            <a:r>
              <a:rPr lang="sv-SE" sz="1400" err="1"/>
              <a:t>roughly</a:t>
            </a:r>
            <a:r>
              <a:rPr lang="sv-SE" sz="1400"/>
              <a:t> </a:t>
            </a:r>
            <a:r>
              <a:rPr lang="sv-SE" sz="1400" err="1"/>
              <a:t>every</a:t>
            </a:r>
            <a:r>
              <a:rPr lang="sv-SE" sz="1400"/>
              <a:t> 0.05s </a:t>
            </a:r>
          </a:p>
          <a:p>
            <a:pPr>
              <a:buFont typeface="Arial" panose="020B0604020202020204" pitchFamily="34" charset="0"/>
              <a:buChar char="•"/>
            </a:pPr>
            <a:r>
              <a:rPr lang="sv-SE" sz="1800"/>
              <a:t>It </a:t>
            </a:r>
            <a:r>
              <a:rPr lang="sv-SE" sz="1800" err="1"/>
              <a:t>can</a:t>
            </a:r>
            <a:r>
              <a:rPr lang="sv-SE" sz="1800"/>
              <a:t> be </a:t>
            </a:r>
            <a:r>
              <a:rPr lang="sv-SE" sz="1800" err="1"/>
              <a:t>seen</a:t>
            </a:r>
            <a:r>
              <a:rPr lang="sv-SE" sz="1800"/>
              <a:t> </a:t>
            </a:r>
            <a:r>
              <a:rPr lang="sv-SE" sz="1800" err="1"/>
              <a:t>that</a:t>
            </a:r>
            <a:r>
              <a:rPr lang="sv-SE" sz="1800"/>
              <a:t> the STA </a:t>
            </a:r>
            <a:r>
              <a:rPr lang="sv-SE" sz="1800" err="1"/>
              <a:t>with</a:t>
            </a:r>
            <a:r>
              <a:rPr lang="sv-SE" sz="1800"/>
              <a:t> </a:t>
            </a:r>
            <a:r>
              <a:rPr lang="sv-SE" sz="1800" err="1"/>
              <a:t>low</a:t>
            </a:r>
            <a:r>
              <a:rPr lang="sv-SE" sz="1800"/>
              <a:t> </a:t>
            </a:r>
            <a:r>
              <a:rPr lang="sv-SE" sz="1800" err="1"/>
              <a:t>latency</a:t>
            </a:r>
            <a:r>
              <a:rPr lang="sv-SE" sz="1800"/>
              <a:t> </a:t>
            </a:r>
            <a:r>
              <a:rPr lang="sv-SE" sz="1800" err="1"/>
              <a:t>will</a:t>
            </a:r>
            <a:r>
              <a:rPr lang="sv-SE" sz="1800"/>
              <a:t> not </a:t>
            </a:r>
            <a:r>
              <a:rPr lang="sv-SE" sz="1800" err="1"/>
              <a:t>only</a:t>
            </a:r>
            <a:r>
              <a:rPr lang="sv-SE" sz="1800"/>
              <a:t> </a:t>
            </a:r>
            <a:r>
              <a:rPr lang="sv-SE" sz="1800" err="1"/>
              <a:t>suffer</a:t>
            </a:r>
            <a:r>
              <a:rPr lang="sv-SE" sz="1800"/>
              <a:t> from </a:t>
            </a:r>
            <a:r>
              <a:rPr lang="sv-SE" sz="1800" err="1"/>
              <a:t>large</a:t>
            </a:r>
            <a:r>
              <a:rPr lang="sv-SE" sz="1800"/>
              <a:t> </a:t>
            </a:r>
            <a:r>
              <a:rPr lang="sv-SE" sz="1800" err="1"/>
              <a:t>average</a:t>
            </a:r>
            <a:r>
              <a:rPr lang="sv-SE" sz="1800"/>
              <a:t> </a:t>
            </a:r>
            <a:r>
              <a:rPr lang="sv-SE" sz="1800" err="1"/>
              <a:t>latency</a:t>
            </a:r>
            <a:r>
              <a:rPr lang="sv-SE" sz="1800"/>
              <a:t>, </a:t>
            </a:r>
            <a:r>
              <a:rPr lang="sv-SE" sz="1800" err="1"/>
              <a:t>but</a:t>
            </a:r>
            <a:r>
              <a:rPr lang="sv-SE" sz="1800"/>
              <a:t> </a:t>
            </a:r>
            <a:r>
              <a:rPr lang="sv-SE" sz="1800" err="1"/>
              <a:t>also</a:t>
            </a:r>
            <a:r>
              <a:rPr lang="sv-SE" sz="1800"/>
              <a:t> from a long </a:t>
            </a:r>
            <a:r>
              <a:rPr lang="sv-SE" sz="1800" err="1"/>
              <a:t>tail</a:t>
            </a:r>
            <a:endParaRPr lang="sv-SE" sz="1800"/>
          </a:p>
          <a:p>
            <a:pPr>
              <a:buFont typeface="Arial" panose="020B0604020202020204" pitchFamily="34" charset="0"/>
              <a:buChar char="•"/>
            </a:pPr>
            <a:r>
              <a:rPr lang="sv-SE" sz="1800" err="1"/>
              <a:t>While</a:t>
            </a:r>
            <a:r>
              <a:rPr lang="sv-SE" sz="1800"/>
              <a:t> the </a:t>
            </a:r>
            <a:r>
              <a:rPr lang="sv-SE" sz="1800" err="1"/>
              <a:t>example</a:t>
            </a:r>
            <a:r>
              <a:rPr lang="sv-SE" sz="1800"/>
              <a:t> is simple, it </a:t>
            </a:r>
            <a:r>
              <a:rPr lang="sv-SE" sz="1800" err="1"/>
              <a:t>highlights</a:t>
            </a:r>
            <a:r>
              <a:rPr lang="sv-SE" sz="1800"/>
              <a:t> a major </a:t>
            </a:r>
            <a:r>
              <a:rPr lang="sv-SE" sz="1800" err="1"/>
              <a:t>issue</a:t>
            </a:r>
            <a:r>
              <a:rPr lang="sv-SE" sz="1800"/>
              <a:t> </a:t>
            </a:r>
          </a:p>
          <a:p>
            <a:pPr lvl="1">
              <a:buFont typeface="Arial" panose="020B0604020202020204" pitchFamily="34" charset="0"/>
              <a:buChar char="•"/>
            </a:pPr>
            <a:r>
              <a:rPr lang="sv-SE" sz="1400"/>
              <a:t>For </a:t>
            </a:r>
            <a:r>
              <a:rPr lang="sv-SE" sz="1400" err="1"/>
              <a:t>critical</a:t>
            </a:r>
            <a:r>
              <a:rPr lang="sv-SE" sz="1400"/>
              <a:t> </a:t>
            </a:r>
            <a:r>
              <a:rPr lang="sv-SE" sz="1400" err="1"/>
              <a:t>traffic</a:t>
            </a:r>
            <a:r>
              <a:rPr lang="sv-SE" sz="1400"/>
              <a:t>, </a:t>
            </a:r>
            <a:r>
              <a:rPr lang="sv-SE" sz="1400" u="sng" err="1"/>
              <a:t>improving</a:t>
            </a:r>
            <a:r>
              <a:rPr lang="sv-SE" sz="1400" u="sng"/>
              <a:t> the </a:t>
            </a:r>
            <a:r>
              <a:rPr lang="sv-SE" sz="1400" u="sng" err="1"/>
              <a:t>latency</a:t>
            </a:r>
            <a:r>
              <a:rPr lang="sv-SE" sz="1400" u="sng"/>
              <a:t> of the </a:t>
            </a:r>
            <a:r>
              <a:rPr lang="sv-SE" sz="1400" u="sng" err="1"/>
              <a:t>large</a:t>
            </a:r>
            <a:r>
              <a:rPr lang="sv-SE" sz="1400" u="sng"/>
              <a:t> </a:t>
            </a:r>
            <a:r>
              <a:rPr lang="sv-SE" sz="1400" err="1"/>
              <a:t>tail</a:t>
            </a:r>
            <a:r>
              <a:rPr lang="sv-SE" sz="1400"/>
              <a:t> is just as </a:t>
            </a:r>
            <a:r>
              <a:rPr lang="sv-SE" sz="1400" err="1"/>
              <a:t>important</a:t>
            </a:r>
            <a:r>
              <a:rPr lang="sv-SE" sz="1400"/>
              <a:t> as </a:t>
            </a:r>
            <a:r>
              <a:rPr lang="sv-SE" sz="1400" u="sng" err="1"/>
              <a:t>improving</a:t>
            </a:r>
            <a:r>
              <a:rPr lang="sv-SE" sz="1400" u="sng"/>
              <a:t> </a:t>
            </a:r>
            <a:r>
              <a:rPr lang="sv-SE" sz="1400" u="sng" err="1"/>
              <a:t>average</a:t>
            </a:r>
            <a:r>
              <a:rPr lang="sv-SE" sz="1400" u="sng"/>
              <a:t> </a:t>
            </a:r>
            <a:r>
              <a:rPr lang="sv-SE" sz="1400" u="sng" err="1"/>
              <a:t>latency</a:t>
            </a:r>
            <a:endParaRPr lang="sv-SE" sz="1400" u="sng"/>
          </a:p>
          <a:p>
            <a:pPr>
              <a:buFont typeface="Arial" panose="020B0604020202020204" pitchFamily="34" charset="0"/>
              <a:buChar char="•"/>
            </a:pPr>
            <a:endParaRPr lang="en-GB" sz="1800"/>
          </a:p>
          <a:p>
            <a:pPr>
              <a:buFont typeface="Arial" panose="020B0604020202020204" pitchFamily="34" charset="0"/>
              <a:buChar char="•"/>
            </a:pPr>
            <a:endParaRPr lang="sv-SE"/>
          </a:p>
        </p:txBody>
      </p:sp>
      <p:sp>
        <p:nvSpPr>
          <p:cNvPr id="4" name="Slide Number Placeholder 3">
            <a:extLst>
              <a:ext uri="{FF2B5EF4-FFF2-40B4-BE49-F238E27FC236}">
                <a16:creationId xmlns:a16="http://schemas.microsoft.com/office/drawing/2014/main" id="{166F132F-BB1D-4B14-8D0E-29C530F0A405}"/>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0CB12F4-486D-421A-9C2C-A37C4B2184AC}"/>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54C6EB10-E682-43B2-91A5-89C2E52769E8}"/>
              </a:ext>
            </a:extLst>
          </p:cNvPr>
          <p:cNvSpPr>
            <a:spLocks noGrp="1"/>
          </p:cNvSpPr>
          <p:nvPr>
            <p:ph type="dt" idx="15"/>
          </p:nvPr>
        </p:nvSpPr>
        <p:spPr/>
        <p:txBody>
          <a:bodyPr/>
          <a:lstStyle/>
          <a:p>
            <a:r>
              <a:rPr lang="en-US" dirty="0"/>
              <a:t>October 2020</a:t>
            </a:r>
            <a:endParaRPr lang="en-GB" dirty="0"/>
          </a:p>
        </p:txBody>
      </p:sp>
      <p:pic>
        <p:nvPicPr>
          <p:cNvPr id="9" name="Picture 8" descr="Chart, line chart&#10;&#10;Description automatically generated">
            <a:extLst>
              <a:ext uri="{FF2B5EF4-FFF2-40B4-BE49-F238E27FC236}">
                <a16:creationId xmlns:a16="http://schemas.microsoft.com/office/drawing/2014/main" id="{BAC06704-07AD-428E-8E46-9C2D8116A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2407" y="2201209"/>
            <a:ext cx="4643078" cy="3491378"/>
          </a:xfrm>
          <a:prstGeom prst="rect">
            <a:avLst/>
          </a:prstGeom>
        </p:spPr>
      </p:pic>
    </p:spTree>
    <p:extLst>
      <p:ext uri="{BB962C8B-B14F-4D97-AF65-F5344CB8AC3E}">
        <p14:creationId xmlns:p14="http://schemas.microsoft.com/office/powerpoint/2010/main" val="263619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Example: Critical Transmissions Time Duration</a:t>
            </a:r>
          </a:p>
        </p:txBody>
      </p:sp>
      <p:sp>
        <p:nvSpPr>
          <p:cNvPr id="4098" name="Rectangle 2"/>
          <p:cNvSpPr>
            <a:spLocks noGrp="1" noChangeArrowheads="1"/>
          </p:cNvSpPr>
          <p:nvPr>
            <p:ph idx="1"/>
          </p:nvPr>
        </p:nvSpPr>
        <p:spPr>
          <a:xfrm>
            <a:off x="914401" y="2276872"/>
            <a:ext cx="10361084" cy="381754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If a STA wants to transmit 115 Bytes of critical data along with an ACK, it would take the following amount of time with 20MHz BW HE, 242 carriers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Preamble + header + MPDU(MCS3): 44us + 13.6us + 3*13.6us = 106.4us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SIFS: 16us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Ack: Preamble + header: 44us + 13.6us = 57.6us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This sums up to 180us, which compared to maximum TXOP duration of 4.096ms, equals to a 3% of its duration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Clearly letting a critical short transmission wait for the whole TXOP duration before contending for the channel is not a preferable solution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195441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a:t>
            </a:r>
            <a:endParaRPr lang="en-GB" i="1"/>
          </a:p>
        </p:txBody>
      </p:sp>
      <p:sp>
        <p:nvSpPr>
          <p:cNvPr id="4098" name="Rectangle 2"/>
          <p:cNvSpPr>
            <a:spLocks noGrp="1" noChangeArrowheads="1"/>
          </p:cNvSpPr>
          <p:nvPr>
            <p:ph idx="1"/>
          </p:nvPr>
        </p:nvSpPr>
        <p:spPr>
          <a:xfrm>
            <a:off x="914401" y="3933056"/>
            <a:ext cx="10361084" cy="272333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basic idea: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Enable the AP/non-AP STAs to share or partially share their TXOPs with other AP/non-AP STAs through pre-configured agreement between two AP/non-AP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Agreement is only between two nodes and thus legacy devices will not be affected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amount of reserved resources is set during the negotiation phase; however critical transmissions generally have small data packets and need small fractions of the TXOP length.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7" name="Picture 6" descr="Logo, icon&#10;&#10;Description automatically generated">
            <a:extLst>
              <a:ext uri="{FF2B5EF4-FFF2-40B4-BE49-F238E27FC236}">
                <a16:creationId xmlns:a16="http://schemas.microsoft.com/office/drawing/2014/main" id="{A3D92FEB-6A80-4CE3-BB18-7C60620C3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2116" y="1521006"/>
            <a:ext cx="7487767" cy="2534921"/>
          </a:xfrm>
          <a:prstGeom prst="rect">
            <a:avLst/>
          </a:prstGeom>
        </p:spPr>
      </p:pic>
    </p:spTree>
    <p:extLst>
      <p:ext uri="{BB962C8B-B14F-4D97-AF65-F5344CB8AC3E}">
        <p14:creationId xmlns:p14="http://schemas.microsoft.com/office/powerpoint/2010/main" val="6666212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1: Opportunistic spatial reuse agreements</a:t>
            </a:r>
            <a:endParaRPr lang="en-GB" i="1"/>
          </a:p>
        </p:txBody>
      </p:sp>
      <p:sp>
        <p:nvSpPr>
          <p:cNvPr id="4098" name="Rectangle 2"/>
          <p:cNvSpPr>
            <a:spLocks noGrp="1" noChangeArrowheads="1"/>
          </p:cNvSpPr>
          <p:nvPr>
            <p:ph idx="1"/>
          </p:nvPr>
        </p:nvSpPr>
        <p:spPr>
          <a:xfrm>
            <a:off x="914401" y="3861048"/>
            <a:ext cx="10361084" cy="331236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One way to enable a STA to send critical data that may arrive during an ongoing TXOP transmission of another STA is to let the critical transmission overlap with the ongoing transmission(s)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agreement between the two STAs may allow them to transmit on certain resources or for the whole TXOP duration whenever they reserve a TXOP.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special case of the pre-emption is when both transmissions go through and/or if any of the nodes lower their transmission power – this moves it close to spatial reuse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3" name="Picture 2" descr="Icon&#10;&#10;Description automatically generated">
            <a:extLst>
              <a:ext uri="{FF2B5EF4-FFF2-40B4-BE49-F238E27FC236}">
                <a16:creationId xmlns:a16="http://schemas.microsoft.com/office/drawing/2014/main" id="{EEB93BD3-F756-4FBE-865E-C85DB52D5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0123" y="1553381"/>
            <a:ext cx="6366390" cy="2155288"/>
          </a:xfrm>
          <a:prstGeom prst="rect">
            <a:avLst/>
          </a:prstGeom>
        </p:spPr>
      </p:pic>
    </p:spTree>
    <p:extLst>
      <p:ext uri="{BB962C8B-B14F-4D97-AF65-F5344CB8AC3E}">
        <p14:creationId xmlns:p14="http://schemas.microsoft.com/office/powerpoint/2010/main" val="828122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2: Low latency resources in TXOP agreements</a:t>
            </a:r>
          </a:p>
        </p:txBody>
      </p:sp>
      <p:sp>
        <p:nvSpPr>
          <p:cNvPr id="4098" name="Rectangle 2"/>
          <p:cNvSpPr>
            <a:spLocks noGrp="1" noChangeArrowheads="1"/>
          </p:cNvSpPr>
          <p:nvPr>
            <p:ph idx="1"/>
          </p:nvPr>
        </p:nvSpPr>
        <p:spPr>
          <a:xfrm>
            <a:off x="914401" y="3717032"/>
            <a:ext cx="10361084" cy="237738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Another way to enable a STA to send critical data that may arrive during an ongoing TXOP transmission of another STA is to leave out empty resources within the TXOP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An agreement is thus made whereby the TXOP owner will not transmit on some resources and allow the other STA to transmit on those resources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a:t>Month Year</a:t>
            </a:r>
            <a:endParaRPr lang="en-GB"/>
          </a:p>
        </p:txBody>
      </p:sp>
      <p:pic>
        <p:nvPicPr>
          <p:cNvPr id="3" name="Picture 2" descr="A picture containing icon&#10;&#10;Description automatically generated">
            <a:extLst>
              <a:ext uri="{FF2B5EF4-FFF2-40B4-BE49-F238E27FC236}">
                <a16:creationId xmlns:a16="http://schemas.microsoft.com/office/drawing/2014/main" id="{27BFFA35-5FA5-41E2-AB0C-747B1B8A83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681" y="1566884"/>
            <a:ext cx="5850524" cy="2011118"/>
          </a:xfrm>
          <a:prstGeom prst="rect">
            <a:avLst/>
          </a:prstGeom>
        </p:spPr>
      </p:pic>
    </p:spTree>
    <p:extLst>
      <p:ext uri="{BB962C8B-B14F-4D97-AF65-F5344CB8AC3E}">
        <p14:creationId xmlns:p14="http://schemas.microsoft.com/office/powerpoint/2010/main" val="3453362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c3d31b72-c4b9-4223-ac69-1d9539891dc8" ContentTypeId="0x010100C5F30C9B16E14C8EACE5F2CC7B7AC7F4" PreviousValue="false"/>
</file>

<file path=customXml/item2.xml><?xml version="1.0" encoding="utf-8"?>
<p:properties xmlns:p="http://schemas.microsoft.com/office/2006/metadata/properties" xmlns:xsi="http://www.w3.org/2001/XMLSchema-instance" xmlns:pc="http://schemas.microsoft.com/office/infopath/2007/PartnerControls">
  <documentManagement>
    <TaxCatchAll xmlns="d8762117-8292-4133-b1c7-eab5c6487cfd"/>
    <EriCOLLCategoryTaxHTField0 xmlns="d8762117-8292-4133-b1c7-eab5c6487cfd">
      <Terms xmlns="http://schemas.microsoft.com/office/infopath/2007/PartnerControls"/>
    </EriCOLLCategoryTaxHTField0>
    <EriCOLLCustomerTaxHTField0 xmlns="d8762117-8292-4133-b1c7-eab5c6487cfd">
      <Terms xmlns="http://schemas.microsoft.com/office/infopath/2007/PartnerControls"/>
    </EriCOLLCustomerTaxHTField0>
    <EriCOLLDate. xmlns="900d3850-65e1-49b7-8437-01c7e4f8516c" xsi:nil="true"/>
    <EriCOLLCompetenceTaxHTField0 xmlns="d8762117-8292-4133-b1c7-eab5c6487cfd">
      <Terms xmlns="http://schemas.microsoft.com/office/infopath/2007/PartnerControls"/>
    </EriCOLLCompetenceTaxHTField0>
    <EriCOLLCountryTaxHTField0 xmlns="d8762117-8292-4133-b1c7-eab5c6487cfd">
      <Terms xmlns="http://schemas.microsoft.com/office/infopath/2007/PartnerControls"/>
    </EriCOLLCountryTaxHTField0>
    <EriCOLLProjectsTaxHTField0 xmlns="d8762117-8292-4133-b1c7-eab5c6487cfd">
      <Terms xmlns="http://schemas.microsoft.com/office/infopath/2007/PartnerControls"/>
    </EriCOLLProjectsTaxHTField0>
    <IconOverlay xmlns="http://schemas.microsoft.com/sharepoint/v4" xsi:nil="true"/>
    <EriCOLLProcessTaxHTField0 xmlns="d8762117-8292-4133-b1c7-eab5c6487cfd">
      <Terms xmlns="http://schemas.microsoft.com/office/infopath/2007/PartnerControls"/>
    </EriCOLLProcessTaxHTField0>
    <TaxCatchAllLabel xmlns="d8762117-8292-4133-b1c7-eab5c6487cfd"/>
    <TaxKeywordTaxHTField xmlns="d8762117-8292-4133-b1c7-eab5c6487cfd">
      <Terms xmlns="http://schemas.microsoft.com/office/infopath/2007/PartnerControls"/>
    </TaxKeywordTaxHTField>
    <AbstractOrSummary. xmlns="900d3850-65e1-49b7-8437-01c7e4f8516c" xsi:nil="true"/>
    <EriCOLLOrganizationUnitTaxHTField0 xmlns="d8762117-8292-4133-b1c7-eab5c6487cfd">
      <Terms xmlns="http://schemas.microsoft.com/office/infopath/2007/PartnerControls"/>
    </EriCOLLOrganizationUnitTaxHTField0>
    <EriCOLLProductsTaxHTField0 xmlns="d8762117-8292-4133-b1c7-eab5c6487cfd">
      <Terms xmlns="http://schemas.microsoft.com/office/infopath/2007/PartnerControls"/>
    </EriCOLLProductsTaxHTField0>
    <Prepared. xmlns="900d3850-65e1-49b7-8437-01c7e4f8516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EriCOLL Docs" ma:contentTypeID="0x010100C5F30C9B16E14C8EACE5F2CC7B7AC7F400BC37F4CF111E7244B3EAC799886554FB" ma:contentTypeVersion="29" ma:contentTypeDescription="EriCOLL Document Content Type" ma:contentTypeScope="" ma:versionID="02f2c4c9744a61d68f69c6c11e3f8254">
  <xsd:schema xmlns:xsd="http://www.w3.org/2001/XMLSchema" xmlns:xs="http://www.w3.org/2001/XMLSchema" xmlns:p="http://schemas.microsoft.com/office/2006/metadata/properties" xmlns:ns2="900d3850-65e1-49b7-8437-01c7e4f8516c" xmlns:ns3="d8762117-8292-4133-b1c7-eab5c6487cfd" xmlns:ns4="84e64825-e996-42c7-a622-42dd28204c78" xmlns:ns5="http://schemas.microsoft.com/sharepoint/v4" targetNamespace="http://schemas.microsoft.com/office/2006/metadata/properties" ma:root="true" ma:fieldsID="0289260845dd6960088ff7a700cd6ecb" ns2:_="" ns3:_="" ns4:_="" ns5:_="">
    <xsd:import namespace="900d3850-65e1-49b7-8437-01c7e4f8516c"/>
    <xsd:import namespace="d8762117-8292-4133-b1c7-eab5c6487cfd"/>
    <xsd:import namespace="84e64825-e996-42c7-a622-42dd28204c78"/>
    <xsd:import namespace="http://schemas.microsoft.com/sharepoint/v4"/>
    <xsd:element name="properties">
      <xsd:complexType>
        <xsd:sequence>
          <xsd:element name="documentManagement">
            <xsd:complexType>
              <xsd:all>
                <xsd:element ref="ns2:Prepared." minOccurs="0"/>
                <xsd:element ref="ns2:EriCOLLDate." minOccurs="0"/>
                <xsd:element ref="ns2:AbstractOrSummary." minOccurs="0"/>
                <xsd:element ref="ns3:EriCOLLCategoryTaxHTField0" minOccurs="0"/>
                <xsd:element ref="ns3:EriCOLLCompetenceTaxHTField0" minOccurs="0"/>
                <xsd:element ref="ns3:TaxCatchAll" minOccurs="0"/>
                <xsd:element ref="ns3:EriCOLLOrganizationUnitTaxHTField0" minOccurs="0"/>
                <xsd:element ref="ns3:EriCOLLCountryTaxHTField0" minOccurs="0"/>
                <xsd:element ref="ns3:TaxCatchAllLabel" minOccurs="0"/>
                <xsd:element ref="ns3:EriCOLLCustomerTaxHTField0" minOccurs="0"/>
                <xsd:element ref="ns3:EriCOLLProcessTaxHTField0" minOccurs="0"/>
                <xsd:element ref="ns3:EriCOLLProductsTaxHTField0" minOccurs="0"/>
                <xsd:element ref="ns3:EriCOLLProjectsTaxHTField0" minOccurs="0"/>
                <xsd:element ref="ns3:TaxKeywordTaxHTField"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4:SharedWithUsers" minOccurs="0"/>
                <xsd:element ref="ns4:SharedWithDetails" minOccurs="0"/>
                <xsd:element ref="ns5:IconOverlay"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0d3850-65e1-49b7-8437-01c7e4f8516c" elementFormDefault="qualified">
    <xsd:import namespace="http://schemas.microsoft.com/office/2006/documentManagement/types"/>
    <xsd:import namespace="http://schemas.microsoft.com/office/infopath/2007/PartnerControls"/>
    <xsd:element name="Prepared." ma:index="2" nillable="true" ma:displayName="Prepared." ma:internalName="Prepared_x002e_" ma:readOnly="false">
      <xsd:simpleType>
        <xsd:restriction base="dms:Text">
          <xsd:maxLength value="255"/>
        </xsd:restriction>
      </xsd:simpleType>
    </xsd:element>
    <xsd:element name="EriCOLLDate." ma:index="3" nillable="true" ma:displayName="Date." ma:internalName="EriCOLLDate_x002e_" ma:readOnly="false">
      <xsd:simpleType>
        <xsd:restriction base="dms:Text">
          <xsd:maxLength value="255"/>
        </xsd:restriction>
      </xsd:simpleType>
    </xsd:element>
    <xsd:element name="AbstractOrSummary." ma:index="4" nillable="true" ma:displayName="Abstract/Summary." ma:internalName="AbstractOrSummary_x002e_" ma:readOnly="false">
      <xsd:simpleType>
        <xsd:restriction base="dms:Note"/>
      </xsd:simpleType>
    </xsd:element>
    <xsd:element name="MediaServiceMetadata" ma:index="31" nillable="true" ma:displayName="MediaServiceMetadata" ma:hidden="true" ma:internalName="MediaServiceMetadata" ma:readOnly="true">
      <xsd:simpleType>
        <xsd:restriction base="dms:Note"/>
      </xsd:simpleType>
    </xsd:element>
    <xsd:element name="MediaServiceFastMetadata" ma:index="32" nillable="true" ma:displayName="MediaServiceFastMetadata" ma:hidden="true" ma:internalName="MediaServiceFastMetadata" ma:readOnly="true">
      <xsd:simpleType>
        <xsd:restriction base="dms:Note"/>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MediaServiceAutoTags" ma:internalName="MediaServiceAutoTags" ma:readOnly="true">
      <xsd:simpleType>
        <xsd:restriction base="dms:Text"/>
      </xsd:simpleType>
    </xsd:element>
    <xsd:element name="MediaServiceLocation" ma:index="35" nillable="true" ma:displayName="MediaServiceLocation" ma:internalName="MediaServiceLocation" ma:readOnly="true">
      <xsd:simpleType>
        <xsd:restriction base="dms:Text"/>
      </xsd:simpleType>
    </xsd:element>
    <xsd:element name="MediaServiceOCR" ma:index="36" nillable="true" ma:displayName="MediaServiceOCR" ma:internalName="MediaServiceOCR" ma:readOnly="true">
      <xsd:simpleType>
        <xsd:restriction base="dms:Note">
          <xsd:maxLength value="255"/>
        </xsd:restriction>
      </xsd:simpleType>
    </xsd:element>
    <xsd:element name="MediaServiceGenerationTime" ma:index="40" nillable="true" ma:displayName="MediaServiceGenerationTime" ma:hidden="true" ma:internalName="MediaServiceGenerationTime" ma:readOnly="true">
      <xsd:simpleType>
        <xsd:restriction base="dms:Text"/>
      </xsd:simpleType>
    </xsd:element>
    <xsd:element name="MediaServiceEventHashCode" ma:index="41" nillable="true" ma:displayName="MediaServiceEventHashCode" ma:hidden="true" ma:internalName="MediaServiceEventHashCode" ma:readOnly="true">
      <xsd:simpleType>
        <xsd:restriction base="dms:Text"/>
      </xsd:simpleType>
    </xsd:element>
    <xsd:element name="MediaServiceAutoKeyPoints" ma:index="42" nillable="true" ma:displayName="MediaServiceAutoKeyPoints" ma:hidden="true" ma:internalName="MediaServiceAutoKeyPoints" ma:readOnly="true">
      <xsd:simpleType>
        <xsd:restriction base="dms:Note"/>
      </xsd:simpleType>
    </xsd:element>
    <xsd:element name="MediaServiceKeyPoints" ma:index="4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8762117-8292-4133-b1c7-eab5c6487cfd" elementFormDefault="qualified">
    <xsd:import namespace="http://schemas.microsoft.com/office/2006/documentManagement/types"/>
    <xsd:import namespace="http://schemas.microsoft.com/office/infopath/2007/PartnerControls"/>
    <xsd:element name="EriCOLLCategoryTaxHTField0" ma:index="15" nillable="true" ma:taxonomy="true" ma:internalName="EriCOLLCategoryTaxHTField0" ma:taxonomyFieldName="EriCOLLCategory" ma:displayName="Category." ma:readOnly="false" ma:fieldId="{e72cc46e-70aa-41d8-b11d-9bbfd769c5eb}" ma:taxonomyMulti="true" ma:sspId="c3d31b72-c4b9-4223-ac69-1d9539891dc8" ma:termSetId="7561d638-dd1f-4efc-b946-10f300a4ebc0" ma:anchorId="00000000-0000-0000-0000-000000000000" ma:open="true" ma:isKeyword="false">
      <xsd:complexType>
        <xsd:sequence>
          <xsd:element ref="pc:Terms" minOccurs="0" maxOccurs="1"/>
        </xsd:sequence>
      </xsd:complexType>
    </xsd:element>
    <xsd:element name="EriCOLLCompetenceTaxHTField0" ma:index="17" nillable="true" ma:taxonomy="true" ma:internalName="EriCOLLCompetenceTaxHTField0" ma:taxonomyFieldName="EriCOLLCompetence" ma:displayName="Competence." ma:readOnly="false" ma:default="" ma:fieldId="{ff7cf505-5048-4f7f-991c-4d426a4ce272}" ma:taxonomyMulti="true" ma:sspId="c3d31b72-c4b9-4223-ac69-1d9539891dc8" ma:termSetId="65fca077-f90a-42bb-b113-1c3a98e41ad2" ma:anchorId="00000000-0000-0000-0000-000000000000" ma:open="true" ma:isKeyword="false">
      <xsd:complexType>
        <xsd:sequence>
          <xsd:element ref="pc:Terms" minOccurs="0" maxOccurs="1"/>
        </xsd:sequence>
      </xsd:complexType>
    </xsd:element>
    <xsd:element name="TaxCatchAll" ma:index="18" nillable="true" ma:displayName="Taxonomy Catch All Column" ma:hidden="true" ma:list="{4d15e3f9-ea66-4a9a-98dc-dc7866e9c6b4}" ma:internalName="TaxCatchAll" ma:readOnly="false" ma:showField="CatchAllData" ma:web="84e64825-e996-42c7-a622-42dd28204c78">
      <xsd:complexType>
        <xsd:complexContent>
          <xsd:extension base="dms:MultiChoiceLookup">
            <xsd:sequence>
              <xsd:element name="Value" type="dms:Lookup" maxOccurs="unbounded" minOccurs="0" nillable="true"/>
            </xsd:sequence>
          </xsd:extension>
        </xsd:complexContent>
      </xsd:complexType>
    </xsd:element>
    <xsd:element name="EriCOLLOrganizationUnitTaxHTField0" ma:index="19" nillable="true" ma:taxonomy="true" ma:internalName="EriCOLLOrganizationUnitTaxHTField0" ma:taxonomyFieldName="EriCOLLOrganizationUnit" ma:displayName="Organization Unit." ma:readOnly="false" ma:default="" ma:fieldId="{7588c015-b936-47f7-bb64-663949dc467e}" ma:taxonomyMulti="true" ma:sspId="c3d31b72-c4b9-4223-ac69-1d9539891dc8" ma:termSetId="6110ab22-b916-4130-a998-2baf810842be" ma:anchorId="00000000-0000-0000-0000-000000000000" ma:open="true" ma:isKeyword="false">
      <xsd:complexType>
        <xsd:sequence>
          <xsd:element ref="pc:Terms" minOccurs="0" maxOccurs="1"/>
        </xsd:sequence>
      </xsd:complexType>
    </xsd:element>
    <xsd:element name="EriCOLLCountryTaxHTField0" ma:index="21" nillable="true" ma:taxonomy="true" ma:internalName="EriCOLLCountryTaxHTField0" ma:taxonomyFieldName="EriCOLLCountry" ma:displayName="Country." ma:readOnly="false" ma:default="" ma:fieldId="{a6c34b01-f2c2-4f05-b9ad-d4935bafeeb2}" ma:taxonomyMulti="true" ma:sspId="c3d31b72-c4b9-4223-ac69-1d9539891dc8" ma:termSetId="2f44dedb-31b3-4b3a-a3d0-46b7cf38e0d8" ma:anchorId="00000000-0000-0000-0000-000000000000" ma:open="true" ma:isKeyword="false">
      <xsd:complexType>
        <xsd:sequence>
          <xsd:element ref="pc:Terms" minOccurs="0" maxOccurs="1"/>
        </xsd:sequence>
      </xsd:complexType>
    </xsd:element>
    <xsd:element name="TaxCatchAllLabel" ma:index="22" nillable="true" ma:displayName="Taxonomy Catch All Column1" ma:hidden="true" ma:list="{4d15e3f9-ea66-4a9a-98dc-dc7866e9c6b4}" ma:internalName="TaxCatchAllLabel" ma:readOnly="false" ma:showField="CatchAllDataLabel" ma:web="84e64825-e996-42c7-a622-42dd28204c7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3" nillable="true" ma:taxonomy="true" ma:internalName="EriCOLLCustomerTaxHTField0" ma:taxonomyFieldName="EriCOLLCustomer" ma:displayName="Customer." ma:readOnly="false" ma:fieldId="{8480f48b-f8b7-4c77-be55-63d41a1fdb0d}" ma:taxonomyMulti="true" ma:sspId="c3d31b72-c4b9-4223-ac69-1d9539891dc8" ma:termSetId="01b599ec-ba0b-47c9-b100-c1d1cc35ce71" ma:anchorId="00000000-0000-0000-0000-000000000000" ma:open="true" ma:isKeyword="false">
      <xsd:complexType>
        <xsd:sequence>
          <xsd:element ref="pc:Terms" minOccurs="0" maxOccurs="1"/>
        </xsd:sequence>
      </xsd:complexType>
    </xsd:element>
    <xsd:element name="EriCOLLProcessTaxHTField0" ma:index="25" nillable="true" ma:taxonomy="true" ma:internalName="EriCOLLProcessTaxHTField0" ma:taxonomyFieldName="EriCOLLProcess" ma:displayName="Process." ma:readOnly="false" ma:fieldId="{69b1f811-b392-4734-aa69-0125c68961bd}" ma:taxonomyMulti="true" ma:sspId="c3d31b72-c4b9-4223-ac69-1d9539891dc8" ma:termSetId="0511a28e-4375-4097-9e1a-1429cb21195a" ma:anchorId="00000000-0000-0000-0000-000000000000" ma:open="true" ma:isKeyword="false">
      <xsd:complexType>
        <xsd:sequence>
          <xsd:element ref="pc:Terms" minOccurs="0" maxOccurs="1"/>
        </xsd:sequence>
      </xsd:complexType>
    </xsd:element>
    <xsd:element name="EriCOLLProductsTaxHTField0" ma:index="27" nillable="true" ma:taxonomy="true" ma:internalName="EriCOLLProductsTaxHTField0" ma:taxonomyFieldName="EriCOLLProducts" ma:displayName="Products." ma:readOnly="false" ma:default="" ma:fieldId="{e7fe205b-2114-43c4-bcb7-1bbbbd16d461}" ma:taxonomyMulti="true" ma:sspId="c3d31b72-c4b9-4223-ac69-1d9539891dc8" ma:termSetId="8910459b-9dda-441d-9133-95ead0768a8e" ma:anchorId="00000000-0000-0000-0000-000000000000" ma:open="true" ma:isKeyword="false">
      <xsd:complexType>
        <xsd:sequence>
          <xsd:element ref="pc:Terms" minOccurs="0" maxOccurs="1"/>
        </xsd:sequence>
      </xsd:complexType>
    </xsd:element>
    <xsd:element name="EriCOLLProjectsTaxHTField0" ma:index="29" nillable="true" ma:taxonomy="true" ma:internalName="EriCOLLProjectsTaxHTField0" ma:taxonomyFieldName="EriCOLLProjects" ma:displayName="Projects." ma:readOnly="false" ma:default="" ma:fieldId="{6d690e96-80d8-4550-9bd4-922d740a55ff}" ma:taxonomyMulti="true" ma:sspId="c3d31b72-c4b9-4223-ac69-1d9539891dc8" ma:termSetId="6b24ae4c-1d36-46c1-a48f-85875fb6f741" ma:anchorId="00000000-0000-0000-0000-000000000000" ma:open="true" ma:isKeyword="false">
      <xsd:complexType>
        <xsd:sequence>
          <xsd:element ref="pc:Terms" minOccurs="0" maxOccurs="1"/>
        </xsd:sequence>
      </xsd:complexType>
    </xsd:element>
    <xsd:element name="TaxKeywordTaxHTField" ma:index="30" nillable="true" ma:taxonomy="true" ma:internalName="TaxKeywordTaxHTField" ma:taxonomyFieldName="TaxKeyword" ma:displayName="Enterprise Keywords" ma:readOnly="false" ma:fieldId="{23f27201-bee3-471e-b2e7-b64fd8b7ca38}" ma:taxonomyMulti="true" ma:sspId="c3d31b72-c4b9-4223-ac69-1d9539891dc8"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4e64825-e996-42c7-a622-42dd28204c78" elementFormDefault="qualified">
    <xsd:import namespace="http://schemas.microsoft.com/office/2006/documentManagement/types"/>
    <xsd:import namespace="http://schemas.microsoft.com/office/infopath/2007/PartnerControls"/>
    <xsd:element name="SharedWithUsers" ma:index="3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6A912E-77B6-4367-8D5D-A5CCB53982CD}">
  <ds:schemaRefs>
    <ds:schemaRef ds:uri="Microsoft.SharePoint.Taxonomy.ContentTypeSync"/>
  </ds:schemaRefs>
</ds:datastoreItem>
</file>

<file path=customXml/itemProps2.xml><?xml version="1.0" encoding="utf-8"?>
<ds:datastoreItem xmlns:ds="http://schemas.openxmlformats.org/officeDocument/2006/customXml" ds:itemID="{DA63044F-9E0B-44AB-8D05-5AADCF30CA44}">
  <ds:schemaRefs>
    <ds:schemaRef ds:uri="900d3850-65e1-49b7-8437-01c7e4f8516c"/>
    <ds:schemaRef ds:uri="http://schemas.microsoft.com/office/2006/documentManagement/types"/>
    <ds:schemaRef ds:uri="http://schemas.microsoft.com/office/infopath/2007/PartnerControls"/>
    <ds:schemaRef ds:uri="http://purl.org/dc/elements/1.1/"/>
    <ds:schemaRef ds:uri="http://schemas.microsoft.com/office/2006/metadata/properties"/>
    <ds:schemaRef ds:uri="d8762117-8292-4133-b1c7-eab5c6487cfd"/>
    <ds:schemaRef ds:uri="http://schemas.microsoft.com/sharepoint/v4"/>
    <ds:schemaRef ds:uri="http://purl.org/dc/terms/"/>
    <ds:schemaRef ds:uri="84e64825-e996-42c7-a622-42dd28204c78"/>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EDC08E4-3BBC-493D-BEDA-FFA04D278EF3}">
  <ds:schemaRefs>
    <ds:schemaRef ds:uri="http://schemas.microsoft.com/sharepoint/v3/contenttype/forms"/>
  </ds:schemaRefs>
</ds:datastoreItem>
</file>

<file path=customXml/itemProps4.xml><?xml version="1.0" encoding="utf-8"?>
<ds:datastoreItem xmlns:ds="http://schemas.openxmlformats.org/officeDocument/2006/customXml" ds:itemID="{3F03C31C-1146-4BA7-AC07-EDFB2853FB26}">
  <ds:schemaRefs>
    <ds:schemaRef ds:uri="84e64825-e996-42c7-a622-42dd28204c78"/>
    <ds:schemaRef ds:uri="900d3850-65e1-49b7-8437-01c7e4f8516c"/>
    <ds:schemaRef ds:uri="d8762117-8292-4133-b1c7-eab5c6487cf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802-11-Submission-16-9 (1)</Template>
  <TotalTime>13</TotalTime>
  <Words>1466</Words>
  <Application>Microsoft Office PowerPoint</Application>
  <PresentationFormat>Widescreen</PresentationFormat>
  <Paragraphs>162</Paragraphs>
  <Slides>16</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Microsoft Word 97 - 2003 Document</vt:lpstr>
      <vt:lpstr>Low Latency resource agreements</vt:lpstr>
      <vt:lpstr>Abstract</vt:lpstr>
      <vt:lpstr>Background</vt:lpstr>
      <vt:lpstr>Problem: Critical transmissions and TXOP mechanism</vt:lpstr>
      <vt:lpstr>Problem: Critical transmissions and TXOP mechanism</vt:lpstr>
      <vt:lpstr>Example: Critical Transmissions Time Duration</vt:lpstr>
      <vt:lpstr>Proposal</vt:lpstr>
      <vt:lpstr>Proposal 1: Opportunistic spatial reuse agreements</vt:lpstr>
      <vt:lpstr>Proposal 2: Low latency resources in TXOP agreements</vt:lpstr>
      <vt:lpstr>Proposal 2 cont: Low latency resources in TXOP agreements</vt:lpstr>
      <vt:lpstr>Advantages</vt:lpstr>
      <vt:lpstr>Relation to previous work</vt:lpstr>
      <vt:lpstr>Regulatory aspects </vt:lpstr>
      <vt:lpstr>Summary</vt:lpstr>
      <vt:lpstr>SP</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Rocco Di Taranto</dc:creator>
  <cp:lastModifiedBy>Jonas Sedin</cp:lastModifiedBy>
  <cp:revision>4</cp:revision>
  <cp:lastPrinted>1601-01-01T00:00:00Z</cp:lastPrinted>
  <dcterms:created xsi:type="dcterms:W3CDTF">2020-09-24T07:15:45Z</dcterms:created>
  <dcterms:modified xsi:type="dcterms:W3CDTF">2020-11-17T07:29:47Z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0x010100C5F30C9B16E14C8EACE5F2CC7B7AC7F400BC37F4CF111E7244B3EAC799886554FB</vt:lpwstr>
  </property>
  <property fmtid="{D5CDD505-2E9C-101B-9397-08002B2CF9AE}" pid="3" name="EriCOLLCountry">
    <vt:lpwstr/>
  </property>
  <property fmtid="{D5CDD505-2E9C-101B-9397-08002B2CF9AE}" pid="4" name="EriCOLLCustomer">
    <vt:lpwstr/>
  </property>
  <property fmtid="{D5CDD505-2E9C-101B-9397-08002B2CF9AE}" pid="5" name="EriCOLLOrganizationUnit">
    <vt:lpwstr/>
  </property>
  <property fmtid="{D5CDD505-2E9C-101B-9397-08002B2CF9AE}" pid="6" name="EriCOLLProcess">
    <vt:lpwstr/>
  </property>
  <property fmtid="{D5CDD505-2E9C-101B-9397-08002B2CF9AE}" pid="7" name="TaxKeyword">
    <vt:lpwstr/>
  </property>
  <property fmtid="{D5CDD505-2E9C-101B-9397-08002B2CF9AE}" pid="8" name="EriCOLLCategory">
    <vt:lpwstr/>
  </property>
  <property fmtid="{D5CDD505-2E9C-101B-9397-08002B2CF9AE}" pid="9" name="EriCOLLCompetence">
    <vt:lpwstr/>
  </property>
  <property fmtid="{D5CDD505-2E9C-101B-9397-08002B2CF9AE}" pid="10" name="EriCOLLProducts">
    <vt:lpwstr/>
  </property>
  <property fmtid="{D5CDD505-2E9C-101B-9397-08002B2CF9AE}" pid="11" name="EriCOLLProjects">
    <vt:lpwstr/>
  </property>
</Properties>
</file>