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5"/>
  </p:sldMasterIdLst>
  <p:notesMasterIdLst>
    <p:notesMasterId r:id="rId22"/>
  </p:notesMasterIdLst>
  <p:handoutMasterIdLst>
    <p:handoutMasterId r:id="rId23"/>
  </p:handoutMasterIdLst>
  <p:sldIdLst>
    <p:sldId id="256" r:id="rId6"/>
    <p:sldId id="257" r:id="rId7"/>
    <p:sldId id="265" r:id="rId8"/>
    <p:sldId id="271" r:id="rId9"/>
    <p:sldId id="281" r:id="rId10"/>
    <p:sldId id="268" r:id="rId11"/>
    <p:sldId id="275" r:id="rId12"/>
    <p:sldId id="267" r:id="rId13"/>
    <p:sldId id="269" r:id="rId14"/>
    <p:sldId id="278" r:id="rId15"/>
    <p:sldId id="282" r:id="rId16"/>
    <p:sldId id="280" r:id="rId17"/>
    <p:sldId id="279" r:id="rId18"/>
    <p:sldId id="270" r:id="rId19"/>
    <p:sldId id="283" r:id="rId20"/>
    <p:sldId id="2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lie Pettersson" initials="CP" lastIdx="21" clrIdx="0">
    <p:extLst>
      <p:ext uri="{19B8F6BF-5375-455C-9EA6-DF929625EA0E}">
        <p15:presenceInfo xmlns:p15="http://schemas.microsoft.com/office/powerpoint/2012/main" userId="S::charlie.pettersson@ericsson.com::d12b89ca-3998-45f3-8d31-e36f3230f1c4" providerId="AD"/>
      </p:ext>
    </p:extLst>
  </p:cmAuthor>
  <p:cmAuthor id="2" name="Jonas Sedin" initials="ER" lastIdx="13" clrIdx="1">
    <p:extLst>
      <p:ext uri="{19B8F6BF-5375-455C-9EA6-DF929625EA0E}">
        <p15:presenceInfo xmlns:p15="http://schemas.microsoft.com/office/powerpoint/2012/main" userId="Jonas Sedin" providerId="None"/>
      </p:ext>
    </p:extLst>
  </p:cmAuthor>
  <p:cmAuthor id="3" name="Rocco Di Taranto" initials="RT" lastIdx="23" clrIdx="2">
    <p:extLst>
      <p:ext uri="{19B8F6BF-5375-455C-9EA6-DF929625EA0E}">
        <p15:presenceInfo xmlns:p15="http://schemas.microsoft.com/office/powerpoint/2012/main" userId="S::rocco.di.taranto@ericsson.com::a17f7552-eedb-4a64-9a6a-47290542f092" providerId="AD"/>
      </p:ext>
    </p:extLst>
  </p:cmAuthor>
  <p:cmAuthor id="4" name="Leif Wilhelmsson R" initials="LWR" lastIdx="12" clrIdx="3">
    <p:extLst>
      <p:ext uri="{19B8F6BF-5375-455C-9EA6-DF929625EA0E}">
        <p15:presenceInfo xmlns:p15="http://schemas.microsoft.com/office/powerpoint/2012/main" userId="S::leif.r.wilhelmsson@ericsson.com::7717ad8e-2c2a-4a23-b6d3-5ca880b427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12" autoAdjust="0"/>
  </p:normalViewPr>
  <p:slideViewPr>
    <p:cSldViewPr snapToGrid="0">
      <p:cViewPr varScale="1">
        <p:scale>
          <a:sx n="108" d="100"/>
          <a:sy n="108" d="100"/>
        </p:scale>
        <p:origin x="678" y="1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10/19/2020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39809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9480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4864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1871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33769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46486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Jonas Sedin, Ericsson</a:t>
            </a:r>
          </a:p>
        </p:txBody>
      </p:sp>
      <p:sp>
        <p:nvSpPr>
          <p:cNvPr id="6" name="Slide Number Placeholder 5"/>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Jonas Sedin, Ericsson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Jonas Sedin, Ericsson</a:t>
            </a:r>
          </a:p>
        </p:txBody>
      </p:sp>
      <p:sp>
        <p:nvSpPr>
          <p:cNvPr id="6" name="Slide Number Placeholder 5"/>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Jonas Sedin, Ericsson</a:t>
            </a:r>
          </a:p>
        </p:txBody>
      </p:sp>
      <p:sp>
        <p:nvSpPr>
          <p:cNvPr id="7" name="Slide Number Placeholder 6"/>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Jonas Sedin, Ericsson</a:t>
            </a:r>
          </a:p>
        </p:txBody>
      </p:sp>
      <p:sp>
        <p:nvSpPr>
          <p:cNvPr id="9" name="Slide Number Placeholder 8"/>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dirty="0"/>
              <a:t>Jonas Sedin, Ericsson</a:t>
            </a:r>
          </a:p>
        </p:txBody>
      </p:sp>
      <p:sp>
        <p:nvSpPr>
          <p:cNvPr id="5" name="Slide Number Placeholder 4"/>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Jonas Sedin, Ericsson</a:t>
            </a:r>
          </a:p>
        </p:txBody>
      </p:sp>
      <p:sp>
        <p:nvSpPr>
          <p:cNvPr id="6" name="Slide Number Placeholder 5"/>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dirty="0"/>
              <a:t>October 2020</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Jonas Sedin, Ericsson</a:t>
            </a:r>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802.11-20/1670r0</a:t>
            </a:r>
          </a:p>
        </p:txBody>
      </p:sp>
      <p:sp>
        <p:nvSpPr>
          <p:cNvPr id="2" name="Slide Number Placeholder 1">
            <a:extLst>
              <a:ext uri="{FF2B5EF4-FFF2-40B4-BE49-F238E27FC236}">
                <a16:creationId xmlns:a16="http://schemas.microsoft.com/office/drawing/2014/main" id="{E2EA8ECD-B1A7-4D4B-A10B-32E9B51B92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AACE6-75CF-432D-A6B4-A2A988F5D877}" type="slidenum">
              <a:rPr lang="sv-SE" smtClean="0"/>
              <a:t>‹#›</a:t>
            </a:fld>
            <a:endParaRPr lang="sv-S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Low Latency resource agreements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2020-10-19</a:t>
            </a:r>
          </a:p>
        </p:txBody>
      </p:sp>
      <p:sp>
        <p:nvSpPr>
          <p:cNvPr id="6" name="Date Placeholder 3"/>
          <p:cNvSpPr>
            <a:spLocks noGrp="1"/>
          </p:cNvSpPr>
          <p:nvPr>
            <p:ph type="dt" idx="10"/>
          </p:nvPr>
        </p:nvSpPr>
        <p:spPr/>
        <p:txBody>
          <a:bodyPr/>
          <a:lstStyle/>
          <a:p>
            <a:r>
              <a:rPr lang="en-US" dirty="0"/>
              <a:t>October 2020</a:t>
            </a:r>
            <a:endParaRPr lang="en-GB" dirty="0"/>
          </a:p>
        </p:txBody>
      </p:sp>
      <p:sp>
        <p:nvSpPr>
          <p:cNvPr id="7" name="Footer Placeholder 4"/>
          <p:cNvSpPr>
            <a:spLocks noGrp="1"/>
          </p:cNvSpPr>
          <p:nvPr>
            <p:ph type="ftr" idx="11"/>
          </p:nvPr>
        </p:nvSpPr>
        <p:spPr/>
        <p:txBody>
          <a:bodyPr/>
          <a:lstStyle/>
          <a:p>
            <a:r>
              <a:rPr lang="en-GB" dirty="0"/>
              <a:t>Jonas Sedin, Ericsson</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graphicFrame>
        <p:nvGraphicFramePr>
          <p:cNvPr id="3075" name="Object 3"/>
          <p:cNvGraphicFramePr>
            <a:graphicFrameLocks noChangeAspect="1"/>
          </p:cNvGraphicFramePr>
          <p:nvPr>
            <p:extLst>
              <p:ext uri="{D42A27DB-BD31-4B8C-83A1-F6EECF244321}">
                <p14:modId xmlns:p14="http://schemas.microsoft.com/office/powerpoint/2010/main" val="1290089903"/>
              </p:ext>
            </p:extLst>
          </p:nvPr>
        </p:nvGraphicFramePr>
        <p:xfrm>
          <a:off x="990600" y="2413000"/>
          <a:ext cx="9880600" cy="2400300"/>
        </p:xfrm>
        <a:graphic>
          <a:graphicData uri="http://schemas.openxmlformats.org/presentationml/2006/ole">
            <mc:AlternateContent xmlns:mc="http://schemas.openxmlformats.org/markup-compatibility/2006">
              <mc:Choice xmlns:v="urn:schemas-microsoft-com:vml" Requires="v">
                <p:oleObj spid="_x0000_s1029"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9880600" cy="24003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Proposal 2 </a:t>
            </a:r>
            <a:r>
              <a:rPr lang="en-GB" err="1"/>
              <a:t>cont</a:t>
            </a:r>
            <a:r>
              <a:rPr lang="en-GB"/>
              <a:t>: Low latency resources in TXOP agreements</a:t>
            </a:r>
          </a:p>
        </p:txBody>
      </p:sp>
      <p:sp>
        <p:nvSpPr>
          <p:cNvPr id="4098" name="Rectangle 2"/>
          <p:cNvSpPr>
            <a:spLocks noGrp="1" noChangeArrowheads="1"/>
          </p:cNvSpPr>
          <p:nvPr>
            <p:ph idx="1"/>
          </p:nvPr>
        </p:nvSpPr>
        <p:spPr>
          <a:xfrm>
            <a:off x="914401" y="3645024"/>
            <a:ext cx="10361084" cy="244939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The resources reserved for critical transmissions may be reclaimed by the TXOP owner (e.g., if not used) or released by the STA with critical data (e.g., if not needed or used).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Reclaiming the resources may be required to deal with channel access rules</a:t>
            </a:r>
            <a:endParaRPr lang="en-GB">
              <a:solidFill>
                <a:srgbClr val="FF0000"/>
              </a:solidFill>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solidFill>
                  <a:schemeClr val="tx1"/>
                </a:solidFill>
              </a:rPr>
              <a:t>If the STA is required to send an indication whenever the resources are not needed, then it would be beneficial for the STA to end the agreement – which prevents the resources from being wasted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5" name="Footer Placeholder 4"/>
          <p:cNvSpPr>
            <a:spLocks noGrp="1"/>
          </p:cNvSpPr>
          <p:nvPr>
            <p:ph type="ftr" idx="14"/>
          </p:nvPr>
        </p:nvSpPr>
        <p:spPr/>
        <p:txBody>
          <a:bodyPr/>
          <a:lstStyle/>
          <a:p>
            <a:r>
              <a:rPr lang="en-GB" dirty="0"/>
              <a:t>Jonas Sedin, Ericsson</a:t>
            </a:r>
          </a:p>
        </p:txBody>
      </p:sp>
      <p:sp>
        <p:nvSpPr>
          <p:cNvPr id="4" name="Date Placeholder 3"/>
          <p:cNvSpPr>
            <a:spLocks noGrp="1"/>
          </p:cNvSpPr>
          <p:nvPr>
            <p:ph type="dt" idx="15"/>
          </p:nvPr>
        </p:nvSpPr>
        <p:spPr/>
        <p:txBody>
          <a:bodyPr/>
          <a:lstStyle/>
          <a:p>
            <a:r>
              <a:rPr lang="en-US" dirty="0"/>
              <a:t>October 2020</a:t>
            </a:r>
            <a:endParaRPr lang="en-GB" dirty="0"/>
          </a:p>
        </p:txBody>
      </p:sp>
      <p:pic>
        <p:nvPicPr>
          <p:cNvPr id="10" name="Picture 9" descr="A picture containing icon&#10;&#10;Description automatically generated">
            <a:extLst>
              <a:ext uri="{FF2B5EF4-FFF2-40B4-BE49-F238E27FC236}">
                <a16:creationId xmlns:a16="http://schemas.microsoft.com/office/drawing/2014/main" id="{081AE57E-40EA-4DAA-9281-920232FD06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9681" y="1566884"/>
            <a:ext cx="5850524" cy="2011118"/>
          </a:xfrm>
          <a:prstGeom prst="rect">
            <a:avLst/>
          </a:prstGeom>
        </p:spPr>
      </p:pic>
    </p:spTree>
    <p:extLst>
      <p:ext uri="{BB962C8B-B14F-4D97-AF65-F5344CB8AC3E}">
        <p14:creationId xmlns:p14="http://schemas.microsoft.com/office/powerpoint/2010/main" val="29836569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76CB7-0DE4-4D61-B9F7-0A0A3640079D}"/>
              </a:ext>
            </a:extLst>
          </p:cNvPr>
          <p:cNvSpPr>
            <a:spLocks noGrp="1"/>
          </p:cNvSpPr>
          <p:nvPr>
            <p:ph type="title"/>
          </p:nvPr>
        </p:nvSpPr>
        <p:spPr/>
        <p:txBody>
          <a:bodyPr/>
          <a:lstStyle/>
          <a:p>
            <a:r>
              <a:rPr lang="sv-SE"/>
              <a:t>Advantages</a:t>
            </a:r>
          </a:p>
        </p:txBody>
      </p:sp>
      <p:sp>
        <p:nvSpPr>
          <p:cNvPr id="3" name="Content Placeholder 2">
            <a:extLst>
              <a:ext uri="{FF2B5EF4-FFF2-40B4-BE49-F238E27FC236}">
                <a16:creationId xmlns:a16="http://schemas.microsoft.com/office/drawing/2014/main" id="{041132BD-AD2A-4BAA-8966-DE6AA546FF58}"/>
              </a:ext>
            </a:extLst>
          </p:cNvPr>
          <p:cNvSpPr>
            <a:spLocks noGrp="1"/>
          </p:cNvSpPr>
          <p:nvPr>
            <p:ph idx="1"/>
          </p:nvPr>
        </p:nvSpPr>
        <p:spPr>
          <a:xfrm>
            <a:off x="914401" y="3429000"/>
            <a:ext cx="10194323" cy="2665414"/>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By allowing sharing of resources, the latency for critical data is not only expected to be reduced but also bounded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a:t>In proposal 1 the channel access delay may be very low but cause interference, while in proposal 2 the channel access delay would be higher but with no interference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The loss in throughput is expected to be minimal for the device that shares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The proposed solution can co-exist with legacy devices as the nodes only use each other’s resources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a:t>This opposed is to other proposed methods where empty resources are reserved in time for latency critical access that legacy devices would not understand</a:t>
            </a:r>
            <a:endParaRPr lang="sv-SE" sz="1600"/>
          </a:p>
        </p:txBody>
      </p:sp>
      <p:sp>
        <p:nvSpPr>
          <p:cNvPr id="4" name="Slide Number Placeholder 3">
            <a:extLst>
              <a:ext uri="{FF2B5EF4-FFF2-40B4-BE49-F238E27FC236}">
                <a16:creationId xmlns:a16="http://schemas.microsoft.com/office/drawing/2014/main" id="{EFB2C841-11DC-46A6-B041-259897371BF4}"/>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4E010ABA-9227-409E-B052-F12397B8AC17}"/>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C70D0DAE-FE35-4F69-B014-30C3EC118E94}"/>
              </a:ext>
            </a:extLst>
          </p:cNvPr>
          <p:cNvSpPr>
            <a:spLocks noGrp="1"/>
          </p:cNvSpPr>
          <p:nvPr>
            <p:ph type="dt" idx="15"/>
          </p:nvPr>
        </p:nvSpPr>
        <p:spPr/>
        <p:txBody>
          <a:bodyPr/>
          <a:lstStyle/>
          <a:p>
            <a:r>
              <a:rPr lang="en-US" dirty="0"/>
              <a:t>October 2020</a:t>
            </a:r>
            <a:endParaRPr lang="en-GB" dirty="0"/>
          </a:p>
        </p:txBody>
      </p:sp>
      <p:pic>
        <p:nvPicPr>
          <p:cNvPr id="9" name="Picture 8" descr="A picture containing shape&#10;&#10;Description automatically generated">
            <a:extLst>
              <a:ext uri="{FF2B5EF4-FFF2-40B4-BE49-F238E27FC236}">
                <a16:creationId xmlns:a16="http://schemas.microsoft.com/office/drawing/2014/main" id="{9A6DD81D-508B-4029-A4D6-623EB5DBAB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2767" y="1903360"/>
            <a:ext cx="8864352" cy="1335140"/>
          </a:xfrm>
          <a:prstGeom prst="rect">
            <a:avLst/>
          </a:prstGeom>
        </p:spPr>
      </p:pic>
    </p:spTree>
    <p:extLst>
      <p:ext uri="{BB962C8B-B14F-4D97-AF65-F5344CB8AC3E}">
        <p14:creationId xmlns:p14="http://schemas.microsoft.com/office/powerpoint/2010/main" val="3525071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F4D89-A9FD-430C-A299-171BD7472C39}"/>
              </a:ext>
            </a:extLst>
          </p:cNvPr>
          <p:cNvSpPr>
            <a:spLocks noGrp="1"/>
          </p:cNvSpPr>
          <p:nvPr>
            <p:ph type="title"/>
          </p:nvPr>
        </p:nvSpPr>
        <p:spPr/>
        <p:txBody>
          <a:bodyPr/>
          <a:lstStyle/>
          <a:p>
            <a:r>
              <a:rPr lang="sv-SE"/>
              <a:t>Relation to previous work</a:t>
            </a:r>
          </a:p>
        </p:txBody>
      </p:sp>
      <p:sp>
        <p:nvSpPr>
          <p:cNvPr id="3" name="Content Placeholder 2">
            <a:extLst>
              <a:ext uri="{FF2B5EF4-FFF2-40B4-BE49-F238E27FC236}">
                <a16:creationId xmlns:a16="http://schemas.microsoft.com/office/drawing/2014/main" id="{4563C786-10DA-4A96-AE5F-8D3966E92D43}"/>
              </a:ext>
            </a:extLst>
          </p:cNvPr>
          <p:cNvSpPr>
            <a:spLocks noGrp="1"/>
          </p:cNvSpPr>
          <p:nvPr>
            <p:ph idx="1"/>
          </p:nvPr>
        </p:nvSpPr>
        <p:spPr/>
        <p:txBody>
          <a:bodyPr/>
          <a:lstStyle/>
          <a:p>
            <a:pPr>
              <a:buFont typeface="Arial" panose="020B0604020202020204" pitchFamily="34" charset="0"/>
              <a:buChar char="•"/>
            </a:pPr>
            <a:r>
              <a:rPr lang="sv-SE"/>
              <a:t>COT sharing</a:t>
            </a:r>
          </a:p>
          <a:p>
            <a:pPr lvl="1">
              <a:buFont typeface="Arial" panose="020B0604020202020204" pitchFamily="34" charset="0"/>
              <a:buChar char="•"/>
            </a:pPr>
            <a:r>
              <a:rPr lang="sv-SE"/>
              <a:t>In LAA/NR-U methods exists for a gNB to share its TXOP with its UE</a:t>
            </a:r>
          </a:p>
          <a:p>
            <a:pPr>
              <a:buFont typeface="Arial" panose="020B0604020202020204" pitchFamily="34" charset="0"/>
              <a:buChar char="•"/>
            </a:pPr>
            <a:r>
              <a:rPr lang="sv-SE"/>
              <a:t>11ax Spatial reuse </a:t>
            </a:r>
          </a:p>
          <a:p>
            <a:pPr lvl="1">
              <a:buFont typeface="Arial" panose="020B0604020202020204" pitchFamily="34" charset="0"/>
              <a:buChar char="•"/>
            </a:pPr>
            <a:r>
              <a:rPr lang="sv-SE"/>
              <a:t>It is not suitable for low latency uses due the ad-hoc nature of 11ax SP, where any STA may transmit if a Spatial Reuse frame is sent</a:t>
            </a:r>
          </a:p>
          <a:p>
            <a:pPr>
              <a:buFont typeface="Arial" panose="020B0604020202020204" pitchFamily="34" charset="0"/>
              <a:buChar char="•"/>
            </a:pPr>
            <a:r>
              <a:rPr lang="sv-SE"/>
              <a:t>Reverse Direction protocol</a:t>
            </a:r>
          </a:p>
          <a:p>
            <a:pPr lvl="1">
              <a:buFont typeface="Arial" panose="020B0604020202020204" pitchFamily="34" charset="0"/>
              <a:buChar char="•"/>
            </a:pPr>
            <a:r>
              <a:rPr lang="sv-SE"/>
              <a:t>Reverse Direction protocol allows an AP to reserve a TXOP and grant a non-AP STA to transmit – in our proposal the grant is not needed and the coordination may be intra-BSS</a:t>
            </a:r>
          </a:p>
        </p:txBody>
      </p:sp>
      <p:sp>
        <p:nvSpPr>
          <p:cNvPr id="4" name="Slide Number Placeholder 3">
            <a:extLst>
              <a:ext uri="{FF2B5EF4-FFF2-40B4-BE49-F238E27FC236}">
                <a16:creationId xmlns:a16="http://schemas.microsoft.com/office/drawing/2014/main" id="{FF88E9B1-4D21-4AEA-874A-827A63B8FC72}"/>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403EB070-3230-4DC9-A839-5867D620C182}"/>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9FF84514-52A7-4A57-97B9-99C98219C6E0}"/>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506272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03D66-D79D-4751-AD0D-E5D20120F730}"/>
              </a:ext>
            </a:extLst>
          </p:cNvPr>
          <p:cNvSpPr>
            <a:spLocks noGrp="1"/>
          </p:cNvSpPr>
          <p:nvPr>
            <p:ph type="title"/>
          </p:nvPr>
        </p:nvSpPr>
        <p:spPr/>
        <p:txBody>
          <a:bodyPr/>
          <a:lstStyle/>
          <a:p>
            <a:r>
              <a:rPr lang="sv-SE"/>
              <a:t>Regulatory aspects </a:t>
            </a:r>
          </a:p>
        </p:txBody>
      </p:sp>
      <p:sp>
        <p:nvSpPr>
          <p:cNvPr id="3" name="Content Placeholder 2">
            <a:extLst>
              <a:ext uri="{FF2B5EF4-FFF2-40B4-BE49-F238E27FC236}">
                <a16:creationId xmlns:a16="http://schemas.microsoft.com/office/drawing/2014/main" id="{B79A409F-7884-47B7-A80E-ACFAA4ECB16A}"/>
              </a:ext>
            </a:extLst>
          </p:cNvPr>
          <p:cNvSpPr>
            <a:spLocks noGrp="1"/>
          </p:cNvSpPr>
          <p:nvPr>
            <p:ph idx="1"/>
          </p:nvPr>
        </p:nvSpPr>
        <p:spPr>
          <a:xfrm>
            <a:off x="914401" y="1981201"/>
            <a:ext cx="4878917" cy="4113213"/>
          </a:xfrm>
        </p:spPr>
        <p:txBody>
          <a:bodyPr/>
          <a:lstStyle/>
          <a:p>
            <a:pPr>
              <a:buFont typeface="Arial" panose="020B0604020202020204" pitchFamily="34" charset="0"/>
              <a:buChar char="•"/>
            </a:pPr>
            <a:r>
              <a:rPr lang="en-GB" sz="2000">
                <a:solidFill>
                  <a:schemeClr val="tx1"/>
                </a:solidFill>
                <a:sym typeface="Wingdings" panose="05000000000000000000" pitchFamily="2" charset="2"/>
              </a:rPr>
              <a:t>EN 301.893 [6] allows for sharing of transmission resources between an initiating device and a responding device under certain conditions</a:t>
            </a:r>
          </a:p>
          <a:p>
            <a:pPr>
              <a:buFont typeface="Arial" panose="020B0604020202020204" pitchFamily="34" charset="0"/>
              <a:buChar char="•"/>
            </a:pPr>
            <a:r>
              <a:rPr lang="en-GB" sz="2000">
                <a:solidFill>
                  <a:schemeClr val="tx1"/>
                </a:solidFill>
                <a:sym typeface="Wingdings" panose="05000000000000000000" pitchFamily="2" charset="2"/>
              </a:rPr>
              <a:t>Otherwise access to the channel will have similar issues as in the currently discussed 11be feature Multi-AP</a:t>
            </a:r>
            <a:endParaRPr lang="sv-SE" sz="2000">
              <a:solidFill>
                <a:schemeClr val="tx1"/>
              </a:solidFill>
            </a:endParaRPr>
          </a:p>
        </p:txBody>
      </p:sp>
      <p:sp>
        <p:nvSpPr>
          <p:cNvPr id="4" name="Slide Number Placeholder 3">
            <a:extLst>
              <a:ext uri="{FF2B5EF4-FFF2-40B4-BE49-F238E27FC236}">
                <a16:creationId xmlns:a16="http://schemas.microsoft.com/office/drawing/2014/main" id="{4AE9EA31-9FA6-4F07-8EFB-B867EF3C0A86}"/>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F417189E-1665-4AFC-9FF7-3647B2027388}"/>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7E0D66A8-4373-4845-89B5-73D17CDF2694}"/>
              </a:ext>
            </a:extLst>
          </p:cNvPr>
          <p:cNvSpPr>
            <a:spLocks noGrp="1"/>
          </p:cNvSpPr>
          <p:nvPr>
            <p:ph type="dt" idx="15"/>
          </p:nvPr>
        </p:nvSpPr>
        <p:spPr/>
        <p:txBody>
          <a:bodyPr/>
          <a:lstStyle/>
          <a:p>
            <a:r>
              <a:rPr lang="en-US" dirty="0"/>
              <a:t>October 2020</a:t>
            </a:r>
            <a:endParaRPr lang="en-GB" dirty="0"/>
          </a:p>
        </p:txBody>
      </p:sp>
      <p:pic>
        <p:nvPicPr>
          <p:cNvPr id="8" name="Picture 7" descr="Text&#10;&#10;Description automatically generated">
            <a:extLst>
              <a:ext uri="{FF2B5EF4-FFF2-40B4-BE49-F238E27FC236}">
                <a16:creationId xmlns:a16="http://schemas.microsoft.com/office/drawing/2014/main" id="{F1E5E504-BE71-4CF3-8D03-0DC0154C3B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9883" y="1898575"/>
            <a:ext cx="5727318" cy="3359241"/>
          </a:xfrm>
          <a:prstGeom prst="rect">
            <a:avLst/>
          </a:prstGeom>
        </p:spPr>
      </p:pic>
    </p:spTree>
    <p:extLst>
      <p:ext uri="{BB962C8B-B14F-4D97-AF65-F5344CB8AC3E}">
        <p14:creationId xmlns:p14="http://schemas.microsoft.com/office/powerpoint/2010/main" val="1183278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EF5BE-F935-4925-8AF4-707AE5E22C2F}"/>
              </a:ext>
            </a:extLst>
          </p:cNvPr>
          <p:cNvSpPr>
            <a:spLocks noGrp="1"/>
          </p:cNvSpPr>
          <p:nvPr>
            <p:ph type="title"/>
          </p:nvPr>
        </p:nvSpPr>
        <p:spPr/>
        <p:txBody>
          <a:bodyPr/>
          <a:lstStyle/>
          <a:p>
            <a:r>
              <a:rPr lang="sv-SE"/>
              <a:t>Summary</a:t>
            </a:r>
          </a:p>
        </p:txBody>
      </p:sp>
      <p:sp>
        <p:nvSpPr>
          <p:cNvPr id="3" name="Content Placeholder 2">
            <a:extLst>
              <a:ext uri="{FF2B5EF4-FFF2-40B4-BE49-F238E27FC236}">
                <a16:creationId xmlns:a16="http://schemas.microsoft.com/office/drawing/2014/main" id="{5947EFCB-C584-4AB6-8B0A-5013BC411424}"/>
              </a:ext>
            </a:extLst>
          </p:cNvPr>
          <p:cNvSpPr>
            <a:spLocks noGrp="1"/>
          </p:cNvSpPr>
          <p:nvPr>
            <p:ph idx="1"/>
          </p:nvPr>
        </p:nvSpPr>
        <p:spPr/>
        <p:txBody>
          <a:bodyPr/>
          <a:lstStyle/>
          <a:p>
            <a:pPr>
              <a:buFont typeface="Arial" panose="020B0604020202020204" pitchFamily="34" charset="0"/>
              <a:buChar char="•"/>
            </a:pPr>
            <a:r>
              <a:rPr lang="sv-SE"/>
              <a:t>We have proposed two mechanisms to allow critical transmissions during ongoing transmissions in a reserved TXOP. </a:t>
            </a:r>
          </a:p>
          <a:p>
            <a:pPr>
              <a:buFont typeface="Arial" panose="020B0604020202020204" pitchFamily="34" charset="0"/>
              <a:buChar char="•"/>
            </a:pPr>
            <a:r>
              <a:rPr lang="sv-SE"/>
              <a:t>The two mechanisms are based on </a:t>
            </a:r>
          </a:p>
          <a:p>
            <a:pPr marL="857250" lvl="1" indent="-457200">
              <a:buFont typeface="Arial" panose="020B0604020202020204" pitchFamily="34" charset="0"/>
              <a:buChar char="•"/>
            </a:pPr>
            <a:r>
              <a:rPr lang="sv-SE"/>
              <a:t>Opportunistic spatial reuse agreements</a:t>
            </a:r>
          </a:p>
          <a:p>
            <a:pPr marL="857250" lvl="1" indent="-457200">
              <a:buFont typeface="Arial" panose="020B0604020202020204" pitchFamily="34" charset="0"/>
              <a:buChar char="•"/>
            </a:pPr>
            <a:r>
              <a:rPr lang="sv-SE"/>
              <a:t>Low Latency resources in TXOP</a:t>
            </a:r>
          </a:p>
        </p:txBody>
      </p:sp>
      <p:sp>
        <p:nvSpPr>
          <p:cNvPr id="4" name="Slide Number Placeholder 3">
            <a:extLst>
              <a:ext uri="{FF2B5EF4-FFF2-40B4-BE49-F238E27FC236}">
                <a16:creationId xmlns:a16="http://schemas.microsoft.com/office/drawing/2014/main" id="{A266CA50-303B-48B8-B6D7-78C9BEE3C816}"/>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8407C213-BC6C-428E-8491-0ACA57F0E201}"/>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9183E609-6B11-48AE-BA9B-48182CB8FDA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99248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0E3C1-D1D1-4F5D-9DFE-B762F8B0D3AC}"/>
              </a:ext>
            </a:extLst>
          </p:cNvPr>
          <p:cNvSpPr>
            <a:spLocks noGrp="1"/>
          </p:cNvSpPr>
          <p:nvPr>
            <p:ph type="title"/>
          </p:nvPr>
        </p:nvSpPr>
        <p:spPr/>
        <p:txBody>
          <a:bodyPr/>
          <a:lstStyle/>
          <a:p>
            <a:r>
              <a:rPr lang="sv-SE"/>
              <a:t>SP</a:t>
            </a:r>
          </a:p>
        </p:txBody>
      </p:sp>
      <p:sp>
        <p:nvSpPr>
          <p:cNvPr id="3" name="Content Placeholder 2">
            <a:extLst>
              <a:ext uri="{FF2B5EF4-FFF2-40B4-BE49-F238E27FC236}">
                <a16:creationId xmlns:a16="http://schemas.microsoft.com/office/drawing/2014/main" id="{B9BC459F-7EEA-4F7D-AC1D-3068842EDDBF}"/>
              </a:ext>
            </a:extLst>
          </p:cNvPr>
          <p:cNvSpPr>
            <a:spLocks noGrp="1"/>
          </p:cNvSpPr>
          <p:nvPr>
            <p:ph idx="1"/>
          </p:nvPr>
        </p:nvSpPr>
        <p:spPr/>
        <p:txBody>
          <a:bodyPr/>
          <a:lstStyle/>
          <a:p>
            <a:pPr>
              <a:buFont typeface="Arial" panose="020B0604020202020204" pitchFamily="34" charset="0"/>
              <a:buChar char="•"/>
            </a:pPr>
            <a:r>
              <a:rPr lang="sv-SE"/>
              <a:t>Do you agree that low latency could be achieved through pre-configured agreements between STAs?</a:t>
            </a:r>
          </a:p>
          <a:p>
            <a:endParaRPr lang="sv-SE"/>
          </a:p>
        </p:txBody>
      </p:sp>
      <p:sp>
        <p:nvSpPr>
          <p:cNvPr id="4" name="Slide Number Placeholder 3">
            <a:extLst>
              <a:ext uri="{FF2B5EF4-FFF2-40B4-BE49-F238E27FC236}">
                <a16:creationId xmlns:a16="http://schemas.microsoft.com/office/drawing/2014/main" id="{916806D1-C67D-4899-9327-66CCE04D9B1E}"/>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a16="http://schemas.microsoft.com/office/drawing/2014/main" id="{7F270522-720A-480C-BD75-9C827F1ADB2A}"/>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745C0DEB-6C95-4CBA-A1D3-0C37B8F53B6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81227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11-20-0005r1 Proposals on Latency Reduction</a:t>
            </a:r>
          </a:p>
          <a:p>
            <a:r>
              <a:rPr lang="en-GB" dirty="0"/>
              <a:t>[2] 11-20-1350r0 Enhancements for QoS and low latency in 802.11beR1</a:t>
            </a:r>
          </a:p>
          <a:p>
            <a:r>
              <a:rPr lang="en-GB" dirty="0"/>
              <a:t>[3] 11-20-1045r3 Prioritized EDCA Access</a:t>
            </a:r>
          </a:p>
          <a:p>
            <a:r>
              <a:rPr lang="en-GB" dirty="0"/>
              <a:t>[4] 11-20-1046r4 Proposed TWT Enhancement for Latency Sensitive Traffic</a:t>
            </a:r>
          </a:p>
          <a:p>
            <a:r>
              <a:rPr lang="en-GB" dirty="0"/>
              <a:t>[5] 11-20-1355r2 Access mechanisms to meet the requirements of low latency traffics</a:t>
            </a:r>
          </a:p>
          <a:p>
            <a:r>
              <a:rPr lang="en-GB" dirty="0"/>
              <a:t>[6] ETSI EN 301 893 5GHz RLAN Harmonised Standard covering the essential requirements of article 3.2 of Direction 2014/53/EU V2.0.7 (2016-11)</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dirty="0"/>
              <a:t>Jonas Sedin, Ericsson</a:t>
            </a:r>
          </a:p>
        </p:txBody>
      </p:sp>
      <p:sp>
        <p:nvSpPr>
          <p:cNvPr id="4" name="Date Placeholder 3"/>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575461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997242"/>
            <a:ext cx="10361084" cy="4097172"/>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The TXOP mechanism and/or long transmit durations are well suited to non-critical transmissions, however critical transmissions suffer from the channel access delay induced by it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Methods are needed to provide more predictable channel access when STAs with different set of traffic requirements can coexist better</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We propose to enable agreements between two nodes with different traffic requirements to allow sharing of resources during a reserved TXOP</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Thus no need pre-configure any BSS-specific resources for low latency transmissions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Jonas Sedin, Ericsson</a:t>
            </a:r>
          </a:p>
        </p:txBody>
      </p:sp>
      <p:sp>
        <p:nvSpPr>
          <p:cNvPr id="4" name="Date Placeholder 3"/>
          <p:cNvSpPr>
            <a:spLocks noGrp="1"/>
          </p:cNvSpPr>
          <p:nvPr>
            <p:ph type="dt" idx="15"/>
          </p:nvPr>
        </p:nvSpPr>
        <p:spPr/>
        <p:txBody>
          <a:bodyPr/>
          <a:lstStyle/>
          <a:p>
            <a:r>
              <a:rPr lang="en-US" dirty="0"/>
              <a:t>October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31DD3-96D3-4FFB-8B49-FECAECE7C1D8}"/>
              </a:ext>
            </a:extLst>
          </p:cNvPr>
          <p:cNvSpPr>
            <a:spLocks noGrp="1"/>
          </p:cNvSpPr>
          <p:nvPr>
            <p:ph type="title"/>
          </p:nvPr>
        </p:nvSpPr>
        <p:spPr/>
        <p:txBody>
          <a:bodyPr/>
          <a:lstStyle/>
          <a:p>
            <a:r>
              <a:rPr lang="sv-SE" err="1"/>
              <a:t>Background</a:t>
            </a:r>
            <a:endParaRPr lang="sv-SE"/>
          </a:p>
        </p:txBody>
      </p:sp>
      <p:sp>
        <p:nvSpPr>
          <p:cNvPr id="3" name="Content Placeholder 2">
            <a:extLst>
              <a:ext uri="{FF2B5EF4-FFF2-40B4-BE49-F238E27FC236}">
                <a16:creationId xmlns:a16="http://schemas.microsoft.com/office/drawing/2014/main" id="{C89AEB28-D309-48A1-97B4-B2D037E11392}"/>
              </a:ext>
            </a:extLst>
          </p:cNvPr>
          <p:cNvSpPr>
            <a:spLocks noGrp="1"/>
          </p:cNvSpPr>
          <p:nvPr>
            <p:ph idx="1"/>
          </p:nvPr>
        </p:nvSpPr>
        <p:spPr>
          <a:xfrm>
            <a:off x="679010" y="1592132"/>
            <a:ext cx="11289671" cy="4502283"/>
          </a:xfrm>
        </p:spPr>
        <p:txBody>
          <a:bodyPr/>
          <a:lstStyle/>
          <a:p>
            <a:pPr>
              <a:buFont typeface="Arial" panose="020B0604020202020204" pitchFamily="34" charset="0"/>
              <a:buChar char="•"/>
            </a:pPr>
            <a:r>
              <a:rPr lang="sv-SE" sz="2000"/>
              <a:t>Low latency is an important feature that has been discussed within 11be:</a:t>
            </a:r>
          </a:p>
          <a:p>
            <a:pPr lvl="1">
              <a:buFont typeface="Arial" panose="020B0604020202020204" pitchFamily="34" charset="0"/>
              <a:buChar char="•"/>
            </a:pPr>
            <a:r>
              <a:rPr lang="sv-SE" sz="1800"/>
              <a:t>[1] presents a set of proposals – one of them being RD protocol for STA to AP and between OBSS STAs </a:t>
            </a:r>
          </a:p>
          <a:p>
            <a:pPr lvl="1">
              <a:buFont typeface="Arial" panose="020B0604020202020204" pitchFamily="34" charset="0"/>
              <a:buChar char="•"/>
            </a:pPr>
            <a:r>
              <a:rPr lang="sv-SE" sz="1800"/>
              <a:t>[2] presents an approach to enable periods of time during which low latency traffic can be protected from intra-BSS congestion</a:t>
            </a:r>
          </a:p>
          <a:p>
            <a:pPr lvl="1">
              <a:buFont typeface="Arial" panose="020B0604020202020204" pitchFamily="34" charset="0"/>
              <a:buChar char="•"/>
            </a:pPr>
            <a:r>
              <a:rPr lang="sv-SE" sz="1800"/>
              <a:t>[3] proposes a general channel access method and associated signaling to provide a more predictable/latency throughput performance</a:t>
            </a:r>
          </a:p>
          <a:p>
            <a:pPr lvl="1">
              <a:buFont typeface="Arial" panose="020B0604020202020204" pitchFamily="34" charset="0"/>
              <a:buChar char="•"/>
            </a:pPr>
            <a:r>
              <a:rPr lang="sv-SE" sz="1800"/>
              <a:t>[4] discusses possible ways for AP to constrain the use of protected channel access by using restricted TWT SPs</a:t>
            </a:r>
          </a:p>
          <a:p>
            <a:pPr lvl="1">
              <a:buFont typeface="Arial" panose="020B0604020202020204" pitchFamily="34" charset="0"/>
              <a:buChar char="•"/>
            </a:pPr>
            <a:r>
              <a:rPr lang="sv-SE" sz="1800"/>
              <a:t>[5] reservation of resources for specific traffic announced by beacon or probe response</a:t>
            </a:r>
          </a:p>
          <a:p>
            <a:pPr>
              <a:buFont typeface="Arial" panose="020B0604020202020204" pitchFamily="34" charset="0"/>
              <a:buChar char="•"/>
            </a:pPr>
            <a:r>
              <a:rPr lang="sv-SE" sz="2000"/>
              <a:t>A lot of the proposals require changes at the MAC layer and may still not be able to guarantee bounded latency or channel access</a:t>
            </a:r>
          </a:p>
          <a:p>
            <a:pPr lvl="1">
              <a:buFont typeface="Arial" panose="020B0604020202020204" pitchFamily="34" charset="0"/>
              <a:buChar char="•"/>
            </a:pPr>
            <a:r>
              <a:rPr lang="sv-SE" sz="1800"/>
              <a:t>We propose simple solutions to establish agreements between devices to guarantee more bounded channel access latency</a:t>
            </a:r>
          </a:p>
        </p:txBody>
      </p:sp>
      <p:sp>
        <p:nvSpPr>
          <p:cNvPr id="4" name="Slide Number Placeholder 3">
            <a:extLst>
              <a:ext uri="{FF2B5EF4-FFF2-40B4-BE49-F238E27FC236}">
                <a16:creationId xmlns:a16="http://schemas.microsoft.com/office/drawing/2014/main" id="{4C17DAF6-5225-4E71-ABD5-C95780785FA4}"/>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3D73D8A4-ACF5-4638-9D92-C28D09DD5595}"/>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945AEB5C-A87E-46DE-AEA6-8562139F615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887874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40548-3145-4D0F-8C53-F86D230CB07A}"/>
              </a:ext>
            </a:extLst>
          </p:cNvPr>
          <p:cNvSpPr>
            <a:spLocks noGrp="1"/>
          </p:cNvSpPr>
          <p:nvPr>
            <p:ph type="title"/>
          </p:nvPr>
        </p:nvSpPr>
        <p:spPr/>
        <p:txBody>
          <a:bodyPr/>
          <a:lstStyle/>
          <a:p>
            <a:r>
              <a:rPr lang="sv-SE"/>
              <a:t>Problem: Critical transmissions and TXOP mechanism</a:t>
            </a:r>
          </a:p>
        </p:txBody>
      </p:sp>
      <p:sp>
        <p:nvSpPr>
          <p:cNvPr id="3" name="Content Placeholder 2">
            <a:extLst>
              <a:ext uri="{FF2B5EF4-FFF2-40B4-BE49-F238E27FC236}">
                <a16:creationId xmlns:a16="http://schemas.microsoft.com/office/drawing/2014/main" id="{3882B123-2F16-4756-861D-7213BBD7347E}"/>
              </a:ext>
            </a:extLst>
          </p:cNvPr>
          <p:cNvSpPr>
            <a:spLocks noGrp="1"/>
          </p:cNvSpPr>
          <p:nvPr>
            <p:ph idx="1"/>
          </p:nvPr>
        </p:nvSpPr>
        <p:spPr>
          <a:xfrm>
            <a:off x="914400" y="3994588"/>
            <a:ext cx="10475384" cy="2177611"/>
          </a:xfrm>
        </p:spPr>
        <p:txBody>
          <a:bodyPr/>
          <a:lstStyle/>
          <a:p>
            <a:pPr>
              <a:buFont typeface="Arial" panose="020B0604020202020204" pitchFamily="34" charset="0"/>
              <a:buChar char="•"/>
            </a:pPr>
            <a:r>
              <a:rPr lang="sv-SE" sz="2000"/>
              <a:t>Non-critical traffic: Any type of traffic without strict priority and reliability requirements</a:t>
            </a:r>
            <a:endParaRPr lang="sv-SE" sz="2000">
              <a:cs typeface="Times New Roman"/>
            </a:endParaRPr>
          </a:p>
          <a:p>
            <a:pPr>
              <a:buFont typeface="Arial" panose="020B0604020202020204" pitchFamily="34" charset="0"/>
              <a:buChar char="•"/>
            </a:pPr>
            <a:r>
              <a:rPr lang="sv-SE" sz="2000"/>
              <a:t>Critical traffic: May arrive at any time with high priority requirements. </a:t>
            </a:r>
            <a:endParaRPr lang="sv-SE" sz="2000">
              <a:cs typeface="Times New Roman"/>
            </a:endParaRPr>
          </a:p>
          <a:p>
            <a:pPr>
              <a:buFont typeface="Arial" panose="020B0604020202020204" pitchFamily="34" charset="0"/>
              <a:buChar char="•"/>
            </a:pPr>
            <a:r>
              <a:rPr lang="en-GB" sz="2000"/>
              <a:t>In this example, AP2 will suffer severely from not being able to share resources from AP1 and AP1 will still have to contend with AP2</a:t>
            </a:r>
            <a:endParaRPr lang="en-GB" sz="2000">
              <a:cs typeface="Times New Roman"/>
            </a:endParaRPr>
          </a:p>
          <a:p>
            <a:pPr>
              <a:buFont typeface="Arial" panose="020B0604020202020204" pitchFamily="34" charset="0"/>
              <a:buChar char="•"/>
            </a:pPr>
            <a:endParaRPr lang="sv-SE"/>
          </a:p>
        </p:txBody>
      </p:sp>
      <p:sp>
        <p:nvSpPr>
          <p:cNvPr id="4" name="Slide Number Placeholder 3">
            <a:extLst>
              <a:ext uri="{FF2B5EF4-FFF2-40B4-BE49-F238E27FC236}">
                <a16:creationId xmlns:a16="http://schemas.microsoft.com/office/drawing/2014/main" id="{166F132F-BB1D-4B14-8D0E-29C530F0A405}"/>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20CB12F4-486D-421A-9C2C-A37C4B2184AC}"/>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54C6EB10-E682-43B2-91A5-89C2E52769E8}"/>
              </a:ext>
            </a:extLst>
          </p:cNvPr>
          <p:cNvSpPr>
            <a:spLocks noGrp="1"/>
          </p:cNvSpPr>
          <p:nvPr>
            <p:ph type="dt" idx="15"/>
          </p:nvPr>
        </p:nvSpPr>
        <p:spPr/>
        <p:txBody>
          <a:bodyPr/>
          <a:lstStyle/>
          <a:p>
            <a:r>
              <a:rPr lang="en-US" dirty="0"/>
              <a:t>October 2020</a:t>
            </a:r>
            <a:endParaRPr lang="en-GB" dirty="0"/>
          </a:p>
        </p:txBody>
      </p:sp>
      <p:pic>
        <p:nvPicPr>
          <p:cNvPr id="9" name="Picture 8" descr="A picture containing icon&#10;&#10;Description automatically generated">
            <a:extLst>
              <a:ext uri="{FF2B5EF4-FFF2-40B4-BE49-F238E27FC236}">
                <a16:creationId xmlns:a16="http://schemas.microsoft.com/office/drawing/2014/main" id="{A311BAE2-9556-4D03-98B6-C81131AA0A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2420" y="1579944"/>
            <a:ext cx="5281796" cy="2414644"/>
          </a:xfrm>
          <a:prstGeom prst="rect">
            <a:avLst/>
          </a:prstGeom>
        </p:spPr>
      </p:pic>
    </p:spTree>
    <p:extLst>
      <p:ext uri="{BB962C8B-B14F-4D97-AF65-F5344CB8AC3E}">
        <p14:creationId xmlns:p14="http://schemas.microsoft.com/office/powerpoint/2010/main" val="3583392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40548-3145-4D0F-8C53-F86D230CB07A}"/>
              </a:ext>
            </a:extLst>
          </p:cNvPr>
          <p:cNvSpPr>
            <a:spLocks noGrp="1"/>
          </p:cNvSpPr>
          <p:nvPr>
            <p:ph type="title"/>
          </p:nvPr>
        </p:nvSpPr>
        <p:spPr/>
        <p:txBody>
          <a:bodyPr/>
          <a:lstStyle/>
          <a:p>
            <a:r>
              <a:rPr lang="sv-SE"/>
              <a:t>Problem: Critical transmissions and TXOP mechanism</a:t>
            </a:r>
          </a:p>
        </p:txBody>
      </p:sp>
      <p:sp>
        <p:nvSpPr>
          <p:cNvPr id="3" name="Content Placeholder 2">
            <a:extLst>
              <a:ext uri="{FF2B5EF4-FFF2-40B4-BE49-F238E27FC236}">
                <a16:creationId xmlns:a16="http://schemas.microsoft.com/office/drawing/2014/main" id="{3882B123-2F16-4756-861D-7213BBD7347E}"/>
              </a:ext>
            </a:extLst>
          </p:cNvPr>
          <p:cNvSpPr>
            <a:spLocks noGrp="1"/>
          </p:cNvSpPr>
          <p:nvPr>
            <p:ph idx="1"/>
          </p:nvPr>
        </p:nvSpPr>
        <p:spPr>
          <a:xfrm>
            <a:off x="992617" y="2113005"/>
            <a:ext cx="5505550" cy="4059193"/>
          </a:xfrm>
        </p:spPr>
        <p:txBody>
          <a:bodyPr/>
          <a:lstStyle/>
          <a:p>
            <a:pPr>
              <a:buFont typeface="Arial" panose="020B0604020202020204" pitchFamily="34" charset="0"/>
              <a:buChar char="•"/>
            </a:pPr>
            <a:r>
              <a:rPr lang="sv-SE" sz="1800"/>
              <a:t>As an </a:t>
            </a:r>
            <a:r>
              <a:rPr lang="sv-SE" sz="1800" err="1"/>
              <a:t>example</a:t>
            </a:r>
            <a:r>
              <a:rPr lang="sv-SE" sz="1800"/>
              <a:t> simulation:</a:t>
            </a:r>
          </a:p>
          <a:p>
            <a:pPr lvl="1">
              <a:buFont typeface="Arial" panose="020B0604020202020204" pitchFamily="34" charset="0"/>
              <a:buChar char="•"/>
            </a:pPr>
            <a:r>
              <a:rPr lang="sv-SE" sz="1400"/>
              <a:t>A </a:t>
            </a:r>
            <a:r>
              <a:rPr lang="sv-SE" sz="1400" err="1"/>
              <a:t>single</a:t>
            </a:r>
            <a:r>
              <a:rPr lang="sv-SE" sz="1400"/>
              <a:t> AP</a:t>
            </a:r>
          </a:p>
          <a:p>
            <a:pPr lvl="1">
              <a:buFont typeface="Arial" panose="020B0604020202020204" pitchFamily="34" charset="0"/>
              <a:buChar char="•"/>
            </a:pPr>
            <a:r>
              <a:rPr lang="sv-SE" sz="1400"/>
              <a:t>A STA </a:t>
            </a:r>
            <a:r>
              <a:rPr lang="sv-SE" sz="1400" err="1"/>
              <a:t>with</a:t>
            </a:r>
            <a:r>
              <a:rPr lang="sv-SE" sz="1400"/>
              <a:t> a non-</a:t>
            </a:r>
            <a:r>
              <a:rPr lang="sv-SE" sz="1400" err="1"/>
              <a:t>critical</a:t>
            </a:r>
            <a:r>
              <a:rPr lang="sv-SE" sz="1400"/>
              <a:t> full </a:t>
            </a:r>
            <a:r>
              <a:rPr lang="sv-SE" sz="1400" err="1"/>
              <a:t>buffer</a:t>
            </a:r>
            <a:r>
              <a:rPr lang="sv-SE" sz="1400"/>
              <a:t> </a:t>
            </a:r>
            <a:r>
              <a:rPr lang="sv-SE" sz="1400" err="1"/>
              <a:t>traffic</a:t>
            </a:r>
            <a:r>
              <a:rPr lang="sv-SE" sz="1400"/>
              <a:t> </a:t>
            </a:r>
            <a:r>
              <a:rPr lang="sv-SE" sz="1400" err="1"/>
              <a:t>model</a:t>
            </a:r>
            <a:r>
              <a:rPr lang="sv-SE" sz="1400"/>
              <a:t>, </a:t>
            </a:r>
            <a:r>
              <a:rPr lang="sv-SE" sz="1400" err="1"/>
              <a:t>using</a:t>
            </a:r>
            <a:r>
              <a:rPr lang="sv-SE" sz="1400"/>
              <a:t> 4ms TXOP limit</a:t>
            </a:r>
          </a:p>
          <a:p>
            <a:pPr lvl="1">
              <a:buFont typeface="Arial" panose="020B0604020202020204" pitchFamily="34" charset="0"/>
              <a:buChar char="•"/>
            </a:pPr>
            <a:r>
              <a:rPr lang="sv-SE" sz="1400"/>
              <a:t>A STA </a:t>
            </a:r>
            <a:r>
              <a:rPr lang="sv-SE" sz="1400" err="1"/>
              <a:t>with</a:t>
            </a:r>
            <a:r>
              <a:rPr lang="sv-SE" sz="1400"/>
              <a:t> </a:t>
            </a:r>
            <a:r>
              <a:rPr lang="sv-SE" sz="1400" err="1"/>
              <a:t>low</a:t>
            </a:r>
            <a:r>
              <a:rPr lang="sv-SE" sz="1400"/>
              <a:t> </a:t>
            </a:r>
            <a:r>
              <a:rPr lang="sv-SE" sz="1400" err="1"/>
              <a:t>latency</a:t>
            </a:r>
            <a:r>
              <a:rPr lang="sv-SE" sz="1400"/>
              <a:t> small packet data </a:t>
            </a:r>
            <a:r>
              <a:rPr lang="sv-SE" sz="1400" err="1"/>
              <a:t>arriving</a:t>
            </a:r>
            <a:r>
              <a:rPr lang="sv-SE" sz="1400"/>
              <a:t> from </a:t>
            </a:r>
            <a:r>
              <a:rPr lang="sv-SE" sz="1400" err="1"/>
              <a:t>higher</a:t>
            </a:r>
            <a:r>
              <a:rPr lang="sv-SE" sz="1400"/>
              <a:t> </a:t>
            </a:r>
            <a:r>
              <a:rPr lang="sv-SE" sz="1400" err="1"/>
              <a:t>layers</a:t>
            </a:r>
            <a:r>
              <a:rPr lang="sv-SE" sz="1400"/>
              <a:t> </a:t>
            </a:r>
            <a:r>
              <a:rPr lang="sv-SE" sz="1400" err="1"/>
              <a:t>roughly</a:t>
            </a:r>
            <a:r>
              <a:rPr lang="sv-SE" sz="1400"/>
              <a:t> </a:t>
            </a:r>
            <a:r>
              <a:rPr lang="sv-SE" sz="1400" err="1"/>
              <a:t>every</a:t>
            </a:r>
            <a:r>
              <a:rPr lang="sv-SE" sz="1400"/>
              <a:t> 0.05s </a:t>
            </a:r>
          </a:p>
          <a:p>
            <a:pPr>
              <a:buFont typeface="Arial" panose="020B0604020202020204" pitchFamily="34" charset="0"/>
              <a:buChar char="•"/>
            </a:pPr>
            <a:r>
              <a:rPr lang="sv-SE" sz="1800"/>
              <a:t>It </a:t>
            </a:r>
            <a:r>
              <a:rPr lang="sv-SE" sz="1800" err="1"/>
              <a:t>can</a:t>
            </a:r>
            <a:r>
              <a:rPr lang="sv-SE" sz="1800"/>
              <a:t> be </a:t>
            </a:r>
            <a:r>
              <a:rPr lang="sv-SE" sz="1800" err="1"/>
              <a:t>seen</a:t>
            </a:r>
            <a:r>
              <a:rPr lang="sv-SE" sz="1800"/>
              <a:t> </a:t>
            </a:r>
            <a:r>
              <a:rPr lang="sv-SE" sz="1800" err="1"/>
              <a:t>that</a:t>
            </a:r>
            <a:r>
              <a:rPr lang="sv-SE" sz="1800"/>
              <a:t> the STA </a:t>
            </a:r>
            <a:r>
              <a:rPr lang="sv-SE" sz="1800" err="1"/>
              <a:t>with</a:t>
            </a:r>
            <a:r>
              <a:rPr lang="sv-SE" sz="1800"/>
              <a:t> </a:t>
            </a:r>
            <a:r>
              <a:rPr lang="sv-SE" sz="1800" err="1"/>
              <a:t>low</a:t>
            </a:r>
            <a:r>
              <a:rPr lang="sv-SE" sz="1800"/>
              <a:t> </a:t>
            </a:r>
            <a:r>
              <a:rPr lang="sv-SE" sz="1800" err="1"/>
              <a:t>latency</a:t>
            </a:r>
            <a:r>
              <a:rPr lang="sv-SE" sz="1800"/>
              <a:t> </a:t>
            </a:r>
            <a:r>
              <a:rPr lang="sv-SE" sz="1800" err="1"/>
              <a:t>will</a:t>
            </a:r>
            <a:r>
              <a:rPr lang="sv-SE" sz="1800"/>
              <a:t> not </a:t>
            </a:r>
            <a:r>
              <a:rPr lang="sv-SE" sz="1800" err="1"/>
              <a:t>only</a:t>
            </a:r>
            <a:r>
              <a:rPr lang="sv-SE" sz="1800"/>
              <a:t> </a:t>
            </a:r>
            <a:r>
              <a:rPr lang="sv-SE" sz="1800" err="1"/>
              <a:t>suffer</a:t>
            </a:r>
            <a:r>
              <a:rPr lang="sv-SE" sz="1800"/>
              <a:t> from </a:t>
            </a:r>
            <a:r>
              <a:rPr lang="sv-SE" sz="1800" err="1"/>
              <a:t>large</a:t>
            </a:r>
            <a:r>
              <a:rPr lang="sv-SE" sz="1800"/>
              <a:t> </a:t>
            </a:r>
            <a:r>
              <a:rPr lang="sv-SE" sz="1800" err="1"/>
              <a:t>average</a:t>
            </a:r>
            <a:r>
              <a:rPr lang="sv-SE" sz="1800"/>
              <a:t> </a:t>
            </a:r>
            <a:r>
              <a:rPr lang="sv-SE" sz="1800" err="1"/>
              <a:t>latency</a:t>
            </a:r>
            <a:r>
              <a:rPr lang="sv-SE" sz="1800"/>
              <a:t>, </a:t>
            </a:r>
            <a:r>
              <a:rPr lang="sv-SE" sz="1800" err="1"/>
              <a:t>but</a:t>
            </a:r>
            <a:r>
              <a:rPr lang="sv-SE" sz="1800"/>
              <a:t> </a:t>
            </a:r>
            <a:r>
              <a:rPr lang="sv-SE" sz="1800" err="1"/>
              <a:t>also</a:t>
            </a:r>
            <a:r>
              <a:rPr lang="sv-SE" sz="1800"/>
              <a:t> from a long </a:t>
            </a:r>
            <a:r>
              <a:rPr lang="sv-SE" sz="1800" err="1"/>
              <a:t>tail</a:t>
            </a:r>
            <a:endParaRPr lang="sv-SE" sz="1800"/>
          </a:p>
          <a:p>
            <a:pPr>
              <a:buFont typeface="Arial" panose="020B0604020202020204" pitchFamily="34" charset="0"/>
              <a:buChar char="•"/>
            </a:pPr>
            <a:r>
              <a:rPr lang="sv-SE" sz="1800" err="1"/>
              <a:t>While</a:t>
            </a:r>
            <a:r>
              <a:rPr lang="sv-SE" sz="1800"/>
              <a:t> the </a:t>
            </a:r>
            <a:r>
              <a:rPr lang="sv-SE" sz="1800" err="1"/>
              <a:t>example</a:t>
            </a:r>
            <a:r>
              <a:rPr lang="sv-SE" sz="1800"/>
              <a:t> is simple, it </a:t>
            </a:r>
            <a:r>
              <a:rPr lang="sv-SE" sz="1800" err="1"/>
              <a:t>highlights</a:t>
            </a:r>
            <a:r>
              <a:rPr lang="sv-SE" sz="1800"/>
              <a:t> a major </a:t>
            </a:r>
            <a:r>
              <a:rPr lang="sv-SE" sz="1800" err="1"/>
              <a:t>issue</a:t>
            </a:r>
            <a:r>
              <a:rPr lang="sv-SE" sz="1800"/>
              <a:t> </a:t>
            </a:r>
          </a:p>
          <a:p>
            <a:pPr lvl="1">
              <a:buFont typeface="Arial" panose="020B0604020202020204" pitchFamily="34" charset="0"/>
              <a:buChar char="•"/>
            </a:pPr>
            <a:r>
              <a:rPr lang="sv-SE" sz="1400"/>
              <a:t>For </a:t>
            </a:r>
            <a:r>
              <a:rPr lang="sv-SE" sz="1400" err="1"/>
              <a:t>critical</a:t>
            </a:r>
            <a:r>
              <a:rPr lang="sv-SE" sz="1400"/>
              <a:t> </a:t>
            </a:r>
            <a:r>
              <a:rPr lang="sv-SE" sz="1400" err="1"/>
              <a:t>traffic</a:t>
            </a:r>
            <a:r>
              <a:rPr lang="sv-SE" sz="1400"/>
              <a:t>, </a:t>
            </a:r>
            <a:r>
              <a:rPr lang="sv-SE" sz="1400" u="sng" err="1"/>
              <a:t>improving</a:t>
            </a:r>
            <a:r>
              <a:rPr lang="sv-SE" sz="1400" u="sng"/>
              <a:t> the </a:t>
            </a:r>
            <a:r>
              <a:rPr lang="sv-SE" sz="1400" u="sng" err="1"/>
              <a:t>latency</a:t>
            </a:r>
            <a:r>
              <a:rPr lang="sv-SE" sz="1400" u="sng"/>
              <a:t> of the </a:t>
            </a:r>
            <a:r>
              <a:rPr lang="sv-SE" sz="1400" u="sng" err="1"/>
              <a:t>large</a:t>
            </a:r>
            <a:r>
              <a:rPr lang="sv-SE" sz="1400" u="sng"/>
              <a:t> </a:t>
            </a:r>
            <a:r>
              <a:rPr lang="sv-SE" sz="1400" err="1"/>
              <a:t>tail</a:t>
            </a:r>
            <a:r>
              <a:rPr lang="sv-SE" sz="1400"/>
              <a:t> is just as </a:t>
            </a:r>
            <a:r>
              <a:rPr lang="sv-SE" sz="1400" err="1"/>
              <a:t>important</a:t>
            </a:r>
            <a:r>
              <a:rPr lang="sv-SE" sz="1400"/>
              <a:t> as </a:t>
            </a:r>
            <a:r>
              <a:rPr lang="sv-SE" sz="1400" u="sng" err="1"/>
              <a:t>improving</a:t>
            </a:r>
            <a:r>
              <a:rPr lang="sv-SE" sz="1400" u="sng"/>
              <a:t> </a:t>
            </a:r>
            <a:r>
              <a:rPr lang="sv-SE" sz="1400" u="sng" err="1"/>
              <a:t>average</a:t>
            </a:r>
            <a:r>
              <a:rPr lang="sv-SE" sz="1400" u="sng"/>
              <a:t> </a:t>
            </a:r>
            <a:r>
              <a:rPr lang="sv-SE" sz="1400" u="sng" err="1"/>
              <a:t>latency</a:t>
            </a:r>
            <a:endParaRPr lang="sv-SE" sz="1400" u="sng"/>
          </a:p>
          <a:p>
            <a:pPr>
              <a:buFont typeface="Arial" panose="020B0604020202020204" pitchFamily="34" charset="0"/>
              <a:buChar char="•"/>
            </a:pPr>
            <a:endParaRPr lang="en-GB" sz="1800"/>
          </a:p>
          <a:p>
            <a:pPr>
              <a:buFont typeface="Arial" panose="020B0604020202020204" pitchFamily="34" charset="0"/>
              <a:buChar char="•"/>
            </a:pPr>
            <a:endParaRPr lang="sv-SE"/>
          </a:p>
        </p:txBody>
      </p:sp>
      <p:sp>
        <p:nvSpPr>
          <p:cNvPr id="4" name="Slide Number Placeholder 3">
            <a:extLst>
              <a:ext uri="{FF2B5EF4-FFF2-40B4-BE49-F238E27FC236}">
                <a16:creationId xmlns:a16="http://schemas.microsoft.com/office/drawing/2014/main" id="{166F132F-BB1D-4B14-8D0E-29C530F0A405}"/>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20CB12F4-486D-421A-9C2C-A37C4B2184AC}"/>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54C6EB10-E682-43B2-91A5-89C2E52769E8}"/>
              </a:ext>
            </a:extLst>
          </p:cNvPr>
          <p:cNvSpPr>
            <a:spLocks noGrp="1"/>
          </p:cNvSpPr>
          <p:nvPr>
            <p:ph type="dt" idx="15"/>
          </p:nvPr>
        </p:nvSpPr>
        <p:spPr/>
        <p:txBody>
          <a:bodyPr/>
          <a:lstStyle/>
          <a:p>
            <a:r>
              <a:rPr lang="en-US" dirty="0"/>
              <a:t>October 2020</a:t>
            </a:r>
            <a:endParaRPr lang="en-GB" dirty="0"/>
          </a:p>
        </p:txBody>
      </p:sp>
      <p:pic>
        <p:nvPicPr>
          <p:cNvPr id="9" name="Picture 8" descr="Chart, line chart&#10;&#10;Description automatically generated">
            <a:extLst>
              <a:ext uri="{FF2B5EF4-FFF2-40B4-BE49-F238E27FC236}">
                <a16:creationId xmlns:a16="http://schemas.microsoft.com/office/drawing/2014/main" id="{BAC06704-07AD-428E-8E46-9C2D8116A3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32407" y="2201209"/>
            <a:ext cx="4643078" cy="3491378"/>
          </a:xfrm>
          <a:prstGeom prst="rect">
            <a:avLst/>
          </a:prstGeom>
        </p:spPr>
      </p:pic>
    </p:spTree>
    <p:extLst>
      <p:ext uri="{BB962C8B-B14F-4D97-AF65-F5344CB8AC3E}">
        <p14:creationId xmlns:p14="http://schemas.microsoft.com/office/powerpoint/2010/main" val="2636197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Example: Critical Transmissions Time Duration</a:t>
            </a:r>
          </a:p>
        </p:txBody>
      </p:sp>
      <p:sp>
        <p:nvSpPr>
          <p:cNvPr id="4098" name="Rectangle 2"/>
          <p:cNvSpPr>
            <a:spLocks noGrp="1" noChangeArrowheads="1"/>
          </p:cNvSpPr>
          <p:nvPr>
            <p:ph idx="1"/>
          </p:nvPr>
        </p:nvSpPr>
        <p:spPr>
          <a:xfrm>
            <a:off x="914401" y="2276872"/>
            <a:ext cx="10361084" cy="3817542"/>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If a STA wants to transmit 115 Bytes of critical data along with an ACK, it would take the following amount of time with 20MHz BW HE, 242 carriers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Preamble + header + MPDU(MCS3): 44us + 13.6us + 3*13.6us = 106.4us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SIFS: 16us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Ack: Preamble + header: 44us + 13.6us = 57.6us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This sums up to 180us, which compared to maximum TXOP duration of 4.096ms, equals to a 3% of its duration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Clearly letting a critical short transmission wait for the whole TXOP duration before contending for the channel is not a preferable solution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dirty="0"/>
              <a:t>Jonas Sedin, Ericsson</a:t>
            </a:r>
          </a:p>
        </p:txBody>
      </p:sp>
      <p:sp>
        <p:nvSpPr>
          <p:cNvPr id="4" name="Date Placeholder 3"/>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1954413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Proposal</a:t>
            </a:r>
            <a:endParaRPr lang="en-GB" i="1"/>
          </a:p>
        </p:txBody>
      </p:sp>
      <p:sp>
        <p:nvSpPr>
          <p:cNvPr id="4098" name="Rectangle 2"/>
          <p:cNvSpPr>
            <a:spLocks noGrp="1" noChangeArrowheads="1"/>
          </p:cNvSpPr>
          <p:nvPr>
            <p:ph idx="1"/>
          </p:nvPr>
        </p:nvSpPr>
        <p:spPr>
          <a:xfrm>
            <a:off x="914401" y="3933056"/>
            <a:ext cx="10361084" cy="272333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The basic idea:</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Enable the AP/non-AP STAs to share or partially share their TXOPs with other AP/non-AP STAs through pre-configured agreement between two AP/non-AP STAs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Agreement is only between two nodes and thus legacy devices will not be affected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The amount of reserved resources is set during the negotiation phase; however critical transmissions generally have small data packets and need small fractions of the TXOP length.</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p:txBody>
          <a:bodyPr/>
          <a:lstStyle/>
          <a:p>
            <a:r>
              <a:rPr lang="en-GB" dirty="0"/>
              <a:t>Jonas Sedin, Ericsson</a:t>
            </a:r>
          </a:p>
        </p:txBody>
      </p:sp>
      <p:sp>
        <p:nvSpPr>
          <p:cNvPr id="4" name="Date Placeholder 3"/>
          <p:cNvSpPr>
            <a:spLocks noGrp="1"/>
          </p:cNvSpPr>
          <p:nvPr>
            <p:ph type="dt" idx="15"/>
          </p:nvPr>
        </p:nvSpPr>
        <p:spPr/>
        <p:txBody>
          <a:bodyPr/>
          <a:lstStyle/>
          <a:p>
            <a:r>
              <a:rPr lang="en-US" dirty="0"/>
              <a:t>October 2020</a:t>
            </a:r>
            <a:endParaRPr lang="en-GB" dirty="0"/>
          </a:p>
        </p:txBody>
      </p:sp>
      <p:pic>
        <p:nvPicPr>
          <p:cNvPr id="7" name="Picture 6" descr="Logo, icon&#10;&#10;Description automatically generated">
            <a:extLst>
              <a:ext uri="{FF2B5EF4-FFF2-40B4-BE49-F238E27FC236}">
                <a16:creationId xmlns:a16="http://schemas.microsoft.com/office/drawing/2014/main" id="{A3D92FEB-6A80-4CE3-BB18-7C60620C34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52116" y="1521006"/>
            <a:ext cx="7487767" cy="2534921"/>
          </a:xfrm>
          <a:prstGeom prst="rect">
            <a:avLst/>
          </a:prstGeom>
        </p:spPr>
      </p:pic>
    </p:spTree>
    <p:extLst>
      <p:ext uri="{BB962C8B-B14F-4D97-AF65-F5344CB8AC3E}">
        <p14:creationId xmlns:p14="http://schemas.microsoft.com/office/powerpoint/2010/main" val="6666212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Proposal 1: Opportunistic spatial reuse agreements</a:t>
            </a:r>
            <a:endParaRPr lang="en-GB" i="1"/>
          </a:p>
        </p:txBody>
      </p:sp>
      <p:sp>
        <p:nvSpPr>
          <p:cNvPr id="4098" name="Rectangle 2"/>
          <p:cNvSpPr>
            <a:spLocks noGrp="1" noChangeArrowheads="1"/>
          </p:cNvSpPr>
          <p:nvPr>
            <p:ph idx="1"/>
          </p:nvPr>
        </p:nvSpPr>
        <p:spPr>
          <a:xfrm>
            <a:off x="914401" y="3861048"/>
            <a:ext cx="10361084" cy="3312368"/>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One way to enable a STA to send critical data that may arrive during an ongoing TXOP transmission of another STA is to let the critical transmission overlap with the ongoing transmission(s)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agreement between the two STAs may allow them to transmit on certain resources or for the whole TXOP duration whenever they reserve a TXOP.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 special case of the pre-emption is when both transmissions go through and/or if any of the nodes lower their transmission power – this moves it close to spatial reuse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n-GB" dirty="0"/>
              <a:t>Jonas Sedin, Ericsson</a:t>
            </a:r>
          </a:p>
        </p:txBody>
      </p:sp>
      <p:sp>
        <p:nvSpPr>
          <p:cNvPr id="4" name="Date Placeholder 3"/>
          <p:cNvSpPr>
            <a:spLocks noGrp="1"/>
          </p:cNvSpPr>
          <p:nvPr>
            <p:ph type="dt" idx="15"/>
          </p:nvPr>
        </p:nvSpPr>
        <p:spPr/>
        <p:txBody>
          <a:bodyPr/>
          <a:lstStyle/>
          <a:p>
            <a:r>
              <a:rPr lang="en-US" dirty="0"/>
              <a:t>October 2020</a:t>
            </a:r>
            <a:endParaRPr lang="en-GB" dirty="0"/>
          </a:p>
        </p:txBody>
      </p:sp>
      <p:pic>
        <p:nvPicPr>
          <p:cNvPr id="3" name="Picture 2" descr="Icon&#10;&#10;Description automatically generated">
            <a:extLst>
              <a:ext uri="{FF2B5EF4-FFF2-40B4-BE49-F238E27FC236}">
                <a16:creationId xmlns:a16="http://schemas.microsoft.com/office/drawing/2014/main" id="{EEB93BD3-F756-4FBE-865E-C85DB52D5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10123" y="1553381"/>
            <a:ext cx="6366390" cy="2155288"/>
          </a:xfrm>
          <a:prstGeom prst="rect">
            <a:avLst/>
          </a:prstGeom>
        </p:spPr>
      </p:pic>
    </p:spTree>
    <p:extLst>
      <p:ext uri="{BB962C8B-B14F-4D97-AF65-F5344CB8AC3E}">
        <p14:creationId xmlns:p14="http://schemas.microsoft.com/office/powerpoint/2010/main" val="8281226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Proposal 2: Low latency resources in TXOP agreements</a:t>
            </a:r>
          </a:p>
        </p:txBody>
      </p:sp>
      <p:sp>
        <p:nvSpPr>
          <p:cNvPr id="4098" name="Rectangle 2"/>
          <p:cNvSpPr>
            <a:spLocks noGrp="1" noChangeArrowheads="1"/>
          </p:cNvSpPr>
          <p:nvPr>
            <p:ph idx="1"/>
          </p:nvPr>
        </p:nvSpPr>
        <p:spPr>
          <a:xfrm>
            <a:off x="914401" y="3717032"/>
            <a:ext cx="10361084" cy="2377382"/>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Another way to enable a STA to send critical data that may arrive during an ongoing TXOP transmission of another STA is to leave out empty resources within the TXOP</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An agreement is thus made whereby the TXOP owner will not transmit on some resources and allow the other STA to transmit on those resources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p:cNvSpPr>
            <a:spLocks noGrp="1"/>
          </p:cNvSpPr>
          <p:nvPr>
            <p:ph type="ftr" idx="14"/>
          </p:nvPr>
        </p:nvSpPr>
        <p:spPr/>
        <p:txBody>
          <a:bodyPr/>
          <a:lstStyle/>
          <a:p>
            <a:r>
              <a:rPr lang="en-GB" dirty="0"/>
              <a:t>Jonas Sedin, Ericsson</a:t>
            </a:r>
          </a:p>
        </p:txBody>
      </p:sp>
      <p:sp>
        <p:nvSpPr>
          <p:cNvPr id="4" name="Date Placeholder 3"/>
          <p:cNvSpPr>
            <a:spLocks noGrp="1"/>
          </p:cNvSpPr>
          <p:nvPr>
            <p:ph type="dt" idx="15"/>
          </p:nvPr>
        </p:nvSpPr>
        <p:spPr/>
        <p:txBody>
          <a:bodyPr/>
          <a:lstStyle/>
          <a:p>
            <a:r>
              <a:rPr lang="en-US"/>
              <a:t>Month Year</a:t>
            </a:r>
            <a:endParaRPr lang="en-GB"/>
          </a:p>
        </p:txBody>
      </p:sp>
      <p:pic>
        <p:nvPicPr>
          <p:cNvPr id="3" name="Picture 2" descr="A picture containing icon&#10;&#10;Description automatically generated">
            <a:extLst>
              <a:ext uri="{FF2B5EF4-FFF2-40B4-BE49-F238E27FC236}">
                <a16:creationId xmlns:a16="http://schemas.microsoft.com/office/drawing/2014/main" id="{27BFFA35-5FA5-41E2-AB0C-747B1B8A83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9681" y="1566884"/>
            <a:ext cx="5850524" cy="2011118"/>
          </a:xfrm>
          <a:prstGeom prst="rect">
            <a:avLst/>
          </a:prstGeom>
        </p:spPr>
      </p:pic>
    </p:spTree>
    <p:extLst>
      <p:ext uri="{BB962C8B-B14F-4D97-AF65-F5344CB8AC3E}">
        <p14:creationId xmlns:p14="http://schemas.microsoft.com/office/powerpoint/2010/main" val="3453362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8762117-8292-4133-b1c7-eab5c6487cfd"/>
    <EriCOLLCategoryTaxHTField0 xmlns="d8762117-8292-4133-b1c7-eab5c6487cfd">
      <Terms xmlns="http://schemas.microsoft.com/office/infopath/2007/PartnerControls"/>
    </EriCOLLCategoryTaxHTField0>
    <EriCOLLCustomerTaxHTField0 xmlns="d8762117-8292-4133-b1c7-eab5c6487cfd">
      <Terms xmlns="http://schemas.microsoft.com/office/infopath/2007/PartnerControls"/>
    </EriCOLLCustomerTaxHTField0>
    <EriCOLLDate. xmlns="900d3850-65e1-49b7-8437-01c7e4f8516c" xsi:nil="true"/>
    <EriCOLLCompetenceTaxHTField0 xmlns="d8762117-8292-4133-b1c7-eab5c6487cfd">
      <Terms xmlns="http://schemas.microsoft.com/office/infopath/2007/PartnerControls"/>
    </EriCOLLCompetenceTaxHTField0>
    <EriCOLLCountryTaxHTField0 xmlns="d8762117-8292-4133-b1c7-eab5c6487cfd">
      <Terms xmlns="http://schemas.microsoft.com/office/infopath/2007/PartnerControls"/>
    </EriCOLLCountryTaxHTField0>
    <EriCOLLProjectsTaxHTField0 xmlns="d8762117-8292-4133-b1c7-eab5c6487cfd">
      <Terms xmlns="http://schemas.microsoft.com/office/infopath/2007/PartnerControls"/>
    </EriCOLLProjectsTaxHTField0>
    <IconOverlay xmlns="http://schemas.microsoft.com/sharepoint/v4" xsi:nil="true"/>
    <EriCOLLProcessTaxHTField0 xmlns="d8762117-8292-4133-b1c7-eab5c6487cfd">
      <Terms xmlns="http://schemas.microsoft.com/office/infopath/2007/PartnerControls"/>
    </EriCOLLProcessTaxHTField0>
    <TaxCatchAllLabel xmlns="d8762117-8292-4133-b1c7-eab5c6487cfd"/>
    <TaxKeywordTaxHTField xmlns="d8762117-8292-4133-b1c7-eab5c6487cfd">
      <Terms xmlns="http://schemas.microsoft.com/office/infopath/2007/PartnerControls"/>
    </TaxKeywordTaxHTField>
    <AbstractOrSummary. xmlns="900d3850-65e1-49b7-8437-01c7e4f8516c" xsi:nil="true"/>
    <EriCOLLOrganizationUnitTaxHTField0 xmlns="d8762117-8292-4133-b1c7-eab5c6487cfd">
      <Terms xmlns="http://schemas.microsoft.com/office/infopath/2007/PartnerControls"/>
    </EriCOLLOrganizationUnitTaxHTField0>
    <EriCOLLProductsTaxHTField0 xmlns="d8762117-8292-4133-b1c7-eab5c6487cfd">
      <Terms xmlns="http://schemas.microsoft.com/office/infopath/2007/PartnerControls"/>
    </EriCOLLProductsTaxHTField0>
    <Prepared. xmlns="900d3850-65e1-49b7-8437-01c7e4f8516c" xsi:nil="true"/>
  </documentManagement>
</p:properties>
</file>

<file path=customXml/item2.xml><?xml version="1.0" encoding="utf-8"?>
<?mso-contentType ?>
<SharedContentType xmlns="Microsoft.SharePoint.Taxonomy.ContentTypeSync" SourceId="c3d31b72-c4b9-4223-ac69-1d9539891dc8" ContentTypeId="0x010100C5F30C9B16E14C8EACE5F2CC7B7AC7F4" PreviousValue="false"/>
</file>

<file path=customXml/item3.xml><?xml version="1.0" encoding="utf-8"?>
<ct:contentTypeSchema xmlns:ct="http://schemas.microsoft.com/office/2006/metadata/contentType" xmlns:ma="http://schemas.microsoft.com/office/2006/metadata/properties/metaAttributes" ct:_="" ma:_="" ma:contentTypeName="EriCOLL Docs" ma:contentTypeID="0x010100C5F30C9B16E14C8EACE5F2CC7B7AC7F400BC37F4CF111E7244B3EAC799886554FB" ma:contentTypeVersion="29" ma:contentTypeDescription="EriCOLL Document Content Type" ma:contentTypeScope="" ma:versionID="02f2c4c9744a61d68f69c6c11e3f8254">
  <xsd:schema xmlns:xsd="http://www.w3.org/2001/XMLSchema" xmlns:xs="http://www.w3.org/2001/XMLSchema" xmlns:p="http://schemas.microsoft.com/office/2006/metadata/properties" xmlns:ns2="900d3850-65e1-49b7-8437-01c7e4f8516c" xmlns:ns3="d8762117-8292-4133-b1c7-eab5c6487cfd" xmlns:ns4="84e64825-e996-42c7-a622-42dd28204c78" xmlns:ns5="http://schemas.microsoft.com/sharepoint/v4" targetNamespace="http://schemas.microsoft.com/office/2006/metadata/properties" ma:root="true" ma:fieldsID="0289260845dd6960088ff7a700cd6ecb" ns2:_="" ns3:_="" ns4:_="" ns5:_="">
    <xsd:import namespace="900d3850-65e1-49b7-8437-01c7e4f8516c"/>
    <xsd:import namespace="d8762117-8292-4133-b1c7-eab5c6487cfd"/>
    <xsd:import namespace="84e64825-e996-42c7-a622-42dd28204c78"/>
    <xsd:import namespace="http://schemas.microsoft.com/sharepoint/v4"/>
    <xsd:element name="properties">
      <xsd:complexType>
        <xsd:sequence>
          <xsd:element name="documentManagement">
            <xsd:complexType>
              <xsd:all>
                <xsd:element ref="ns2:Prepared." minOccurs="0"/>
                <xsd:element ref="ns2:EriCOLLDate." minOccurs="0"/>
                <xsd:element ref="ns2:AbstractOrSummary." minOccurs="0"/>
                <xsd:element ref="ns3:EriCOLLCategoryTaxHTField0" minOccurs="0"/>
                <xsd:element ref="ns3:EriCOLLCompetenceTaxHTField0" minOccurs="0"/>
                <xsd:element ref="ns3:TaxCatchAll" minOccurs="0"/>
                <xsd:element ref="ns3:EriCOLLOrganizationUnitTaxHTField0" minOccurs="0"/>
                <xsd:element ref="ns3:EriCOLLCountryTaxHTField0" minOccurs="0"/>
                <xsd:element ref="ns3:TaxCatchAllLabel" minOccurs="0"/>
                <xsd:element ref="ns3:EriCOLLCustomerTaxHTField0" minOccurs="0"/>
                <xsd:element ref="ns3:EriCOLLProcessTaxHTField0" minOccurs="0"/>
                <xsd:element ref="ns3:EriCOLLProductsTaxHTField0" minOccurs="0"/>
                <xsd:element ref="ns3:EriCOLLProjectsTaxHTField0" minOccurs="0"/>
                <xsd:element ref="ns3:TaxKeywordTaxHTField" minOccurs="0"/>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4:SharedWithUsers" minOccurs="0"/>
                <xsd:element ref="ns4:SharedWithDetails" minOccurs="0"/>
                <xsd:element ref="ns5:IconOverlay"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0d3850-65e1-49b7-8437-01c7e4f8516c" elementFormDefault="qualified">
    <xsd:import namespace="http://schemas.microsoft.com/office/2006/documentManagement/types"/>
    <xsd:import namespace="http://schemas.microsoft.com/office/infopath/2007/PartnerControls"/>
    <xsd:element name="Prepared." ma:index="2" nillable="true" ma:displayName="Prepared." ma:internalName="Prepared_x002e_" ma:readOnly="false">
      <xsd:simpleType>
        <xsd:restriction base="dms:Text">
          <xsd:maxLength value="255"/>
        </xsd:restriction>
      </xsd:simpleType>
    </xsd:element>
    <xsd:element name="EriCOLLDate." ma:index="3" nillable="true" ma:displayName="Date." ma:internalName="EriCOLLDate_x002e_" ma:readOnly="false">
      <xsd:simpleType>
        <xsd:restriction base="dms:Text">
          <xsd:maxLength value="255"/>
        </xsd:restriction>
      </xsd:simpleType>
    </xsd:element>
    <xsd:element name="AbstractOrSummary." ma:index="4" nillable="true" ma:displayName="Abstract/Summary." ma:internalName="AbstractOrSummary_x002e_" ma:readOnly="false">
      <xsd:simpleType>
        <xsd:restriction base="dms:Note"/>
      </xsd:simpleType>
    </xsd:element>
    <xsd:element name="MediaServiceMetadata" ma:index="31" nillable="true" ma:displayName="MediaServiceMetadata" ma:hidden="true" ma:internalName="MediaServiceMetadata" ma:readOnly="true">
      <xsd:simpleType>
        <xsd:restriction base="dms:Note"/>
      </xsd:simpleType>
    </xsd:element>
    <xsd:element name="MediaServiceFastMetadata" ma:index="32" nillable="true" ma:displayName="MediaServiceFastMetadata" ma:hidden="true" ma:internalName="MediaServiceFastMetadata" ma:readOnly="true">
      <xsd:simpleType>
        <xsd:restriction base="dms:Note"/>
      </xsd:simpleType>
    </xsd:element>
    <xsd:element name="MediaServiceDateTaken" ma:index="33" nillable="true" ma:displayName="MediaServiceDateTaken" ma:hidden="true" ma:internalName="MediaServiceDateTaken" ma:readOnly="true">
      <xsd:simpleType>
        <xsd:restriction base="dms:Text"/>
      </xsd:simpleType>
    </xsd:element>
    <xsd:element name="MediaServiceAutoTags" ma:index="34" nillable="true" ma:displayName="MediaServiceAutoTags" ma:internalName="MediaServiceAutoTags" ma:readOnly="true">
      <xsd:simpleType>
        <xsd:restriction base="dms:Text"/>
      </xsd:simpleType>
    </xsd:element>
    <xsd:element name="MediaServiceLocation" ma:index="35" nillable="true" ma:displayName="MediaServiceLocation" ma:internalName="MediaServiceLocation" ma:readOnly="true">
      <xsd:simpleType>
        <xsd:restriction base="dms:Text"/>
      </xsd:simpleType>
    </xsd:element>
    <xsd:element name="MediaServiceOCR" ma:index="36" nillable="true" ma:displayName="MediaServiceOCR" ma:internalName="MediaServiceOCR" ma:readOnly="true">
      <xsd:simpleType>
        <xsd:restriction base="dms:Note">
          <xsd:maxLength value="255"/>
        </xsd:restriction>
      </xsd:simpleType>
    </xsd:element>
    <xsd:element name="MediaServiceGenerationTime" ma:index="40" nillable="true" ma:displayName="MediaServiceGenerationTime" ma:hidden="true" ma:internalName="MediaServiceGenerationTime" ma:readOnly="true">
      <xsd:simpleType>
        <xsd:restriction base="dms:Text"/>
      </xsd:simpleType>
    </xsd:element>
    <xsd:element name="MediaServiceEventHashCode" ma:index="41" nillable="true" ma:displayName="MediaServiceEventHashCode" ma:hidden="true" ma:internalName="MediaServiceEventHashCode" ma:readOnly="true">
      <xsd:simpleType>
        <xsd:restriction base="dms:Text"/>
      </xsd:simpleType>
    </xsd:element>
    <xsd:element name="MediaServiceAutoKeyPoints" ma:index="42" nillable="true" ma:displayName="MediaServiceAutoKeyPoints" ma:hidden="true" ma:internalName="MediaServiceAutoKeyPoints" ma:readOnly="true">
      <xsd:simpleType>
        <xsd:restriction base="dms:Note"/>
      </xsd:simpleType>
    </xsd:element>
    <xsd:element name="MediaServiceKeyPoints" ma:index="4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8762117-8292-4133-b1c7-eab5c6487cfd" elementFormDefault="qualified">
    <xsd:import namespace="http://schemas.microsoft.com/office/2006/documentManagement/types"/>
    <xsd:import namespace="http://schemas.microsoft.com/office/infopath/2007/PartnerControls"/>
    <xsd:element name="EriCOLLCategoryTaxHTField0" ma:index="15" nillable="true" ma:taxonomy="true" ma:internalName="EriCOLLCategoryTaxHTField0" ma:taxonomyFieldName="EriCOLLCategory" ma:displayName="Category." ma:readOnly="false" ma:fieldId="{e72cc46e-70aa-41d8-b11d-9bbfd769c5eb}" ma:taxonomyMulti="true" ma:sspId="c3d31b72-c4b9-4223-ac69-1d9539891dc8" ma:termSetId="7561d638-dd1f-4efc-b946-10f300a4ebc0" ma:anchorId="00000000-0000-0000-0000-000000000000" ma:open="true" ma:isKeyword="false">
      <xsd:complexType>
        <xsd:sequence>
          <xsd:element ref="pc:Terms" minOccurs="0" maxOccurs="1"/>
        </xsd:sequence>
      </xsd:complexType>
    </xsd:element>
    <xsd:element name="EriCOLLCompetenceTaxHTField0" ma:index="17" nillable="true" ma:taxonomy="true" ma:internalName="EriCOLLCompetenceTaxHTField0" ma:taxonomyFieldName="EriCOLLCompetence" ma:displayName="Competence." ma:readOnly="false" ma:default="" ma:fieldId="{ff7cf505-5048-4f7f-991c-4d426a4ce272}" ma:taxonomyMulti="true" ma:sspId="c3d31b72-c4b9-4223-ac69-1d9539891dc8" ma:termSetId="65fca077-f90a-42bb-b113-1c3a98e41ad2" ma:anchorId="00000000-0000-0000-0000-000000000000" ma:open="true" ma:isKeyword="false">
      <xsd:complexType>
        <xsd:sequence>
          <xsd:element ref="pc:Terms" minOccurs="0" maxOccurs="1"/>
        </xsd:sequence>
      </xsd:complexType>
    </xsd:element>
    <xsd:element name="TaxCatchAll" ma:index="18" nillable="true" ma:displayName="Taxonomy Catch All Column" ma:hidden="true" ma:list="{4d15e3f9-ea66-4a9a-98dc-dc7866e9c6b4}" ma:internalName="TaxCatchAll" ma:readOnly="false" ma:showField="CatchAllData" ma:web="84e64825-e996-42c7-a622-42dd28204c78">
      <xsd:complexType>
        <xsd:complexContent>
          <xsd:extension base="dms:MultiChoiceLookup">
            <xsd:sequence>
              <xsd:element name="Value" type="dms:Lookup" maxOccurs="unbounded" minOccurs="0" nillable="true"/>
            </xsd:sequence>
          </xsd:extension>
        </xsd:complexContent>
      </xsd:complexType>
    </xsd:element>
    <xsd:element name="EriCOLLOrganizationUnitTaxHTField0" ma:index="19" nillable="true" ma:taxonomy="true" ma:internalName="EriCOLLOrganizationUnitTaxHTField0" ma:taxonomyFieldName="EriCOLLOrganizationUnit" ma:displayName="Organization Unit." ma:readOnly="false" ma:default="" ma:fieldId="{7588c015-b936-47f7-bb64-663949dc467e}" ma:taxonomyMulti="true" ma:sspId="c3d31b72-c4b9-4223-ac69-1d9539891dc8" ma:termSetId="6110ab22-b916-4130-a998-2baf810842be" ma:anchorId="00000000-0000-0000-0000-000000000000" ma:open="true" ma:isKeyword="false">
      <xsd:complexType>
        <xsd:sequence>
          <xsd:element ref="pc:Terms" minOccurs="0" maxOccurs="1"/>
        </xsd:sequence>
      </xsd:complexType>
    </xsd:element>
    <xsd:element name="EriCOLLCountryTaxHTField0" ma:index="21" nillable="true" ma:taxonomy="true" ma:internalName="EriCOLLCountryTaxHTField0" ma:taxonomyFieldName="EriCOLLCountry" ma:displayName="Country." ma:readOnly="false" ma:default="" ma:fieldId="{a6c34b01-f2c2-4f05-b9ad-d4935bafeeb2}" ma:taxonomyMulti="true" ma:sspId="c3d31b72-c4b9-4223-ac69-1d9539891dc8" ma:termSetId="2f44dedb-31b3-4b3a-a3d0-46b7cf38e0d8" ma:anchorId="00000000-0000-0000-0000-000000000000" ma:open="true" ma:isKeyword="false">
      <xsd:complexType>
        <xsd:sequence>
          <xsd:element ref="pc:Terms" minOccurs="0" maxOccurs="1"/>
        </xsd:sequence>
      </xsd:complexType>
    </xsd:element>
    <xsd:element name="TaxCatchAllLabel" ma:index="22" nillable="true" ma:displayName="Taxonomy Catch All Column1" ma:hidden="true" ma:list="{4d15e3f9-ea66-4a9a-98dc-dc7866e9c6b4}" ma:internalName="TaxCatchAllLabel" ma:readOnly="false" ma:showField="CatchAllDataLabel" ma:web="84e64825-e996-42c7-a622-42dd28204c78">
      <xsd:complexType>
        <xsd:complexContent>
          <xsd:extension base="dms:MultiChoiceLookup">
            <xsd:sequence>
              <xsd:element name="Value" type="dms:Lookup" maxOccurs="unbounded" minOccurs="0" nillable="true"/>
            </xsd:sequence>
          </xsd:extension>
        </xsd:complexContent>
      </xsd:complexType>
    </xsd:element>
    <xsd:element name="EriCOLLCustomerTaxHTField0" ma:index="23" nillable="true" ma:taxonomy="true" ma:internalName="EriCOLLCustomerTaxHTField0" ma:taxonomyFieldName="EriCOLLCustomer" ma:displayName="Customer." ma:readOnly="false" ma:fieldId="{8480f48b-f8b7-4c77-be55-63d41a1fdb0d}" ma:taxonomyMulti="true" ma:sspId="c3d31b72-c4b9-4223-ac69-1d9539891dc8" ma:termSetId="01b599ec-ba0b-47c9-b100-c1d1cc35ce71" ma:anchorId="00000000-0000-0000-0000-000000000000" ma:open="true" ma:isKeyword="false">
      <xsd:complexType>
        <xsd:sequence>
          <xsd:element ref="pc:Terms" minOccurs="0" maxOccurs="1"/>
        </xsd:sequence>
      </xsd:complexType>
    </xsd:element>
    <xsd:element name="EriCOLLProcessTaxHTField0" ma:index="25" nillable="true" ma:taxonomy="true" ma:internalName="EriCOLLProcessTaxHTField0" ma:taxonomyFieldName="EriCOLLProcess" ma:displayName="Process." ma:readOnly="false" ma:fieldId="{69b1f811-b392-4734-aa69-0125c68961bd}" ma:taxonomyMulti="true" ma:sspId="c3d31b72-c4b9-4223-ac69-1d9539891dc8" ma:termSetId="0511a28e-4375-4097-9e1a-1429cb21195a" ma:anchorId="00000000-0000-0000-0000-000000000000" ma:open="true" ma:isKeyword="false">
      <xsd:complexType>
        <xsd:sequence>
          <xsd:element ref="pc:Terms" minOccurs="0" maxOccurs="1"/>
        </xsd:sequence>
      </xsd:complexType>
    </xsd:element>
    <xsd:element name="EriCOLLProductsTaxHTField0" ma:index="27" nillable="true" ma:taxonomy="true" ma:internalName="EriCOLLProductsTaxHTField0" ma:taxonomyFieldName="EriCOLLProducts" ma:displayName="Products." ma:readOnly="false" ma:default="" ma:fieldId="{e7fe205b-2114-43c4-bcb7-1bbbbd16d461}" ma:taxonomyMulti="true" ma:sspId="c3d31b72-c4b9-4223-ac69-1d9539891dc8" ma:termSetId="8910459b-9dda-441d-9133-95ead0768a8e" ma:anchorId="00000000-0000-0000-0000-000000000000" ma:open="true" ma:isKeyword="false">
      <xsd:complexType>
        <xsd:sequence>
          <xsd:element ref="pc:Terms" minOccurs="0" maxOccurs="1"/>
        </xsd:sequence>
      </xsd:complexType>
    </xsd:element>
    <xsd:element name="EriCOLLProjectsTaxHTField0" ma:index="29" nillable="true" ma:taxonomy="true" ma:internalName="EriCOLLProjectsTaxHTField0" ma:taxonomyFieldName="EriCOLLProjects" ma:displayName="Projects." ma:readOnly="false" ma:default="" ma:fieldId="{6d690e96-80d8-4550-9bd4-922d740a55ff}" ma:taxonomyMulti="true" ma:sspId="c3d31b72-c4b9-4223-ac69-1d9539891dc8" ma:termSetId="6b24ae4c-1d36-46c1-a48f-85875fb6f741" ma:anchorId="00000000-0000-0000-0000-000000000000" ma:open="true" ma:isKeyword="false">
      <xsd:complexType>
        <xsd:sequence>
          <xsd:element ref="pc:Terms" minOccurs="0" maxOccurs="1"/>
        </xsd:sequence>
      </xsd:complexType>
    </xsd:element>
    <xsd:element name="TaxKeywordTaxHTField" ma:index="30" nillable="true" ma:taxonomy="true" ma:internalName="TaxKeywordTaxHTField" ma:taxonomyFieldName="TaxKeyword" ma:displayName="Enterprise Keywords" ma:readOnly="false" ma:fieldId="{23f27201-bee3-471e-b2e7-b64fd8b7ca38}" ma:taxonomyMulti="true" ma:sspId="c3d31b72-c4b9-4223-ac69-1d9539891dc8"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4e64825-e996-42c7-a622-42dd28204c78" elementFormDefault="qualified">
    <xsd:import namespace="http://schemas.microsoft.com/office/2006/documentManagement/types"/>
    <xsd:import namespace="http://schemas.microsoft.com/office/infopath/2007/PartnerControls"/>
    <xsd:element name="SharedWithUsers" ma:index="3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3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A63044F-9E0B-44AB-8D05-5AADCF30CA44}">
  <ds:schemaRefs>
    <ds:schemaRef ds:uri="900d3850-65e1-49b7-8437-01c7e4f8516c"/>
    <ds:schemaRef ds:uri="http://schemas.microsoft.com/office/2006/documentManagement/types"/>
    <ds:schemaRef ds:uri="http://schemas.microsoft.com/office/infopath/2007/PartnerControls"/>
    <ds:schemaRef ds:uri="http://purl.org/dc/elements/1.1/"/>
    <ds:schemaRef ds:uri="http://schemas.microsoft.com/office/2006/metadata/properties"/>
    <ds:schemaRef ds:uri="d8762117-8292-4133-b1c7-eab5c6487cfd"/>
    <ds:schemaRef ds:uri="http://schemas.microsoft.com/sharepoint/v4"/>
    <ds:schemaRef ds:uri="http://purl.org/dc/terms/"/>
    <ds:schemaRef ds:uri="84e64825-e996-42c7-a622-42dd28204c78"/>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B26A912E-77B6-4367-8D5D-A5CCB53982CD}">
  <ds:schemaRefs>
    <ds:schemaRef ds:uri="Microsoft.SharePoint.Taxonomy.ContentTypeSync"/>
  </ds:schemaRefs>
</ds:datastoreItem>
</file>

<file path=customXml/itemProps3.xml><?xml version="1.0" encoding="utf-8"?>
<ds:datastoreItem xmlns:ds="http://schemas.openxmlformats.org/officeDocument/2006/customXml" ds:itemID="{3F03C31C-1146-4BA7-AC07-EDFB2853FB26}">
  <ds:schemaRefs>
    <ds:schemaRef ds:uri="84e64825-e996-42c7-a622-42dd28204c78"/>
    <ds:schemaRef ds:uri="900d3850-65e1-49b7-8437-01c7e4f8516c"/>
    <ds:schemaRef ds:uri="d8762117-8292-4133-b1c7-eab5c6487cf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4"/>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EEDC08E4-3BBC-493D-BEDA-FFA04D278EF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802-11-Submission-16-9 (1)</Template>
  <TotalTime>12</TotalTime>
  <Words>1466</Words>
  <Application>Microsoft Office PowerPoint</Application>
  <PresentationFormat>Widescreen</PresentationFormat>
  <Paragraphs>162</Paragraphs>
  <Slides>16</Slides>
  <Notes>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Arial</vt:lpstr>
      <vt:lpstr>Times New Roman</vt:lpstr>
      <vt:lpstr>Office Theme</vt:lpstr>
      <vt:lpstr>Document</vt:lpstr>
      <vt:lpstr>Low Latency resource agreements</vt:lpstr>
      <vt:lpstr>Abstract</vt:lpstr>
      <vt:lpstr>Background</vt:lpstr>
      <vt:lpstr>Problem: Critical transmissions and TXOP mechanism</vt:lpstr>
      <vt:lpstr>Problem: Critical transmissions and TXOP mechanism</vt:lpstr>
      <vt:lpstr>Example: Critical Transmissions Time Duration</vt:lpstr>
      <vt:lpstr>Proposal</vt:lpstr>
      <vt:lpstr>Proposal 1: Opportunistic spatial reuse agreements</vt:lpstr>
      <vt:lpstr>Proposal 2: Low latency resources in TXOP agreements</vt:lpstr>
      <vt:lpstr>Proposal 2 cont: Low latency resources in TXOP agreements</vt:lpstr>
      <vt:lpstr>Advantages</vt:lpstr>
      <vt:lpstr>Relation to previous work</vt:lpstr>
      <vt:lpstr>Regulatory aspects </vt:lpstr>
      <vt:lpstr>Summary</vt:lpstr>
      <vt:lpstr>SP</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Rocco Di Taranto</dc:creator>
  <cp:lastModifiedBy>Jonas Sedin</cp:lastModifiedBy>
  <cp:revision>1</cp:revision>
  <cp:lastPrinted>1601-01-01T00:00:00Z</cp:lastPrinted>
  <dcterms:created xsi:type="dcterms:W3CDTF">2020-09-24T07:15:45Z</dcterms:created>
  <dcterms:modified xsi:type="dcterms:W3CDTF">2020-10-19T09:28:12Z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0x010100C5F30C9B16E14C8EACE5F2CC7B7AC7F400BC37F4CF111E7244B3EAC799886554FB</vt:lpwstr>
  </property>
  <property fmtid="{D5CDD505-2E9C-101B-9397-08002B2CF9AE}" pid="3" name="EriCOLLCountry">
    <vt:lpwstr/>
  </property>
  <property fmtid="{D5CDD505-2E9C-101B-9397-08002B2CF9AE}" pid="4" name="EriCOLLCustomer">
    <vt:lpwstr/>
  </property>
  <property fmtid="{D5CDD505-2E9C-101B-9397-08002B2CF9AE}" pid="5" name="EriCOLLOrganizationUnit">
    <vt:lpwstr/>
  </property>
  <property fmtid="{D5CDD505-2E9C-101B-9397-08002B2CF9AE}" pid="6" name="EriCOLLProcess">
    <vt:lpwstr/>
  </property>
  <property fmtid="{D5CDD505-2E9C-101B-9397-08002B2CF9AE}" pid="7" name="TaxKeyword">
    <vt:lpwstr/>
  </property>
  <property fmtid="{D5CDD505-2E9C-101B-9397-08002B2CF9AE}" pid="8" name="EriCOLLCategory">
    <vt:lpwstr/>
  </property>
  <property fmtid="{D5CDD505-2E9C-101B-9397-08002B2CF9AE}" pid="9" name="EriCOLLCompetence">
    <vt:lpwstr/>
  </property>
  <property fmtid="{D5CDD505-2E9C-101B-9397-08002B2CF9AE}" pid="10" name="EriCOLLProducts">
    <vt:lpwstr/>
  </property>
  <property fmtid="{D5CDD505-2E9C-101B-9397-08002B2CF9AE}" pid="11" name="EriCOLLProjects">
    <vt:lpwstr/>
  </property>
</Properties>
</file>