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328" r:id="rId3"/>
    <p:sldId id="329" r:id="rId4"/>
    <p:sldId id="366" r:id="rId5"/>
    <p:sldId id="359" r:id="rId6"/>
    <p:sldId id="360" r:id="rId7"/>
    <p:sldId id="362" r:id="rId8"/>
    <p:sldId id="363" r:id="rId9"/>
    <p:sldId id="361" r:id="rId10"/>
    <p:sldId id="325" r:id="rId11"/>
    <p:sldId id="353" r:id="rId12"/>
    <p:sldId id="349" r:id="rId13"/>
    <p:sldId id="364" r:id="rId14"/>
    <p:sldId id="365"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106" d="100"/>
          <a:sy n="106" d="100"/>
        </p:scale>
        <p:origin x="96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29131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411392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00354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93556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7992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802.11-20/1669r0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October</a:t>
            </a:r>
            <a:r>
              <a:rPr lang="en-US" sz="1800" b="1" dirty="0" smtClean="0"/>
              <a:t> </a:t>
            </a:r>
            <a:r>
              <a:rPr lang="en-US" sz="1800" b="1" dirty="0" smtClean="0"/>
              <a:t>2020</a:t>
            </a:r>
            <a:endParaRPr lang="en-US" sz="1800" b="1" dirty="0"/>
          </a:p>
        </p:txBody>
      </p:sp>
      <p:sp>
        <p:nvSpPr>
          <p:cNvPr id="12" name="Rectangle 7"/>
          <p:cNvSpPr>
            <a:spLocks noChangeArrowheads="1"/>
          </p:cNvSpPr>
          <p:nvPr userDrawn="1"/>
        </p:nvSpPr>
        <p:spPr bwMode="auto">
          <a:xfrm>
            <a:off x="6048573" y="6536002"/>
            <a:ext cx="2485827"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Mengshi</a:t>
            </a:r>
            <a:r>
              <a:rPr lang="en-US" sz="1200" baseline="0" dirty="0" smtClean="0"/>
              <a:t> Hu</a:t>
            </a:r>
            <a:r>
              <a:rPr lang="en-US" sz="1200" dirty="0" smtClean="0"/>
              <a:t>,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1.vsdx"/></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__2.vsd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__3.vsdx"/></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__4.vsd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3.emf"/><Relationship Id="rId4" Type="http://schemas.openxmlformats.org/officeDocument/2006/relationships/package" Target="../embeddings/Microsoft_Visio___5.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Spatial Stream Allocation in Trigger </a:t>
            </a:r>
            <a:r>
              <a:rPr lang="en-US" sz="2800" dirty="0" smtClean="0">
                <a:solidFill>
                  <a:schemeClr val="tx1"/>
                </a:solidFill>
              </a:rPr>
              <a:t>Frames</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2020-10-1</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2127888379"/>
              </p:ext>
            </p:extLst>
          </p:nvPr>
        </p:nvGraphicFramePr>
        <p:xfrm>
          <a:off x="304801" y="2819400"/>
          <a:ext cx="8501382" cy="2448560"/>
        </p:xfrm>
        <a:graphic>
          <a:graphicData uri="http://schemas.openxmlformats.org/drawingml/2006/table">
            <a:tbl>
              <a:tblPr firstRow="1" bandRow="1">
                <a:tableStyleId>{5940675A-B579-460E-94D1-54222C63F5DA}</a:tableStyleId>
              </a:tblPr>
              <a:tblGrid>
                <a:gridCol w="1826263"/>
                <a:gridCol w="1476890"/>
                <a:gridCol w="1262501"/>
                <a:gridCol w="952832"/>
                <a:gridCol w="2982896"/>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370840">
                <a:tc>
                  <a:txBody>
                    <a:bodyPr/>
                    <a:lstStyle/>
                    <a:p>
                      <a:pPr algn="ctr"/>
                      <a:r>
                        <a:rPr lang="en-US" altLang="zh-CN" sz="1400" dirty="0" smtClean="0"/>
                        <a:t>Mengshi Hu</a:t>
                      </a:r>
                      <a:endParaRPr lang="zh-CN" altLang="en-US" sz="1400" dirty="0"/>
                    </a:p>
                  </a:txBody>
                  <a:tcPr anchor="ctr"/>
                </a:tc>
                <a:tc>
                  <a:txBody>
                    <a:bodyPr/>
                    <a:lstStyle/>
                    <a:p>
                      <a:pPr algn="ctr" fontAlgn="b">
                        <a:spcAft>
                          <a:spcPts val="0"/>
                        </a:spcAft>
                      </a:pPr>
                      <a:r>
                        <a:rPr lang="en-US" sz="1400" dirty="0" smtClean="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humengshi@huawei.com</a:t>
                      </a:r>
                      <a:endParaRPr lang="zh-CN" altLang="en-US" sz="1400" dirty="0"/>
                    </a:p>
                  </a:txBody>
                  <a:tcPr anchor="ctr"/>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400" dirty="0" smtClean="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243840">
                <a:tc>
                  <a:txBody>
                    <a:bodyPr/>
                    <a:lstStyle/>
                    <a:p>
                      <a:pPr algn="ctr"/>
                      <a:r>
                        <a:rPr lang="en-US" altLang="zh-CN" sz="1400" dirty="0" smtClean="0"/>
                        <a:t>Ming </a:t>
                      </a:r>
                      <a:r>
                        <a:rPr lang="en-US" altLang="zh-CN" sz="1400" dirty="0" err="1" smtClean="0"/>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smtClean="0"/>
                        <a:t>ming.gan@huawei.com</a:t>
                      </a:r>
                      <a:endParaRPr lang="zh-CN" altLang="en-US" sz="1400" dirty="0"/>
                    </a:p>
                  </a:txBody>
                  <a:tcPr anchor="ctr"/>
                </a:tc>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Junghoon Suh</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CA" altLang="zh-CN"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mn-cs"/>
                        </a:rPr>
                        <a:t>Huawei</a:t>
                      </a:r>
                      <a:endParaRPr kumimoji="0" lang="zh-CN" altLang="zh-CN"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mn-cs"/>
                      </a:endParaRPr>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junghoon.suh@huawei.com</a:t>
                      </a:r>
                      <a:endParaRPr lang="en-CA" sz="1400" dirty="0"/>
                    </a:p>
                  </a:txBody>
                  <a:tcPr anchor="ctr"/>
                </a:tc>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Yan Xin</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r>
                        <a:rPr lang="en-CA" sz="1400" dirty="0" smtClean="0"/>
                        <a:t>Huawei</a:t>
                      </a: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yan.xin@huawei.com</a:t>
                      </a:r>
                      <a:endParaRPr lang="en-CA" sz="1400" dirty="0"/>
                    </a:p>
                  </a:txBody>
                  <a:tcPr anchor="ctr"/>
                </a:tc>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Osama Aboul-Magd</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r>
                        <a:rPr lang="en-CA" sz="1400" dirty="0" smtClean="0"/>
                        <a:t>Huawei</a:t>
                      </a: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osama.aboulmagd@huawei.com</a:t>
                      </a:r>
                      <a:endParaRPr lang="en-CA"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57400"/>
            <a:ext cx="7772400" cy="4114800"/>
          </a:xfrm>
        </p:spPr>
        <p:txBody>
          <a:bodyPr/>
          <a:lstStyle/>
          <a:p>
            <a:pPr marL="342900" lvl="1" indent="-342900" algn="just">
              <a:buSzPct val="100000"/>
              <a:buFontTx/>
              <a:buChar char="•"/>
            </a:pPr>
            <a:r>
              <a:rPr lang="en-US" altLang="zh-CN" sz="2400" b="1" dirty="0">
                <a:ea typeface="+mn-ea"/>
                <a:cs typeface="+mn-cs"/>
              </a:rPr>
              <a:t>Do you agree that a 4-bit Number Of Spatial Streams is used for SS Allocation of a non-MU-MIMO user in the User Info field of a trigger frame? </a:t>
            </a:r>
          </a:p>
          <a:p>
            <a:pPr marL="0" lvl="1" indent="0" algn="just">
              <a:buSzPct val="100000"/>
              <a:buNone/>
            </a:pPr>
            <a:endParaRPr lang="en-US" altLang="zh-CN" sz="2400" b="1" dirty="0">
              <a:ea typeface="+mn-ea"/>
              <a:cs typeface="+mn-cs"/>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#1</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391037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342900" lvl="1" indent="-342900" algn="just">
              <a:buSzPct val="100000"/>
              <a:buFontTx/>
              <a:buChar char="•"/>
            </a:pPr>
            <a:r>
              <a:rPr lang="en-US" altLang="zh-CN" sz="2400" b="1" dirty="0"/>
              <a:t>Do you agree that a 4-bit Starting Spatial Stream and a 2-bit Number Of Spatial Streams </a:t>
            </a:r>
            <a:r>
              <a:rPr lang="en-US" altLang="zh-CN" sz="2400" b="1" dirty="0" smtClean="0"/>
              <a:t>are </a:t>
            </a:r>
            <a:r>
              <a:rPr lang="en-US" altLang="zh-CN" sz="2400" b="1" dirty="0"/>
              <a:t>used for SS Allocation of </a:t>
            </a:r>
            <a:r>
              <a:rPr lang="en-US" altLang="zh-CN" sz="2400" b="1" dirty="0" smtClean="0"/>
              <a:t>an MU-MIMO </a:t>
            </a:r>
            <a:r>
              <a:rPr lang="en-US" altLang="zh-CN" sz="2400" b="1" dirty="0"/>
              <a:t>user in the User Info field of a trigger frame? </a:t>
            </a:r>
          </a:p>
          <a:p>
            <a:pPr marL="342900" lvl="1" indent="-342900" algn="just">
              <a:buSzPct val="100000"/>
              <a:buFontTx/>
              <a:buChar char="•"/>
            </a:pPr>
            <a:endParaRPr lang="en-US" altLang="zh-CN" sz="2400" b="1"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795375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altLang="zh-CN" dirty="0"/>
              <a:t>Do you agree </a:t>
            </a:r>
            <a:r>
              <a:rPr lang="en-US" altLang="zh-CN" dirty="0" smtClean="0"/>
              <a:t>that a 1-bit MU-MIMO/Non-MU-MIMO indication is added to the User Info field of a trigger frame? </a:t>
            </a:r>
            <a:endParaRPr lang="en-US" altLang="zh-CN" sz="1400" dirty="0"/>
          </a:p>
          <a:p>
            <a:pPr algn="just"/>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2668895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Do you agree to implicitly indicate the MU-MIMO and non-MU-MIMO in the User Info fields?</a:t>
            </a:r>
          </a:p>
          <a:p>
            <a:endParaRPr lang="en-CA" dirty="0"/>
          </a:p>
          <a:p>
            <a:endParaRPr lang="en-CA" dirty="0" smtClean="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#4</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1899433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In case of implicit indication of MU-MIMO/non-MU-MIMO in User Info fields, do you support to have 2 bits for the MU-MIMO Number of Spatial Streams in User Info field without the Starting Stream indication?</a:t>
            </a:r>
          </a:p>
          <a:p>
            <a:endParaRPr lang="en-CA"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#5</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213745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2286000"/>
            <a:ext cx="7772400" cy="4114800"/>
          </a:xfrm>
        </p:spPr>
        <p:txBody>
          <a:bodyPr/>
          <a:lstStyle/>
          <a:p>
            <a:pPr marL="180975" indent="-180975">
              <a:spcBef>
                <a:spcPts val="600"/>
              </a:spcBef>
              <a:spcAft>
                <a:spcPts val="0"/>
              </a:spcAft>
              <a:buNone/>
            </a:pPr>
            <a:r>
              <a:rPr lang="en-US" altLang="zh-CN" sz="1800" b="0" dirty="0"/>
              <a:t>[1] IEEE P802.11ax™/</a:t>
            </a:r>
            <a:r>
              <a:rPr lang="en-US" altLang="zh-CN" sz="1800" b="0" dirty="0" smtClean="0"/>
              <a:t>D7.0 </a:t>
            </a:r>
          </a:p>
          <a:p>
            <a:pPr marL="0" indent="0">
              <a:spcBef>
                <a:spcPts val="600"/>
              </a:spcBef>
              <a:spcAft>
                <a:spcPts val="0"/>
              </a:spcAft>
              <a:buNone/>
            </a:pPr>
            <a:r>
              <a:rPr lang="en-US" altLang="zh-CN" sz="1800" b="0" dirty="0" smtClean="0"/>
              <a:t>[2] IEEE </a:t>
            </a:r>
            <a:r>
              <a:rPr lang="en-US" altLang="zh-CN" sz="1800" b="0" dirty="0" smtClean="0"/>
              <a:t>802.11-20/0566r74 </a:t>
            </a:r>
            <a:r>
              <a:rPr lang="en-US" altLang="zh-CN" sz="1800" b="0" dirty="0"/>
              <a:t>Compendium of straw polls and potential changes to the Specification Framework </a:t>
            </a:r>
            <a:r>
              <a:rPr lang="en-US" altLang="zh-CN" sz="1800" b="0" dirty="0" smtClean="0"/>
              <a:t>Document</a:t>
            </a:r>
          </a:p>
          <a:p>
            <a:pPr marL="0" indent="0">
              <a:spcBef>
                <a:spcPts val="600"/>
              </a:spcBef>
              <a:spcAft>
                <a:spcPts val="0"/>
              </a:spcAft>
              <a:buNone/>
            </a:pPr>
            <a:r>
              <a:rPr lang="en-US" altLang="zh-CN" sz="1800" b="0" dirty="0" smtClean="0"/>
              <a:t>[3] IEEE 802.11-20/1429r2 </a:t>
            </a:r>
            <a:r>
              <a:rPr lang="en-GB" altLang="zh-CN" sz="1800" b="0" dirty="0"/>
              <a:t>Enhanced Trigger Frame for EHT Support</a:t>
            </a:r>
            <a:endParaRPr lang="en-US" altLang="zh-CN" sz="1800" b="0" dirty="0"/>
          </a:p>
          <a:p>
            <a:pPr marL="0" indent="0">
              <a:spcBef>
                <a:spcPts val="600"/>
              </a:spcBef>
              <a:spcAft>
                <a:spcPts val="0"/>
              </a:spcAft>
              <a:buNone/>
            </a:pPr>
            <a:endParaRPr lang="en-US" altLang="zh-CN" sz="1800" b="0" dirty="0" smtClean="0"/>
          </a:p>
          <a:p>
            <a:endParaRPr lang="zh-CN" altLang="en-US" sz="180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15</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ea typeface="Times New Roman"/>
                <a:cs typeface="Times New Roman"/>
                <a:sym typeface="Times New Roman"/>
              </a:rPr>
              <a:t>Trigger </a:t>
            </a:r>
            <a:r>
              <a:rPr lang="en-US" altLang="zh-CN" sz="1800" dirty="0" smtClean="0">
                <a:solidFill>
                  <a:schemeClr val="dk1"/>
                </a:solidFill>
                <a:ea typeface="Times New Roman"/>
                <a:cs typeface="Times New Roman"/>
                <a:sym typeface="Times New Roman"/>
              </a:rPr>
              <a:t>Frame in 11ax</a:t>
            </a:r>
          </a:p>
          <a:p>
            <a:pPr marL="715963" lvl="1" indent="-354013" algn="just">
              <a:buSzPct val="100000"/>
            </a:pPr>
            <a:r>
              <a:rPr lang="en-US" altLang="zh-CN" sz="1400" dirty="0" smtClean="0">
                <a:ea typeface="Times New Roman"/>
                <a:cs typeface="Times New Roman"/>
                <a:sym typeface="Times New Roman"/>
              </a:rPr>
              <a:t>A trigger frame allocates resources for and solicits one or more TB PPDU transmissions.</a:t>
            </a:r>
          </a:p>
          <a:p>
            <a:pPr marL="715963" lvl="1" indent="-354013" algn="just">
              <a:buSzPct val="100000"/>
            </a:pPr>
            <a:r>
              <a:rPr lang="en-US" altLang="zh-CN" sz="1400" dirty="0" smtClean="0">
                <a:ea typeface="Times New Roman"/>
                <a:cs typeface="Times New Roman"/>
                <a:sym typeface="Times New Roman"/>
              </a:rPr>
              <a:t>The </a:t>
            </a:r>
            <a:r>
              <a:rPr lang="en-US" altLang="zh-CN" sz="1400" dirty="0">
                <a:ea typeface="Times New Roman"/>
                <a:cs typeface="Times New Roman"/>
                <a:sym typeface="Times New Roman"/>
              </a:rPr>
              <a:t>User Info List field </a:t>
            </a:r>
            <a:r>
              <a:rPr lang="en-US" altLang="zh-CN" sz="1400" dirty="0" smtClean="0">
                <a:ea typeface="Times New Roman"/>
                <a:cs typeface="Times New Roman"/>
                <a:sym typeface="Times New Roman"/>
              </a:rPr>
              <a:t>in a trigger frame contains </a:t>
            </a:r>
            <a:r>
              <a:rPr lang="en-US" altLang="zh-CN" sz="1400" dirty="0">
                <a:ea typeface="Times New Roman"/>
                <a:cs typeface="Times New Roman"/>
                <a:sym typeface="Times New Roman"/>
              </a:rPr>
              <a:t>zero or more User Info fields. </a:t>
            </a:r>
            <a:endParaRPr lang="en-US" altLang="zh-CN" sz="1400" dirty="0" smtClean="0">
              <a:ea typeface="Times New Roman"/>
              <a:cs typeface="Times New Roman"/>
              <a:sym typeface="Times New Roman"/>
            </a:endParaRPr>
          </a:p>
          <a:p>
            <a:pPr marL="715963" lvl="1" indent="-354013" algn="just">
              <a:buSzPct val="100000"/>
            </a:pPr>
            <a:r>
              <a:rPr lang="en-US" altLang="zh-CN" sz="1400" dirty="0" smtClean="0">
                <a:ea typeface="Times New Roman"/>
                <a:cs typeface="Times New Roman"/>
                <a:sym typeface="Times New Roman"/>
              </a:rPr>
              <a:t>The allocated RU of a user is indicated by the RU Allocation subfield in the </a:t>
            </a:r>
            <a:r>
              <a:rPr lang="en-US" altLang="zh-CN" sz="1400" dirty="0">
                <a:ea typeface="Times New Roman"/>
                <a:cs typeface="Times New Roman"/>
                <a:sym typeface="Times New Roman"/>
              </a:rPr>
              <a:t>User Info </a:t>
            </a:r>
            <a:r>
              <a:rPr lang="en-US" altLang="zh-CN" sz="1400" dirty="0" smtClean="0">
                <a:ea typeface="Times New Roman"/>
                <a:cs typeface="Times New Roman"/>
                <a:sym typeface="Times New Roman"/>
              </a:rPr>
              <a:t>field.</a:t>
            </a:r>
          </a:p>
          <a:p>
            <a:pPr marL="715963" lvl="1" indent="-354013" algn="just">
              <a:buSzPct val="100000"/>
            </a:pPr>
            <a:r>
              <a:rPr lang="en-US" altLang="zh-CN" sz="1400" dirty="0" smtClean="0">
                <a:ea typeface="Times New Roman"/>
                <a:cs typeface="Times New Roman"/>
                <a:sym typeface="Times New Roman"/>
              </a:rPr>
              <a:t>The spatial stream (SS) allocation of the allocated RU is indicated by the SS Allocation subfield in the User Info field.</a:t>
            </a:r>
            <a:endParaRPr lang="en-US" altLang="zh-CN" sz="1400" dirty="0">
              <a:ea typeface="Times New Roman"/>
              <a:cs typeface="Times New Roman"/>
              <a:sym typeface="Times New Roman"/>
            </a:endParaRPr>
          </a:p>
          <a:p>
            <a:pPr marL="715963" lvl="1" indent="-354013" algn="just">
              <a:buSzPct val="100000"/>
            </a:pPr>
            <a:endParaRPr lang="en-US" altLang="zh-CN" sz="800" dirty="0" smtClean="0">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marL="0" indent="0" algn="just">
              <a:spcBef>
                <a:spcPts val="0"/>
              </a:spcBef>
              <a:buSzPct val="100000"/>
              <a:buNone/>
            </a:pPr>
            <a:endParaRPr lang="en-US" altLang="zh-CN" sz="1800" b="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Background</a:t>
            </a:r>
            <a:endParaRPr lang="en-US" dirty="0">
              <a:solidFill>
                <a:schemeClr val="tx1"/>
              </a:solidFill>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3416314043"/>
              </p:ext>
            </p:extLst>
          </p:nvPr>
        </p:nvGraphicFramePr>
        <p:xfrm>
          <a:off x="990600" y="3362325"/>
          <a:ext cx="7239000" cy="2114550"/>
        </p:xfrm>
        <a:graphic>
          <a:graphicData uri="http://schemas.openxmlformats.org/presentationml/2006/ole">
            <mc:AlternateContent xmlns:mc="http://schemas.openxmlformats.org/markup-compatibility/2006">
              <mc:Choice xmlns:v="urn:schemas-microsoft-com:vml" Requires="v">
                <p:oleObj spid="_x0000_s16966" name="Visio" r:id="rId4" imgW="7257942" imgH="2124126" progId="Visio.Drawing.15">
                  <p:embed/>
                </p:oleObj>
              </mc:Choice>
              <mc:Fallback>
                <p:oleObj name="Visio" r:id="rId4" imgW="7257942" imgH="2124126" progId="Visio.Drawing.15">
                  <p:embed/>
                  <p:pic>
                    <p:nvPicPr>
                      <p:cNvPr id="0" name=""/>
                      <p:cNvPicPr/>
                      <p:nvPr/>
                    </p:nvPicPr>
                    <p:blipFill>
                      <a:blip r:embed="rId5"/>
                      <a:stretch>
                        <a:fillRect/>
                      </a:stretch>
                    </p:blipFill>
                    <p:spPr>
                      <a:xfrm>
                        <a:off x="990600" y="3362325"/>
                        <a:ext cx="7239000" cy="2114550"/>
                      </a:xfrm>
                      <a:prstGeom prst="rect">
                        <a:avLst/>
                      </a:prstGeom>
                    </p:spPr>
                  </p:pic>
                </p:oleObj>
              </mc:Fallback>
            </mc:AlternateContent>
          </a:graphicData>
        </a:graphic>
      </p:graphicFrame>
      <p:sp>
        <p:nvSpPr>
          <p:cNvPr id="3" name="矩形 2"/>
          <p:cNvSpPr/>
          <p:nvPr/>
        </p:nvSpPr>
        <p:spPr>
          <a:xfrm>
            <a:off x="3048000" y="6244581"/>
            <a:ext cx="5715000" cy="230832"/>
          </a:xfrm>
          <a:prstGeom prst="rect">
            <a:avLst/>
          </a:prstGeom>
        </p:spPr>
        <p:txBody>
          <a:bodyPr wrap="square">
            <a:spAutoFit/>
          </a:bodyPr>
          <a:lstStyle/>
          <a:p>
            <a:r>
              <a:rPr lang="en-US" altLang="zh-CN" sz="900" dirty="0" smtClean="0">
                <a:ea typeface="Times New Roman"/>
                <a:cs typeface="Times New Roman"/>
                <a:sym typeface="Times New Roman"/>
              </a:rPr>
              <a:t>Note: This contribution only focuses on the cases when the above green block represents the SS Allocation subfield.</a:t>
            </a:r>
            <a:endParaRPr lang="zh-CN" altLang="en-US" sz="900" dirty="0"/>
          </a:p>
        </p:txBody>
      </p:sp>
      <p:sp>
        <p:nvSpPr>
          <p:cNvPr id="10" name="矩形 9"/>
          <p:cNvSpPr/>
          <p:nvPr/>
        </p:nvSpPr>
        <p:spPr>
          <a:xfrm>
            <a:off x="3442563" y="5424657"/>
            <a:ext cx="2106474" cy="276999"/>
          </a:xfrm>
          <a:prstGeom prst="rect">
            <a:avLst/>
          </a:prstGeom>
        </p:spPr>
        <p:txBody>
          <a:bodyPr wrap="none">
            <a:spAutoFit/>
          </a:bodyPr>
          <a:lstStyle/>
          <a:p>
            <a:r>
              <a:rPr lang="en-US" altLang="zh-CN" b="1" dirty="0" smtClean="0">
                <a:solidFill>
                  <a:schemeClr val="dk1"/>
                </a:solidFill>
                <a:ea typeface="Times New Roman"/>
                <a:cs typeface="Times New Roman"/>
                <a:sym typeface="Times New Roman"/>
              </a:rPr>
              <a:t>Trigger frame format in 11ax</a:t>
            </a:r>
            <a:endParaRPr lang="zh-CN" altLang="en-US" b="1" dirty="0"/>
          </a:p>
        </p:txBody>
      </p:sp>
    </p:spTree>
    <p:extLst>
      <p:ext uri="{BB962C8B-B14F-4D97-AF65-F5344CB8AC3E}">
        <p14:creationId xmlns:p14="http://schemas.microsoft.com/office/powerpoint/2010/main" val="1384169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609601" y="1600200"/>
            <a:ext cx="7772400" cy="4800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In the trigger frame in 11ax, the SS Allocation subfield indicates the spatial streams of the solicited HE TB PPDU and the format can be  further shown as follows:</a:t>
            </a:r>
            <a:endParaRPr lang="en-US" altLang="zh-CN" sz="1800" dirty="0">
              <a:solidFill>
                <a:schemeClr val="dk1"/>
              </a:solidFill>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361950" lvl="1" indent="0" algn="just">
              <a:buSzPct val="100000"/>
              <a:buNone/>
            </a:pPr>
            <a:endParaRPr lang="en-US" altLang="zh-CN" sz="1400" dirty="0" smtClean="0"/>
          </a:p>
          <a:p>
            <a:pPr marL="361950" lvl="1" indent="0" algn="just">
              <a:buSzPct val="100000"/>
              <a:buNone/>
            </a:pPr>
            <a:endParaRPr lang="en-US" altLang="zh-CN" sz="1400" dirty="0" smtClean="0"/>
          </a:p>
          <a:p>
            <a:pPr marL="715963" lvl="1" indent="-354013" algn="just">
              <a:buSzPct val="100000"/>
            </a:pPr>
            <a:r>
              <a:rPr lang="en-US" altLang="zh-CN" sz="1400" dirty="0" smtClean="0"/>
              <a:t>The </a:t>
            </a:r>
            <a:r>
              <a:rPr lang="en-US" altLang="zh-CN" sz="1400" dirty="0"/>
              <a:t>Starting Spatial Stream subfield indicates the starting spatial stream and is set to the </a:t>
            </a:r>
            <a:r>
              <a:rPr lang="en-US" altLang="zh-CN" sz="1400" dirty="0" smtClean="0"/>
              <a:t>starting spatial stream </a:t>
            </a:r>
            <a:r>
              <a:rPr lang="en-US" altLang="zh-CN" sz="1400" dirty="0"/>
              <a:t>minus 1. </a:t>
            </a:r>
            <a:r>
              <a:rPr lang="en-US" altLang="zh-CN" sz="1400" dirty="0" smtClean="0"/>
              <a:t> </a:t>
            </a:r>
          </a:p>
          <a:p>
            <a:pPr marL="715963" lvl="1" indent="-354013" algn="just">
              <a:buSzPct val="100000"/>
            </a:pPr>
            <a:r>
              <a:rPr lang="en-US" altLang="zh-CN" sz="1400" dirty="0"/>
              <a:t>The Number Of Spatial Streams subfield indicates the number of spatial streams, </a:t>
            </a:r>
            <a:r>
              <a:rPr lang="en-US" altLang="zh-CN" sz="1400" dirty="0" smtClean="0"/>
              <a:t>and is set to the number of spatial streams minus 1.</a:t>
            </a: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a:solidFill>
                  <a:schemeClr val="tx1"/>
                </a:solidFill>
              </a:rPr>
              <a:t>SS Allocation subfield in 11ax</a:t>
            </a:r>
            <a:endParaRPr lang="en-US" dirty="0">
              <a:solidFill>
                <a:schemeClr val="tx1"/>
              </a:solidFill>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3413773118"/>
              </p:ext>
            </p:extLst>
          </p:nvPr>
        </p:nvGraphicFramePr>
        <p:xfrm>
          <a:off x="2570163" y="2676525"/>
          <a:ext cx="3689350" cy="1306513"/>
        </p:xfrm>
        <a:graphic>
          <a:graphicData uri="http://schemas.openxmlformats.org/presentationml/2006/ole">
            <mc:AlternateContent xmlns:mc="http://schemas.openxmlformats.org/markup-compatibility/2006">
              <mc:Choice xmlns:v="urn:schemas-microsoft-com:vml" Requires="v">
                <p:oleObj spid="_x0000_s17568" name="Visio" r:id="rId4" imgW="2581141" imgH="914361" progId="Visio.Drawing.15">
                  <p:embed/>
                </p:oleObj>
              </mc:Choice>
              <mc:Fallback>
                <p:oleObj name="Visio" r:id="rId4" imgW="2581141" imgH="914361" progId="Visio.Drawing.15">
                  <p:embed/>
                  <p:pic>
                    <p:nvPicPr>
                      <p:cNvPr id="0" name=""/>
                      <p:cNvPicPr/>
                      <p:nvPr/>
                    </p:nvPicPr>
                    <p:blipFill>
                      <a:blip r:embed="rId5"/>
                      <a:stretch>
                        <a:fillRect/>
                      </a:stretch>
                    </p:blipFill>
                    <p:spPr>
                      <a:xfrm>
                        <a:off x="2570163" y="2676525"/>
                        <a:ext cx="3689350" cy="1306513"/>
                      </a:xfrm>
                      <a:prstGeom prst="rect">
                        <a:avLst/>
                      </a:prstGeom>
                    </p:spPr>
                  </p:pic>
                </p:oleObj>
              </mc:Fallback>
            </mc:AlternateContent>
          </a:graphicData>
        </a:graphic>
      </p:graphicFrame>
      <p:sp>
        <p:nvSpPr>
          <p:cNvPr id="15" name="矩形 14"/>
          <p:cNvSpPr/>
          <p:nvPr/>
        </p:nvSpPr>
        <p:spPr>
          <a:xfrm>
            <a:off x="3276600" y="3837801"/>
            <a:ext cx="2617127" cy="276999"/>
          </a:xfrm>
          <a:prstGeom prst="rect">
            <a:avLst/>
          </a:prstGeom>
        </p:spPr>
        <p:txBody>
          <a:bodyPr wrap="none">
            <a:spAutoFit/>
          </a:bodyPr>
          <a:lstStyle/>
          <a:p>
            <a:r>
              <a:rPr lang="en-US" altLang="zh-CN" b="1" dirty="0" smtClean="0">
                <a:solidFill>
                  <a:schemeClr val="dk1"/>
                </a:solidFill>
                <a:ea typeface="Times New Roman"/>
                <a:cs typeface="Times New Roman"/>
                <a:sym typeface="Times New Roman"/>
              </a:rPr>
              <a:t>SS Allocation subfield format in 11ax</a:t>
            </a:r>
            <a:endParaRPr lang="zh-CN" altLang="en-US" b="1" dirty="0"/>
          </a:p>
        </p:txBody>
      </p:sp>
    </p:spTree>
    <p:extLst>
      <p:ext uri="{BB962C8B-B14F-4D97-AF65-F5344CB8AC3E}">
        <p14:creationId xmlns:p14="http://schemas.microsoft.com/office/powerpoint/2010/main" val="3623852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685800" y="1447800"/>
            <a:ext cx="7772401" cy="4800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configurations of the number of STS (NUM_STS) in TB PPDU in 11ax and 11be are shown as follows [1-2]:</a:t>
            </a:r>
            <a:endParaRPr lang="en-US" altLang="zh-CN" sz="1800" dirty="0" smtClean="0">
              <a:solidFill>
                <a:schemeClr val="dk1"/>
              </a:solidFill>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marL="361950" lvl="1" indent="0" algn="just">
              <a:buSzPct val="100000"/>
              <a:buNone/>
            </a:pPr>
            <a:endParaRPr lang="en-US" altLang="zh-CN" sz="1050" dirty="0" smtClean="0"/>
          </a:p>
          <a:p>
            <a:pPr marL="0" indent="0" algn="just">
              <a:spcBef>
                <a:spcPts val="0"/>
              </a:spcBef>
              <a:buSzPct val="100000"/>
              <a:buNone/>
            </a:pPr>
            <a:endParaRPr lang="en-US" altLang="zh-CN" sz="1800" dirty="0">
              <a:solidFill>
                <a:schemeClr val="dk1"/>
              </a:solidFill>
              <a:ea typeface="Times New Roman"/>
              <a:cs typeface="Times New Roman"/>
            </a:endParaRPr>
          </a:p>
          <a:p>
            <a:pPr marL="361950" lvl="1" indent="0" algn="just">
              <a:buSzPct val="100000"/>
              <a:buNone/>
            </a:pPr>
            <a:endParaRPr lang="en-US" altLang="zh-CN" sz="1400" b="1" dirty="0">
              <a:solidFill>
                <a:srgbClr val="FF0000"/>
              </a:solidFill>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smtClean="0">
                <a:solidFill>
                  <a:schemeClr val="tx1"/>
                </a:solidFill>
              </a:rPr>
              <a:t>Problem of </a:t>
            </a:r>
            <a:r>
              <a:rPr lang="en-IE" altLang="zh-CN" dirty="0">
                <a:solidFill>
                  <a:schemeClr val="tx1"/>
                </a:solidFill>
              </a:rPr>
              <a:t>SS Allocation</a:t>
            </a:r>
            <a:r>
              <a:rPr lang="en-IE" dirty="0" smtClean="0">
                <a:solidFill>
                  <a:schemeClr val="tx1"/>
                </a:solidFill>
              </a:rPr>
              <a:t> in 11be</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718634450"/>
              </p:ext>
            </p:extLst>
          </p:nvPr>
        </p:nvGraphicFramePr>
        <p:xfrm>
          <a:off x="1485900" y="2133600"/>
          <a:ext cx="6172200" cy="1559560"/>
        </p:xfrm>
        <a:graphic>
          <a:graphicData uri="http://schemas.openxmlformats.org/drawingml/2006/table">
            <a:tbl>
              <a:tblPr firstRow="1" bandRow="1">
                <a:tableStyleId>{5940675A-B579-460E-94D1-54222C63F5DA}</a:tableStyleId>
              </a:tblPr>
              <a:tblGrid>
                <a:gridCol w="3882513"/>
                <a:gridCol w="1194619"/>
                <a:gridCol w="1095068"/>
              </a:tblGrid>
              <a:tr h="370840">
                <a:tc>
                  <a:txBody>
                    <a:bodyPr/>
                    <a:lstStyle/>
                    <a:p>
                      <a:r>
                        <a:rPr lang="en-US" altLang="zh-CN" sz="1200" dirty="0" smtClean="0"/>
                        <a:t>Case</a:t>
                      </a:r>
                      <a:endParaRPr lang="zh-CN" altLang="en-US" sz="1200" dirty="0"/>
                    </a:p>
                  </a:txBody>
                  <a:tcPr>
                    <a:solidFill>
                      <a:schemeClr val="bg2">
                        <a:lumMod val="40000"/>
                        <a:lumOff val="60000"/>
                      </a:schemeClr>
                    </a:solidFill>
                  </a:tcPr>
                </a:tc>
                <a:tc>
                  <a:txBody>
                    <a:bodyPr/>
                    <a:lstStyle/>
                    <a:p>
                      <a:r>
                        <a:rPr lang="en-US" altLang="zh-CN" sz="1200" dirty="0" smtClean="0"/>
                        <a:t>NUM_STS in</a:t>
                      </a:r>
                      <a:r>
                        <a:rPr lang="en-US" altLang="zh-CN" sz="1200" baseline="0" dirty="0" smtClean="0"/>
                        <a:t> 11ax</a:t>
                      </a:r>
                      <a:endParaRPr lang="zh-CN" altLang="en-US" sz="1200" dirty="0"/>
                    </a:p>
                  </a:txBody>
                  <a:tcPr>
                    <a:solidFill>
                      <a:schemeClr val="bg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NUM_STS in 11be</a:t>
                      </a:r>
                      <a:endParaRPr lang="zh-CN" altLang="en-US" sz="1200" dirty="0" smtClean="0"/>
                    </a:p>
                  </a:txBody>
                  <a:tcPr>
                    <a:solidFill>
                      <a:schemeClr val="bg2">
                        <a:lumMod val="40000"/>
                        <a:lumOff val="60000"/>
                      </a:schemeClr>
                    </a:solidFill>
                  </a:tcPr>
                </a:tc>
              </a:tr>
              <a:tr h="370840">
                <a:tc>
                  <a:txBody>
                    <a:bodyPr/>
                    <a:lstStyle/>
                    <a:p>
                      <a:r>
                        <a:rPr lang="en-US" altLang="zh-CN" sz="1200" dirty="0" smtClean="0"/>
                        <a:t>NUM_STS </a:t>
                      </a:r>
                      <a:r>
                        <a:rPr lang="en-US" altLang="zh-CN" sz="1200" dirty="0" smtClean="0"/>
                        <a:t>per user per MU-MIMO RU</a:t>
                      </a:r>
                      <a:endParaRPr lang="zh-CN" altLang="en-US" sz="1200" dirty="0"/>
                    </a:p>
                  </a:txBody>
                  <a:tcPr anchor="ctr"/>
                </a:tc>
                <a:tc>
                  <a:txBody>
                    <a:bodyPr/>
                    <a:lstStyle/>
                    <a:p>
                      <a:r>
                        <a:rPr lang="en-US" altLang="zh-CN" sz="1200" dirty="0" smtClean="0"/>
                        <a:t>1-4</a:t>
                      </a:r>
                      <a:endParaRPr lang="zh-CN" altLang="en-US" sz="1200" dirty="0"/>
                    </a:p>
                  </a:txBody>
                  <a:tcPr anchor="ctr"/>
                </a:tc>
                <a:tc>
                  <a:txBody>
                    <a:bodyPr/>
                    <a:lstStyle/>
                    <a:p>
                      <a:r>
                        <a:rPr lang="en-US" altLang="zh-CN" sz="1200" dirty="0" smtClean="0"/>
                        <a:t>1-4</a:t>
                      </a:r>
                      <a:endParaRPr lang="zh-CN" altLang="en-US" sz="1200" dirty="0"/>
                    </a:p>
                  </a:txBody>
                  <a:tcPr anchor="ctr"/>
                </a:tc>
              </a:tr>
              <a:tr h="365760">
                <a:tc>
                  <a:txBody>
                    <a:bodyPr/>
                    <a:lstStyle/>
                    <a:p>
                      <a:pPr marL="0" algn="l" defTabSz="457200" rtl="0" eaLnBrk="1" latinLnBrk="0" hangingPunct="1"/>
                      <a:r>
                        <a:rPr lang="en-US" sz="1200" kern="1200" dirty="0" smtClean="0">
                          <a:solidFill>
                            <a:schemeClr val="tx1"/>
                          </a:solidFill>
                          <a:latin typeface="+mn-lt"/>
                          <a:ea typeface="+mn-ea"/>
                          <a:cs typeface="+mn-cs"/>
                        </a:rPr>
                        <a:t>NUM_STS </a:t>
                      </a:r>
                      <a:r>
                        <a:rPr lang="en-US" sz="1200" kern="1200" dirty="0">
                          <a:solidFill>
                            <a:schemeClr val="tx1"/>
                          </a:solidFill>
                          <a:latin typeface="+mn-lt"/>
                          <a:ea typeface="+mn-ea"/>
                          <a:cs typeface="+mn-cs"/>
                        </a:rPr>
                        <a:t>summed over all users per RU</a:t>
                      </a:r>
                    </a:p>
                  </a:txBody>
                  <a:tcPr anchor="ctr"/>
                </a:tc>
                <a:tc>
                  <a:txBody>
                    <a:bodyPr/>
                    <a:lstStyle/>
                    <a:p>
                      <a:r>
                        <a:rPr lang="en-US" altLang="zh-CN" sz="1200" dirty="0" smtClean="0"/>
                        <a:t>1-8</a:t>
                      </a:r>
                      <a:endParaRPr lang="zh-CN" altLang="en-US" sz="1200" dirty="0"/>
                    </a:p>
                  </a:txBody>
                  <a:tcPr anchor="ctr"/>
                </a:tc>
                <a:tc>
                  <a:txBody>
                    <a:bodyPr/>
                    <a:lstStyle/>
                    <a:p>
                      <a:r>
                        <a:rPr lang="en-US" altLang="zh-CN" sz="1200" dirty="0" smtClean="0"/>
                        <a:t>1-16</a:t>
                      </a:r>
                      <a:r>
                        <a:rPr lang="zh-CN" altLang="en-US" sz="1200" baseline="30000" dirty="0" smtClean="0"/>
                        <a:t>*</a:t>
                      </a:r>
                      <a:r>
                        <a:rPr lang="en-US" altLang="zh-CN" sz="1200" baseline="30000" dirty="0" smtClean="0"/>
                        <a:t>1</a:t>
                      </a:r>
                      <a:endParaRPr lang="zh-CN" altLang="en-US" sz="1200" baseline="30000" dirty="0"/>
                    </a:p>
                  </a:txBody>
                  <a:tcPr anchor="ctr"/>
                </a:tc>
              </a:tr>
              <a:tr h="365760">
                <a:tc>
                  <a:txBody>
                    <a:bodyPr/>
                    <a:lstStyle/>
                    <a:p>
                      <a:pPr marL="0" algn="l" defTabSz="457200" rtl="0" eaLnBrk="1" latinLnBrk="0" hangingPunct="1"/>
                      <a:r>
                        <a:rPr lang="en-US" altLang="zh-CN" sz="1200" kern="1200" dirty="0" smtClean="0">
                          <a:solidFill>
                            <a:schemeClr val="tx1"/>
                          </a:solidFill>
                          <a:latin typeface="+mn-lt"/>
                          <a:ea typeface="+mn-ea"/>
                          <a:cs typeface="+mn-cs"/>
                        </a:rPr>
                        <a:t>NUM_STS </a:t>
                      </a:r>
                      <a:r>
                        <a:rPr lang="en-US" altLang="zh-CN" sz="1200" kern="1200" dirty="0" smtClean="0">
                          <a:solidFill>
                            <a:schemeClr val="tx1"/>
                          </a:solidFill>
                          <a:latin typeface="+mn-lt"/>
                          <a:ea typeface="+mn-ea"/>
                          <a:cs typeface="+mn-cs"/>
                        </a:rPr>
                        <a:t>for an RU assigned to no more than 1 user</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1-8</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1-16</a:t>
                      </a:r>
                      <a:r>
                        <a:rPr lang="zh-CN" altLang="en-US" sz="1200" kern="1200" baseline="30000" dirty="0" smtClean="0">
                          <a:solidFill>
                            <a:schemeClr val="tx1"/>
                          </a:solidFill>
                          <a:latin typeface="+mn-lt"/>
                          <a:ea typeface="+mn-ea"/>
                          <a:cs typeface="+mn-cs"/>
                        </a:rPr>
                        <a:t>*</a:t>
                      </a:r>
                      <a:r>
                        <a:rPr lang="en-US" altLang="zh-CN" sz="1200" kern="1200" baseline="30000" dirty="0" smtClean="0">
                          <a:solidFill>
                            <a:schemeClr val="tx1"/>
                          </a:solidFill>
                          <a:latin typeface="+mn-lt"/>
                          <a:ea typeface="+mn-ea"/>
                          <a:cs typeface="+mn-cs"/>
                        </a:rPr>
                        <a:t>2</a:t>
                      </a:r>
                      <a:endParaRPr lang="zh-CN" altLang="en-US" sz="1200" kern="1200" baseline="30000" dirty="0">
                        <a:solidFill>
                          <a:schemeClr val="tx1"/>
                        </a:solidFill>
                        <a:latin typeface="+mn-lt"/>
                        <a:ea typeface="+mn-ea"/>
                        <a:cs typeface="+mn-cs"/>
                      </a:endParaRPr>
                    </a:p>
                  </a:txBody>
                  <a:tcPr anchor="ctr"/>
                </a:tc>
              </a:tr>
            </a:tbl>
          </a:graphicData>
        </a:graphic>
      </p:graphicFrame>
      <p:sp>
        <p:nvSpPr>
          <p:cNvPr id="7" name="矩形 6"/>
          <p:cNvSpPr/>
          <p:nvPr/>
        </p:nvSpPr>
        <p:spPr bwMode="auto">
          <a:xfrm>
            <a:off x="628121" y="4687856"/>
            <a:ext cx="1219200" cy="381000"/>
          </a:xfrm>
          <a:prstGeom prst="rect">
            <a:avLst/>
          </a:prstGeom>
          <a:solidFill>
            <a:schemeClr val="accent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a:t>MU-MIMO RU</a:t>
            </a:r>
            <a:endParaRPr lang="zh-CN" altLang="en-US" dirty="0"/>
          </a:p>
        </p:txBody>
      </p:sp>
      <p:sp>
        <p:nvSpPr>
          <p:cNvPr id="10" name="矩形 9"/>
          <p:cNvSpPr/>
          <p:nvPr/>
        </p:nvSpPr>
        <p:spPr bwMode="auto">
          <a:xfrm>
            <a:off x="913606" y="4458231"/>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a:t>
            </a:r>
            <a:r>
              <a:rPr kumimoji="0" lang="en-US" altLang="zh-CN" sz="800" b="0" i="1" u="none" strike="noStrike" cap="none" normalizeH="0" baseline="0" dirty="0" smtClean="0">
                <a:ln>
                  <a:noFill/>
                </a:ln>
                <a:solidFill>
                  <a:schemeClr val="tx1"/>
                </a:solidFill>
                <a:effectLst/>
                <a:latin typeface="Times New Roman" charset="0"/>
              </a:rPr>
              <a:t>x</a:t>
            </a:r>
            <a:endParaRPr kumimoji="0" lang="zh-CN" altLang="en-US" sz="800" b="0" i="1" u="none" strike="noStrike" cap="none" normalizeH="0" baseline="0" dirty="0">
              <a:ln>
                <a:noFill/>
              </a:ln>
              <a:solidFill>
                <a:schemeClr val="tx1"/>
              </a:solidFill>
              <a:effectLst/>
              <a:latin typeface="Times New Roman" charset="0"/>
            </a:endParaRPr>
          </a:p>
        </p:txBody>
      </p:sp>
      <p:sp>
        <p:nvSpPr>
          <p:cNvPr id="16" name="矩形 15"/>
          <p:cNvSpPr/>
          <p:nvPr/>
        </p:nvSpPr>
        <p:spPr bwMode="auto">
          <a:xfrm>
            <a:off x="921227" y="3945066"/>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1</a:t>
            </a:r>
            <a:endParaRPr kumimoji="0" lang="zh-CN" altLang="en-US" sz="800" b="0" i="0" u="none" strike="noStrike" cap="none" normalizeH="0" baseline="0" dirty="0">
              <a:ln>
                <a:noFill/>
              </a:ln>
              <a:solidFill>
                <a:schemeClr val="tx1"/>
              </a:solidFill>
              <a:effectLst/>
              <a:latin typeface="Times New Roman" charset="0"/>
            </a:endParaRPr>
          </a:p>
        </p:txBody>
      </p:sp>
      <p:sp>
        <p:nvSpPr>
          <p:cNvPr id="17" name="文本框 16"/>
          <p:cNvSpPr txBox="1"/>
          <p:nvPr/>
        </p:nvSpPr>
        <p:spPr>
          <a:xfrm>
            <a:off x="2111876" y="3885659"/>
            <a:ext cx="3143779" cy="276999"/>
          </a:xfrm>
          <a:prstGeom prst="rect">
            <a:avLst/>
          </a:prstGeom>
          <a:noFill/>
        </p:spPr>
        <p:txBody>
          <a:bodyPr wrap="square" rtlCol="0">
            <a:spAutoFit/>
          </a:bodyPr>
          <a:lstStyle/>
          <a:p>
            <a:r>
              <a:rPr lang="en-US" altLang="zh-CN" b="1" dirty="0" smtClean="0">
                <a:solidFill>
                  <a:srgbClr val="C00000"/>
                </a:solidFill>
              </a:rPr>
              <a:t>1-4</a:t>
            </a:r>
            <a:r>
              <a:rPr lang="en-US" altLang="zh-CN" dirty="0" smtClean="0"/>
              <a:t> spatial </a:t>
            </a:r>
            <a:r>
              <a:rPr lang="en-US" altLang="zh-CN" dirty="0"/>
              <a:t>streams</a:t>
            </a:r>
            <a:r>
              <a:rPr lang="en-US" altLang="zh-CN" dirty="0" smtClean="0"/>
              <a:t> in 11ax and 11be</a:t>
            </a:r>
            <a:endParaRPr lang="zh-CN" altLang="en-US" dirty="0"/>
          </a:p>
        </p:txBody>
      </p:sp>
      <p:sp>
        <p:nvSpPr>
          <p:cNvPr id="18" name="矩形 17"/>
          <p:cNvSpPr/>
          <p:nvPr/>
        </p:nvSpPr>
        <p:spPr>
          <a:xfrm rot="5400000">
            <a:off x="1109699" y="4135919"/>
            <a:ext cx="449587" cy="369332"/>
          </a:xfrm>
          <a:prstGeom prst="rect">
            <a:avLst/>
          </a:prstGeom>
        </p:spPr>
        <p:txBody>
          <a:bodyPr wrap="square">
            <a:spAutoFit/>
          </a:bodyPr>
          <a:lstStyle/>
          <a:p>
            <a:r>
              <a:rPr lang="en-US" altLang="zh-CN" sz="1800" b="1" dirty="0" smtClean="0"/>
              <a:t>…</a:t>
            </a:r>
            <a:endParaRPr lang="zh-CN" altLang="en-US" sz="1800" b="1" dirty="0"/>
          </a:p>
        </p:txBody>
      </p:sp>
      <p:cxnSp>
        <p:nvCxnSpPr>
          <p:cNvPr id="20" name="直接箭头连接符 19"/>
          <p:cNvCxnSpPr>
            <a:stCxn id="16" idx="3"/>
            <a:endCxn id="17" idx="1"/>
          </p:cNvCxnSpPr>
          <p:nvPr/>
        </p:nvCxnSpPr>
        <p:spPr bwMode="auto">
          <a:xfrm flipV="1">
            <a:off x="1554215" y="4024159"/>
            <a:ext cx="557661" cy="54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右大括号 24"/>
          <p:cNvSpPr/>
          <p:nvPr/>
        </p:nvSpPr>
        <p:spPr bwMode="auto">
          <a:xfrm>
            <a:off x="1624381" y="3939219"/>
            <a:ext cx="123377" cy="678280"/>
          </a:xfrm>
          <a:prstGeom prst="rightBrace">
            <a:avLst>
              <a:gd name="adj1" fmla="val 8333"/>
              <a:gd name="adj2" fmla="val 5468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cxnSp>
        <p:nvCxnSpPr>
          <p:cNvPr id="26" name="直接箭头连接符 25"/>
          <p:cNvCxnSpPr/>
          <p:nvPr/>
        </p:nvCxnSpPr>
        <p:spPr bwMode="auto">
          <a:xfrm>
            <a:off x="1744715" y="4312699"/>
            <a:ext cx="3957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文本框 27"/>
          <p:cNvSpPr txBox="1"/>
          <p:nvPr/>
        </p:nvSpPr>
        <p:spPr>
          <a:xfrm>
            <a:off x="2112380" y="4162203"/>
            <a:ext cx="6903482" cy="623248"/>
          </a:xfrm>
          <a:prstGeom prst="rect">
            <a:avLst/>
          </a:prstGeom>
          <a:noFill/>
        </p:spPr>
        <p:txBody>
          <a:bodyPr wrap="square" rtlCol="0">
            <a:spAutoFit/>
          </a:bodyPr>
          <a:lstStyle/>
          <a:p>
            <a:r>
              <a:rPr lang="en-US" altLang="zh-CN" b="1" dirty="0" smtClean="0">
                <a:solidFill>
                  <a:srgbClr val="C00000"/>
                </a:solidFill>
              </a:rPr>
              <a:t>1-8</a:t>
            </a:r>
            <a:r>
              <a:rPr lang="en-US" altLang="zh-CN" dirty="0" smtClean="0"/>
              <a:t> spatial streams in 11ax</a:t>
            </a:r>
          </a:p>
          <a:p>
            <a:r>
              <a:rPr lang="en-US" altLang="zh-CN" b="1" dirty="0" smtClean="0">
                <a:solidFill>
                  <a:srgbClr val="C00000"/>
                </a:solidFill>
              </a:rPr>
              <a:t>1-16</a:t>
            </a:r>
            <a:r>
              <a:rPr lang="en-US" altLang="zh-CN" dirty="0" smtClean="0"/>
              <a:t> spatial streams in 11be </a:t>
            </a:r>
          </a:p>
          <a:p>
            <a:r>
              <a:rPr lang="en-US" altLang="zh-CN" sz="1050" dirty="0" smtClean="0"/>
              <a:t>(</a:t>
            </a:r>
            <a:r>
              <a:rPr lang="zh-CN" altLang="en-US" sz="1050" baseline="30000" dirty="0" smtClean="0"/>
              <a:t>*</a:t>
            </a:r>
            <a:r>
              <a:rPr lang="en-US" altLang="zh-CN" sz="1050" baseline="30000" dirty="0" smtClean="0"/>
              <a:t>1 </a:t>
            </a:r>
            <a:r>
              <a:rPr lang="en-US" altLang="zh-CN" sz="1050" dirty="0" smtClean="0"/>
              <a:t>Motion: </a:t>
            </a:r>
            <a:r>
              <a:rPr lang="en-GB" altLang="zh-CN" sz="1050" i="1" dirty="0"/>
              <a:t>802.11be supports a maximum of 16 spatial streams (total across all the scheduled STAs) for </a:t>
            </a:r>
            <a:r>
              <a:rPr lang="en-GB" altLang="zh-CN" sz="1050" i="1" dirty="0" smtClean="0"/>
              <a:t>MU-MIMO</a:t>
            </a:r>
            <a:r>
              <a:rPr lang="en-GB" altLang="zh-CN" sz="1050" dirty="0" smtClean="0"/>
              <a:t>)</a:t>
            </a:r>
            <a:endParaRPr lang="zh-CN" altLang="en-US" sz="1050" dirty="0"/>
          </a:p>
        </p:txBody>
      </p:sp>
      <p:sp>
        <p:nvSpPr>
          <p:cNvPr id="29" name="矩形 28"/>
          <p:cNvSpPr/>
          <p:nvPr/>
        </p:nvSpPr>
        <p:spPr bwMode="auto">
          <a:xfrm>
            <a:off x="616956" y="5772502"/>
            <a:ext cx="1485900" cy="381000"/>
          </a:xfrm>
          <a:prstGeom prst="rect">
            <a:avLst/>
          </a:prstGeom>
          <a:solidFill>
            <a:schemeClr val="accent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smtClean="0"/>
              <a:t>Non MU-MIMO </a:t>
            </a:r>
            <a:r>
              <a:rPr lang="en-US" altLang="zh-CN" dirty="0"/>
              <a:t>RU</a:t>
            </a:r>
            <a:endParaRPr lang="zh-CN" altLang="en-US" dirty="0"/>
          </a:p>
        </p:txBody>
      </p:sp>
      <p:sp>
        <p:nvSpPr>
          <p:cNvPr id="31" name="矩形 30"/>
          <p:cNvSpPr/>
          <p:nvPr/>
        </p:nvSpPr>
        <p:spPr bwMode="auto">
          <a:xfrm>
            <a:off x="1037960" y="5541911"/>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1</a:t>
            </a:r>
            <a:endParaRPr kumimoji="0" lang="zh-CN" altLang="en-US" sz="800" b="0" i="0" u="none" strike="noStrike" cap="none" normalizeH="0" baseline="0" dirty="0">
              <a:ln>
                <a:noFill/>
              </a:ln>
              <a:solidFill>
                <a:schemeClr val="tx1"/>
              </a:solidFill>
              <a:effectLst/>
              <a:latin typeface="Times New Roman" charset="0"/>
            </a:endParaRPr>
          </a:p>
        </p:txBody>
      </p:sp>
      <p:cxnSp>
        <p:nvCxnSpPr>
          <p:cNvPr id="34" name="直接箭头连接符 33"/>
          <p:cNvCxnSpPr>
            <a:stCxn id="31" idx="3"/>
            <a:endCxn id="37" idx="1"/>
          </p:cNvCxnSpPr>
          <p:nvPr/>
        </p:nvCxnSpPr>
        <p:spPr bwMode="auto">
          <a:xfrm>
            <a:off x="1670948" y="5621545"/>
            <a:ext cx="5938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文本框 36"/>
          <p:cNvSpPr txBox="1"/>
          <p:nvPr/>
        </p:nvSpPr>
        <p:spPr>
          <a:xfrm>
            <a:off x="2264780" y="5309921"/>
            <a:ext cx="6650620" cy="623248"/>
          </a:xfrm>
          <a:prstGeom prst="rect">
            <a:avLst/>
          </a:prstGeom>
          <a:noFill/>
        </p:spPr>
        <p:txBody>
          <a:bodyPr wrap="square" rtlCol="0">
            <a:spAutoFit/>
          </a:bodyPr>
          <a:lstStyle/>
          <a:p>
            <a:r>
              <a:rPr lang="en-US" altLang="zh-CN" b="1" dirty="0" smtClean="0">
                <a:solidFill>
                  <a:srgbClr val="C00000"/>
                </a:solidFill>
              </a:rPr>
              <a:t>1-8</a:t>
            </a:r>
            <a:r>
              <a:rPr lang="en-US" altLang="zh-CN" dirty="0" smtClean="0"/>
              <a:t> spatial streams in 11ax</a:t>
            </a:r>
          </a:p>
          <a:p>
            <a:r>
              <a:rPr lang="en-US" altLang="zh-CN" b="1" dirty="0" smtClean="0">
                <a:solidFill>
                  <a:srgbClr val="C00000"/>
                </a:solidFill>
              </a:rPr>
              <a:t>1-16</a:t>
            </a:r>
            <a:r>
              <a:rPr lang="en-US" altLang="zh-CN" dirty="0" smtClean="0"/>
              <a:t> spatial streams in 11be </a:t>
            </a:r>
          </a:p>
          <a:p>
            <a:r>
              <a:rPr lang="en-US" altLang="zh-CN" sz="1050" dirty="0" smtClean="0"/>
              <a:t>(</a:t>
            </a:r>
            <a:r>
              <a:rPr lang="zh-CN" altLang="en-US" sz="1050" baseline="30000" dirty="0"/>
              <a:t>*</a:t>
            </a:r>
            <a:r>
              <a:rPr lang="en-US" altLang="zh-CN" sz="1050" baseline="30000" dirty="0" smtClean="0"/>
              <a:t>2 </a:t>
            </a:r>
            <a:r>
              <a:rPr lang="en-US" altLang="zh-CN" sz="1050" dirty="0" smtClean="0"/>
              <a:t>Motion: </a:t>
            </a:r>
            <a:r>
              <a:rPr lang="en-GB" altLang="zh-CN" sz="1050" i="1" dirty="0"/>
              <a:t>802.11be defines a maximum of 16 spatial streams for </a:t>
            </a:r>
            <a:r>
              <a:rPr lang="en-GB" altLang="zh-CN" sz="1050" i="1" dirty="0" smtClean="0"/>
              <a:t>SU-MIMO</a:t>
            </a:r>
            <a:r>
              <a:rPr lang="en-GB" altLang="zh-CN" sz="1050" dirty="0" smtClean="0"/>
              <a:t>)</a:t>
            </a:r>
            <a:endParaRPr lang="zh-CN" altLang="en-US" sz="1050" dirty="0"/>
          </a:p>
        </p:txBody>
      </p:sp>
      <p:cxnSp>
        <p:nvCxnSpPr>
          <p:cNvPr id="42" name="直接连接符 41"/>
          <p:cNvCxnSpPr/>
          <p:nvPr/>
        </p:nvCxnSpPr>
        <p:spPr bwMode="auto">
          <a:xfrm>
            <a:off x="321682" y="5181600"/>
            <a:ext cx="8136519" cy="0"/>
          </a:xfrm>
          <a:prstGeom prst="line">
            <a:avLst/>
          </a:prstGeom>
          <a:solidFill>
            <a:schemeClr val="accent1"/>
          </a:solidFill>
          <a:ln w="12700" cap="flat" cmpd="sng" algn="ctr">
            <a:solidFill>
              <a:schemeClr val="tx1"/>
            </a:solidFill>
            <a:prstDash val="lgDash"/>
            <a:round/>
            <a:headEnd type="none" w="sm" len="sm"/>
            <a:tailEnd type="none" w="sm" len="sm"/>
          </a:ln>
          <a:effectLst/>
        </p:spPr>
      </p:cxnSp>
    </p:spTree>
    <p:extLst>
      <p:ext uri="{BB962C8B-B14F-4D97-AF65-F5344CB8AC3E}">
        <p14:creationId xmlns:p14="http://schemas.microsoft.com/office/powerpoint/2010/main" val="377398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609600" y="3733800"/>
            <a:ext cx="7772401" cy="2436584"/>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smtClean="0">
                <a:solidFill>
                  <a:schemeClr val="dk1"/>
                </a:solidFill>
                <a:ea typeface="Times New Roman"/>
                <a:cs typeface="Times New Roman"/>
                <a:sym typeface="Times New Roman"/>
              </a:rPr>
              <a:t>According </a:t>
            </a:r>
            <a:r>
              <a:rPr lang="en-US" altLang="zh-CN" sz="1800" dirty="0" smtClean="0">
                <a:solidFill>
                  <a:schemeClr val="dk1"/>
                </a:solidFill>
                <a:ea typeface="Times New Roman"/>
                <a:cs typeface="Times New Roman"/>
                <a:sym typeface="Times New Roman"/>
              </a:rPr>
              <a:t>to </a:t>
            </a:r>
            <a:r>
              <a:rPr lang="en-US" altLang="zh-CN" sz="1800" dirty="0">
                <a:solidFill>
                  <a:schemeClr val="dk1"/>
                </a:solidFill>
                <a:ea typeface="Times New Roman"/>
                <a:cs typeface="Times New Roman"/>
                <a:sym typeface="Times New Roman"/>
              </a:rPr>
              <a:t>the </a:t>
            </a:r>
            <a:r>
              <a:rPr lang="en-US" altLang="zh-CN" sz="1800" dirty="0" smtClean="0">
                <a:solidFill>
                  <a:schemeClr val="dk1"/>
                </a:solidFill>
                <a:ea typeface="Times New Roman"/>
                <a:cs typeface="Times New Roman"/>
                <a:sym typeface="Times New Roman"/>
              </a:rPr>
              <a:t>table</a:t>
            </a:r>
            <a:r>
              <a:rPr lang="en-US" altLang="zh-CN" sz="1800" dirty="0" smtClean="0">
                <a:solidFill>
                  <a:schemeClr val="dk1"/>
                </a:solidFill>
                <a:ea typeface="Times New Roman"/>
                <a:cs typeface="Times New Roman"/>
                <a:sym typeface="Times New Roman"/>
              </a:rPr>
              <a:t>, a 6-bit SS Allocation subfield is enough to indicate Starting Spatial Stream and Number Of Spatial Streams in 11ax. </a:t>
            </a:r>
          </a:p>
          <a:p>
            <a:pPr algn="just">
              <a:spcBef>
                <a:spcPts val="0"/>
              </a:spcBef>
              <a:buSzPct val="100000"/>
            </a:pPr>
            <a:r>
              <a:rPr lang="en-US" altLang="zh-CN" sz="1800" dirty="0" smtClean="0">
                <a:solidFill>
                  <a:schemeClr val="dk1"/>
                </a:solidFill>
                <a:ea typeface="Times New Roman"/>
                <a:cs typeface="Times New Roman"/>
                <a:sym typeface="Times New Roman"/>
              </a:rPr>
              <a:t>If we follow the 11ax style in 11be, an 8-bit SS Allocation subfield is needed, where 4 bits for </a:t>
            </a:r>
            <a:r>
              <a:rPr lang="en-US" altLang="zh-CN" sz="1800" dirty="0">
                <a:solidFill>
                  <a:schemeClr val="dk1"/>
                </a:solidFill>
                <a:ea typeface="Times New Roman"/>
                <a:cs typeface="Times New Roman"/>
                <a:sym typeface="Times New Roman"/>
              </a:rPr>
              <a:t>Starting Spatial </a:t>
            </a:r>
            <a:r>
              <a:rPr lang="en-US" altLang="zh-CN" sz="1800" dirty="0" smtClean="0">
                <a:solidFill>
                  <a:schemeClr val="dk1"/>
                </a:solidFill>
                <a:ea typeface="Times New Roman"/>
                <a:cs typeface="Times New Roman"/>
                <a:sym typeface="Times New Roman"/>
              </a:rPr>
              <a:t>Stream and 4 bits for </a:t>
            </a:r>
            <a:r>
              <a:rPr lang="en-US" altLang="zh-CN" sz="1800" dirty="0">
                <a:solidFill>
                  <a:schemeClr val="dk1"/>
                </a:solidFill>
                <a:ea typeface="Times New Roman"/>
                <a:cs typeface="Times New Roman"/>
                <a:sym typeface="Times New Roman"/>
              </a:rPr>
              <a:t>Number O</a:t>
            </a:r>
            <a:r>
              <a:rPr lang="en-US" altLang="zh-CN" sz="1800" dirty="0" smtClean="0">
                <a:solidFill>
                  <a:schemeClr val="dk1"/>
                </a:solidFill>
                <a:ea typeface="Times New Roman"/>
                <a:cs typeface="Times New Roman"/>
                <a:sym typeface="Times New Roman"/>
              </a:rPr>
              <a:t>f </a:t>
            </a:r>
            <a:r>
              <a:rPr lang="en-US" altLang="zh-CN" sz="1800" dirty="0">
                <a:solidFill>
                  <a:schemeClr val="dk1"/>
                </a:solidFill>
                <a:ea typeface="Times New Roman"/>
                <a:cs typeface="Times New Roman"/>
                <a:sym typeface="Times New Roman"/>
              </a:rPr>
              <a:t>Spatial </a:t>
            </a:r>
            <a:r>
              <a:rPr lang="en-US" altLang="zh-CN" sz="1800" dirty="0" smtClean="0">
                <a:solidFill>
                  <a:schemeClr val="dk1"/>
                </a:solidFill>
                <a:ea typeface="Times New Roman"/>
                <a:cs typeface="Times New Roman"/>
                <a:sym typeface="Times New Roman"/>
              </a:rPr>
              <a:t>Streams. </a:t>
            </a:r>
          </a:p>
          <a:p>
            <a:pPr marL="715963" lvl="1" indent="-354013" algn="just">
              <a:buSzPct val="100000"/>
            </a:pPr>
            <a:r>
              <a:rPr lang="en-US" altLang="zh-CN" sz="1400" dirty="0" smtClean="0"/>
              <a:t>An 8-bit SS Allocation subfield seems unacceptable if </a:t>
            </a:r>
            <a:r>
              <a:rPr lang="en-US" altLang="zh-CN" sz="1400" dirty="0"/>
              <a:t>we </a:t>
            </a:r>
            <a:r>
              <a:rPr lang="en-US" altLang="zh-CN" sz="1400" dirty="0" smtClean="0"/>
              <a:t>have the same length of User Info field as in </a:t>
            </a:r>
            <a:r>
              <a:rPr lang="en-US" altLang="zh-CN" sz="1400" dirty="0"/>
              <a:t>11ax, </a:t>
            </a:r>
            <a:r>
              <a:rPr lang="en-US" altLang="zh-CN" sz="1400" dirty="0" smtClean="0"/>
              <a:t>because there is no enough room for it. Therefore, in the following we propose to indicate SS Allocation with smaller bits for both MU-MIMO and non-MU-MIMO users.</a:t>
            </a:r>
            <a:endParaRPr lang="en-US" altLang="zh-CN" sz="1400" dirty="0"/>
          </a:p>
          <a:p>
            <a:pPr marL="0" indent="0" algn="just">
              <a:spcBef>
                <a:spcPts val="0"/>
              </a:spcBef>
              <a:buSzPct val="100000"/>
              <a:buNone/>
            </a:pPr>
            <a:endParaRPr lang="en-US" altLang="zh-CN" sz="1800" dirty="0">
              <a:solidFill>
                <a:schemeClr val="dk1"/>
              </a:solidFill>
              <a:ea typeface="Times New Roman"/>
              <a:cs typeface="Times New Roman"/>
            </a:endParaRPr>
          </a:p>
          <a:p>
            <a:pPr marL="361950" lvl="1" indent="0" algn="just">
              <a:buSzPct val="100000"/>
              <a:buNone/>
            </a:pPr>
            <a:endParaRPr lang="en-US" altLang="zh-CN" sz="1400" b="1" dirty="0">
              <a:solidFill>
                <a:srgbClr val="FF0000"/>
              </a:solidFill>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smtClean="0">
                <a:solidFill>
                  <a:schemeClr val="tx1"/>
                </a:solidFill>
              </a:rPr>
              <a:t>Problem of </a:t>
            </a:r>
            <a:r>
              <a:rPr lang="en-IE" altLang="zh-CN" dirty="0">
                <a:solidFill>
                  <a:schemeClr val="tx1"/>
                </a:solidFill>
              </a:rPr>
              <a:t>SS Allocation</a:t>
            </a:r>
            <a:r>
              <a:rPr lang="en-IE" dirty="0" smtClean="0">
                <a:solidFill>
                  <a:schemeClr val="tx1"/>
                </a:solidFill>
              </a:rPr>
              <a:t> in 11be</a:t>
            </a:r>
            <a:endParaRPr lang="en-US" dirty="0">
              <a:solidFill>
                <a:schemeClr val="tx1"/>
              </a:solidFill>
            </a:endParaRPr>
          </a:p>
        </p:txBody>
      </p:sp>
      <p:graphicFrame>
        <p:nvGraphicFramePr>
          <p:cNvPr id="22" name="表格 21"/>
          <p:cNvGraphicFramePr>
            <a:graphicFrameLocks noGrp="1"/>
          </p:cNvGraphicFramePr>
          <p:nvPr>
            <p:extLst>
              <p:ext uri="{D42A27DB-BD31-4B8C-83A1-F6EECF244321}">
                <p14:modId xmlns:p14="http://schemas.microsoft.com/office/powerpoint/2010/main" val="1923736856"/>
              </p:ext>
            </p:extLst>
          </p:nvPr>
        </p:nvGraphicFramePr>
        <p:xfrm>
          <a:off x="1409700" y="1734820"/>
          <a:ext cx="6172200" cy="1559560"/>
        </p:xfrm>
        <a:graphic>
          <a:graphicData uri="http://schemas.openxmlformats.org/drawingml/2006/table">
            <a:tbl>
              <a:tblPr firstRow="1" bandRow="1">
                <a:tableStyleId>{5940675A-B579-460E-94D1-54222C63F5DA}</a:tableStyleId>
              </a:tblPr>
              <a:tblGrid>
                <a:gridCol w="3882513"/>
                <a:gridCol w="1194619"/>
                <a:gridCol w="1095068"/>
              </a:tblGrid>
              <a:tr h="370840">
                <a:tc>
                  <a:txBody>
                    <a:bodyPr/>
                    <a:lstStyle/>
                    <a:p>
                      <a:r>
                        <a:rPr lang="en-US" altLang="zh-CN" sz="1200" dirty="0" smtClean="0"/>
                        <a:t>Case</a:t>
                      </a:r>
                      <a:endParaRPr lang="zh-CN" altLang="en-US" sz="1200" dirty="0"/>
                    </a:p>
                  </a:txBody>
                  <a:tcPr>
                    <a:solidFill>
                      <a:schemeClr val="bg2">
                        <a:lumMod val="40000"/>
                        <a:lumOff val="60000"/>
                      </a:schemeClr>
                    </a:solidFill>
                  </a:tcPr>
                </a:tc>
                <a:tc>
                  <a:txBody>
                    <a:bodyPr/>
                    <a:lstStyle/>
                    <a:p>
                      <a:r>
                        <a:rPr lang="en-US" altLang="zh-CN" sz="1200" dirty="0" smtClean="0"/>
                        <a:t>NUM_STS in</a:t>
                      </a:r>
                      <a:r>
                        <a:rPr lang="en-US" altLang="zh-CN" sz="1200" baseline="0" dirty="0" smtClean="0"/>
                        <a:t> 11ax</a:t>
                      </a:r>
                      <a:endParaRPr lang="zh-CN" altLang="en-US" sz="1200" dirty="0"/>
                    </a:p>
                  </a:txBody>
                  <a:tcPr>
                    <a:solidFill>
                      <a:schemeClr val="bg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NUM_STS in 11be</a:t>
                      </a:r>
                      <a:endParaRPr lang="zh-CN" altLang="en-US" sz="1200" dirty="0" smtClean="0"/>
                    </a:p>
                  </a:txBody>
                  <a:tcPr>
                    <a:solidFill>
                      <a:schemeClr val="bg2">
                        <a:lumMod val="40000"/>
                        <a:lumOff val="60000"/>
                      </a:schemeClr>
                    </a:solidFill>
                  </a:tcPr>
                </a:tc>
              </a:tr>
              <a:tr h="370840">
                <a:tc>
                  <a:txBody>
                    <a:bodyPr/>
                    <a:lstStyle/>
                    <a:p>
                      <a:r>
                        <a:rPr lang="en-US" altLang="zh-CN" sz="1200" dirty="0" smtClean="0"/>
                        <a:t>NUM_STS </a:t>
                      </a:r>
                      <a:r>
                        <a:rPr lang="en-US" altLang="zh-CN" sz="1200" dirty="0" smtClean="0"/>
                        <a:t>per user per MU-MIMO RU</a:t>
                      </a:r>
                      <a:endParaRPr lang="zh-CN" altLang="en-US" sz="1200" dirty="0"/>
                    </a:p>
                  </a:txBody>
                  <a:tcPr anchor="ctr"/>
                </a:tc>
                <a:tc>
                  <a:txBody>
                    <a:bodyPr/>
                    <a:lstStyle/>
                    <a:p>
                      <a:r>
                        <a:rPr lang="en-US" altLang="zh-CN" sz="1200" dirty="0" smtClean="0"/>
                        <a:t>1-4</a:t>
                      </a:r>
                      <a:endParaRPr lang="zh-CN" altLang="en-US" sz="1200" dirty="0"/>
                    </a:p>
                  </a:txBody>
                  <a:tcPr anchor="ctr"/>
                </a:tc>
                <a:tc>
                  <a:txBody>
                    <a:bodyPr/>
                    <a:lstStyle/>
                    <a:p>
                      <a:r>
                        <a:rPr lang="en-US" altLang="zh-CN" sz="1200" dirty="0" smtClean="0"/>
                        <a:t>1-4</a:t>
                      </a:r>
                      <a:endParaRPr lang="zh-CN" altLang="en-US" sz="1200" dirty="0"/>
                    </a:p>
                  </a:txBody>
                  <a:tcPr anchor="ctr"/>
                </a:tc>
              </a:tr>
              <a:tr h="365760">
                <a:tc>
                  <a:txBody>
                    <a:bodyPr/>
                    <a:lstStyle/>
                    <a:p>
                      <a:pPr marL="0" algn="l" defTabSz="457200" rtl="0" eaLnBrk="1" latinLnBrk="0" hangingPunct="1"/>
                      <a:r>
                        <a:rPr lang="en-US" sz="1200" kern="1200" dirty="0" smtClean="0">
                          <a:solidFill>
                            <a:schemeClr val="tx1"/>
                          </a:solidFill>
                          <a:latin typeface="+mn-lt"/>
                          <a:ea typeface="+mn-ea"/>
                          <a:cs typeface="+mn-cs"/>
                        </a:rPr>
                        <a:t>NUM_STS </a:t>
                      </a:r>
                      <a:r>
                        <a:rPr lang="en-US" sz="1200" kern="1200" dirty="0">
                          <a:solidFill>
                            <a:schemeClr val="tx1"/>
                          </a:solidFill>
                          <a:latin typeface="+mn-lt"/>
                          <a:ea typeface="+mn-ea"/>
                          <a:cs typeface="+mn-cs"/>
                        </a:rPr>
                        <a:t>summed over all users per RU</a:t>
                      </a:r>
                    </a:p>
                  </a:txBody>
                  <a:tcPr anchor="ctr"/>
                </a:tc>
                <a:tc>
                  <a:txBody>
                    <a:bodyPr/>
                    <a:lstStyle/>
                    <a:p>
                      <a:r>
                        <a:rPr lang="en-US" altLang="zh-CN" sz="1200" dirty="0" smtClean="0"/>
                        <a:t>1-8</a:t>
                      </a:r>
                      <a:endParaRPr lang="zh-CN" altLang="en-US" sz="1200" dirty="0"/>
                    </a:p>
                  </a:txBody>
                  <a:tcPr anchor="ctr"/>
                </a:tc>
                <a:tc>
                  <a:txBody>
                    <a:bodyPr/>
                    <a:lstStyle/>
                    <a:p>
                      <a:r>
                        <a:rPr lang="en-US" altLang="zh-CN" sz="1200" dirty="0" smtClean="0"/>
                        <a:t>1-16</a:t>
                      </a:r>
                      <a:endParaRPr lang="zh-CN" altLang="en-US" sz="1200" baseline="30000" dirty="0"/>
                    </a:p>
                  </a:txBody>
                  <a:tcPr anchor="ctr"/>
                </a:tc>
              </a:tr>
              <a:tr h="365760">
                <a:tc>
                  <a:txBody>
                    <a:bodyPr/>
                    <a:lstStyle/>
                    <a:p>
                      <a:pPr marL="0" algn="l" defTabSz="457200" rtl="0" eaLnBrk="1" latinLnBrk="0" hangingPunct="1"/>
                      <a:r>
                        <a:rPr lang="en-US" altLang="zh-CN" sz="1200" kern="1200" dirty="0" smtClean="0">
                          <a:solidFill>
                            <a:schemeClr val="tx1"/>
                          </a:solidFill>
                          <a:latin typeface="+mn-lt"/>
                          <a:ea typeface="+mn-ea"/>
                          <a:cs typeface="+mn-cs"/>
                        </a:rPr>
                        <a:t>NUM_STS </a:t>
                      </a:r>
                      <a:r>
                        <a:rPr lang="en-US" altLang="zh-CN" sz="1200" kern="1200" dirty="0" smtClean="0">
                          <a:solidFill>
                            <a:schemeClr val="tx1"/>
                          </a:solidFill>
                          <a:latin typeface="+mn-lt"/>
                          <a:ea typeface="+mn-ea"/>
                          <a:cs typeface="+mn-cs"/>
                        </a:rPr>
                        <a:t>for an RU assigned to no more than 1 user</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1-8</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1-16</a:t>
                      </a:r>
                      <a:endParaRPr lang="zh-CN" altLang="en-US" sz="1200" kern="1200" baseline="30000" dirty="0">
                        <a:solidFill>
                          <a:schemeClr val="tx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828085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481692" y="1447800"/>
            <a:ext cx="8128907" cy="4800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Here we propose to indicate SS Allocation with 7 bits. To support this, an MU-MIMO/Non-MU-MIMO indication is suggested to be added to the User Info field. The detail is shown as follows:</a:t>
            </a:r>
            <a:endParaRPr lang="en-US" altLang="zh-CN" sz="1800" dirty="0">
              <a:solidFill>
                <a:schemeClr val="dk1"/>
              </a:solidFill>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algn="just">
              <a:spcBef>
                <a:spcPts val="0"/>
              </a:spcBef>
              <a:buSzPct val="100000"/>
            </a:pPr>
            <a:r>
              <a:rPr lang="en-US" altLang="zh-CN" sz="1800" dirty="0">
                <a:solidFill>
                  <a:schemeClr val="dk1"/>
                </a:solidFill>
                <a:ea typeface="Times New Roman"/>
                <a:cs typeface="Times New Roman"/>
              </a:rPr>
              <a:t>From the above table, </a:t>
            </a:r>
            <a:r>
              <a:rPr lang="en-US" altLang="zh-CN" sz="1800" dirty="0" smtClean="0">
                <a:solidFill>
                  <a:schemeClr val="dk1"/>
                </a:solidFill>
                <a:ea typeface="Times New Roman"/>
                <a:cs typeface="Times New Roman"/>
              </a:rPr>
              <a:t>7 </a:t>
            </a:r>
            <a:r>
              <a:rPr lang="en-US" altLang="zh-CN" sz="1800" dirty="0">
                <a:solidFill>
                  <a:schemeClr val="dk1"/>
                </a:solidFill>
                <a:ea typeface="Times New Roman"/>
                <a:cs typeface="Times New Roman"/>
              </a:rPr>
              <a:t>bits </a:t>
            </a:r>
            <a:r>
              <a:rPr lang="en-US" altLang="zh-CN" sz="1800" dirty="0" smtClean="0">
                <a:solidFill>
                  <a:schemeClr val="dk1"/>
                </a:solidFill>
                <a:ea typeface="Times New Roman"/>
                <a:cs typeface="Times New Roman"/>
              </a:rPr>
              <a:t>(1+4+2 </a:t>
            </a:r>
            <a:r>
              <a:rPr lang="en-US" altLang="zh-CN" sz="1800" dirty="0">
                <a:solidFill>
                  <a:schemeClr val="dk1"/>
                </a:solidFill>
                <a:ea typeface="Times New Roman"/>
                <a:cs typeface="Times New Roman"/>
              </a:rPr>
              <a:t>bits) are enough for SS Allocation </a:t>
            </a:r>
            <a:r>
              <a:rPr lang="en-US" altLang="zh-CN" sz="1800" dirty="0" smtClean="0">
                <a:solidFill>
                  <a:schemeClr val="dk1"/>
                </a:solidFill>
                <a:ea typeface="Times New Roman"/>
                <a:cs typeface="Times New Roman"/>
              </a:rPr>
              <a:t>indication.</a:t>
            </a:r>
            <a:endParaRPr lang="en-US" altLang="zh-CN" sz="1800" dirty="0">
              <a:solidFill>
                <a:schemeClr val="dk1"/>
              </a:solidFill>
              <a:ea typeface="Times New Roman"/>
              <a:cs typeface="Times New Roman"/>
            </a:endParaRPr>
          </a:p>
          <a:p>
            <a:pPr marL="715963" lvl="1" indent="-354013" algn="just">
              <a:buSzPct val="100000"/>
            </a:pPr>
            <a:r>
              <a:rPr lang="en-US" altLang="zh-CN" sz="1400" dirty="0" smtClean="0"/>
              <a:t>When the MU-MIMO/Non-MU-MIMO indicates an MU-MIMO user, a 4-bit Starting Spatial Stream and a 2-bit Number Of Spatial Streams is enough for SS Allocation of an MU-MIMO user.</a:t>
            </a:r>
          </a:p>
          <a:p>
            <a:pPr marL="715963" lvl="1" indent="-354013" algn="just">
              <a:buSzPct val="100000"/>
            </a:pPr>
            <a:r>
              <a:rPr lang="en-US" altLang="zh-CN" sz="1400" dirty="0"/>
              <a:t>When the MU-MIMO/Non-MU-MIMO indicates </a:t>
            </a:r>
            <a:r>
              <a:rPr lang="en-US" altLang="zh-CN" sz="1400" dirty="0" smtClean="0"/>
              <a:t>a non-MU-MIMO </a:t>
            </a:r>
            <a:r>
              <a:rPr lang="en-US" altLang="zh-CN" sz="1400" dirty="0"/>
              <a:t>user, </a:t>
            </a:r>
            <a:r>
              <a:rPr lang="en-US" altLang="zh-CN" sz="1400" dirty="0" smtClean="0"/>
              <a:t>a 4-bit </a:t>
            </a:r>
            <a:r>
              <a:rPr lang="en-US" altLang="zh-CN" sz="1400" dirty="0"/>
              <a:t>Number Of Spatial Streams is enough for SS Allocation of </a:t>
            </a:r>
            <a:r>
              <a:rPr lang="en-US" altLang="zh-CN" sz="1400" dirty="0" smtClean="0"/>
              <a:t>a non-MU-MIMO </a:t>
            </a:r>
            <a:r>
              <a:rPr lang="en-US" altLang="zh-CN" sz="1400" dirty="0"/>
              <a:t>user.</a:t>
            </a:r>
          </a:p>
          <a:p>
            <a:pPr marL="715963" lvl="1" indent="-354013" algn="just">
              <a:buSzPct val="100000"/>
            </a:pPr>
            <a:r>
              <a:rPr lang="en-US" altLang="zh-CN" sz="1400" dirty="0" smtClean="0"/>
              <a:t>Note 1: The 1 bit MU-MIMO/Non-MU-MIMO can either belong to SS Allocation subfield or not.</a:t>
            </a:r>
          </a:p>
          <a:p>
            <a:pPr marL="715963" lvl="1" indent="-354013" algn="just">
              <a:buSzPct val="100000"/>
            </a:pPr>
            <a:r>
              <a:rPr lang="en-US" altLang="zh-CN" sz="1400" dirty="0" smtClean="0"/>
              <a:t>Note 2: </a:t>
            </a:r>
            <a:r>
              <a:rPr lang="en-US" altLang="zh-CN" sz="1400" dirty="0"/>
              <a:t>The above two reserved bits can </a:t>
            </a:r>
            <a:r>
              <a:rPr lang="en-US" altLang="zh-CN" sz="1400" dirty="0" smtClean="0"/>
              <a:t>be </a:t>
            </a:r>
            <a:r>
              <a:rPr lang="en-US" altLang="zh-CN" sz="1400" dirty="0"/>
              <a:t>used for other indications. </a:t>
            </a:r>
          </a:p>
          <a:p>
            <a:pPr marL="715963" lvl="1" indent="-354013" algn="just">
              <a:buSzPct val="100000"/>
            </a:pPr>
            <a:endParaRPr lang="en-US" altLang="zh-CN" sz="1400" dirty="0"/>
          </a:p>
        </p:txBody>
      </p:sp>
      <p:sp>
        <p:nvSpPr>
          <p:cNvPr id="8" name="Rectangle 2"/>
          <p:cNvSpPr>
            <a:spLocks noGrp="1" noChangeArrowheads="1"/>
          </p:cNvSpPr>
          <p:nvPr>
            <p:ph type="title"/>
          </p:nvPr>
        </p:nvSpPr>
        <p:spPr>
          <a:xfrm>
            <a:off x="125104" y="685800"/>
            <a:ext cx="8915400" cy="533400"/>
          </a:xfrm>
          <a:noFill/>
          <a:ln/>
        </p:spPr>
        <p:txBody>
          <a:bodyPr/>
          <a:lstStyle/>
          <a:p>
            <a:r>
              <a:rPr lang="en-US" dirty="0" smtClean="0">
                <a:solidFill>
                  <a:schemeClr val="tx1"/>
                </a:solidFill>
              </a:rPr>
              <a:t>Option 1: MU-MIMO/Non-MU-MIMO Indication</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510727897"/>
              </p:ext>
            </p:extLst>
          </p:nvPr>
        </p:nvGraphicFramePr>
        <p:xfrm>
          <a:off x="1981200" y="2514600"/>
          <a:ext cx="5001986" cy="1707995"/>
        </p:xfrm>
        <a:graphic>
          <a:graphicData uri="http://schemas.openxmlformats.org/presentationml/2006/ole">
            <mc:AlternateContent xmlns:mc="http://schemas.openxmlformats.org/markup-compatibility/2006">
              <mc:Choice xmlns:v="urn:schemas-microsoft-com:vml" Requires="v">
                <p:oleObj spid="_x0000_s19609" name="Visio" r:id="rId4" imgW="4686170" imgH="1600046" progId="Visio.Drawing.15">
                  <p:embed/>
                </p:oleObj>
              </mc:Choice>
              <mc:Fallback>
                <p:oleObj name="Visio" r:id="rId4" imgW="4686170" imgH="1600046" progId="Visio.Drawing.15">
                  <p:embed/>
                  <p:pic>
                    <p:nvPicPr>
                      <p:cNvPr id="0" name=""/>
                      <p:cNvPicPr/>
                      <p:nvPr/>
                    </p:nvPicPr>
                    <p:blipFill>
                      <a:blip r:embed="rId5"/>
                      <a:stretch>
                        <a:fillRect/>
                      </a:stretch>
                    </p:blipFill>
                    <p:spPr>
                      <a:xfrm>
                        <a:off x="1981200" y="2514600"/>
                        <a:ext cx="5001986" cy="1707995"/>
                      </a:xfrm>
                      <a:prstGeom prst="rect">
                        <a:avLst/>
                      </a:prstGeom>
                    </p:spPr>
                  </p:pic>
                </p:oleObj>
              </mc:Fallback>
            </mc:AlternateContent>
          </a:graphicData>
        </a:graphic>
      </p:graphicFrame>
    </p:spTree>
    <p:extLst>
      <p:ext uri="{BB962C8B-B14F-4D97-AF65-F5344CB8AC3E}">
        <p14:creationId xmlns:p14="http://schemas.microsoft.com/office/powerpoint/2010/main" val="579862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3086100"/>
            <a:ext cx="8991600" cy="3314700"/>
          </a:xfrm>
        </p:spPr>
        <p:txBody>
          <a:bodyPr/>
          <a:lstStyle/>
          <a:p>
            <a:r>
              <a:rPr lang="en-CA" sz="1800" dirty="0" smtClean="0"/>
              <a:t>The User Info field in EHT TF may most likely include the AID, RU Allocation and SS Allocation sub-fields like in 11ax TF. </a:t>
            </a:r>
          </a:p>
          <a:p>
            <a:r>
              <a:rPr lang="en-CA" sz="1800" dirty="0" smtClean="0"/>
              <a:t>The receiver decodes the TF up to the FCS, and naturally configures how many times the same RU Allocation repeats across all the User Info fields. </a:t>
            </a:r>
          </a:p>
          <a:p>
            <a:pPr lvl="1"/>
            <a:r>
              <a:rPr lang="en-CA" sz="1400" dirty="0" smtClean="0"/>
              <a:t>The same RU Allocation appears multiple times across the multiple User Info fields may imply the MU-MIMO SS Allocation sub-field.</a:t>
            </a:r>
          </a:p>
          <a:p>
            <a:pPr lvl="1"/>
            <a:r>
              <a:rPr lang="en-CA" sz="1400" dirty="0" smtClean="0"/>
              <a:t>The RU Allocation appears once in a User Info field may imply the non-MU-MIMO SS Allocation sub-field.</a:t>
            </a:r>
          </a:p>
          <a:p>
            <a:r>
              <a:rPr lang="en-CA" sz="1800" dirty="0" smtClean="0"/>
              <a:t>Option 2 requires only 6 bits, since the MU-MIMO/non-MU-MIMO is implicitly indicated as above.</a:t>
            </a:r>
          </a:p>
          <a:p>
            <a:pPr lvl="1"/>
            <a:r>
              <a:rPr lang="en-CA" sz="1400" dirty="0"/>
              <a:t>4</a:t>
            </a:r>
            <a:r>
              <a:rPr lang="en-CA" sz="1400" dirty="0" smtClean="0"/>
              <a:t> bits for the Starting Spatial Streams and  2 bits for the Number of Spatial Streams in case of MU-MIMO</a:t>
            </a:r>
          </a:p>
          <a:p>
            <a:pPr lvl="1"/>
            <a:r>
              <a:rPr lang="en-CA" sz="1400" dirty="0" smtClean="0"/>
              <a:t>4 bits for the Number of Spatial Streams and 2 bits assigned as Reserved in case of non-MU-MIMO</a:t>
            </a:r>
            <a:endParaRPr lang="en-CA" sz="1400"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4" name="Title 3"/>
          <p:cNvSpPr>
            <a:spLocks noGrp="1"/>
          </p:cNvSpPr>
          <p:nvPr>
            <p:ph type="title"/>
          </p:nvPr>
        </p:nvSpPr>
        <p:spPr>
          <a:xfrm>
            <a:off x="76200" y="658504"/>
            <a:ext cx="8991600" cy="609600"/>
          </a:xfrm>
        </p:spPr>
        <p:txBody>
          <a:bodyPr/>
          <a:lstStyle/>
          <a:p>
            <a:r>
              <a:rPr lang="en-US" sz="2700" dirty="0">
                <a:solidFill>
                  <a:schemeClr val="tx1"/>
                </a:solidFill>
              </a:rPr>
              <a:t>Option </a:t>
            </a:r>
            <a:r>
              <a:rPr lang="en-US" sz="2700" dirty="0" smtClean="0">
                <a:solidFill>
                  <a:schemeClr val="tx1"/>
                </a:solidFill>
              </a:rPr>
              <a:t>2: Implicit MU-MIMO/Non-MU-MIMO </a:t>
            </a:r>
            <a:r>
              <a:rPr lang="en-US" sz="2700" dirty="0">
                <a:solidFill>
                  <a:schemeClr val="tx1"/>
                </a:solidFill>
              </a:rPr>
              <a:t>Indication</a:t>
            </a:r>
            <a:endParaRPr lang="en-CA" sz="2700" dirty="0"/>
          </a:p>
        </p:txBody>
      </p:sp>
      <p:sp>
        <p:nvSpPr>
          <p:cNvPr id="6" name="TextBox 5"/>
          <p:cNvSpPr txBox="1"/>
          <p:nvPr/>
        </p:nvSpPr>
        <p:spPr>
          <a:xfrm>
            <a:off x="1752600" y="2014150"/>
            <a:ext cx="1178079" cy="276999"/>
          </a:xfrm>
          <a:prstGeom prst="rect">
            <a:avLst/>
          </a:prstGeom>
          <a:noFill/>
        </p:spPr>
        <p:txBody>
          <a:bodyPr wrap="none" rtlCol="0">
            <a:spAutoFit/>
          </a:bodyPr>
          <a:lstStyle/>
          <a:p>
            <a:r>
              <a:rPr lang="en-CA" dirty="0" smtClean="0"/>
              <a:t>11ax TF Format</a:t>
            </a:r>
            <a:endParaRPr lang="en-CA" dirty="0"/>
          </a:p>
        </p:txBody>
      </p:sp>
      <p:graphicFrame>
        <p:nvGraphicFramePr>
          <p:cNvPr id="7" name="对象 6"/>
          <p:cNvGraphicFramePr>
            <a:graphicFrameLocks noChangeAspect="1"/>
          </p:cNvGraphicFramePr>
          <p:nvPr>
            <p:extLst>
              <p:ext uri="{D42A27DB-BD31-4B8C-83A1-F6EECF244321}">
                <p14:modId xmlns:p14="http://schemas.microsoft.com/office/powerpoint/2010/main" val="2701355509"/>
              </p:ext>
            </p:extLst>
          </p:nvPr>
        </p:nvGraphicFramePr>
        <p:xfrm>
          <a:off x="1143000" y="1233874"/>
          <a:ext cx="7239000" cy="2114550"/>
        </p:xfrm>
        <a:graphic>
          <a:graphicData uri="http://schemas.openxmlformats.org/presentationml/2006/ole">
            <mc:AlternateContent xmlns:mc="http://schemas.openxmlformats.org/markup-compatibility/2006">
              <mc:Choice xmlns:v="urn:schemas-microsoft-com:vml" Requires="v">
                <p:oleObj spid="_x0000_s21532" name="Visio" r:id="rId3" imgW="7257942" imgH="2124126" progId="Visio.Drawing.15">
                  <p:embed/>
                </p:oleObj>
              </mc:Choice>
              <mc:Fallback>
                <p:oleObj name="Visio" r:id="rId3" imgW="7257942" imgH="2124126" progId="Visio.Drawing.15">
                  <p:embed/>
                  <p:pic>
                    <p:nvPicPr>
                      <p:cNvPr id="0" name=""/>
                      <p:cNvPicPr/>
                      <p:nvPr/>
                    </p:nvPicPr>
                    <p:blipFill>
                      <a:blip r:embed="rId4"/>
                      <a:stretch>
                        <a:fillRect/>
                      </a:stretch>
                    </p:blipFill>
                    <p:spPr>
                      <a:xfrm>
                        <a:off x="1143000" y="1233874"/>
                        <a:ext cx="7239000" cy="2114550"/>
                      </a:xfrm>
                      <a:prstGeom prst="rect">
                        <a:avLst/>
                      </a:prstGeom>
                    </p:spPr>
                  </p:pic>
                </p:oleObj>
              </mc:Fallback>
            </mc:AlternateContent>
          </a:graphicData>
        </a:graphic>
      </p:graphicFrame>
    </p:spTree>
    <p:extLst>
      <p:ext uri="{BB962C8B-B14F-4D97-AF65-F5344CB8AC3E}">
        <p14:creationId xmlns:p14="http://schemas.microsoft.com/office/powerpoint/2010/main" val="599797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19200"/>
            <a:ext cx="8915400" cy="5105400"/>
          </a:xfrm>
        </p:spPr>
        <p:txBody>
          <a:bodyPr/>
          <a:lstStyle/>
          <a:p>
            <a:r>
              <a:rPr lang="en-CA" sz="2000" dirty="0" smtClean="0"/>
              <a:t>We propose to implicitly indicate the Starting Stream for the MU-MIMO in Option 3</a:t>
            </a:r>
          </a:p>
          <a:p>
            <a:pPr lvl="1"/>
            <a:r>
              <a:rPr lang="en-CA" sz="1800" dirty="0" smtClean="0"/>
              <a:t>SU/MU-MIMO is implicitly configured with checking how many times the same RU Allocation repeats </a:t>
            </a:r>
          </a:p>
          <a:p>
            <a:pPr lvl="1"/>
            <a:r>
              <a:rPr lang="en-CA" sz="1800" dirty="0" smtClean="0"/>
              <a:t>When the same RU Allocation repeats multiple times, the receiver computes the sum of Spatial Streams indicated in those User Info fields with the same RU Allocation prior to the corresponding User Info field with the same RU Allocation</a:t>
            </a:r>
          </a:p>
          <a:p>
            <a:pPr lvl="2"/>
            <a:r>
              <a:rPr lang="en-CA" dirty="0" smtClean="0"/>
              <a:t>E.g.) </a:t>
            </a:r>
            <a:r>
              <a:rPr lang="en-CA" dirty="0" smtClean="0">
                <a:solidFill>
                  <a:srgbClr val="1E1EFA"/>
                </a:solidFill>
              </a:rPr>
              <a:t>User Info field 1:</a:t>
            </a:r>
            <a:r>
              <a:rPr lang="en-CA" dirty="0" smtClean="0"/>
              <a:t>AID </a:t>
            </a:r>
            <a:r>
              <a:rPr lang="en-CA" dirty="0" err="1" smtClean="0"/>
              <a:t>abc</a:t>
            </a:r>
            <a:r>
              <a:rPr lang="en-CA" dirty="0" smtClean="0"/>
              <a:t>, RU 1234, </a:t>
            </a:r>
            <a:r>
              <a:rPr lang="en-CA" dirty="0" err="1" smtClean="0"/>
              <a:t>Num_SS</a:t>
            </a:r>
            <a:r>
              <a:rPr lang="en-CA" dirty="0" smtClean="0"/>
              <a:t> 2, </a:t>
            </a:r>
            <a:r>
              <a:rPr lang="en-CA" dirty="0" smtClean="0">
                <a:solidFill>
                  <a:srgbClr val="1E1EFA"/>
                </a:solidFill>
              </a:rPr>
              <a:t>User Info field 2:</a:t>
            </a:r>
            <a:r>
              <a:rPr lang="en-CA" dirty="0" smtClean="0"/>
              <a:t> AID xyz, RU 1234, </a:t>
            </a:r>
            <a:r>
              <a:rPr lang="en-CA" dirty="0" err="1" smtClean="0"/>
              <a:t>Num_SS</a:t>
            </a:r>
            <a:r>
              <a:rPr lang="en-CA" dirty="0" smtClean="0"/>
              <a:t> 4, </a:t>
            </a:r>
            <a:r>
              <a:rPr lang="en-CA" dirty="0" smtClean="0">
                <a:solidFill>
                  <a:srgbClr val="1E1EFA"/>
                </a:solidFill>
              </a:rPr>
              <a:t>User Info field 3:</a:t>
            </a:r>
            <a:r>
              <a:rPr lang="en-CA" dirty="0" smtClean="0"/>
              <a:t> AID </a:t>
            </a:r>
            <a:r>
              <a:rPr lang="en-CA" dirty="0" err="1" smtClean="0"/>
              <a:t>def</a:t>
            </a:r>
            <a:r>
              <a:rPr lang="en-CA" dirty="0" smtClean="0"/>
              <a:t>, RU 1234, </a:t>
            </a:r>
            <a:r>
              <a:rPr lang="en-CA" dirty="0" err="1" smtClean="0"/>
              <a:t>Num_SS</a:t>
            </a:r>
            <a:r>
              <a:rPr lang="en-CA" dirty="0" smtClean="0"/>
              <a:t> 2, </a:t>
            </a:r>
            <a:r>
              <a:rPr lang="en-CA" dirty="0" smtClean="0">
                <a:solidFill>
                  <a:srgbClr val="1E1EFA"/>
                </a:solidFill>
              </a:rPr>
              <a:t>User Info field 4:</a:t>
            </a:r>
            <a:r>
              <a:rPr lang="en-CA" dirty="0" smtClean="0"/>
              <a:t> AID </a:t>
            </a:r>
            <a:r>
              <a:rPr lang="en-CA" dirty="0" err="1" smtClean="0"/>
              <a:t>ghi</a:t>
            </a:r>
            <a:r>
              <a:rPr lang="en-CA" dirty="0" smtClean="0"/>
              <a:t>, RU 5678, </a:t>
            </a:r>
            <a:r>
              <a:rPr lang="en-CA" dirty="0" err="1" smtClean="0"/>
              <a:t>Num_SS</a:t>
            </a:r>
            <a:r>
              <a:rPr lang="en-CA" dirty="0" smtClean="0"/>
              <a:t> 2</a:t>
            </a:r>
          </a:p>
          <a:p>
            <a:pPr lvl="3"/>
            <a:r>
              <a:rPr lang="en-CA" dirty="0" smtClean="0">
                <a:solidFill>
                  <a:srgbClr val="1E1EFA"/>
                </a:solidFill>
              </a:rPr>
              <a:t>User Info field 1 ~ 3 </a:t>
            </a:r>
            <a:r>
              <a:rPr lang="en-CA" dirty="0" smtClean="0"/>
              <a:t>are for MU-MIMO Users, and </a:t>
            </a:r>
            <a:r>
              <a:rPr lang="en-CA" dirty="0" smtClean="0">
                <a:solidFill>
                  <a:srgbClr val="1E1EFA"/>
                </a:solidFill>
              </a:rPr>
              <a:t>User Info field 4 </a:t>
            </a:r>
            <a:r>
              <a:rPr lang="en-CA" dirty="0" smtClean="0"/>
              <a:t>is for an SU-MIMO user</a:t>
            </a:r>
          </a:p>
          <a:p>
            <a:pPr lvl="3"/>
            <a:r>
              <a:rPr lang="en-CA" dirty="0" smtClean="0"/>
              <a:t>The Starting Stream for the </a:t>
            </a:r>
            <a:r>
              <a:rPr lang="en-CA" dirty="0" smtClean="0">
                <a:solidFill>
                  <a:srgbClr val="1E1EFA"/>
                </a:solidFill>
              </a:rPr>
              <a:t>User Info field 3 </a:t>
            </a:r>
            <a:r>
              <a:rPr lang="en-CA" dirty="0" smtClean="0"/>
              <a:t>is the 7</a:t>
            </a:r>
            <a:r>
              <a:rPr lang="en-CA" baseline="30000" dirty="0" smtClean="0"/>
              <a:t>th</a:t>
            </a:r>
            <a:r>
              <a:rPr lang="en-CA" dirty="0" smtClean="0"/>
              <a:t> Stream (Prior Sum of Streams is 2+4).</a:t>
            </a:r>
          </a:p>
          <a:p>
            <a:r>
              <a:rPr lang="en-CA" sz="2000" dirty="0" smtClean="0"/>
              <a:t>Option 3 requires only 4 bits. </a:t>
            </a:r>
          </a:p>
          <a:p>
            <a:pPr lvl="1"/>
            <a:r>
              <a:rPr lang="en-CA" sz="1600" dirty="0" smtClean="0"/>
              <a:t>2 </a:t>
            </a:r>
            <a:r>
              <a:rPr lang="en-CA" sz="1600" dirty="0"/>
              <a:t>bits for the </a:t>
            </a:r>
            <a:r>
              <a:rPr lang="en-CA" sz="1600" dirty="0" smtClean="0"/>
              <a:t>Number of </a:t>
            </a:r>
            <a:r>
              <a:rPr lang="en-CA" sz="1600" dirty="0"/>
              <a:t>Spatial Streams and  2 bits </a:t>
            </a:r>
            <a:r>
              <a:rPr lang="en-CA" sz="1600" dirty="0" smtClean="0"/>
              <a:t>left for </a:t>
            </a:r>
            <a:r>
              <a:rPr lang="en-CA" sz="1600" dirty="0"/>
              <a:t>the </a:t>
            </a:r>
            <a:r>
              <a:rPr lang="en-CA" sz="1600" dirty="0" smtClean="0"/>
              <a:t>Reserved in </a:t>
            </a:r>
            <a:r>
              <a:rPr lang="en-CA" sz="1600" dirty="0"/>
              <a:t>case of MU-MIMO</a:t>
            </a:r>
          </a:p>
          <a:p>
            <a:pPr lvl="1"/>
            <a:r>
              <a:rPr lang="en-CA" sz="1600" dirty="0"/>
              <a:t>4 bits for the Number of Spatial Streams </a:t>
            </a:r>
            <a:r>
              <a:rPr lang="en-CA" sz="1600" dirty="0" smtClean="0"/>
              <a:t>in </a:t>
            </a:r>
            <a:r>
              <a:rPr lang="en-CA" sz="1600" dirty="0"/>
              <a:t>case of non-MU-MIMO</a:t>
            </a:r>
          </a:p>
          <a:p>
            <a:pPr lvl="1"/>
            <a:endParaRPr lang="en-CA" sz="1600" dirty="0" smtClean="0"/>
          </a:p>
          <a:p>
            <a:pPr lvl="3"/>
            <a:endParaRPr lang="en-CA" sz="1000"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5" name="Title 3"/>
          <p:cNvSpPr>
            <a:spLocks noGrp="1"/>
          </p:cNvSpPr>
          <p:nvPr>
            <p:ph type="title"/>
          </p:nvPr>
        </p:nvSpPr>
        <p:spPr>
          <a:xfrm>
            <a:off x="0" y="685800"/>
            <a:ext cx="9144000" cy="457200"/>
          </a:xfrm>
        </p:spPr>
        <p:txBody>
          <a:bodyPr/>
          <a:lstStyle/>
          <a:p>
            <a:r>
              <a:rPr lang="en-US" sz="2700" dirty="0">
                <a:solidFill>
                  <a:schemeClr val="tx1"/>
                </a:solidFill>
              </a:rPr>
              <a:t>Option 3</a:t>
            </a:r>
            <a:r>
              <a:rPr lang="en-US" sz="2700" dirty="0" smtClean="0">
                <a:solidFill>
                  <a:schemeClr val="tx1"/>
                </a:solidFill>
              </a:rPr>
              <a:t>: Implicit Starting Stream Indication</a:t>
            </a:r>
            <a:endParaRPr lang="en-CA" sz="2700" dirty="0"/>
          </a:p>
        </p:txBody>
      </p:sp>
    </p:spTree>
    <p:extLst>
      <p:ext uri="{BB962C8B-B14F-4D97-AF65-F5344CB8AC3E}">
        <p14:creationId xmlns:p14="http://schemas.microsoft.com/office/powerpoint/2010/main" val="3595555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9</a:t>
            </a:fld>
            <a:endParaRPr lang="en-US" dirty="0"/>
          </a:p>
        </p:txBody>
      </p:sp>
      <p:sp>
        <p:nvSpPr>
          <p:cNvPr id="5" name="Shape 94"/>
          <p:cNvSpPr txBox="1">
            <a:spLocks noGrp="1"/>
          </p:cNvSpPr>
          <p:nvPr>
            <p:ph idx="1"/>
          </p:nvPr>
        </p:nvSpPr>
        <p:spPr>
          <a:xfrm>
            <a:off x="228600" y="1066800"/>
            <a:ext cx="8686799" cy="542925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Proposed to add an MU-MIMO/Non-MU-MIMO indication to the User Info field in trigger frames.</a:t>
            </a:r>
          </a:p>
          <a:p>
            <a:pPr lvl="0" algn="just">
              <a:spcBef>
                <a:spcPts val="0"/>
              </a:spcBef>
              <a:buSzPct val="100000"/>
            </a:pPr>
            <a:r>
              <a:rPr lang="en-US" altLang="zh-CN" sz="1800" dirty="0" smtClean="0">
                <a:solidFill>
                  <a:schemeClr val="dk1"/>
                </a:solidFill>
                <a:ea typeface="Times New Roman"/>
                <a:cs typeface="Times New Roman"/>
              </a:rPr>
              <a:t>Option 1: 7 </a:t>
            </a:r>
            <a:r>
              <a:rPr lang="en-US" altLang="zh-CN" sz="1800" dirty="0">
                <a:solidFill>
                  <a:schemeClr val="dk1"/>
                </a:solidFill>
                <a:ea typeface="Times New Roman"/>
                <a:cs typeface="Times New Roman"/>
              </a:rPr>
              <a:t>bits </a:t>
            </a:r>
            <a:r>
              <a:rPr lang="en-US" altLang="zh-CN" sz="1800" dirty="0" smtClean="0">
                <a:solidFill>
                  <a:schemeClr val="dk1"/>
                </a:solidFill>
                <a:ea typeface="Times New Roman"/>
                <a:cs typeface="Times New Roman"/>
              </a:rPr>
              <a:t>(1+4+2 </a:t>
            </a:r>
            <a:r>
              <a:rPr lang="en-US" altLang="zh-CN" sz="1800" dirty="0">
                <a:solidFill>
                  <a:schemeClr val="dk1"/>
                </a:solidFill>
                <a:ea typeface="Times New Roman"/>
                <a:cs typeface="Times New Roman"/>
              </a:rPr>
              <a:t>bits) are enough for SS Allocation indication</a:t>
            </a:r>
            <a:r>
              <a:rPr lang="en-US" altLang="zh-CN" sz="1800" dirty="0" smtClean="0">
                <a:solidFill>
                  <a:schemeClr val="dk1"/>
                </a:solidFill>
                <a:ea typeface="Times New Roman"/>
                <a:cs typeface="Times New Roman"/>
              </a:rPr>
              <a:t>.</a:t>
            </a: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r>
              <a:rPr lang="en-US" altLang="zh-CN" sz="1800" dirty="0" smtClean="0">
                <a:solidFill>
                  <a:schemeClr val="dk1"/>
                </a:solidFill>
                <a:ea typeface="Times New Roman"/>
                <a:cs typeface="Times New Roman"/>
              </a:rPr>
              <a:t>Option 2: 6 bits (Starting Spatial Stream 4 and Number of Spatial Stream 2bits for MU-MIMO case, Number of Spatial Stream 4 and Reserved 2 bits for non-MU-MIMO case)</a:t>
            </a: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r>
              <a:rPr lang="en-US" altLang="zh-CN" sz="1800" dirty="0">
                <a:solidFill>
                  <a:srgbClr val="000000"/>
                </a:solidFill>
                <a:ea typeface="Times New Roman"/>
                <a:cs typeface="Times New Roman"/>
              </a:rPr>
              <a:t>Option </a:t>
            </a:r>
            <a:r>
              <a:rPr lang="en-US" altLang="zh-CN" sz="1800" dirty="0" smtClean="0">
                <a:solidFill>
                  <a:srgbClr val="000000"/>
                </a:solidFill>
                <a:ea typeface="Times New Roman"/>
                <a:cs typeface="Times New Roman"/>
              </a:rPr>
              <a:t>3: 4 </a:t>
            </a:r>
            <a:r>
              <a:rPr lang="en-US" altLang="zh-CN" sz="1800" dirty="0">
                <a:solidFill>
                  <a:srgbClr val="000000"/>
                </a:solidFill>
                <a:ea typeface="Times New Roman"/>
                <a:cs typeface="Times New Roman"/>
              </a:rPr>
              <a:t>bits </a:t>
            </a:r>
            <a:r>
              <a:rPr lang="en-US" altLang="zh-CN" sz="1800" dirty="0" smtClean="0">
                <a:solidFill>
                  <a:srgbClr val="000000"/>
                </a:solidFill>
                <a:ea typeface="Times New Roman"/>
                <a:cs typeface="Times New Roman"/>
              </a:rPr>
              <a:t>(Number of </a:t>
            </a:r>
            <a:r>
              <a:rPr lang="en-US" altLang="zh-CN" sz="1800" dirty="0">
                <a:solidFill>
                  <a:srgbClr val="000000"/>
                </a:solidFill>
                <a:ea typeface="Times New Roman"/>
                <a:cs typeface="Times New Roman"/>
              </a:rPr>
              <a:t>Spatial </a:t>
            </a:r>
            <a:r>
              <a:rPr lang="en-US" altLang="zh-CN" sz="1800" dirty="0" smtClean="0">
                <a:solidFill>
                  <a:srgbClr val="000000"/>
                </a:solidFill>
                <a:ea typeface="Times New Roman"/>
                <a:cs typeface="Times New Roman"/>
              </a:rPr>
              <a:t>Stream 2 </a:t>
            </a:r>
            <a:r>
              <a:rPr lang="en-US" altLang="zh-CN" sz="1800" dirty="0">
                <a:solidFill>
                  <a:srgbClr val="000000"/>
                </a:solidFill>
                <a:ea typeface="Times New Roman"/>
                <a:cs typeface="Times New Roman"/>
              </a:rPr>
              <a:t>and </a:t>
            </a:r>
            <a:r>
              <a:rPr lang="en-US" altLang="zh-CN" sz="1800" dirty="0" smtClean="0">
                <a:solidFill>
                  <a:srgbClr val="000000"/>
                </a:solidFill>
                <a:ea typeface="Times New Roman"/>
                <a:cs typeface="Times New Roman"/>
              </a:rPr>
              <a:t>Reserved 2bits </a:t>
            </a:r>
            <a:r>
              <a:rPr lang="en-US" altLang="zh-CN" sz="1800" dirty="0">
                <a:solidFill>
                  <a:srgbClr val="000000"/>
                </a:solidFill>
                <a:ea typeface="Times New Roman"/>
                <a:cs typeface="Times New Roman"/>
              </a:rPr>
              <a:t>for MU-MIMO case, Number of Spatial Stream 4 </a:t>
            </a:r>
            <a:r>
              <a:rPr lang="en-US" altLang="zh-CN" sz="1800" dirty="0" smtClean="0">
                <a:solidFill>
                  <a:srgbClr val="000000"/>
                </a:solidFill>
                <a:ea typeface="Times New Roman"/>
                <a:cs typeface="Times New Roman"/>
              </a:rPr>
              <a:t>bits </a:t>
            </a:r>
            <a:r>
              <a:rPr lang="en-US" altLang="zh-CN" sz="1800" dirty="0">
                <a:solidFill>
                  <a:srgbClr val="000000"/>
                </a:solidFill>
                <a:ea typeface="Times New Roman"/>
                <a:cs typeface="Times New Roman"/>
              </a:rPr>
              <a:t>for non-MU-MIMO case)</a:t>
            </a:r>
          </a:p>
          <a:p>
            <a:pPr lvl="0" algn="just">
              <a:spcBef>
                <a:spcPts val="0"/>
              </a:spcBef>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p:txBody>
      </p:sp>
      <p:sp>
        <p:nvSpPr>
          <p:cNvPr id="8" name="Rectangle 2"/>
          <p:cNvSpPr>
            <a:spLocks noGrp="1" noChangeArrowheads="1"/>
          </p:cNvSpPr>
          <p:nvPr>
            <p:ph type="title"/>
          </p:nvPr>
        </p:nvSpPr>
        <p:spPr>
          <a:xfrm>
            <a:off x="609600" y="609600"/>
            <a:ext cx="8001000" cy="381000"/>
          </a:xfrm>
          <a:noFill/>
          <a:ln/>
        </p:spPr>
        <p:txBody>
          <a:bodyPr/>
          <a:lstStyle/>
          <a:p>
            <a:r>
              <a:rPr lang="en-US" dirty="0" smtClean="0">
                <a:solidFill>
                  <a:schemeClr val="tx1"/>
                </a:solidFill>
              </a:rPr>
              <a:t>Summary</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486167892"/>
              </p:ext>
            </p:extLst>
          </p:nvPr>
        </p:nvGraphicFramePr>
        <p:xfrm>
          <a:off x="2209800" y="2074567"/>
          <a:ext cx="5001986" cy="1707995"/>
        </p:xfrm>
        <a:graphic>
          <a:graphicData uri="http://schemas.openxmlformats.org/presentationml/2006/ole">
            <mc:AlternateContent xmlns:mc="http://schemas.openxmlformats.org/markup-compatibility/2006">
              <mc:Choice xmlns:v="urn:schemas-microsoft-com:vml" Requires="v">
                <p:oleObj spid="_x0000_s20618" name="Visio" r:id="rId4" imgW="4686170" imgH="1600046" progId="Visio.Drawing.15">
                  <p:embed/>
                </p:oleObj>
              </mc:Choice>
              <mc:Fallback>
                <p:oleObj name="Visio" r:id="rId4" imgW="4686170" imgH="1600046" progId="Visio.Drawing.15">
                  <p:embed/>
                  <p:pic>
                    <p:nvPicPr>
                      <p:cNvPr id="0" name=""/>
                      <p:cNvPicPr/>
                      <p:nvPr/>
                    </p:nvPicPr>
                    <p:blipFill>
                      <a:blip r:embed="rId5"/>
                      <a:stretch>
                        <a:fillRect/>
                      </a:stretch>
                    </p:blipFill>
                    <p:spPr>
                      <a:xfrm>
                        <a:off x="2209800" y="2074567"/>
                        <a:ext cx="5001986" cy="1707995"/>
                      </a:xfrm>
                      <a:prstGeom prst="rect">
                        <a:avLst/>
                      </a:prstGeom>
                    </p:spPr>
                  </p:pic>
                </p:oleObj>
              </mc:Fallback>
            </mc:AlternateContent>
          </a:graphicData>
        </a:graphic>
      </p:graphicFrame>
    </p:spTree>
    <p:extLst>
      <p:ext uri="{BB962C8B-B14F-4D97-AF65-F5344CB8AC3E}">
        <p14:creationId xmlns:p14="http://schemas.microsoft.com/office/powerpoint/2010/main" val="4201169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77562</TotalTime>
  <Words>1468</Words>
  <Application>Microsoft Office PowerPoint</Application>
  <PresentationFormat>全屏显示(4:3)</PresentationFormat>
  <Paragraphs>230</Paragraphs>
  <Slides>15</Slides>
  <Notes>7</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1" baseType="lpstr">
      <vt:lpstr>ＭＳ Ｐゴシック</vt:lpstr>
      <vt:lpstr>宋体</vt:lpstr>
      <vt:lpstr>Arial</vt:lpstr>
      <vt:lpstr>Times New Roman</vt:lpstr>
      <vt:lpstr>802-11-Submission</vt:lpstr>
      <vt:lpstr>Visio</vt:lpstr>
      <vt:lpstr>Spatial Stream Allocation in Trigger Frames</vt:lpstr>
      <vt:lpstr>Background</vt:lpstr>
      <vt:lpstr>SS Allocation subfield in 11ax</vt:lpstr>
      <vt:lpstr>Problem of SS Allocation in 11be</vt:lpstr>
      <vt:lpstr>Problem of SS Allocation in 11be</vt:lpstr>
      <vt:lpstr>Option 1: MU-MIMO/Non-MU-MIMO Indication</vt:lpstr>
      <vt:lpstr>Option 2: Implicit MU-MIMO/Non-MU-MIMO Indication</vt:lpstr>
      <vt:lpstr>Option 3: Implicit Starting Stream Indication</vt:lpstr>
      <vt:lpstr>Summary</vt:lpstr>
      <vt:lpstr>Straw Poll #1</vt:lpstr>
      <vt:lpstr>Straw Poll #2</vt:lpstr>
      <vt:lpstr>Straw Poll #3</vt:lpstr>
      <vt:lpstr>Straw Poll #4</vt:lpstr>
      <vt:lpstr>Straw Poll #5</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1555</cp:revision>
  <cp:lastPrinted>1998-02-10T13:28:06Z</cp:lastPrinted>
  <dcterms:created xsi:type="dcterms:W3CDTF">2013-11-12T18:41:50Z</dcterms:created>
  <dcterms:modified xsi:type="dcterms:W3CDTF">2020-10-19T02:50:37Z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(3)kbarnbuEFdQ5PDTab7ujrVZdThXEkr7nSXD4knNzypxAGwOTvX0cpyCLow/pRokomPGsjaSo
G6sn5KEHZHs8+I7hlfq1YDjR0sNVEuZOVtwYpB6iWNbZc2a5gTsV5Dnvhj7LlLfjjsBOBAta
By9EwPsnmLJZv62hlzU8I6unrN3U5XKjHm/XAnFz/5COQwcolZOBsAr232Nr1FOE/hpIHX1e
i+9Bl7NBLMMjjw33Zx</vt:lpwstr>
  </property>
  <property fmtid="{D5CDD505-2E9C-101B-9397-08002B2CF9AE}" pid="4" name="_2015_ms_pID_7253431">
    <vt:lpwstr>EO5MIbA3vBO738m4aFpoGqiwr5icj3AeQLg7kZ/sE+TQKAIAUWMGAJ
4U1tcuCJhvcUtXNGDbiRxVuXWcpXyyAdDXdQJJcKebvHFSBOuOy4rQr5rN3kg+Z+cCXhRwoS
JuNYxSoDqEs0NSxlM0b6gxJDoRsOLR/f4t61lz/mvJ88txltAjuPBkod/422bw8vbeR+u63z
mXINtZQASGTaA9+Nx/0DZksGLSTWYQsxxACg</vt:lpwstr>
  </property>
  <property fmtid="{D5CDD505-2E9C-101B-9397-08002B2CF9AE}" pid="5" name="_2015_ms_pID_7253432">
    <vt:lpwstr>eg==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1602493770</vt:lpwstr>
  </property>
</Properties>
</file>