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474" r:id="rId3"/>
    <p:sldId id="519" r:id="rId4"/>
    <p:sldId id="532" r:id="rId5"/>
    <p:sldId id="533" r:id="rId6"/>
    <p:sldId id="534" r:id="rId7"/>
    <p:sldId id="535" r:id="rId8"/>
    <p:sldId id="536" r:id="rId9"/>
    <p:sldId id="537" r:id="rId10"/>
    <p:sldId id="538" r:id="rId11"/>
    <p:sldId id="539" r:id="rId12"/>
    <p:sldId id="540" r:id="rId13"/>
    <p:sldId id="541" r:id="rId14"/>
    <p:sldId id="542" r:id="rId15"/>
    <p:sldId id="543" r:id="rId16"/>
    <p:sldId id="544" r:id="rId17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19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41"/>
            <p14:sldId id="542"/>
            <p14:sldId id="543"/>
            <p14:sldId id="544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6D"/>
    <a:srgbClr val="0066F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8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44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2020-10-14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2020-10-14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76366" y="701675"/>
            <a:ext cx="4715169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1739" y="4408489"/>
            <a:ext cx="518442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590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589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2948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559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9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72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3934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946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7778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78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59CC-F510-4F65-A9F9-70DEFFDE812C}" type="datetimeFigureOut">
              <a:rPr lang="ko-KR" altLang="en-US" smtClean="0"/>
              <a:t>2020-10-14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7201-8858-4255-BDC6-5C1CD7F157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94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802.11-20/1645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9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The original figures in the draft technical report on interworking between 3GPP </a:t>
            </a:r>
            <a:r>
              <a:rPr lang="en-GB" sz="2800" dirty="0" smtClean="0"/>
              <a:t>5</a:t>
            </a:r>
            <a:r>
              <a:rPr lang="en-US" sz="2800" dirty="0" smtClean="0"/>
              <a:t>G </a:t>
            </a:r>
            <a:r>
              <a:rPr lang="en-GB" sz="2800" dirty="0" smtClean="0"/>
              <a:t>network </a:t>
            </a:r>
            <a:r>
              <a:rPr lang="en-GB" sz="2800" dirty="0" smtClean="0"/>
              <a:t>and WLAN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7954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2020-10-14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noProof="0" dirty="0" smtClean="0">
                <a:latin typeface="Times New Roman" pitchFamily="16" charset="0"/>
                <a:ea typeface="MS Gothic" charset="-128"/>
              </a:rPr>
              <a:t>October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536977"/>
              </p:ext>
            </p:extLst>
          </p:nvPr>
        </p:nvGraphicFramePr>
        <p:xfrm>
          <a:off x="484188" y="3065463"/>
          <a:ext cx="11161712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3" name="Document" r:id="rId4" imgW="8235535" imgH="3157135" progId="Word.Document.8">
                  <p:embed/>
                </p:oleObj>
              </mc:Choice>
              <mc:Fallback>
                <p:oleObj name="Document" r:id="rId4" imgW="8235535" imgH="315713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3065463"/>
                        <a:ext cx="11161712" cy="427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929501"/>
            <a:ext cx="654701" cy="280172"/>
          </a:xfrm>
          <a:prstGeom prst="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795175"/>
            <a:ext cx="485010" cy="4007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 flipH="1">
            <a:off x="3224670" y="1195930"/>
            <a:ext cx="6854" cy="4407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5386073" y="1221534"/>
            <a:ext cx="2" cy="43095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568850" y="1210626"/>
            <a:ext cx="12643" cy="4392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3241091" y="1736055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76131" y="1461787"/>
            <a:ext cx="1503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IP address allocation </a:t>
            </a:r>
            <a:endParaRPr lang="ko-KR" altLang="en-US" sz="1200" dirty="0"/>
          </a:p>
        </p:txBody>
      </p:sp>
      <p:cxnSp>
        <p:nvCxnSpPr>
          <p:cNvPr id="51" name="직선 화살표 연결선 50"/>
          <p:cNvCxnSpPr/>
          <p:nvPr/>
        </p:nvCxnSpPr>
        <p:spPr>
          <a:xfrm flipV="1">
            <a:off x="3230938" y="2218739"/>
            <a:ext cx="2162244" cy="32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296732" y="1922793"/>
            <a:ext cx="2655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IKE-SA-INIT Request/Response</a:t>
            </a:r>
            <a:endParaRPr lang="ko-KR" alt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3575721" y="2419604"/>
            <a:ext cx="374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</a:t>
            </a:r>
            <a:endParaRPr lang="ko-KR" altLang="en-US" sz="1200" dirty="0"/>
          </a:p>
        </p:txBody>
      </p:sp>
      <p:cxnSp>
        <p:nvCxnSpPr>
          <p:cNvPr id="57" name="직선 화살표 연결선 56"/>
          <p:cNvCxnSpPr/>
          <p:nvPr/>
        </p:nvCxnSpPr>
        <p:spPr>
          <a:xfrm>
            <a:off x="3253054" y="3301293"/>
            <a:ext cx="2125912" cy="1617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575720" y="3010827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3244168" y="3929091"/>
            <a:ext cx="2148723" cy="1767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75720" y="3658899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 </a:t>
            </a:r>
            <a:endParaRPr lang="ko-KR" altLang="en-US" sz="1200" dirty="0"/>
          </a:p>
        </p:txBody>
      </p:sp>
      <p:cxnSp>
        <p:nvCxnSpPr>
          <p:cNvPr id="61" name="직선 화살표 연결선 60"/>
          <p:cNvCxnSpPr/>
          <p:nvPr/>
        </p:nvCxnSpPr>
        <p:spPr>
          <a:xfrm>
            <a:off x="3230938" y="452169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595542" y="4234963"/>
            <a:ext cx="4012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IKE AUTH-Request/Response </a:t>
            </a:r>
            <a:endParaRPr lang="ko-KR" alt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3487741" y="4811027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  IPsec SA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24227" y="5097925"/>
            <a:ext cx="4344622" cy="35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4647255" y="782888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5385678" y="3318734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5392848" y="3940876"/>
            <a:ext cx="2176063" cy="717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5406236" y="4526738"/>
            <a:ext cx="2148028" cy="10081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화살표 연결선 4"/>
          <p:cNvCxnSpPr/>
          <p:nvPr/>
        </p:nvCxnSpPr>
        <p:spPr>
          <a:xfrm>
            <a:off x="3224228" y="2696602"/>
            <a:ext cx="433751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8 </a:t>
            </a:r>
            <a:r>
              <a:rPr lang="en-US" altLang="ko-KR" dirty="0" err="1" smtClean="0"/>
              <a:t>NWu</a:t>
            </a:r>
            <a:r>
              <a:rPr lang="en-US" altLang="ko-KR" dirty="0" smtClean="0"/>
              <a:t> Interface</a:t>
            </a:r>
          </a:p>
        </p:txBody>
      </p:sp>
    </p:spTree>
    <p:extLst>
      <p:ext uri="{BB962C8B-B14F-4D97-AF65-F5344CB8AC3E}">
        <p14:creationId xmlns:p14="http://schemas.microsoft.com/office/powerpoint/2010/main" val="39528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7241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2989019" y="2136700"/>
            <a:ext cx="485010" cy="2654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4" name="직선 연결선 3"/>
          <p:cNvCxnSpPr>
            <a:stCxn id="27" idx="2"/>
          </p:cNvCxnSpPr>
          <p:nvPr/>
        </p:nvCxnSpPr>
        <p:spPr>
          <a:xfrm>
            <a:off x="3231524" y="2402164"/>
            <a:ext cx="0" cy="1454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5386076" y="2427768"/>
            <a:ext cx="5678" cy="1429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>
            <a:off x="7568850" y="2416860"/>
            <a:ext cx="3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487741" y="2632885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 IPsec SA is completed  </a:t>
            </a:r>
            <a:endParaRPr lang="ko-KR" altLang="en-US" sz="1200" dirty="0"/>
          </a:p>
        </p:txBody>
      </p:sp>
      <p:cxnSp>
        <p:nvCxnSpPr>
          <p:cNvPr id="65" name="직선 화살표 연결선 64"/>
          <p:cNvCxnSpPr/>
          <p:nvPr/>
        </p:nvCxnSpPr>
        <p:spPr>
          <a:xfrm flipV="1">
            <a:off x="3217121" y="2908441"/>
            <a:ext cx="4362655" cy="3877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8162500" y="2135735"/>
            <a:ext cx="654701" cy="280172"/>
          </a:xfrm>
          <a:prstGeom prst="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29" name="직선 연결선 28"/>
          <p:cNvCxnSpPr/>
          <p:nvPr/>
        </p:nvCxnSpPr>
        <p:spPr>
          <a:xfrm flipH="1">
            <a:off x="8474906" y="2416860"/>
            <a:ext cx="14944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10536" y="3146602"/>
            <a:ext cx="37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NAS signaling   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4647255" y="1989122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3231524" y="3423600"/>
            <a:ext cx="5258326" cy="554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</a:t>
            </a:r>
            <a:r>
              <a:rPr lang="en-US" altLang="ko-KR" dirty="0"/>
              <a:t>9</a:t>
            </a:r>
            <a:r>
              <a:rPr lang="en-US" altLang="ko-KR" dirty="0" smtClean="0"/>
              <a:t> N1 Interface</a:t>
            </a:r>
          </a:p>
        </p:txBody>
      </p:sp>
    </p:spTree>
    <p:extLst>
      <p:ext uri="{BB962C8B-B14F-4D97-AF65-F5344CB8AC3E}">
        <p14:creationId xmlns:p14="http://schemas.microsoft.com/office/powerpoint/2010/main" val="24292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80835"/>
              </p:ext>
            </p:extLst>
          </p:nvPr>
        </p:nvGraphicFramePr>
        <p:xfrm>
          <a:off x="2518806" y="1981480"/>
          <a:ext cx="6536904" cy="2298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r:id="rId4" imgW="5846206" imgH="2055703" progId="Visio.Drawing.11">
                  <p:embed/>
                </p:oleObj>
              </mc:Choice>
              <mc:Fallback>
                <p:oleObj r:id="rId4" imgW="5846206" imgH="2055703" progId="Visio.Drawing.11">
                  <p:embed/>
                  <p:pic>
                    <p:nvPicPr>
                      <p:cNvPr id="19" name="개체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8806" y="1981480"/>
                        <a:ext cx="6536904" cy="22988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46175" y="1392919"/>
            <a:ext cx="1003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NWu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59896" y="3260546"/>
            <a:ext cx="504056" cy="360040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2" name="직사각형 21"/>
          <p:cNvSpPr/>
          <p:nvPr/>
        </p:nvSpPr>
        <p:spPr>
          <a:xfrm>
            <a:off x="5159896" y="2269512"/>
            <a:ext cx="504056" cy="980365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5484080" y="3585131"/>
            <a:ext cx="189785" cy="33734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11924" y="3966988"/>
            <a:ext cx="1383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R3 Interface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5411924" y="1727681"/>
            <a:ext cx="324036" cy="68584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H="1" flipV="1">
            <a:off x="5162803" y="1687733"/>
            <a:ext cx="157496" cy="3657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87119" y="1401422"/>
            <a:ext cx="1033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Data Packet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159896" y="1950593"/>
            <a:ext cx="504056" cy="318918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10 Data plane between STA and N3IWF(3GPP TS 23.501) </a:t>
            </a:r>
          </a:p>
        </p:txBody>
      </p:sp>
    </p:spTree>
    <p:extLst>
      <p:ext uri="{BB962C8B-B14F-4D97-AF65-F5344CB8AC3E}">
        <p14:creationId xmlns:p14="http://schemas.microsoft.com/office/powerpoint/2010/main" val="254479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35"/>
          <p:cNvSpPr/>
          <p:nvPr/>
        </p:nvSpPr>
        <p:spPr>
          <a:xfrm>
            <a:off x="7069235" y="1484784"/>
            <a:ext cx="2245741" cy="3744416"/>
          </a:xfrm>
          <a:prstGeom prst="rect">
            <a:avLst/>
          </a:prstGeom>
          <a:solidFill>
            <a:schemeClr val="bg1"/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8406135" y="1700809"/>
            <a:ext cx="781796" cy="592337"/>
          </a:xfrm>
          <a:prstGeom prst="rect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SMF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3227419" y="4130910"/>
            <a:ext cx="1152997" cy="4921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TEI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5401718" y="4126434"/>
            <a:ext cx="1191218" cy="5110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237191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425715" y="2708921"/>
            <a:ext cx="1143224" cy="592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Packet Scheduling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400257" y="4076323"/>
            <a:ext cx="787675" cy="592337"/>
          </a:xfrm>
          <a:prstGeom prst="rect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UPF </a:t>
            </a:r>
          </a:p>
        </p:txBody>
      </p:sp>
      <p:sp>
        <p:nvSpPr>
          <p:cNvPr id="5" name="자유형 4"/>
          <p:cNvSpPr/>
          <p:nvPr/>
        </p:nvSpPr>
        <p:spPr>
          <a:xfrm>
            <a:off x="3799368" y="1912729"/>
            <a:ext cx="4600889" cy="787942"/>
          </a:xfrm>
          <a:custGeom>
            <a:avLst/>
            <a:gdLst>
              <a:gd name="connsiteX0" fmla="*/ 3742661 w 3742661"/>
              <a:gd name="connsiteY0" fmla="*/ 52577 h 764959"/>
              <a:gd name="connsiteX1" fmla="*/ 914400 w 3742661"/>
              <a:gd name="connsiteY1" fmla="*/ 73842 h 764959"/>
              <a:gd name="connsiteX2" fmla="*/ 0 w 3742661"/>
              <a:gd name="connsiteY2" fmla="*/ 764959 h 764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2661" h="764959">
                <a:moveTo>
                  <a:pt x="3742661" y="52577"/>
                </a:moveTo>
                <a:cubicBezTo>
                  <a:pt x="2640419" y="3844"/>
                  <a:pt x="1538177" y="-44888"/>
                  <a:pt x="914400" y="73842"/>
                </a:cubicBezTo>
                <a:cubicBezTo>
                  <a:pt x="290623" y="192572"/>
                  <a:pt x="145311" y="478765"/>
                  <a:pt x="0" y="764959"/>
                </a:cubicBezTo>
              </a:path>
            </a:pathLst>
          </a:custGeom>
          <a:noFill/>
          <a:ln w="127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58274" y="2331480"/>
            <a:ext cx="8362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DRB</a:t>
            </a:r>
            <a:endParaRPr lang="ko-KR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6132505" y="2331480"/>
            <a:ext cx="965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err="1"/>
              <a:t>QoS</a:t>
            </a:r>
            <a:r>
              <a:rPr lang="en-US" altLang="ko-KR" sz="1100" dirty="0"/>
              <a:t> Profile</a:t>
            </a:r>
            <a:endParaRPr lang="ko-KR" altLang="en-US" sz="1100" dirty="0"/>
          </a:p>
        </p:txBody>
      </p:sp>
      <p:cxnSp>
        <p:nvCxnSpPr>
          <p:cNvPr id="12" name="직선 화살표 연결선 11"/>
          <p:cNvCxnSpPr>
            <a:stCxn id="7" idx="2"/>
            <a:endCxn id="27" idx="0"/>
          </p:cNvCxnSpPr>
          <p:nvPr/>
        </p:nvCxnSpPr>
        <p:spPr>
          <a:xfrm flipH="1">
            <a:off x="3803917" y="3301257"/>
            <a:ext cx="4886" cy="82965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58" idx="2"/>
            <a:endCxn id="29" idx="0"/>
          </p:cNvCxnSpPr>
          <p:nvPr/>
        </p:nvCxnSpPr>
        <p:spPr>
          <a:xfrm>
            <a:off x="5997327" y="3301257"/>
            <a:ext cx="0" cy="82517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29" idx="3"/>
          </p:cNvCxnSpPr>
          <p:nvPr/>
        </p:nvCxnSpPr>
        <p:spPr>
          <a:xfrm flipV="1">
            <a:off x="6592937" y="4372492"/>
            <a:ext cx="725341" cy="94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22" idx="2"/>
            <a:endCxn id="19" idx="0"/>
          </p:cNvCxnSpPr>
          <p:nvPr/>
        </p:nvCxnSpPr>
        <p:spPr>
          <a:xfrm flipH="1">
            <a:off x="8794095" y="2293146"/>
            <a:ext cx="2939" cy="1783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꺾인 연결선 32"/>
          <p:cNvCxnSpPr>
            <a:stCxn id="27" idx="2"/>
            <a:endCxn id="29" idx="2"/>
          </p:cNvCxnSpPr>
          <p:nvPr/>
        </p:nvCxnSpPr>
        <p:spPr>
          <a:xfrm rot="16200000" flipH="1">
            <a:off x="4893390" y="3533545"/>
            <a:ext cx="14464" cy="2193410"/>
          </a:xfrm>
          <a:prstGeom prst="bentConnector3">
            <a:avLst>
              <a:gd name="adj1" fmla="val 1680476"/>
            </a:avLst>
          </a:prstGeom>
          <a:ln w="127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62295" y="4951660"/>
            <a:ext cx="13798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Wireless Access</a:t>
            </a:r>
            <a:endParaRPr lang="ko-KR" alt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3863146" y="3356993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25614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STA</a:t>
            </a:r>
            <a:endParaRPr lang="ko-KR" altLang="en-US" sz="11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353980" y="3831207"/>
            <a:ext cx="59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AP</a:t>
            </a:r>
            <a:endParaRPr lang="ko-KR" altLang="en-US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436483" y="4869489"/>
            <a:ext cx="17766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3GPP 5G Core Network</a:t>
            </a:r>
            <a:endParaRPr lang="ko-KR" alt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6023993" y="3361469"/>
            <a:ext cx="1152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Data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Latency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dirty="0"/>
              <a:t>Packet size</a:t>
            </a:r>
          </a:p>
        </p:txBody>
      </p:sp>
      <p:sp>
        <p:nvSpPr>
          <p:cNvPr id="70" name="자유형 69"/>
          <p:cNvSpPr/>
          <p:nvPr/>
        </p:nvSpPr>
        <p:spPr>
          <a:xfrm>
            <a:off x="5974081" y="1924814"/>
            <a:ext cx="2426176" cy="780286"/>
          </a:xfrm>
          <a:custGeom>
            <a:avLst/>
            <a:gdLst>
              <a:gd name="connsiteX0" fmla="*/ 1577340 w 1577340"/>
              <a:gd name="connsiteY0" fmla="*/ 33526 h 780286"/>
              <a:gd name="connsiteX1" fmla="*/ 426720 w 1577340"/>
              <a:gd name="connsiteY1" fmla="*/ 86866 h 780286"/>
              <a:gd name="connsiteX2" fmla="*/ 0 w 1577340"/>
              <a:gd name="connsiteY2" fmla="*/ 780286 h 780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7340" h="780286">
                <a:moveTo>
                  <a:pt x="1577340" y="33526"/>
                </a:moveTo>
                <a:cubicBezTo>
                  <a:pt x="1133475" y="-2034"/>
                  <a:pt x="689610" y="-37594"/>
                  <a:pt x="426720" y="86866"/>
                </a:cubicBezTo>
                <a:cubicBezTo>
                  <a:pt x="163830" y="211326"/>
                  <a:pt x="81915" y="495806"/>
                  <a:pt x="0" y="780286"/>
                </a:cubicBezTo>
              </a:path>
            </a:pathLst>
          </a:custGeom>
          <a:noFill/>
          <a:ln w="127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7334229" y="1700809"/>
            <a:ext cx="690037" cy="2967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2" name="직선 화살표 연결선 31"/>
          <p:cNvCxnSpPr>
            <a:endCxn id="19" idx="1"/>
          </p:cNvCxnSpPr>
          <p:nvPr/>
        </p:nvCxnSpPr>
        <p:spPr>
          <a:xfrm flipV="1">
            <a:off x="8040216" y="4372491"/>
            <a:ext cx="360040" cy="22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13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mapping and scheduling example of WLAN </a:t>
            </a:r>
          </a:p>
        </p:txBody>
      </p:sp>
    </p:spTree>
    <p:extLst>
      <p:ext uri="{BB962C8B-B14F-4D97-AF65-F5344CB8AC3E}">
        <p14:creationId xmlns:p14="http://schemas.microsoft.com/office/powerpoint/2010/main" val="30598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직사각형 41"/>
          <p:cNvSpPr/>
          <p:nvPr/>
        </p:nvSpPr>
        <p:spPr>
          <a:xfrm>
            <a:off x="3668163" y="2157361"/>
            <a:ext cx="679206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229499" y="2157361"/>
            <a:ext cx="1010750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AN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1773536" y="1988544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038350" y="2157362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7250321" y="2157359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8467546" y="1970537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>
            <a:off x="4419377" y="2307738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45" idx="3"/>
            <a:endCxn id="46" idx="1"/>
          </p:cNvCxnSpPr>
          <p:nvPr/>
        </p:nvCxnSpPr>
        <p:spPr>
          <a:xfrm>
            <a:off x="2452742" y="2324154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7881938" y="230614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3673381" y="2802128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3668163" y="246854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7244935" y="24741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054501" y="2834099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1557521" y="1628148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323531" y="1610496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1" name="직사각형 60"/>
          <p:cNvSpPr/>
          <p:nvPr/>
        </p:nvSpPr>
        <p:spPr>
          <a:xfrm>
            <a:off x="6234185" y="2157359"/>
            <a:ext cx="1010750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14 TSN Bridge using 5G AN and CN </a:t>
            </a:r>
          </a:p>
        </p:txBody>
      </p:sp>
    </p:spTree>
    <p:extLst>
      <p:ext uri="{BB962C8B-B14F-4D97-AF65-F5344CB8AC3E}">
        <p14:creationId xmlns:p14="http://schemas.microsoft.com/office/powerpoint/2010/main" val="190648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3668163" y="2158844"/>
            <a:ext cx="679206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229499" y="2158844"/>
            <a:ext cx="1010750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1773536" y="1990027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038350" y="2158845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50321" y="2158842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467546" y="1972020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4419377" y="2309221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32" idx="3"/>
            <a:endCxn id="33" idx="1"/>
          </p:cNvCxnSpPr>
          <p:nvPr/>
        </p:nvCxnSpPr>
        <p:spPr>
          <a:xfrm>
            <a:off x="2452742" y="2325637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7881938" y="2307630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3673381" y="2803611"/>
            <a:ext cx="357155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68163" y="2470025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7244935" y="2475662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54501" y="2835582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557521" y="1629631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8323531" y="1611979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18" name="직사각형 17"/>
          <p:cNvSpPr/>
          <p:nvPr/>
        </p:nvSpPr>
        <p:spPr>
          <a:xfrm>
            <a:off x="6234185" y="2158842"/>
            <a:ext cx="1010750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5G CN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15 TSN Bridge using WLAN and 5G CN interworking</a:t>
            </a:r>
          </a:p>
        </p:txBody>
      </p:sp>
    </p:spTree>
    <p:extLst>
      <p:ext uri="{BB962C8B-B14F-4D97-AF65-F5344CB8AC3E}">
        <p14:creationId xmlns:p14="http://schemas.microsoft.com/office/powerpoint/2010/main" val="1053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3699552" y="2158972"/>
            <a:ext cx="679206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240216" y="2158972"/>
            <a:ext cx="1010750" cy="3335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AN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804925" y="1990155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End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069739" y="2158973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250966" y="2158971"/>
            <a:ext cx="635030" cy="333589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TT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468191" y="1972149"/>
            <a:ext cx="679206" cy="671221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Master Station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4450766" y="2309349"/>
            <a:ext cx="648072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21" idx="3"/>
            <a:endCxn id="22" idx="1"/>
          </p:cNvCxnSpPr>
          <p:nvPr/>
        </p:nvCxnSpPr>
        <p:spPr>
          <a:xfrm>
            <a:off x="2484131" y="2325765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6882583" y="2307759"/>
            <a:ext cx="585608" cy="2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V="1">
            <a:off x="3697344" y="2824677"/>
            <a:ext cx="2553622" cy="11033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3699552" y="2470153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6250966" y="2489879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20514" y="2835710"/>
            <a:ext cx="967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Bridge </a:t>
            </a:r>
            <a:endParaRPr lang="ko-KR" alt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588910" y="1629759"/>
            <a:ext cx="1208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4176" y="1612108"/>
            <a:ext cx="1298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TSN Domain </a:t>
            </a:r>
            <a:endParaRPr lang="ko-KR" alt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707269" y="5965482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16 TSN Bridge using WLAN only </a:t>
            </a:r>
          </a:p>
        </p:txBody>
      </p:sp>
    </p:spTree>
    <p:extLst>
      <p:ext uri="{BB962C8B-B14F-4D97-AF65-F5344CB8AC3E}">
        <p14:creationId xmlns:p14="http://schemas.microsoft.com/office/powerpoint/2010/main" val="39272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original figures shown in IEEE 802.11 AANI technical report </a:t>
            </a:r>
            <a:r>
              <a:rPr lang="en-US" altLang="pl-PL" sz="20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“draft technical report on interworking between 3GPP 5G network and WLAN</a:t>
            </a:r>
            <a:r>
              <a:rPr lang="en-US" altLang="pl-PL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(IEEE 802.11-20/0013r5)”. </a:t>
            </a:r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715423" y="5734374"/>
            <a:ext cx="7672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1 Overview of WLAN </a:t>
            </a:r>
            <a:r>
              <a:rPr lang="en-US" altLang="ko-KR" dirty="0"/>
              <a:t>Interworking </a:t>
            </a:r>
            <a:r>
              <a:rPr lang="en-US" altLang="ko-KR" dirty="0" smtClean="0"/>
              <a:t>with 3GPP 5G core network 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3762373" y="2002928"/>
            <a:ext cx="1635790" cy="2159477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1797771" y="2002928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직선 연결선 25"/>
          <p:cNvCxnSpPr/>
          <p:nvPr/>
        </p:nvCxnSpPr>
        <p:spPr>
          <a:xfrm>
            <a:off x="4588630" y="2642998"/>
            <a:ext cx="5917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1983393" y="2296748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52280" y="2074173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5G Access</a:t>
            </a:r>
            <a:endParaRPr lang="ko-KR" altLang="en-US" sz="1200" dirty="0"/>
          </a:p>
        </p:txBody>
      </p:sp>
      <p:sp>
        <p:nvSpPr>
          <p:cNvPr id="29" name="직사각형 28"/>
          <p:cNvSpPr/>
          <p:nvPr/>
        </p:nvSpPr>
        <p:spPr>
          <a:xfrm>
            <a:off x="3937205" y="2297692"/>
            <a:ext cx="1289186" cy="598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32" name="구름 31"/>
          <p:cNvSpPr/>
          <p:nvPr/>
        </p:nvSpPr>
        <p:spPr>
          <a:xfrm>
            <a:off x="5806935" y="2493446"/>
            <a:ext cx="2009842" cy="129444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3GPP 5G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   Core Network</a:t>
            </a:r>
            <a:r>
              <a:rPr lang="ko-KR" altLang="en-US" sz="1200" dirty="0" smtClean="0">
                <a:solidFill>
                  <a:schemeClr val="tx1"/>
                </a:solidFill>
              </a:rPr>
              <a:t> 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자유형 32"/>
          <p:cNvSpPr/>
          <p:nvPr/>
        </p:nvSpPr>
        <p:spPr>
          <a:xfrm>
            <a:off x="2949729" y="2626459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7" name="직선 연결선 36"/>
          <p:cNvCxnSpPr/>
          <p:nvPr/>
        </p:nvCxnSpPr>
        <p:spPr>
          <a:xfrm>
            <a:off x="7780169" y="2974375"/>
            <a:ext cx="3621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/>
          <p:cNvSpPr/>
          <p:nvPr/>
        </p:nvSpPr>
        <p:spPr>
          <a:xfrm>
            <a:off x="8144947" y="2807668"/>
            <a:ext cx="895230" cy="4261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Data 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11385" y="2042815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UE</a:t>
            </a:r>
            <a:endParaRPr lang="ko-KR" altLang="en-US" sz="1200" dirty="0"/>
          </a:p>
        </p:txBody>
      </p:sp>
      <p:sp>
        <p:nvSpPr>
          <p:cNvPr id="46" name="자유형 45"/>
          <p:cNvSpPr/>
          <p:nvPr/>
        </p:nvSpPr>
        <p:spPr>
          <a:xfrm>
            <a:off x="2907921" y="3596632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3031060" y="3062959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WLAN Access</a:t>
            </a:r>
            <a:endParaRPr lang="ko-KR" alt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911385" y="3050927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STA</a:t>
            </a:r>
            <a:endParaRPr lang="ko-KR" altLang="en-US" sz="1200" dirty="0"/>
          </a:p>
        </p:txBody>
      </p:sp>
      <p:sp>
        <p:nvSpPr>
          <p:cNvPr id="52" name="직사각형 51"/>
          <p:cNvSpPr/>
          <p:nvPr/>
        </p:nvSpPr>
        <p:spPr>
          <a:xfrm>
            <a:off x="2005951" y="3293791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941994" y="3233796"/>
            <a:ext cx="1289186" cy="598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54" name="직선 연결선 53"/>
          <p:cNvCxnSpPr/>
          <p:nvPr/>
        </p:nvCxnSpPr>
        <p:spPr>
          <a:xfrm>
            <a:off x="5235888" y="2596785"/>
            <a:ext cx="640584" cy="369145"/>
          </a:xfrm>
          <a:prstGeom prst="line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V="1">
            <a:off x="5226391" y="3327926"/>
            <a:ext cx="650081" cy="204964"/>
          </a:xfrm>
          <a:prstGeom prst="line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403099" y="2211421"/>
            <a:ext cx="92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Network Interface</a:t>
            </a:r>
            <a:endParaRPr lang="ko-KR" alt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1950940" y="3905320"/>
            <a:ext cx="88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Terminal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147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3799806" y="1988142"/>
            <a:ext cx="1584176" cy="2189094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구름 44"/>
          <p:cNvSpPr/>
          <p:nvPr/>
        </p:nvSpPr>
        <p:spPr>
          <a:xfrm>
            <a:off x="5960046" y="2208891"/>
            <a:ext cx="2129846" cy="157589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5G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Core Network</a:t>
            </a:r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6174050" y="2714685"/>
            <a:ext cx="504056" cy="179548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cxnSp>
        <p:nvCxnSpPr>
          <p:cNvPr id="84" name="직선 연결선 83"/>
          <p:cNvCxnSpPr/>
          <p:nvPr/>
        </p:nvCxnSpPr>
        <p:spPr>
          <a:xfrm>
            <a:off x="8012407" y="2776650"/>
            <a:ext cx="3621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8377184" y="2609943"/>
            <a:ext cx="823222" cy="426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/>
          <p:cNvCxnSpPr>
            <a:endCxn id="45" idx="2"/>
          </p:cNvCxnSpPr>
          <p:nvPr/>
        </p:nvCxnSpPr>
        <p:spPr>
          <a:xfrm>
            <a:off x="5383982" y="2995462"/>
            <a:ext cx="582670" cy="1375"/>
          </a:xfrm>
          <a:prstGeom prst="line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4604844" y="2604082"/>
            <a:ext cx="5917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068494" y="2035258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</a:t>
            </a:r>
            <a:endParaRPr lang="ko-KR" altLang="en-US" sz="1200" dirty="0"/>
          </a:p>
        </p:txBody>
      </p:sp>
      <p:sp>
        <p:nvSpPr>
          <p:cNvPr id="51" name="직사각형 50"/>
          <p:cNvSpPr/>
          <p:nvPr/>
        </p:nvSpPr>
        <p:spPr>
          <a:xfrm>
            <a:off x="3923209" y="2474801"/>
            <a:ext cx="1289186" cy="5616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</a:t>
            </a:r>
          </a:p>
        </p:txBody>
      </p:sp>
      <p:sp>
        <p:nvSpPr>
          <p:cNvPr id="52" name="자유형 51"/>
          <p:cNvSpPr/>
          <p:nvPr/>
        </p:nvSpPr>
        <p:spPr>
          <a:xfrm>
            <a:off x="2965942" y="2587544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자유형 53"/>
          <p:cNvSpPr/>
          <p:nvPr/>
        </p:nvSpPr>
        <p:spPr>
          <a:xfrm>
            <a:off x="2924134" y="3557717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3047274" y="3024044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WLAN Access</a:t>
            </a:r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3933378" y="3338896"/>
            <a:ext cx="1289186" cy="598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83982" y="2336914"/>
            <a:ext cx="92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3871814" y="2075908"/>
            <a:ext cx="1716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 Network</a:t>
            </a:r>
            <a:endParaRPr lang="ko-KR" altLang="en-US" sz="1200" dirty="0"/>
          </a:p>
        </p:txBody>
      </p:sp>
      <p:cxnSp>
        <p:nvCxnSpPr>
          <p:cNvPr id="3" name="직선 연결선 2"/>
          <p:cNvCxnSpPr>
            <a:stCxn id="51" idx="2"/>
          </p:cNvCxnSpPr>
          <p:nvPr/>
        </p:nvCxnSpPr>
        <p:spPr>
          <a:xfrm>
            <a:off x="4567802" y="3036444"/>
            <a:ext cx="0" cy="289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1813984" y="1964012"/>
            <a:ext cx="1037614" cy="2189094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1999606" y="2257833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27598" y="200390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1927599" y="3012012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44" name="직사각형 43"/>
          <p:cNvSpPr/>
          <p:nvPr/>
        </p:nvSpPr>
        <p:spPr>
          <a:xfrm>
            <a:off x="2022164" y="3254876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67154" y="3866405"/>
            <a:ext cx="88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Terminal</a:t>
            </a:r>
            <a:endParaRPr lang="ko-KR" alt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2 Tightly coupled interworking reference model between 5G core network and WLAN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0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구름 44"/>
          <p:cNvSpPr/>
          <p:nvPr/>
        </p:nvSpPr>
        <p:spPr>
          <a:xfrm>
            <a:off x="6111472" y="2148221"/>
            <a:ext cx="2156134" cy="181761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 3GPP 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 5G Core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      Network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6310236" y="2734143"/>
            <a:ext cx="504056" cy="179548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6312257" y="3092444"/>
            <a:ext cx="574785" cy="216024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84" name="직선 연결선 83"/>
          <p:cNvCxnSpPr/>
          <p:nvPr/>
        </p:nvCxnSpPr>
        <p:spPr>
          <a:xfrm flipV="1">
            <a:off x="8184465" y="2796108"/>
            <a:ext cx="326267" cy="83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직사각형 84"/>
          <p:cNvSpPr/>
          <p:nvPr/>
        </p:nvSpPr>
        <p:spPr>
          <a:xfrm>
            <a:off x="8513370" y="2629401"/>
            <a:ext cx="937736" cy="4630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Network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5368770" y="2516381"/>
            <a:ext cx="799470" cy="307537"/>
          </a:xfrm>
          <a:prstGeom prst="line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1775752" y="1983470"/>
            <a:ext cx="1037614" cy="1682931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3" name="직선 연결선 32"/>
          <p:cNvCxnSpPr/>
          <p:nvPr/>
        </p:nvCxnSpPr>
        <p:spPr>
          <a:xfrm>
            <a:off x="4741030" y="2623540"/>
            <a:ext cx="59177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/>
          <p:cNvSpPr/>
          <p:nvPr/>
        </p:nvSpPr>
        <p:spPr>
          <a:xfrm>
            <a:off x="1961374" y="2336900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04680" y="2054716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5G Access</a:t>
            </a:r>
            <a:endParaRPr lang="ko-KR" altLang="en-US" sz="1200" dirty="0"/>
          </a:p>
        </p:txBody>
      </p:sp>
      <p:sp>
        <p:nvSpPr>
          <p:cNvPr id="51" name="직사각형 50"/>
          <p:cNvSpPr/>
          <p:nvPr/>
        </p:nvSpPr>
        <p:spPr>
          <a:xfrm>
            <a:off x="4089604" y="2206226"/>
            <a:ext cx="1289186" cy="598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5G Access Network</a:t>
            </a:r>
          </a:p>
        </p:txBody>
      </p:sp>
      <p:sp>
        <p:nvSpPr>
          <p:cNvPr id="52" name="자유형 51"/>
          <p:cNvSpPr/>
          <p:nvPr/>
        </p:nvSpPr>
        <p:spPr>
          <a:xfrm>
            <a:off x="3102128" y="2607002"/>
            <a:ext cx="750672" cy="132101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1889366" y="2023358"/>
            <a:ext cx="751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54" name="자유형 53"/>
          <p:cNvSpPr/>
          <p:nvPr/>
        </p:nvSpPr>
        <p:spPr>
          <a:xfrm rot="1304329">
            <a:off x="3070376" y="3502816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3174096" y="2963285"/>
            <a:ext cx="73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WLAN Access</a:t>
            </a:r>
            <a:endParaRPr lang="ko-KR" altLang="en-US" sz="1200" dirty="0"/>
          </a:p>
        </p:txBody>
      </p:sp>
      <p:sp>
        <p:nvSpPr>
          <p:cNvPr id="38" name="직사각형 37"/>
          <p:cNvSpPr/>
          <p:nvPr/>
        </p:nvSpPr>
        <p:spPr>
          <a:xfrm>
            <a:off x="1961374" y="2984972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069564" y="3374931"/>
            <a:ext cx="1289186" cy="5981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</a:t>
            </a:r>
          </a:p>
        </p:txBody>
      </p:sp>
      <p:cxnSp>
        <p:nvCxnSpPr>
          <p:cNvPr id="44" name="직선 연결선 43"/>
          <p:cNvCxnSpPr/>
          <p:nvPr/>
        </p:nvCxnSpPr>
        <p:spPr>
          <a:xfrm flipV="1">
            <a:off x="5358750" y="3374931"/>
            <a:ext cx="809490" cy="291470"/>
          </a:xfrm>
          <a:prstGeom prst="line">
            <a:avLst/>
          </a:prstGeom>
          <a:ln w="127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462420" y="2094735"/>
            <a:ext cx="92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Network Interface</a:t>
            </a:r>
            <a:endParaRPr lang="ko-KR" altLang="en-US" sz="1200" dirty="0"/>
          </a:p>
        </p:txBody>
      </p:sp>
      <p:sp>
        <p:nvSpPr>
          <p:cNvPr id="24" name="직사각형 23"/>
          <p:cNvSpPr/>
          <p:nvPr/>
        </p:nvSpPr>
        <p:spPr>
          <a:xfrm>
            <a:off x="1775752" y="3927686"/>
            <a:ext cx="1037614" cy="1108974"/>
          </a:xfrm>
          <a:prstGeom prst="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1889366" y="3967574"/>
            <a:ext cx="751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27" name="직사각형 26"/>
          <p:cNvSpPr/>
          <p:nvPr/>
        </p:nvSpPr>
        <p:spPr>
          <a:xfrm>
            <a:off x="2000865" y="4309571"/>
            <a:ext cx="641098" cy="559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자유형 27"/>
          <p:cNvSpPr/>
          <p:nvPr/>
        </p:nvSpPr>
        <p:spPr>
          <a:xfrm rot="20749173">
            <a:off x="3029489" y="4007795"/>
            <a:ext cx="792480" cy="106703"/>
          </a:xfrm>
          <a:custGeom>
            <a:avLst/>
            <a:gdLst>
              <a:gd name="connsiteX0" fmla="*/ 0 w 792480"/>
              <a:gd name="connsiteY0" fmla="*/ 106680 h 106703"/>
              <a:gd name="connsiteX1" fmla="*/ 449580 w 792480"/>
              <a:gd name="connsiteY1" fmla="*/ 0 h 106703"/>
              <a:gd name="connsiteX2" fmla="*/ 434340 w 792480"/>
              <a:gd name="connsiteY2" fmla="*/ 106680 h 106703"/>
              <a:gd name="connsiteX3" fmla="*/ 792480 w 792480"/>
              <a:gd name="connsiteY3" fmla="*/ 7620 h 106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480" h="106703">
                <a:moveTo>
                  <a:pt x="0" y="106680"/>
                </a:moveTo>
                <a:cubicBezTo>
                  <a:pt x="188595" y="53340"/>
                  <a:pt x="377190" y="0"/>
                  <a:pt x="449580" y="0"/>
                </a:cubicBezTo>
                <a:cubicBezTo>
                  <a:pt x="521970" y="0"/>
                  <a:pt x="377190" y="105410"/>
                  <a:pt x="434340" y="106680"/>
                </a:cubicBezTo>
                <a:cubicBezTo>
                  <a:pt x="491490" y="107950"/>
                  <a:pt x="641985" y="57785"/>
                  <a:pt x="792480" y="76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6312257" y="3380476"/>
            <a:ext cx="574785" cy="216024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TNGF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3 Loosely coupled interworking reference model between 5G core network and WLAN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39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1491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58494" y="4034931"/>
            <a:ext cx="679206" cy="4656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07526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777881" y="2601448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584497" y="2601447"/>
            <a:ext cx="1196455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589734" y="3970579"/>
            <a:ext cx="1191218" cy="5299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59094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5849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3967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NWu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2189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9690" y="3999517"/>
            <a:ext cx="614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R3(Y2)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07924" y="2771307"/>
            <a:ext cx="399942" cy="159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3686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78095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78751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24436" y="2577486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07867" y="2561573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891299" y="2541590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23044" y="3664018"/>
            <a:ext cx="683489" cy="8452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N3IWF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4543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8369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6541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9435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69484" y="2910170"/>
            <a:ext cx="1088864" cy="133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4197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48319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2209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6902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2209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771140" y="2835889"/>
            <a:ext cx="915390" cy="140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1547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64788" y="2996953"/>
            <a:ext cx="1392" cy="6670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6697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891299" y="3664018"/>
            <a:ext cx="683489" cy="8452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06532" y="4086623"/>
            <a:ext cx="148476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3686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178482" y="2995686"/>
            <a:ext cx="702051" cy="7127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49820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480590" y="2773663"/>
            <a:ext cx="399942" cy="159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39576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7049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6749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29860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4879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2742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09025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5708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4 Untrusted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70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직사각형 97"/>
          <p:cNvSpPr/>
          <p:nvPr/>
        </p:nvSpPr>
        <p:spPr>
          <a:xfrm>
            <a:off x="5544091" y="2116971"/>
            <a:ext cx="3242304" cy="2512612"/>
          </a:xfrm>
          <a:prstGeom prst="rect">
            <a:avLst/>
          </a:prstGeom>
          <a:solidFill>
            <a:schemeClr val="bg1"/>
          </a:solidFill>
          <a:ln w="31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87674" y="4034931"/>
            <a:ext cx="679206" cy="4656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TEI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104447" y="4349487"/>
            <a:ext cx="6260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1807061" y="2601448"/>
            <a:ext cx="679206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Access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613677" y="2601447"/>
            <a:ext cx="1196455" cy="5395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3GPP Access Network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3618914" y="3970579"/>
            <a:ext cx="1191218" cy="5299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Data Path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620127" y="3657591"/>
            <a:ext cx="1190007" cy="312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ANC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1787674" y="3710214"/>
            <a:ext cx="679206" cy="3247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TEC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68855" y="3100242"/>
            <a:ext cx="584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/>
              <a:t>NWt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951077" y="227687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UE</a:t>
            </a:r>
            <a:endParaRPr lang="ko-KR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5018265" y="3999517"/>
            <a:ext cx="644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R3(Ta)</a:t>
            </a:r>
          </a:p>
        </p:txBody>
      </p:sp>
      <p:cxnSp>
        <p:nvCxnSpPr>
          <p:cNvPr id="4" name="직선 화살표 연결선 3"/>
          <p:cNvCxnSpPr>
            <a:stCxn id="28" idx="3"/>
            <a:endCxn id="29" idx="1"/>
          </p:cNvCxnSpPr>
          <p:nvPr/>
        </p:nvCxnSpPr>
        <p:spPr>
          <a:xfrm flipV="1">
            <a:off x="6437104" y="2771307"/>
            <a:ext cx="399942" cy="159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66045" y="214389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N15</a:t>
            </a:r>
            <a:endParaRPr lang="ko-KR" altLang="en-US" sz="1200" dirty="0"/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810131" y="3823136"/>
            <a:ext cx="921952" cy="13852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816693" y="4228941"/>
            <a:ext cx="915390" cy="1409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5753616" y="2577486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AMF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37047" y="2561573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SMF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7920479" y="2541590"/>
            <a:ext cx="683489" cy="4194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PCF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52224" y="3664018"/>
            <a:ext cx="683489" cy="8452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TNGF</a:t>
            </a:r>
          </a:p>
        </p:txBody>
      </p:sp>
      <p:cxnSp>
        <p:nvCxnSpPr>
          <p:cNvPr id="37" name="직선 화살표 연결선 36"/>
          <p:cNvCxnSpPr/>
          <p:nvPr/>
        </p:nvCxnSpPr>
        <p:spPr>
          <a:xfrm flipV="1">
            <a:off x="2474615" y="4221197"/>
            <a:ext cx="1132647" cy="10199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812879" y="3960643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R1</a:t>
            </a:r>
          </a:p>
        </p:txBody>
      </p:sp>
      <p:cxnSp>
        <p:nvCxnSpPr>
          <p:cNvPr id="48" name="직선 화살표 연결선 47"/>
          <p:cNvCxnSpPr/>
          <p:nvPr/>
        </p:nvCxnSpPr>
        <p:spPr>
          <a:xfrm flipV="1">
            <a:off x="2494597" y="3843717"/>
            <a:ext cx="1112664" cy="17316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23534" y="3559990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R8</a:t>
            </a:r>
          </a:p>
        </p:txBody>
      </p:sp>
      <p:cxnSp>
        <p:nvCxnSpPr>
          <p:cNvPr id="50" name="직선 화살표 연결선 49"/>
          <p:cNvCxnSpPr/>
          <p:nvPr/>
        </p:nvCxnSpPr>
        <p:spPr>
          <a:xfrm flipV="1">
            <a:off x="2498664" y="2910170"/>
            <a:ext cx="1088864" cy="133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671158" y="2629967"/>
            <a:ext cx="7002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Access</a:t>
            </a:r>
          </a:p>
        </p:txBody>
      </p:sp>
      <p:sp>
        <p:nvSpPr>
          <p:cNvPr id="17" name="자유형 16"/>
          <p:cNvSpPr/>
          <p:nvPr/>
        </p:nvSpPr>
        <p:spPr>
          <a:xfrm>
            <a:off x="2512374" y="2017882"/>
            <a:ext cx="3212159" cy="684416"/>
          </a:xfrm>
          <a:custGeom>
            <a:avLst/>
            <a:gdLst>
              <a:gd name="connsiteX0" fmla="*/ 3232298 w 3232298"/>
              <a:gd name="connsiteY0" fmla="*/ 512668 h 693421"/>
              <a:gd name="connsiteX1" fmla="*/ 1701210 w 3232298"/>
              <a:gd name="connsiteY1" fmla="*/ 2305 h 693421"/>
              <a:gd name="connsiteX2" fmla="*/ 0 w 3232298"/>
              <a:gd name="connsiteY2" fmla="*/ 693421 h 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32298" h="693421">
                <a:moveTo>
                  <a:pt x="3232298" y="512668"/>
                </a:moveTo>
                <a:cubicBezTo>
                  <a:pt x="2736112" y="242423"/>
                  <a:pt x="2239926" y="-27821"/>
                  <a:pt x="1701210" y="2305"/>
                </a:cubicBezTo>
                <a:cubicBezTo>
                  <a:pt x="1162494" y="32430"/>
                  <a:pt x="581247" y="362925"/>
                  <a:pt x="0" y="693421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751277" y="1772817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sp>
        <p:nvSpPr>
          <p:cNvPr id="39" name="자유형 38"/>
          <p:cNvSpPr/>
          <p:nvPr/>
        </p:nvSpPr>
        <p:spPr>
          <a:xfrm>
            <a:off x="2498200" y="2209168"/>
            <a:ext cx="3198014" cy="1441694"/>
          </a:xfrm>
          <a:custGeom>
            <a:avLst/>
            <a:gdLst>
              <a:gd name="connsiteX0" fmla="*/ 3264195 w 3264195"/>
              <a:gd name="connsiteY0" fmla="*/ 461113 h 1428676"/>
              <a:gd name="connsiteX1" fmla="*/ 1690577 w 3264195"/>
              <a:gd name="connsiteY1" fmla="*/ 46443 h 1428676"/>
              <a:gd name="connsiteX2" fmla="*/ 0 w 3264195"/>
              <a:gd name="connsiteY2" fmla="*/ 1428676 h 14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4195" h="1428676">
                <a:moveTo>
                  <a:pt x="3264195" y="461113"/>
                </a:moveTo>
                <a:cubicBezTo>
                  <a:pt x="2749402" y="173147"/>
                  <a:pt x="2234609" y="-114818"/>
                  <a:pt x="1690577" y="46443"/>
                </a:cubicBezTo>
                <a:cubicBezTo>
                  <a:pt x="1146544" y="207703"/>
                  <a:pt x="573272" y="818189"/>
                  <a:pt x="0" y="1428676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3751277" y="207188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</a:t>
            </a:r>
            <a:endParaRPr lang="ko-KR" altLang="en-US" sz="1200" dirty="0"/>
          </a:p>
        </p:txBody>
      </p:sp>
      <p:cxnSp>
        <p:nvCxnSpPr>
          <p:cNvPr id="59" name="직선 화살표 연결선 58"/>
          <p:cNvCxnSpPr/>
          <p:nvPr/>
        </p:nvCxnSpPr>
        <p:spPr>
          <a:xfrm>
            <a:off x="4800320" y="2835889"/>
            <a:ext cx="915390" cy="1409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44653" y="259420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cxnSp>
        <p:nvCxnSpPr>
          <p:cNvPr id="61" name="직선 화살표 연결선 60"/>
          <p:cNvCxnSpPr>
            <a:stCxn id="28" idx="2"/>
            <a:endCxn id="31" idx="0"/>
          </p:cNvCxnSpPr>
          <p:nvPr/>
        </p:nvCxnSpPr>
        <p:spPr>
          <a:xfrm flipH="1">
            <a:off x="6093968" y="2996953"/>
            <a:ext cx="1392" cy="6670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96157" y="3066859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N2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920479" y="3664018"/>
            <a:ext cx="683489" cy="8452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UFP</a:t>
            </a:r>
          </a:p>
        </p:txBody>
      </p:sp>
      <p:cxnSp>
        <p:nvCxnSpPr>
          <p:cNvPr id="67" name="직선 화살표 연결선 66"/>
          <p:cNvCxnSpPr>
            <a:stCxn id="31" idx="3"/>
            <a:endCxn id="66" idx="1"/>
          </p:cNvCxnSpPr>
          <p:nvPr/>
        </p:nvCxnSpPr>
        <p:spPr>
          <a:xfrm>
            <a:off x="6435712" y="4086623"/>
            <a:ext cx="148476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966046" y="3843718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N3</a:t>
            </a:r>
          </a:p>
        </p:txBody>
      </p:sp>
      <p:cxnSp>
        <p:nvCxnSpPr>
          <p:cNvPr id="71" name="직선 화살표 연결선 70"/>
          <p:cNvCxnSpPr/>
          <p:nvPr/>
        </p:nvCxnSpPr>
        <p:spPr>
          <a:xfrm>
            <a:off x="7207662" y="2995686"/>
            <a:ext cx="702051" cy="7127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27386" y="3083924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N4</a:t>
            </a:r>
          </a:p>
        </p:txBody>
      </p:sp>
      <p:cxnSp>
        <p:nvCxnSpPr>
          <p:cNvPr id="82" name="직선 화살표 연결선 81"/>
          <p:cNvCxnSpPr/>
          <p:nvPr/>
        </p:nvCxnSpPr>
        <p:spPr>
          <a:xfrm flipV="1">
            <a:off x="7509770" y="2773663"/>
            <a:ext cx="399942" cy="159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424948" y="2492417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N11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499675" y="2506541"/>
            <a:ext cx="544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N7</a:t>
            </a:r>
          </a:p>
        </p:txBody>
      </p:sp>
      <p:sp>
        <p:nvSpPr>
          <p:cNvPr id="97" name="자유형 96"/>
          <p:cNvSpPr/>
          <p:nvPr/>
        </p:nvSpPr>
        <p:spPr>
          <a:xfrm>
            <a:off x="6096672" y="2370109"/>
            <a:ext cx="2137145" cy="202971"/>
          </a:xfrm>
          <a:custGeom>
            <a:avLst/>
            <a:gdLst>
              <a:gd name="connsiteX0" fmla="*/ 0 w 2137145"/>
              <a:gd name="connsiteY0" fmla="*/ 138223 h 138223"/>
              <a:gd name="connsiteX1" fmla="*/ 10633 w 2137145"/>
              <a:gd name="connsiteY1" fmla="*/ 21265 h 138223"/>
              <a:gd name="connsiteX2" fmla="*/ 2137145 w 2137145"/>
              <a:gd name="connsiteY2" fmla="*/ 0 h 138223"/>
              <a:gd name="connsiteX3" fmla="*/ 2126512 w 2137145"/>
              <a:gd name="connsiteY3" fmla="*/ 106325 h 13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145" h="138223">
                <a:moveTo>
                  <a:pt x="0" y="138223"/>
                </a:moveTo>
                <a:lnTo>
                  <a:pt x="10633" y="21265"/>
                </a:lnTo>
                <a:lnTo>
                  <a:pt x="2137145" y="0"/>
                </a:lnTo>
                <a:lnTo>
                  <a:pt x="2126512" y="106325"/>
                </a:ln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6327787" y="4167919"/>
            <a:ext cx="164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3GPP 5G </a:t>
            </a:r>
          </a:p>
          <a:p>
            <a:pPr algn="ctr"/>
            <a:r>
              <a:rPr lang="en-US" altLang="ko-KR" sz="1200" dirty="0"/>
              <a:t>Core Network</a:t>
            </a:r>
            <a:endParaRPr lang="ko-KR" alt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877977" y="3393500"/>
            <a:ext cx="597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STA</a:t>
            </a:r>
            <a:endParaRPr lang="ko-KR" alt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356603" y="3364263"/>
            <a:ext cx="1869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WLAN Access Network</a:t>
            </a:r>
            <a:endParaRPr lang="ko-KR" alt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5119430" y="3584158"/>
            <a:ext cx="543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R9</a:t>
            </a:r>
          </a:p>
        </p:txBody>
      </p:sp>
      <p:sp>
        <p:nvSpPr>
          <p:cNvPr id="2" name="자유형 1"/>
          <p:cNvSpPr/>
          <p:nvPr/>
        </p:nvSpPr>
        <p:spPr>
          <a:xfrm>
            <a:off x="2486267" y="3231592"/>
            <a:ext cx="3255190" cy="521442"/>
          </a:xfrm>
          <a:custGeom>
            <a:avLst/>
            <a:gdLst>
              <a:gd name="connsiteX0" fmla="*/ 0 w 3261360"/>
              <a:gd name="connsiteY0" fmla="*/ 326948 h 326948"/>
              <a:gd name="connsiteX1" fmla="*/ 967740 w 3261360"/>
              <a:gd name="connsiteY1" fmla="*/ 60248 h 326948"/>
              <a:gd name="connsiteX2" fmla="*/ 2110740 w 3261360"/>
              <a:gd name="connsiteY2" fmla="*/ 14528 h 326948"/>
              <a:gd name="connsiteX3" fmla="*/ 3261360 w 3261360"/>
              <a:gd name="connsiteY3" fmla="*/ 258368 h 32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26948">
                <a:moveTo>
                  <a:pt x="0" y="326948"/>
                </a:moveTo>
                <a:cubicBezTo>
                  <a:pt x="307975" y="219633"/>
                  <a:pt x="615950" y="112318"/>
                  <a:pt x="967740" y="60248"/>
                </a:cubicBezTo>
                <a:cubicBezTo>
                  <a:pt x="1319530" y="8178"/>
                  <a:pt x="1728470" y="-18492"/>
                  <a:pt x="2110740" y="14528"/>
                </a:cubicBezTo>
                <a:cubicBezTo>
                  <a:pt x="2493010" y="47548"/>
                  <a:pt x="2877185" y="152958"/>
                  <a:pt x="3261360" y="258368"/>
                </a:cubicBezTo>
              </a:path>
            </a:pathLst>
          </a:custGeom>
          <a:noFill/>
          <a:ln w="12700"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5 Trusted WLAN interworking reference model with 5G core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52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98789"/>
              </p:ext>
            </p:extLst>
          </p:nvPr>
        </p:nvGraphicFramePr>
        <p:xfrm>
          <a:off x="1747272" y="1995003"/>
          <a:ext cx="6006703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8" name="개체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272" y="1995003"/>
                        <a:ext cx="6006703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직선 화살표 연결선 8"/>
          <p:cNvCxnSpPr/>
          <p:nvPr/>
        </p:nvCxnSpPr>
        <p:spPr>
          <a:xfrm>
            <a:off x="4961662" y="3540383"/>
            <a:ext cx="288032" cy="3671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62870" y="3927336"/>
            <a:ext cx="1383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R9 Interface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601622" y="3252351"/>
            <a:ext cx="526252" cy="338677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4601622" y="2313284"/>
            <a:ext cx="526252" cy="939066"/>
          </a:xfrm>
          <a:prstGeom prst="rect">
            <a:avLst/>
          </a:prstGeom>
          <a:solidFill>
            <a:schemeClr val="accent5">
              <a:lumMod val="20000"/>
              <a:lumOff val="8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13" name="직선 화살표 연결선 12"/>
          <p:cNvCxnSpPr/>
          <p:nvPr/>
        </p:nvCxnSpPr>
        <p:spPr>
          <a:xfrm flipV="1">
            <a:off x="4961662" y="1743194"/>
            <a:ext cx="648072" cy="7170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22802" y="14754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Arial" panose="020B0604020202020204" pitchFamily="34" charset="0"/>
                <a:cs typeface="Arial" panose="020B0604020202020204" pitchFamily="34" charset="0"/>
              </a:rPr>
              <a:t>NWu</a:t>
            </a: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 flipH="1" flipV="1">
            <a:off x="4599038" y="1733862"/>
            <a:ext cx="218608" cy="36636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48908" y="1460795"/>
            <a:ext cx="819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N1 signal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01622" y="1979106"/>
            <a:ext cx="526252" cy="334178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TextBox 17"/>
          <p:cNvSpPr txBox="1"/>
          <p:nvPr/>
        </p:nvSpPr>
        <p:spPr>
          <a:xfrm>
            <a:off x="1698753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6 Control plane between STA and N3IWF(3GPP TS 23.501)</a:t>
            </a:r>
          </a:p>
        </p:txBody>
      </p:sp>
    </p:spTree>
    <p:extLst>
      <p:ext uri="{BB962C8B-B14F-4D97-AF65-F5344CB8AC3E}">
        <p14:creationId xmlns:p14="http://schemas.microsoft.com/office/powerpoint/2010/main" val="8914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직사각형 70"/>
          <p:cNvSpPr/>
          <p:nvPr/>
        </p:nvSpPr>
        <p:spPr>
          <a:xfrm>
            <a:off x="6541104" y="1989404"/>
            <a:ext cx="654701" cy="407045"/>
          </a:xfrm>
          <a:prstGeom prst="rect">
            <a:avLst/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N3IWF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3965599" y="1989404"/>
            <a:ext cx="1440160" cy="4070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WLAN Access Network </a:t>
            </a:r>
          </a:p>
        </p:txBody>
      </p:sp>
      <p:cxnSp>
        <p:nvCxnSpPr>
          <p:cNvPr id="41" name="직선 연결선 40"/>
          <p:cNvCxnSpPr/>
          <p:nvPr/>
        </p:nvCxnSpPr>
        <p:spPr>
          <a:xfrm>
            <a:off x="4685680" y="2408309"/>
            <a:ext cx="6711" cy="1141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6868453" y="2397401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4692390" y="2933731"/>
            <a:ext cx="2144982" cy="103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76997" y="262857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Ethernet protocol </a:t>
            </a:r>
            <a:endParaRPr lang="ko-KR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689025" y="5711456"/>
            <a:ext cx="910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Fig. 7 R3 Interface</a:t>
            </a:r>
          </a:p>
        </p:txBody>
      </p:sp>
    </p:spTree>
    <p:extLst>
      <p:ext uri="{BB962C8B-B14F-4D97-AF65-F5344CB8AC3E}">
        <p14:creationId xmlns:p14="http://schemas.microsoft.com/office/powerpoint/2010/main" val="30089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6993</TotalTime>
  <Words>547</Words>
  <Application>Microsoft Office PowerPoint</Application>
  <PresentationFormat>와이드스크린</PresentationFormat>
  <Paragraphs>234</Paragraphs>
  <Slides>16</Slides>
  <Notes>11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돋움</vt:lpstr>
      <vt:lpstr>맑은 고딕</vt:lpstr>
      <vt:lpstr>Arial</vt:lpstr>
      <vt:lpstr>Times New Roman</vt:lpstr>
      <vt:lpstr>Office Theme</vt:lpstr>
      <vt:lpstr>Document</vt:lpstr>
      <vt:lpstr>Visio.Drawing.11</vt:lpstr>
      <vt:lpstr>The original figures in the draft technical report on interworking between 3GPP 5G network and WLAN  </vt:lpstr>
      <vt:lpstr>Abstract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hsoh3572 hsoh3572</cp:lastModifiedBy>
  <cp:revision>746</cp:revision>
  <cp:lastPrinted>2020-10-14T05:05:48Z</cp:lastPrinted>
  <dcterms:created xsi:type="dcterms:W3CDTF">2016-03-01T04:36:01Z</dcterms:created>
  <dcterms:modified xsi:type="dcterms:W3CDTF">2020-10-14T05:17:38Z</dcterms:modified>
</cp:coreProperties>
</file>