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4" r:id="rId3"/>
    <p:sldId id="519" r:id="rId4"/>
    <p:sldId id="532" r:id="rId5"/>
    <p:sldId id="533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4" r:id="rId17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19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6D"/>
    <a:srgbClr val="0066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44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76366" y="701675"/>
            <a:ext cx="4715169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1739" y="4408489"/>
            <a:ext cx="518442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590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89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948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55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9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72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93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946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778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78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6024"/>
            <a:ext cx="10363200" cy="9265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288238"/>
            <a:ext cx="8534400" cy="38660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October, 20202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502309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51127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9CC-F510-4F65-A9F9-70DEFFDE812C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7201-8858-4255-BDC6-5C1CD7F157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9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13, 20202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51127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8202" y="32081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802.11-20/1645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  <p:sldLayoutId id="2147483699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64332"/>
            <a:ext cx="10363200" cy="11398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The original figures in the draft technical report on interworking between 3GPP </a:t>
            </a:r>
            <a:r>
              <a:rPr lang="en-GB" sz="2800" dirty="0" smtClean="0"/>
              <a:t>5</a:t>
            </a:r>
            <a:r>
              <a:rPr lang="en-US" sz="2800" dirty="0" smtClean="0"/>
              <a:t>G </a:t>
            </a:r>
            <a:r>
              <a:rPr lang="en-GB" sz="2800" dirty="0" smtClean="0"/>
              <a:t>network </a:t>
            </a:r>
            <a:r>
              <a:rPr lang="en-GB" sz="2800" dirty="0" smtClean="0"/>
              <a:t>and WLAN 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7954"/>
            <a:ext cx="8534400" cy="3866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2020-10-14</a:t>
            </a:r>
            <a:endParaRPr lang="en-GB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33260" y="6510581"/>
            <a:ext cx="4246562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879231" y="304463"/>
            <a:ext cx="250031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noProof="0" dirty="0" smtClean="0">
                <a:latin typeface="Times New Roman" pitchFamily="16" charset="0"/>
                <a:ea typeface="MS Gothic" charset="-128"/>
              </a:rPr>
              <a:t>October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0115" y="25778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536977"/>
              </p:ext>
            </p:extLst>
          </p:nvPr>
        </p:nvGraphicFramePr>
        <p:xfrm>
          <a:off x="484188" y="3065463"/>
          <a:ext cx="11161712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Document" r:id="rId4" imgW="8235535" imgH="3157135" progId="Word.Document.8">
                  <p:embed/>
                </p:oleObj>
              </mc:Choice>
              <mc:Fallback>
                <p:oleObj name="Document" r:id="rId4" imgW="8235535" imgH="315713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065463"/>
                        <a:ext cx="11161712" cy="427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41500" y="929501"/>
            <a:ext cx="654701" cy="280172"/>
          </a:xfrm>
          <a:prstGeom prst="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89019" y="795175"/>
            <a:ext cx="485010" cy="400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 flipH="1">
            <a:off x="3224670" y="1195930"/>
            <a:ext cx="6854" cy="4407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H="1">
            <a:off x="5386073" y="1221534"/>
            <a:ext cx="2" cy="4309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568850" y="1210626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3241091" y="1736055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76131" y="1461787"/>
            <a:ext cx="1503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IP address allocation </a:t>
            </a:r>
            <a:endParaRPr lang="ko-KR" altLang="en-US" sz="1200" dirty="0"/>
          </a:p>
        </p:txBody>
      </p:sp>
      <p:cxnSp>
        <p:nvCxnSpPr>
          <p:cNvPr id="51" name="직선 화살표 연결선 50"/>
          <p:cNvCxnSpPr/>
          <p:nvPr/>
        </p:nvCxnSpPr>
        <p:spPr>
          <a:xfrm flipV="1">
            <a:off x="3230938" y="2218739"/>
            <a:ext cx="2162244" cy="327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96732" y="1922793"/>
            <a:ext cx="2655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IKE-SA-INIT Request/Response</a:t>
            </a:r>
            <a:endParaRPr lang="ko-KR" alt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575721" y="2419604"/>
            <a:ext cx="3744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</a:t>
            </a:r>
            <a:endParaRPr lang="ko-KR" altLang="en-US" sz="1200" dirty="0"/>
          </a:p>
        </p:txBody>
      </p:sp>
      <p:cxnSp>
        <p:nvCxnSpPr>
          <p:cNvPr id="57" name="직선 화살표 연결선 56"/>
          <p:cNvCxnSpPr/>
          <p:nvPr/>
        </p:nvCxnSpPr>
        <p:spPr>
          <a:xfrm>
            <a:off x="3253054" y="3301293"/>
            <a:ext cx="2125912" cy="1617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575720" y="3010827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3244168" y="3929091"/>
            <a:ext cx="2148723" cy="1767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75720" y="3658899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 </a:t>
            </a:r>
            <a:endParaRPr lang="ko-KR" altLang="en-US" sz="1200" dirty="0"/>
          </a:p>
        </p:txBody>
      </p:sp>
      <p:cxnSp>
        <p:nvCxnSpPr>
          <p:cNvPr id="61" name="직선 화살표 연결선 60"/>
          <p:cNvCxnSpPr/>
          <p:nvPr/>
        </p:nvCxnSpPr>
        <p:spPr>
          <a:xfrm>
            <a:off x="3230938" y="452169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95542" y="4234963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 </a:t>
            </a:r>
            <a:endParaRPr lang="ko-KR" alt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487741" y="4811027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  IPsec SA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24227" y="5097925"/>
            <a:ext cx="4344622" cy="356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4647255" y="782888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5385678" y="3318734"/>
            <a:ext cx="2176063" cy="717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5392848" y="3940876"/>
            <a:ext cx="2176063" cy="717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5406236" y="452673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>
            <a:off x="3224228" y="2696602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8 </a:t>
            </a:r>
            <a:r>
              <a:rPr lang="en-US" altLang="ko-KR" dirty="0" err="1" smtClean="0"/>
              <a:t>NWu</a:t>
            </a:r>
            <a:r>
              <a:rPr lang="en-US" altLang="ko-KR" dirty="0" smtClean="0"/>
              <a:t> Interface</a:t>
            </a:r>
          </a:p>
        </p:txBody>
      </p:sp>
    </p:spTree>
    <p:extLst>
      <p:ext uri="{BB962C8B-B14F-4D97-AF65-F5344CB8AC3E}">
        <p14:creationId xmlns:p14="http://schemas.microsoft.com/office/powerpoint/2010/main" val="39528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41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89019" y="2136700"/>
            <a:ext cx="485010" cy="2654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>
            <a:off x="3231524" y="2402164"/>
            <a:ext cx="0" cy="1454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5386076" y="2427768"/>
            <a:ext cx="5678" cy="1429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>
            <a:off x="7568850" y="2416860"/>
            <a:ext cx="3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87741" y="2632885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IPsec SA is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17121" y="2908441"/>
            <a:ext cx="4362655" cy="3877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8162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cxnSp>
        <p:nvCxnSpPr>
          <p:cNvPr id="29" name="직선 연결선 28"/>
          <p:cNvCxnSpPr/>
          <p:nvPr/>
        </p:nvCxnSpPr>
        <p:spPr>
          <a:xfrm flipH="1">
            <a:off x="8474906" y="2416860"/>
            <a:ext cx="14944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0536" y="3146602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NAS signaling   </a:t>
            </a:r>
            <a:endParaRPr lang="ko-KR" altLang="en-US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4647255" y="1989122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3231524" y="3423600"/>
            <a:ext cx="5258326" cy="554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/>
              <a:t>9</a:t>
            </a:r>
            <a:r>
              <a:rPr lang="en-US" altLang="ko-KR" dirty="0" smtClean="0"/>
              <a:t> N1 Interface</a:t>
            </a:r>
          </a:p>
        </p:txBody>
      </p:sp>
    </p:spTree>
    <p:extLst>
      <p:ext uri="{BB962C8B-B14F-4D97-AF65-F5344CB8AC3E}">
        <p14:creationId xmlns:p14="http://schemas.microsoft.com/office/powerpoint/2010/main" val="24292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80835"/>
              </p:ext>
            </p:extLst>
          </p:nvPr>
        </p:nvGraphicFramePr>
        <p:xfrm>
          <a:off x="2518806" y="1981480"/>
          <a:ext cx="6536904" cy="2298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r:id="rId4" imgW="5846206" imgH="2055703" progId="Visio.Drawing.11">
                  <p:embed/>
                </p:oleObj>
              </mc:Choice>
              <mc:Fallback>
                <p:oleObj r:id="rId4" imgW="5846206" imgH="2055703" progId="Visio.Drawing.11">
                  <p:embed/>
                  <p:pic>
                    <p:nvPicPr>
                      <p:cNvPr id="19" name="개체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8806" y="1981480"/>
                        <a:ext cx="6536904" cy="2298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546175" y="1392919"/>
            <a:ext cx="1003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NWu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signal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59896" y="3260546"/>
            <a:ext cx="504056" cy="360040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22" name="직사각형 21"/>
          <p:cNvSpPr/>
          <p:nvPr/>
        </p:nvSpPr>
        <p:spPr>
          <a:xfrm>
            <a:off x="5159896" y="2269512"/>
            <a:ext cx="504056" cy="980365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5484080" y="3585131"/>
            <a:ext cx="189785" cy="3373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11924" y="3966988"/>
            <a:ext cx="138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R3 Interface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5411924" y="1727681"/>
            <a:ext cx="324036" cy="68584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H="1" flipV="1">
            <a:off x="5162803" y="1687733"/>
            <a:ext cx="157496" cy="3657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7119" y="1401422"/>
            <a:ext cx="103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Data Packet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159896" y="1950593"/>
            <a:ext cx="504056" cy="318918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10 Data plane between STA and N3IWF(3GPP TS 23.501) </a:t>
            </a:r>
          </a:p>
        </p:txBody>
      </p:sp>
    </p:spTree>
    <p:extLst>
      <p:ext uri="{BB962C8B-B14F-4D97-AF65-F5344CB8AC3E}">
        <p14:creationId xmlns:p14="http://schemas.microsoft.com/office/powerpoint/2010/main" val="25447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7069235" y="1484784"/>
            <a:ext cx="2245741" cy="3744416"/>
          </a:xfrm>
          <a:prstGeom prst="rect">
            <a:avLst/>
          </a:prstGeom>
          <a:solidFill>
            <a:schemeClr val="bg1"/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8406135" y="1700809"/>
            <a:ext cx="781796" cy="592337"/>
          </a:xfrm>
          <a:prstGeom prst="rect">
            <a:avLst/>
          </a:prstGeom>
          <a:solidFill>
            <a:schemeClr val="bg1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SMF 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3227419" y="4130910"/>
            <a:ext cx="1152997" cy="492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TEI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5401718" y="4126434"/>
            <a:ext cx="1191218" cy="511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7191" y="2708921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425715" y="2708921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400257" y="4076323"/>
            <a:ext cx="787675" cy="592337"/>
          </a:xfrm>
          <a:prstGeom prst="rect">
            <a:avLst/>
          </a:prstGeom>
          <a:solidFill>
            <a:schemeClr val="bg1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UPF </a:t>
            </a:r>
          </a:p>
        </p:txBody>
      </p:sp>
      <p:sp>
        <p:nvSpPr>
          <p:cNvPr id="5" name="자유형 4"/>
          <p:cNvSpPr/>
          <p:nvPr/>
        </p:nvSpPr>
        <p:spPr>
          <a:xfrm>
            <a:off x="3799368" y="1912729"/>
            <a:ext cx="4600889" cy="787942"/>
          </a:xfrm>
          <a:custGeom>
            <a:avLst/>
            <a:gdLst>
              <a:gd name="connsiteX0" fmla="*/ 3742661 w 3742661"/>
              <a:gd name="connsiteY0" fmla="*/ 52577 h 764959"/>
              <a:gd name="connsiteX1" fmla="*/ 914400 w 3742661"/>
              <a:gd name="connsiteY1" fmla="*/ 73842 h 764959"/>
              <a:gd name="connsiteX2" fmla="*/ 0 w 3742661"/>
              <a:gd name="connsiteY2" fmla="*/ 764959 h 76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2661" h="764959">
                <a:moveTo>
                  <a:pt x="3742661" y="52577"/>
                </a:moveTo>
                <a:cubicBezTo>
                  <a:pt x="2640419" y="3844"/>
                  <a:pt x="1538177" y="-44888"/>
                  <a:pt x="914400" y="73842"/>
                </a:cubicBezTo>
                <a:cubicBezTo>
                  <a:pt x="290623" y="192572"/>
                  <a:pt x="145311" y="478765"/>
                  <a:pt x="0" y="764959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58274" y="2331480"/>
            <a:ext cx="836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DRB</a:t>
            </a:r>
            <a:endParaRPr lang="ko-KR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6132505" y="2331480"/>
            <a:ext cx="965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Profile</a:t>
            </a:r>
            <a:endParaRPr lang="ko-KR" altLang="en-US" sz="1100" dirty="0"/>
          </a:p>
        </p:txBody>
      </p:sp>
      <p:cxnSp>
        <p:nvCxnSpPr>
          <p:cNvPr id="12" name="직선 화살표 연결선 11"/>
          <p:cNvCxnSpPr>
            <a:stCxn id="7" idx="2"/>
            <a:endCxn id="27" idx="0"/>
          </p:cNvCxnSpPr>
          <p:nvPr/>
        </p:nvCxnSpPr>
        <p:spPr>
          <a:xfrm flipH="1">
            <a:off x="3803917" y="3301257"/>
            <a:ext cx="4886" cy="82965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58" idx="2"/>
            <a:endCxn id="29" idx="0"/>
          </p:cNvCxnSpPr>
          <p:nvPr/>
        </p:nvCxnSpPr>
        <p:spPr>
          <a:xfrm>
            <a:off x="5997327" y="3301257"/>
            <a:ext cx="0" cy="82517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29" idx="3"/>
          </p:cNvCxnSpPr>
          <p:nvPr/>
        </p:nvCxnSpPr>
        <p:spPr>
          <a:xfrm flipV="1">
            <a:off x="6592937" y="4372492"/>
            <a:ext cx="725341" cy="94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22" idx="2"/>
            <a:endCxn id="19" idx="0"/>
          </p:cNvCxnSpPr>
          <p:nvPr/>
        </p:nvCxnSpPr>
        <p:spPr>
          <a:xfrm flipH="1">
            <a:off x="8794095" y="2293146"/>
            <a:ext cx="2939" cy="1783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27" idx="2"/>
            <a:endCxn id="29" idx="2"/>
          </p:cNvCxnSpPr>
          <p:nvPr/>
        </p:nvCxnSpPr>
        <p:spPr>
          <a:xfrm rot="16200000" flipH="1">
            <a:off x="4893390" y="3533545"/>
            <a:ext cx="14464" cy="2193410"/>
          </a:xfrm>
          <a:prstGeom prst="bentConnector3">
            <a:avLst>
              <a:gd name="adj1" fmla="val 1680476"/>
            </a:avLst>
          </a:prstGeom>
          <a:ln w="127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62295" y="4951660"/>
            <a:ext cx="1379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Wireless Access</a:t>
            </a:r>
            <a:endParaRPr lang="ko-KR" alt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3863146" y="3356993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25614" y="3831207"/>
            <a:ext cx="59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STA</a:t>
            </a:r>
            <a:endParaRPr lang="ko-KR" altLang="en-US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353980" y="3831207"/>
            <a:ext cx="59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AP</a:t>
            </a:r>
            <a:endParaRPr lang="ko-KR" altLang="en-US" sz="11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436483" y="4869489"/>
            <a:ext cx="1776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3GPP 5G Core Network</a:t>
            </a:r>
            <a:endParaRPr lang="ko-KR" alt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6023993" y="3361469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70" name="자유형 69"/>
          <p:cNvSpPr/>
          <p:nvPr/>
        </p:nvSpPr>
        <p:spPr>
          <a:xfrm>
            <a:off x="5974081" y="1924814"/>
            <a:ext cx="2426176" cy="780286"/>
          </a:xfrm>
          <a:custGeom>
            <a:avLst/>
            <a:gdLst>
              <a:gd name="connsiteX0" fmla="*/ 1577340 w 1577340"/>
              <a:gd name="connsiteY0" fmla="*/ 33526 h 780286"/>
              <a:gd name="connsiteX1" fmla="*/ 426720 w 1577340"/>
              <a:gd name="connsiteY1" fmla="*/ 86866 h 780286"/>
              <a:gd name="connsiteX2" fmla="*/ 0 w 1577340"/>
              <a:gd name="connsiteY2" fmla="*/ 780286 h 78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340" h="780286">
                <a:moveTo>
                  <a:pt x="1577340" y="33526"/>
                </a:moveTo>
                <a:cubicBezTo>
                  <a:pt x="1133475" y="-2034"/>
                  <a:pt x="689610" y="-37594"/>
                  <a:pt x="426720" y="86866"/>
                </a:cubicBezTo>
                <a:cubicBezTo>
                  <a:pt x="163830" y="211326"/>
                  <a:pt x="81915" y="495806"/>
                  <a:pt x="0" y="780286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334229" y="1700809"/>
            <a:ext cx="690037" cy="2967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2" name="직선 화살표 연결선 31"/>
          <p:cNvCxnSpPr>
            <a:endCxn id="19" idx="1"/>
          </p:cNvCxnSpPr>
          <p:nvPr/>
        </p:nvCxnSpPr>
        <p:spPr>
          <a:xfrm flipV="1">
            <a:off x="8040216" y="4372491"/>
            <a:ext cx="360040" cy="22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13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mapping and scheduling example of WLAN </a:t>
            </a:r>
          </a:p>
        </p:txBody>
      </p:sp>
    </p:spTree>
    <p:extLst>
      <p:ext uri="{BB962C8B-B14F-4D97-AF65-F5344CB8AC3E}">
        <p14:creationId xmlns:p14="http://schemas.microsoft.com/office/powerpoint/2010/main" val="30598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/>
        </p:nvSpPr>
        <p:spPr>
          <a:xfrm>
            <a:off x="3668163" y="2157361"/>
            <a:ext cx="679206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229499" y="2157361"/>
            <a:ext cx="1010750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AN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1773536" y="1988544"/>
            <a:ext cx="679206" cy="67122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038350" y="2157362"/>
            <a:ext cx="635030" cy="33358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7250321" y="2157359"/>
            <a:ext cx="635030" cy="33358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8467546" y="1970537"/>
            <a:ext cx="679206" cy="67122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4419377" y="2307738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45" idx="3"/>
            <a:endCxn id="46" idx="1"/>
          </p:cNvCxnSpPr>
          <p:nvPr/>
        </p:nvCxnSpPr>
        <p:spPr>
          <a:xfrm>
            <a:off x="2452742" y="2324154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7881938" y="2306147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3673381" y="2802128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668163" y="246854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7244935" y="2474179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054501" y="2834099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557521" y="1628148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8323531" y="1610496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6234185" y="2157359"/>
            <a:ext cx="1010750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14 TSN Bridge using 5G AN and CN </a:t>
            </a:r>
          </a:p>
        </p:txBody>
      </p:sp>
    </p:spTree>
    <p:extLst>
      <p:ext uri="{BB962C8B-B14F-4D97-AF65-F5344CB8AC3E}">
        <p14:creationId xmlns:p14="http://schemas.microsoft.com/office/powerpoint/2010/main" val="19064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3668163" y="2158844"/>
            <a:ext cx="679206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229499" y="2158844"/>
            <a:ext cx="1010750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AN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773536" y="1990027"/>
            <a:ext cx="679206" cy="67122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038350" y="2158845"/>
            <a:ext cx="635030" cy="33358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250321" y="2158842"/>
            <a:ext cx="635030" cy="33358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467546" y="1972020"/>
            <a:ext cx="679206" cy="67122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4419377" y="2309221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32" idx="3"/>
            <a:endCxn id="33" idx="1"/>
          </p:cNvCxnSpPr>
          <p:nvPr/>
        </p:nvCxnSpPr>
        <p:spPr>
          <a:xfrm>
            <a:off x="2452742" y="2325637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881938" y="2307630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3673381" y="2803611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68163" y="2470025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7244935" y="247566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54501" y="2835582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557521" y="1629631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323531" y="1611979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18" name="직사각형 17"/>
          <p:cNvSpPr/>
          <p:nvPr/>
        </p:nvSpPr>
        <p:spPr>
          <a:xfrm>
            <a:off x="6234185" y="2158842"/>
            <a:ext cx="1010750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15 TSN Bridge using WLAN and 5G CN interworking</a:t>
            </a:r>
          </a:p>
        </p:txBody>
      </p:sp>
    </p:spTree>
    <p:extLst>
      <p:ext uri="{BB962C8B-B14F-4D97-AF65-F5344CB8AC3E}">
        <p14:creationId xmlns:p14="http://schemas.microsoft.com/office/powerpoint/2010/main" val="10535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3699552" y="2158972"/>
            <a:ext cx="679206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240216" y="2158972"/>
            <a:ext cx="1010750" cy="3335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AN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804925" y="1990155"/>
            <a:ext cx="679206" cy="67122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069739" y="2158973"/>
            <a:ext cx="635030" cy="33358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250966" y="2158971"/>
            <a:ext cx="635030" cy="33358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468191" y="1972149"/>
            <a:ext cx="679206" cy="67122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4450766" y="2309349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21" idx="3"/>
            <a:endCxn id="22" idx="1"/>
          </p:cNvCxnSpPr>
          <p:nvPr/>
        </p:nvCxnSpPr>
        <p:spPr>
          <a:xfrm>
            <a:off x="2484131" y="2325765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6882583" y="2307759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V="1">
            <a:off x="3697344" y="2824677"/>
            <a:ext cx="2553622" cy="1103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3699552" y="2470153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6250966" y="2489879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20514" y="2835710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588910" y="1629759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7324176" y="1612108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16 TSN Bridge using WLAN only </a:t>
            </a:r>
          </a:p>
        </p:txBody>
      </p:sp>
    </p:spTree>
    <p:extLst>
      <p:ext uri="{BB962C8B-B14F-4D97-AF65-F5344CB8AC3E}">
        <p14:creationId xmlns:p14="http://schemas.microsoft.com/office/powerpoint/2010/main" val="39272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original figures shown in IEEE 802.11 AANI technical report </a:t>
            </a:r>
            <a:r>
              <a:rPr lang="en-US" altLang="pl-PL" sz="20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“draft technical report on interworking between 3GPP 5G network and WLAN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(IEEE 802.11-20/0013r5)”. </a:t>
            </a:r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</a:t>
            </a:r>
            <a:r>
              <a:rPr lang="en-GB" dirty="0" err="1"/>
              <a:t>Seo</a:t>
            </a:r>
            <a:r>
              <a:rPr lang="en-GB" dirty="0"/>
              <a:t> OH (ETRI)</a:t>
            </a:r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715423" y="5734374"/>
            <a:ext cx="767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1 Overview of WLAN </a:t>
            </a:r>
            <a:r>
              <a:rPr lang="en-US" altLang="ko-KR" dirty="0"/>
              <a:t>Interworking </a:t>
            </a:r>
            <a:r>
              <a:rPr lang="en-US" altLang="ko-KR" dirty="0" smtClean="0"/>
              <a:t>with 3GPP 5G core network 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3762373" y="2002928"/>
            <a:ext cx="1635790" cy="2159477"/>
          </a:xfrm>
          <a:prstGeom prst="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797771" y="2002928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4588630" y="2642998"/>
            <a:ext cx="5917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1983393" y="2296748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52280" y="2074173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5G Access</a:t>
            </a:r>
            <a:endParaRPr lang="ko-KR" altLang="en-US" sz="1200" dirty="0"/>
          </a:p>
        </p:txBody>
      </p:sp>
      <p:sp>
        <p:nvSpPr>
          <p:cNvPr id="29" name="직사각형 28"/>
          <p:cNvSpPr/>
          <p:nvPr/>
        </p:nvSpPr>
        <p:spPr>
          <a:xfrm>
            <a:off x="3937205" y="2297692"/>
            <a:ext cx="1289186" cy="598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32" name="구름 31"/>
          <p:cNvSpPr/>
          <p:nvPr/>
        </p:nvSpPr>
        <p:spPr>
          <a:xfrm>
            <a:off x="5806935" y="2493446"/>
            <a:ext cx="2009842" cy="129444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 5G 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Core Network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>
            <a:off x="2949729" y="2626459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7" name="직선 연결선 36"/>
          <p:cNvCxnSpPr/>
          <p:nvPr/>
        </p:nvCxnSpPr>
        <p:spPr>
          <a:xfrm>
            <a:off x="7780169" y="2974375"/>
            <a:ext cx="3621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8144947" y="2807668"/>
            <a:ext cx="895230" cy="426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Data 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11385" y="204281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UE</a:t>
            </a:r>
            <a:endParaRPr lang="ko-KR" altLang="en-US" sz="1200" dirty="0"/>
          </a:p>
        </p:txBody>
      </p:sp>
      <p:sp>
        <p:nvSpPr>
          <p:cNvPr id="46" name="자유형 45"/>
          <p:cNvSpPr/>
          <p:nvPr/>
        </p:nvSpPr>
        <p:spPr>
          <a:xfrm>
            <a:off x="2907921" y="3596632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3031060" y="3062959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WLAN Access</a:t>
            </a:r>
            <a:endParaRPr lang="ko-KR" alt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911385" y="3050927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STA</a:t>
            </a:r>
            <a:endParaRPr lang="ko-KR" altLang="en-US" sz="1200" dirty="0"/>
          </a:p>
        </p:txBody>
      </p:sp>
      <p:sp>
        <p:nvSpPr>
          <p:cNvPr id="52" name="직사각형 51"/>
          <p:cNvSpPr/>
          <p:nvPr/>
        </p:nvSpPr>
        <p:spPr>
          <a:xfrm>
            <a:off x="2005951" y="3293791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941994" y="3233796"/>
            <a:ext cx="1289186" cy="598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 Access Network</a:t>
            </a:r>
          </a:p>
        </p:txBody>
      </p:sp>
      <p:cxnSp>
        <p:nvCxnSpPr>
          <p:cNvPr id="54" name="직선 연결선 53"/>
          <p:cNvCxnSpPr/>
          <p:nvPr/>
        </p:nvCxnSpPr>
        <p:spPr>
          <a:xfrm>
            <a:off x="5235888" y="2596785"/>
            <a:ext cx="640584" cy="369145"/>
          </a:xfrm>
          <a:prstGeom prst="line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flipV="1">
            <a:off x="5226391" y="3327926"/>
            <a:ext cx="650081" cy="204964"/>
          </a:xfrm>
          <a:prstGeom prst="line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403099" y="2211421"/>
            <a:ext cx="92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Network Interface</a:t>
            </a:r>
            <a:endParaRPr lang="ko-KR" alt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950940" y="3905320"/>
            <a:ext cx="88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Terminal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147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3799806" y="1988142"/>
            <a:ext cx="1584176" cy="2189094"/>
          </a:xfrm>
          <a:prstGeom prst="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구름 44"/>
          <p:cNvSpPr/>
          <p:nvPr/>
        </p:nvSpPr>
        <p:spPr>
          <a:xfrm>
            <a:off x="5960046" y="2208891"/>
            <a:ext cx="2129846" cy="157589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 3GPP 5G 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Core Network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6174050" y="2714685"/>
            <a:ext cx="504056" cy="179548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cxnSp>
        <p:nvCxnSpPr>
          <p:cNvPr id="84" name="직선 연결선 83"/>
          <p:cNvCxnSpPr/>
          <p:nvPr/>
        </p:nvCxnSpPr>
        <p:spPr>
          <a:xfrm>
            <a:off x="8012407" y="2776650"/>
            <a:ext cx="3621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8377184" y="2609943"/>
            <a:ext cx="823222" cy="426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직선 연결선 30"/>
          <p:cNvCxnSpPr>
            <a:endCxn id="45" idx="2"/>
          </p:cNvCxnSpPr>
          <p:nvPr/>
        </p:nvCxnSpPr>
        <p:spPr>
          <a:xfrm>
            <a:off x="5383982" y="2995462"/>
            <a:ext cx="582670" cy="1375"/>
          </a:xfrm>
          <a:prstGeom prst="line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604844" y="2604082"/>
            <a:ext cx="5917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68494" y="2035258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5G Access</a:t>
            </a:r>
            <a:endParaRPr lang="ko-KR" altLang="en-US" sz="1200" dirty="0"/>
          </a:p>
        </p:txBody>
      </p:sp>
      <p:sp>
        <p:nvSpPr>
          <p:cNvPr id="51" name="직사각형 50"/>
          <p:cNvSpPr/>
          <p:nvPr/>
        </p:nvSpPr>
        <p:spPr>
          <a:xfrm>
            <a:off x="3923209" y="2474801"/>
            <a:ext cx="1289186" cy="561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</a:t>
            </a:r>
          </a:p>
        </p:txBody>
      </p:sp>
      <p:sp>
        <p:nvSpPr>
          <p:cNvPr id="52" name="자유형 51"/>
          <p:cNvSpPr/>
          <p:nvPr/>
        </p:nvSpPr>
        <p:spPr>
          <a:xfrm>
            <a:off x="2965942" y="2587544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자유형 53"/>
          <p:cNvSpPr/>
          <p:nvPr/>
        </p:nvSpPr>
        <p:spPr>
          <a:xfrm>
            <a:off x="2924134" y="3557717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3047274" y="3024044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WLAN Access</a:t>
            </a:r>
            <a:endParaRPr lang="ko-KR" altLang="en-US" sz="1200" dirty="0"/>
          </a:p>
        </p:txBody>
      </p:sp>
      <p:sp>
        <p:nvSpPr>
          <p:cNvPr id="42" name="직사각형 41"/>
          <p:cNvSpPr/>
          <p:nvPr/>
        </p:nvSpPr>
        <p:spPr>
          <a:xfrm>
            <a:off x="3933378" y="3338896"/>
            <a:ext cx="1289186" cy="598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83982" y="2336914"/>
            <a:ext cx="92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Network Interface</a:t>
            </a:r>
            <a:endParaRPr lang="ko-KR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871814" y="2075908"/>
            <a:ext cx="1716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5G Access Network</a:t>
            </a:r>
            <a:endParaRPr lang="ko-KR" altLang="en-US" sz="1200" dirty="0"/>
          </a:p>
        </p:txBody>
      </p:sp>
      <p:cxnSp>
        <p:nvCxnSpPr>
          <p:cNvPr id="3" name="직선 연결선 2"/>
          <p:cNvCxnSpPr>
            <a:stCxn id="51" idx="2"/>
          </p:cNvCxnSpPr>
          <p:nvPr/>
        </p:nvCxnSpPr>
        <p:spPr>
          <a:xfrm>
            <a:off x="4567802" y="3036444"/>
            <a:ext cx="0" cy="289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1813984" y="1964012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1999606" y="2257833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27598" y="200390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927599" y="3012012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44" name="직사각형 43"/>
          <p:cNvSpPr/>
          <p:nvPr/>
        </p:nvSpPr>
        <p:spPr>
          <a:xfrm>
            <a:off x="2022164" y="3254876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67154" y="3866405"/>
            <a:ext cx="88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Terminal</a:t>
            </a:r>
            <a:endParaRPr lang="ko-KR" alt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2 Tightly coupled interworking reference model between 5G core network and WLAN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0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구름 44"/>
          <p:cNvSpPr/>
          <p:nvPr/>
        </p:nvSpPr>
        <p:spPr>
          <a:xfrm>
            <a:off x="6111472" y="2148221"/>
            <a:ext cx="2156134" cy="181761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 3GPP 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5G Core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Network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6310236" y="2734143"/>
            <a:ext cx="504056" cy="179548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71" name="직사각형 70"/>
          <p:cNvSpPr/>
          <p:nvPr/>
        </p:nvSpPr>
        <p:spPr>
          <a:xfrm>
            <a:off x="6312257" y="3092444"/>
            <a:ext cx="574785" cy="216024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84" name="직선 연결선 83"/>
          <p:cNvCxnSpPr/>
          <p:nvPr/>
        </p:nvCxnSpPr>
        <p:spPr>
          <a:xfrm flipV="1">
            <a:off x="8184465" y="2796108"/>
            <a:ext cx="326267" cy="83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8513370" y="2629401"/>
            <a:ext cx="937736" cy="4630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5368770" y="2516381"/>
            <a:ext cx="799470" cy="307537"/>
          </a:xfrm>
          <a:prstGeom prst="line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1775752" y="1983470"/>
            <a:ext cx="1037614" cy="1682931"/>
          </a:xfrm>
          <a:prstGeom prst="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연결선 32"/>
          <p:cNvCxnSpPr/>
          <p:nvPr/>
        </p:nvCxnSpPr>
        <p:spPr>
          <a:xfrm>
            <a:off x="4741030" y="2623540"/>
            <a:ext cx="5917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/>
          <p:cNvSpPr/>
          <p:nvPr/>
        </p:nvSpPr>
        <p:spPr>
          <a:xfrm>
            <a:off x="1961374" y="2336900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4680" y="2054716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5G Access</a:t>
            </a:r>
            <a:endParaRPr lang="ko-KR" altLang="en-US" sz="1200" dirty="0"/>
          </a:p>
        </p:txBody>
      </p:sp>
      <p:sp>
        <p:nvSpPr>
          <p:cNvPr id="51" name="직사각형 50"/>
          <p:cNvSpPr/>
          <p:nvPr/>
        </p:nvSpPr>
        <p:spPr>
          <a:xfrm>
            <a:off x="4089604" y="2206226"/>
            <a:ext cx="1289186" cy="598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5G Access Network</a:t>
            </a:r>
          </a:p>
        </p:txBody>
      </p:sp>
      <p:sp>
        <p:nvSpPr>
          <p:cNvPr id="52" name="자유형 51"/>
          <p:cNvSpPr/>
          <p:nvPr/>
        </p:nvSpPr>
        <p:spPr>
          <a:xfrm>
            <a:off x="3102128" y="2607002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889366" y="2023358"/>
            <a:ext cx="751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54" name="자유형 53"/>
          <p:cNvSpPr/>
          <p:nvPr/>
        </p:nvSpPr>
        <p:spPr>
          <a:xfrm rot="1304329">
            <a:off x="3070376" y="3502816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3174096" y="2963285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WLAN Access</a:t>
            </a:r>
            <a:endParaRPr lang="ko-KR" altLang="en-US" sz="1200" dirty="0"/>
          </a:p>
        </p:txBody>
      </p:sp>
      <p:sp>
        <p:nvSpPr>
          <p:cNvPr id="38" name="직사각형 37"/>
          <p:cNvSpPr/>
          <p:nvPr/>
        </p:nvSpPr>
        <p:spPr>
          <a:xfrm>
            <a:off x="1961374" y="2984972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069564" y="3374931"/>
            <a:ext cx="1289186" cy="598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</a:t>
            </a:r>
          </a:p>
        </p:txBody>
      </p:sp>
      <p:cxnSp>
        <p:nvCxnSpPr>
          <p:cNvPr id="44" name="직선 연결선 43"/>
          <p:cNvCxnSpPr/>
          <p:nvPr/>
        </p:nvCxnSpPr>
        <p:spPr>
          <a:xfrm flipV="1">
            <a:off x="5358750" y="3374931"/>
            <a:ext cx="809490" cy="291470"/>
          </a:xfrm>
          <a:prstGeom prst="line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62420" y="2094735"/>
            <a:ext cx="92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Network Interface</a:t>
            </a:r>
            <a:endParaRPr lang="ko-KR" altLang="en-US" sz="1200" dirty="0"/>
          </a:p>
        </p:txBody>
      </p:sp>
      <p:sp>
        <p:nvSpPr>
          <p:cNvPr id="24" name="직사각형 23"/>
          <p:cNvSpPr/>
          <p:nvPr/>
        </p:nvSpPr>
        <p:spPr>
          <a:xfrm>
            <a:off x="1775752" y="3927686"/>
            <a:ext cx="1037614" cy="1108974"/>
          </a:xfrm>
          <a:prstGeom prst="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889366" y="3967574"/>
            <a:ext cx="751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27" name="직사각형 26"/>
          <p:cNvSpPr/>
          <p:nvPr/>
        </p:nvSpPr>
        <p:spPr>
          <a:xfrm>
            <a:off x="2000865" y="4309571"/>
            <a:ext cx="641098" cy="559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자유형 27"/>
          <p:cNvSpPr/>
          <p:nvPr/>
        </p:nvSpPr>
        <p:spPr>
          <a:xfrm rot="20749173">
            <a:off x="3029489" y="4007795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6312257" y="3380476"/>
            <a:ext cx="574785" cy="216024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TNGF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3 Loosely coupled interworking reference model between 5G core network and WLAN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39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1491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58494" y="4034931"/>
            <a:ext cx="679206" cy="465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07526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777881" y="2601448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584497" y="2601447"/>
            <a:ext cx="1196455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589734" y="3970579"/>
            <a:ext cx="1191218" cy="5299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59094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5849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3967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NWu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921897" y="227687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9690" y="3999517"/>
            <a:ext cx="614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R3(Y2)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07924" y="2771307"/>
            <a:ext cx="399942" cy="159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686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78095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78751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24436" y="2577486"/>
            <a:ext cx="683489" cy="419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07867" y="2561573"/>
            <a:ext cx="683489" cy="419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891299" y="2541590"/>
            <a:ext cx="683489" cy="419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23044" y="3664018"/>
            <a:ext cx="683489" cy="8452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4543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8369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6541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9435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69484" y="2910170"/>
            <a:ext cx="1088864" cy="13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4197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48319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2209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6902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2209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771140" y="2835889"/>
            <a:ext cx="915390" cy="14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1547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64788" y="2996953"/>
            <a:ext cx="1392" cy="6670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6697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891299" y="3664018"/>
            <a:ext cx="683489" cy="8452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UFP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06532" y="4086623"/>
            <a:ext cx="148476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3686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178482" y="2995686"/>
            <a:ext cx="702051" cy="7127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49820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480590" y="2773663"/>
            <a:ext cx="399942" cy="159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39576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7049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6749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29860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848797" y="3393500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2742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09025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5708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4 Untrusted WLAN interworking reference model with 5G core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70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4409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87674" y="4034931"/>
            <a:ext cx="679206" cy="465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10444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807061" y="2601448"/>
            <a:ext cx="679206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613677" y="2601447"/>
            <a:ext cx="1196455" cy="539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618914" y="3970579"/>
            <a:ext cx="1191218" cy="5299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62012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8767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885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NWt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951077" y="227687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8265" y="3999517"/>
            <a:ext cx="644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R3(Ta)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37104" y="2771307"/>
            <a:ext cx="399942" cy="159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6604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81013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81669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53616" y="2577486"/>
            <a:ext cx="683489" cy="419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37047" y="2561573"/>
            <a:ext cx="683489" cy="419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920479" y="2541590"/>
            <a:ext cx="683489" cy="419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52224" y="3664018"/>
            <a:ext cx="683489" cy="8452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TNGF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7461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1287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9459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2353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98664" y="2910170"/>
            <a:ext cx="1088864" cy="13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7115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51237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5127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9820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5127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800320" y="2835889"/>
            <a:ext cx="915390" cy="14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4465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93968" y="2996953"/>
            <a:ext cx="1392" cy="6670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9615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920479" y="3664018"/>
            <a:ext cx="683489" cy="8452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UFP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35712" y="4086623"/>
            <a:ext cx="148476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6604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207662" y="2995686"/>
            <a:ext cx="702051" cy="7127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2738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509770" y="2773663"/>
            <a:ext cx="399942" cy="159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42494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9967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9667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32778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877977" y="3393500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5660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1943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8626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5 Trusted WLAN interworking reference model with 5G core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52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098789"/>
              </p:ext>
            </p:extLst>
          </p:nvPr>
        </p:nvGraphicFramePr>
        <p:xfrm>
          <a:off x="1747272" y="1995003"/>
          <a:ext cx="6006703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8" name="개체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272" y="1995003"/>
                        <a:ext cx="6006703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직선 화살표 연결선 8"/>
          <p:cNvCxnSpPr/>
          <p:nvPr/>
        </p:nvCxnSpPr>
        <p:spPr>
          <a:xfrm>
            <a:off x="4961662" y="3540383"/>
            <a:ext cx="288032" cy="3671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62870" y="3927336"/>
            <a:ext cx="138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R9 Interface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601622" y="3252351"/>
            <a:ext cx="526252" cy="338677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4601622" y="2313284"/>
            <a:ext cx="526252" cy="939066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4961662" y="1743194"/>
            <a:ext cx="648072" cy="7170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22802" y="14754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NWu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signal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H="1" flipV="1">
            <a:off x="4599038" y="1733862"/>
            <a:ext cx="218608" cy="36636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48908" y="1460795"/>
            <a:ext cx="819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N1 signal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601622" y="1979106"/>
            <a:ext cx="526252" cy="334178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1698753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6 Control plane between STA and N3IWF(3GPP TS 23.501)</a:t>
            </a:r>
          </a:p>
        </p:txBody>
      </p:sp>
    </p:spTree>
    <p:extLst>
      <p:ext uri="{BB962C8B-B14F-4D97-AF65-F5344CB8AC3E}">
        <p14:creationId xmlns:p14="http://schemas.microsoft.com/office/powerpoint/2010/main" val="891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6541104" y="1989404"/>
            <a:ext cx="654701" cy="407045"/>
          </a:xfrm>
          <a:prstGeom prst="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965599" y="1989404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41" name="직선 연결선 40"/>
          <p:cNvCxnSpPr/>
          <p:nvPr/>
        </p:nvCxnSpPr>
        <p:spPr>
          <a:xfrm>
            <a:off x="4685680" y="2408309"/>
            <a:ext cx="6711" cy="1141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6868453" y="2397401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692390" y="2933731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76997" y="262857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Ethernet protocol 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7 R3 Interface</a:t>
            </a:r>
          </a:p>
        </p:txBody>
      </p:sp>
    </p:spTree>
    <p:extLst>
      <p:ext uri="{BB962C8B-B14F-4D97-AF65-F5344CB8AC3E}">
        <p14:creationId xmlns:p14="http://schemas.microsoft.com/office/powerpoint/2010/main" val="30089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6993</TotalTime>
  <Words>547</Words>
  <Application>Microsoft Office PowerPoint</Application>
  <PresentationFormat>와이드스크린</PresentationFormat>
  <Paragraphs>234</Paragraphs>
  <Slides>16</Slides>
  <Notes>11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돋움</vt:lpstr>
      <vt:lpstr>맑은 고딕</vt:lpstr>
      <vt:lpstr>Arial</vt:lpstr>
      <vt:lpstr>Times New Roman</vt:lpstr>
      <vt:lpstr>Office Theme</vt:lpstr>
      <vt:lpstr>Document</vt:lpstr>
      <vt:lpstr>Visio.Drawing.11</vt:lpstr>
      <vt:lpstr>The original figures in the draft technical report on interworking between 3GPP 5G network and WLAN  </vt:lpstr>
      <vt:lpstr>Abstract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hsoh3572 hsoh3572</cp:lastModifiedBy>
  <cp:revision>746</cp:revision>
  <cp:lastPrinted>2020-10-14T05:05:48Z</cp:lastPrinted>
  <dcterms:created xsi:type="dcterms:W3CDTF">2016-03-01T04:36:01Z</dcterms:created>
  <dcterms:modified xsi:type="dcterms:W3CDTF">2020-10-14T05:17:38Z</dcterms:modified>
</cp:coreProperties>
</file>