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548" r:id="rId3"/>
    <p:sldId id="393" r:id="rId4"/>
    <p:sldId id="424" r:id="rId5"/>
    <p:sldId id="551" r:id="rId6"/>
    <p:sldId id="543" r:id="rId7"/>
    <p:sldId id="550" r:id="rId8"/>
    <p:sldId id="552" r:id="rId9"/>
    <p:sldId id="553" r:id="rId10"/>
    <p:sldId id="549" r:id="rId11"/>
    <p:sldId id="559" r:id="rId12"/>
    <p:sldId id="542" r:id="rId13"/>
    <p:sldId id="560" r:id="rId14"/>
    <p:sldId id="558" r:id="rId15"/>
    <p:sldId id="557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18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 smtClean="0"/>
              <a:t>Link level simulation</a:t>
            </a:r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237161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3568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3639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7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2019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802.11-20/1642r0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WLAN sensing link level simulation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2020-10-13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865709"/>
              </p:ext>
            </p:extLst>
          </p:nvPr>
        </p:nvGraphicFramePr>
        <p:xfrm>
          <a:off x="876300" y="3159032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  <a:endParaRPr lang="en-US" altLang="zh-CN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  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762001"/>
            <a:ext cx="7770813" cy="83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2.1 </a:t>
            </a:r>
            <a:r>
              <a:rPr lang="en-GB" sz="2800" dirty="0" smtClean="0"/>
              <a:t>K</a:t>
            </a:r>
            <a:r>
              <a:rPr lang="en-GB" altLang="zh-CN" sz="2800" dirty="0" smtClean="0"/>
              <a:t>ey modules may </a:t>
            </a:r>
            <a:r>
              <a:rPr lang="en-GB" altLang="zh-CN" sz="2800" dirty="0"/>
              <a:t>need to be </a:t>
            </a:r>
            <a:r>
              <a:rPr lang="en-GB" altLang="zh-CN" sz="2800" dirty="0" smtClean="0"/>
              <a:t>calibrated</a:t>
            </a:r>
          </a:p>
          <a:p>
            <a:r>
              <a:rPr lang="en-GB" altLang="zh-CN" sz="2400" dirty="0" smtClean="0"/>
              <a:t>-common environment model/channel model </a:t>
            </a:r>
            <a:endParaRPr lang="en-GB" altLang="zh-CN" sz="240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38341" y="2209800"/>
            <a:ext cx="7567459" cy="4038600"/>
          </a:xfrm>
        </p:spPr>
        <p:txBody>
          <a:bodyPr/>
          <a:lstStyle/>
          <a:p>
            <a:pPr algn="just"/>
            <a:r>
              <a:rPr lang="en-US" sz="1800" dirty="0"/>
              <a:t>A</a:t>
            </a:r>
            <a:r>
              <a:rPr lang="en-US" sz="1800" dirty="0" smtClean="0"/>
              <a:t> common ‘environment model/channel model’ is needed for the </a:t>
            </a:r>
            <a:r>
              <a:rPr lang="en-US" altLang="zh-CN" sz="1800" dirty="0" smtClean="0"/>
              <a:t>comparison of  performance </a:t>
            </a:r>
            <a:r>
              <a:rPr lang="en-US" altLang="zh-CN" sz="1800" dirty="0"/>
              <a:t>from different </a:t>
            </a:r>
            <a:r>
              <a:rPr lang="en-US" altLang="zh-CN" sz="1800" dirty="0" smtClean="0"/>
              <a:t>contributions. The environment should include[1, 2]:</a:t>
            </a:r>
            <a:endParaRPr lang="en-US" sz="1800" dirty="0" smtClean="0"/>
          </a:p>
          <a:p>
            <a:pPr marL="6858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/>
              <a:t>a few typical scenarios for WLAN </a:t>
            </a:r>
            <a:r>
              <a:rPr lang="en-US" altLang="zh-CN" sz="1800" dirty="0" smtClean="0"/>
              <a:t>sensing</a:t>
            </a:r>
          </a:p>
          <a:p>
            <a:pPr marL="1008000" algn="just">
              <a:buFont typeface="Times New Roman" panose="02020603050405020304" pitchFamily="18" charset="0"/>
              <a:buChar char="­"/>
            </a:pPr>
            <a:r>
              <a:rPr lang="en-US" sz="1400" b="0" dirty="0" smtClean="0"/>
              <a:t>Specific configurations (size of environment, objects </a:t>
            </a:r>
            <a:r>
              <a:rPr lang="en-US" altLang="zh-CN" sz="1400" b="0" dirty="0" smtClean="0"/>
              <a:t>properties </a:t>
            </a:r>
            <a:r>
              <a:rPr lang="en-US" sz="1400" b="0" dirty="0" smtClean="0"/>
              <a:t>in the </a:t>
            </a:r>
            <a:r>
              <a:rPr lang="en-US" altLang="zh-CN" sz="1400" b="0" dirty="0"/>
              <a:t>environment</a:t>
            </a:r>
            <a:r>
              <a:rPr lang="en-US" sz="1400" b="0" dirty="0" smtClean="0"/>
              <a:t>, frequency, bandwidth, antenna configuration, …)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Target(s) to be sensed</a:t>
            </a:r>
          </a:p>
          <a:p>
            <a:pPr marL="1008000" algn="just">
              <a:buFont typeface="Times New Roman" panose="02020603050405020304" pitchFamily="18" charset="0"/>
              <a:buChar char="­"/>
            </a:pPr>
            <a:r>
              <a:rPr lang="en-US" altLang="zh-CN" sz="1400" b="0" dirty="0"/>
              <a:t>Specific configurations </a:t>
            </a:r>
            <a:r>
              <a:rPr lang="en-US" altLang="zh-CN" sz="1400" b="0" dirty="0" smtClean="0"/>
              <a:t>(location, trajectory, …)</a:t>
            </a:r>
            <a:endParaRPr lang="en-US" sz="1400" b="0" dirty="0"/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…</a:t>
            </a:r>
            <a:endParaRPr lang="en-US" sz="2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Previously discussions indicate that a few types of channel models(e.g. radar channel model, WLAN sensing channel model[1,2]) could be adopted for WLAN sensing. But, no matter which kind of channel model will be adopted by the group finally, it should be calibrated.</a:t>
            </a:r>
            <a:endParaRPr lang="en-US" sz="2000" dirty="0" smtClean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12248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z="2800" dirty="0" smtClean="0"/>
              <a:t>2.2 Key </a:t>
            </a:r>
            <a:r>
              <a:rPr lang="en-GB" altLang="zh-CN" sz="2800" dirty="0"/>
              <a:t>module </a:t>
            </a:r>
            <a:r>
              <a:rPr lang="en-GB" altLang="zh-CN" sz="2800" dirty="0" smtClean="0"/>
              <a:t>may need </a:t>
            </a:r>
            <a:r>
              <a:rPr lang="en-GB" altLang="zh-CN" sz="2800" dirty="0"/>
              <a:t>to </a:t>
            </a:r>
            <a:r>
              <a:rPr lang="en-GB" altLang="zh-CN" sz="2800" dirty="0" smtClean="0"/>
              <a:t>be calibrated</a:t>
            </a:r>
            <a:br>
              <a:rPr lang="en-GB" altLang="zh-CN" sz="2800" dirty="0" smtClean="0"/>
            </a:br>
            <a:r>
              <a:rPr lang="en-GB" altLang="zh-CN" sz="2400" dirty="0" smtClean="0"/>
              <a:t>-</a:t>
            </a:r>
            <a:r>
              <a:rPr lang="en-GB" altLang="zh-CN" sz="2400" dirty="0"/>
              <a:t> common </a:t>
            </a:r>
            <a:r>
              <a:rPr lang="en-GB" altLang="zh-CN" sz="2400" dirty="0" smtClean="0"/>
              <a:t>basic sensing algorithms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zh-CN" sz="2000" dirty="0"/>
              <a:t>F</a:t>
            </a:r>
            <a:r>
              <a:rPr lang="en-US" altLang="zh-CN" sz="2000" dirty="0" smtClean="0"/>
              <a:t>or WLAN sensing, many algorithms are needed for target parameter estimation.  There are two options for these algorithms that may be adopted in WLAN sensing.</a:t>
            </a:r>
          </a:p>
          <a:p>
            <a:endParaRPr lang="en-US" altLang="zh-CN" sz="200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Option 1: Some basic algorithms could be adopted commonly in the group to analyze the sensing performance (only affected by the standard modification).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8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Option 2: Put no restrictions on the algorithms and just compare the sensing performance (affected </a:t>
            </a:r>
            <a:r>
              <a:rPr lang="en-US" altLang="zh-CN" sz="1800" b="0" dirty="0"/>
              <a:t>both </a:t>
            </a:r>
            <a:r>
              <a:rPr lang="en-US" altLang="zh-CN" sz="1800" b="0" dirty="0" smtClean="0"/>
              <a:t>by the standard modification and algorithms).</a:t>
            </a:r>
          </a:p>
          <a:p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October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39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/>
              <a:t>Summary 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6750" y="22098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 potential link level simulation for WLAN sensing and its initial analysis is presented in this contribution.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Two key modules (</a:t>
            </a:r>
            <a:r>
              <a:rPr lang="en-GB" altLang="zh-CN" sz="2000" dirty="0"/>
              <a:t>common environment </a:t>
            </a:r>
            <a:r>
              <a:rPr lang="en-GB" altLang="zh-CN" sz="2000" dirty="0" smtClean="0"/>
              <a:t>model/channel model and </a:t>
            </a:r>
            <a:r>
              <a:rPr lang="en-GB" altLang="zh-CN" sz="2000" dirty="0"/>
              <a:t>common basic sensing algorithms</a:t>
            </a: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) may need to be calibrated between different WLAN sensing contributions for the comparison of standard modification are discussed.</a:t>
            </a:r>
            <a:endParaRPr lang="en-US" altLang="zh-CN" sz="2000" b="1" i="0" u="none" strike="noStrike" cap="none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2531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</a:t>
            </a:r>
            <a:r>
              <a:rPr lang="en-US" altLang="zh-CN" sz="2000" dirty="0" smtClean="0"/>
              <a:t>11-20-0906-00-SENS-discussion-of-channel-model-for-wlan-sensing.pptx</a:t>
            </a:r>
          </a:p>
          <a:p>
            <a:pPr marL="0" indent="0">
              <a:buNone/>
            </a:pPr>
            <a:r>
              <a:rPr lang="en-US" altLang="zh-CN" sz="2000" dirty="0"/>
              <a:t>[2] </a:t>
            </a:r>
            <a:r>
              <a:rPr lang="en-US" altLang="zh-CN" sz="2000" dirty="0" smtClean="0"/>
              <a:t>11-20-1334-00-SENS-a-brief-description-of-the-channel-realization-generation-process.pptx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altLang="zh-CN" dirty="0"/>
              <a:t>October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627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/>
              <a:t>SP 1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/>
                <a:cs typeface="Times New Roman"/>
                <a:sym typeface="Times New Roman"/>
              </a:rPr>
              <a:t>Do you </a:t>
            </a: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support that the link level simulation proposed in </a:t>
            </a:r>
            <a:r>
              <a:rPr lang="en-US" altLang="zh-CN" sz="2000" b="1" dirty="0">
                <a:latin typeface="Times New Roman"/>
                <a:cs typeface="Times New Roman"/>
                <a:sym typeface="Times New Roman"/>
              </a:rPr>
              <a:t>slide 4 </a:t>
            </a: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should be used in WLAN sensing simulation?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Yes: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No: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b="1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214947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/>
              <a:t>SP 2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/>
                <a:cs typeface="Times New Roman"/>
                <a:sym typeface="Times New Roman"/>
              </a:rPr>
              <a:t>Do you </a:t>
            </a: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support that </a:t>
            </a:r>
            <a:r>
              <a:rPr lang="en-US" altLang="zh-CN" sz="2000" b="1" dirty="0">
                <a:latin typeface="Times New Roman"/>
                <a:cs typeface="Times New Roman"/>
                <a:sym typeface="Times New Roman"/>
              </a:rPr>
              <a:t>the </a:t>
            </a: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modules (environment/channel model and basic sensing algorithms) should be calibrated between different WLAN sensing contributions for the further performance comparison?</a:t>
            </a:r>
            <a:endParaRPr lang="en-US" altLang="zh-CN" sz="20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Yes:</a:t>
            </a:r>
            <a:endParaRPr lang="en-US" altLang="zh-CN" sz="20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No:</a:t>
            </a:r>
            <a:endParaRPr lang="en-US" altLang="zh-CN" sz="20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cs typeface="Times New Roman"/>
                <a:sym typeface="Times New Roman"/>
              </a:rPr>
              <a:t>Abstain:</a:t>
            </a:r>
            <a:endParaRPr lang="en-GB" altLang="zh-CN" sz="2000" b="1" dirty="0"/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9136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sz="2000" dirty="0" smtClean="0"/>
              <a:t>Abstract </a:t>
            </a:r>
          </a:p>
          <a:p>
            <a:r>
              <a:rPr lang="en-GB" sz="2000" dirty="0" smtClean="0"/>
              <a:t>WLAN sensing link level simulation </a:t>
            </a:r>
          </a:p>
          <a:p>
            <a:r>
              <a:rPr lang="en-GB" sz="2000" dirty="0" smtClean="0"/>
              <a:t>Key modules may need to be calibrated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sz="1800" b="0" dirty="0" smtClean="0"/>
              <a:t>Common environment model/channel model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sz="1800" b="0" dirty="0" smtClean="0">
                <a:solidFill>
                  <a:schemeClr val="tx2"/>
                </a:solidFill>
              </a:rPr>
              <a:t>Common basic algorithms</a:t>
            </a:r>
          </a:p>
          <a:p>
            <a:r>
              <a:rPr lang="en-GB" sz="2000" dirty="0" smtClean="0"/>
              <a:t>Summary </a:t>
            </a:r>
            <a:endParaRPr lang="en-GB" sz="2000" dirty="0"/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TG bf has been established recently, and simulation is potentially needed to compare the performance from different contributions.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In this presentation:</a:t>
            </a:r>
          </a:p>
          <a:p>
            <a:pPr indent="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WLAN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  <a:sym typeface="Times New Roman"/>
              </a:rPr>
              <a:t>sensing link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level simulation is presented and discussed.</a:t>
            </a:r>
          </a:p>
          <a:p>
            <a:pPr indent="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wo key modules may need calibration are further discussed.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</a:t>
            </a:r>
            <a:r>
              <a:rPr lang="en-US" altLang="zh-CN" sz="1800" dirty="0" smtClean="0"/>
              <a:t>2020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1 link level simulation </a:t>
            </a:r>
            <a:endParaRPr lang="en-GB" sz="2800" kern="0" dirty="0">
              <a:solidFill>
                <a:srgbClr val="0000FF"/>
              </a:solidFill>
            </a:endParaRPr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grpSp>
        <p:nvGrpSpPr>
          <p:cNvPr id="4" name="组合 3"/>
          <p:cNvGrpSpPr/>
          <p:nvPr/>
        </p:nvGrpSpPr>
        <p:grpSpPr>
          <a:xfrm>
            <a:off x="457200" y="1561183"/>
            <a:ext cx="8458200" cy="4763417"/>
            <a:chOff x="457200" y="1561183"/>
            <a:chExt cx="8458200" cy="4763417"/>
          </a:xfrm>
        </p:grpSpPr>
        <p:grpSp>
          <p:nvGrpSpPr>
            <p:cNvPr id="141" name="组合 140"/>
            <p:cNvGrpSpPr/>
            <p:nvPr/>
          </p:nvGrpSpPr>
          <p:grpSpPr>
            <a:xfrm>
              <a:off x="457200" y="1561183"/>
              <a:ext cx="1975028" cy="2153302"/>
              <a:chOff x="666130" y="1097408"/>
              <a:chExt cx="2902500" cy="2449496"/>
            </a:xfrm>
          </p:grpSpPr>
          <p:sp>
            <p:nvSpPr>
              <p:cNvPr id="180" name="圆角矩形 179"/>
              <p:cNvSpPr/>
              <p:nvPr/>
            </p:nvSpPr>
            <p:spPr>
              <a:xfrm>
                <a:off x="666130" y="1097408"/>
                <a:ext cx="2902500" cy="2449496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t"/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  <a:latin typeface="Book Antiqua" panose="02040602050305030304" pitchFamily="18" charset="0"/>
                    <a:sym typeface="Wingdings" panose="05000000000000000000" pitchFamily="2" charset="2"/>
                  </a:rPr>
                  <a:t> </a:t>
                </a:r>
                <a:r>
                  <a:rPr lang="en-US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Waveform generation</a:t>
                </a:r>
              </a:p>
              <a:p>
                <a:pPr marL="87312"/>
                <a:r>
                  <a:rPr lang="en-US" sz="14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 </a:t>
                </a:r>
                <a:endParaRPr lang="en-US" sz="14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81" name="圆角矩形 180"/>
              <p:cNvSpPr/>
              <p:nvPr/>
            </p:nvSpPr>
            <p:spPr>
              <a:xfrm>
                <a:off x="762881" y="1789502"/>
                <a:ext cx="2708999" cy="1381627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  <a:sym typeface="Wingdings" panose="05000000000000000000" pitchFamily="2" charset="2"/>
                  </a:rPr>
                  <a:t> 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Type (new sequence, new waveform, WLAN PPDU,…)</a:t>
                </a:r>
              </a:p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  <a:sym typeface="Wingdings" panose="05000000000000000000" pitchFamily="2" charset="2"/>
                  </a:rPr>
                  <a:t> 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Parameters (PRI, BW, f</a:t>
                </a:r>
                <a:r>
                  <a:rPr lang="en-US" sz="1000" baseline="-25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s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, duration…)</a:t>
                </a:r>
              </a:p>
            </p:txBody>
          </p:sp>
        </p:grpSp>
        <p:grpSp>
          <p:nvGrpSpPr>
            <p:cNvPr id="142" name="组合 141"/>
            <p:cNvGrpSpPr/>
            <p:nvPr/>
          </p:nvGrpSpPr>
          <p:grpSpPr>
            <a:xfrm>
              <a:off x="2825572" y="1561183"/>
              <a:ext cx="1975028" cy="2208174"/>
              <a:chOff x="3950743" y="970049"/>
              <a:chExt cx="2838384" cy="2511916"/>
            </a:xfrm>
          </p:grpSpPr>
          <p:sp>
            <p:nvSpPr>
              <p:cNvPr id="177" name="圆角矩形 176"/>
              <p:cNvSpPr/>
              <p:nvPr/>
            </p:nvSpPr>
            <p:spPr>
              <a:xfrm>
                <a:off x="3950743" y="970049"/>
                <a:ext cx="2838384" cy="2511916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t"/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  <a:latin typeface="Book Antiqua" panose="02040602050305030304" pitchFamily="18" charset="0"/>
                    <a:sym typeface="Wingdings 2" panose="05020102010507070707" pitchFamily="18" charset="2"/>
                  </a:rPr>
                  <a:t> </a:t>
                </a:r>
                <a:r>
                  <a:rPr lang="en-US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Transmitter</a:t>
                </a:r>
              </a:p>
            </p:txBody>
          </p:sp>
          <p:sp>
            <p:nvSpPr>
              <p:cNvPr id="178" name="圆角矩形 177"/>
              <p:cNvSpPr/>
              <p:nvPr/>
            </p:nvSpPr>
            <p:spPr>
              <a:xfrm>
                <a:off x="4045356" y="1662143"/>
                <a:ext cx="2649159" cy="1381627"/>
              </a:xfrm>
              <a:prstGeom prst="roundRect">
                <a:avLst>
                  <a:gd name="adj" fmla="val 1000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Array geometry</a:t>
                </a:r>
              </a:p>
              <a:p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Element radiation pattern (gain)</a:t>
                </a:r>
              </a:p>
              <a:p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ERIP</a:t>
                </a:r>
              </a:p>
              <a:p>
                <a:pPr marL="171450" indent="-171450">
                  <a:buFont typeface="Wingdings 3" panose="05040102010807070707" pitchFamily="18" charset="2"/>
                  <a:buChar char="u"/>
                </a:pP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Location</a:t>
                </a:r>
              </a:p>
              <a:p>
                <a:pPr marL="171450" indent="-171450">
                  <a:buFont typeface="Wingdings 3" panose="05040102010807070707" pitchFamily="18" charset="2"/>
                  <a:buChar char="u"/>
                </a:pP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…</a:t>
                </a:r>
              </a:p>
            </p:txBody>
          </p:sp>
        </p:grpSp>
        <p:sp>
          <p:nvSpPr>
            <p:cNvPr id="143" name="右箭头 142"/>
            <p:cNvSpPr/>
            <p:nvPr/>
          </p:nvSpPr>
          <p:spPr>
            <a:xfrm>
              <a:off x="2514600" y="2451579"/>
              <a:ext cx="254468" cy="444021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5715000" y="4146150"/>
              <a:ext cx="2762008" cy="2170852"/>
              <a:chOff x="5935158" y="4146150"/>
              <a:chExt cx="2762008" cy="2170852"/>
            </a:xfrm>
          </p:grpSpPr>
          <p:sp>
            <p:nvSpPr>
              <p:cNvPr id="150" name="圆角矩形 149"/>
              <p:cNvSpPr/>
              <p:nvPr/>
            </p:nvSpPr>
            <p:spPr>
              <a:xfrm>
                <a:off x="5935158" y="4146150"/>
                <a:ext cx="2762008" cy="2170852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t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  <a:sym typeface="Wingdings 2" panose="05020102010507070707" pitchFamily="18" charset="2"/>
                  </a:rPr>
                  <a:t> </a:t>
                </a:r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</a:rPr>
                  <a:t>Receiver</a:t>
                </a:r>
              </a:p>
            </p:txBody>
          </p:sp>
          <p:sp>
            <p:nvSpPr>
              <p:cNvPr id="151" name="圆角矩形 150"/>
              <p:cNvSpPr/>
              <p:nvPr/>
            </p:nvSpPr>
            <p:spPr>
              <a:xfrm>
                <a:off x="6004736" y="4866955"/>
                <a:ext cx="2626596" cy="1265875"/>
              </a:xfrm>
              <a:prstGeom prst="roundRect">
                <a:avLst>
                  <a:gd name="adj" fmla="val 1000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Array </a:t>
                </a:r>
                <a:r>
                  <a: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geometry</a:t>
                </a:r>
              </a:p>
              <a:p>
                <a:pPr marL="171450" indent="-171450">
                  <a:buFont typeface="Wingdings 3" panose="05040102010807070707" pitchFamily="18" charset="2"/>
                  <a:buChar char="u"/>
                </a:pP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Element </a:t>
                </a:r>
                <a:r>
                  <a: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radiation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pattern (gain)</a:t>
                </a:r>
              </a:p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Array and element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errors</a:t>
                </a:r>
                <a:endParaRPr lang="en-US" sz="10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Location</a:t>
                </a:r>
                <a:endParaRPr lang="en-US" sz="10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  <a:p>
                <a:pPr marL="171450" indent="-171450">
                  <a:buFont typeface="Wingdings 3" panose="05040102010807070707" pitchFamily="18" charset="2"/>
                  <a:buChar char="u"/>
                </a:pP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  <a:sym typeface="Wingdings 3" panose="05040102010807070707" pitchFamily="18" charset="2"/>
                  </a:rPr>
                  <a:t>Sampling p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arameters </a:t>
                </a:r>
                <a:r>
                  <a: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(f</a:t>
                </a:r>
                <a:r>
                  <a:rPr lang="en-US" sz="1000" baseline="-25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s</a:t>
                </a:r>
                <a:r>
                  <a: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, duration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…)</a:t>
                </a:r>
              </a:p>
              <a:p>
                <a:pPr marL="171450" indent="-171450">
                  <a:buFont typeface="Wingdings 3" panose="05040102010807070707" pitchFamily="18" charset="2"/>
                  <a:buChar char="u"/>
                </a:pP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…</a:t>
                </a:r>
                <a:endParaRPr lang="en-US" sz="10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153" name="圆角矩形 152"/>
            <p:cNvSpPr/>
            <p:nvPr/>
          </p:nvSpPr>
          <p:spPr>
            <a:xfrm>
              <a:off x="5137276" y="1561183"/>
              <a:ext cx="3778124" cy="2208174"/>
            </a:xfrm>
            <a:prstGeom prst="roundRect">
              <a:avLst>
                <a:gd name="adj" fmla="val 10000"/>
              </a:avLst>
            </a:prstGeom>
            <a:solidFill>
              <a:srgbClr val="008000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t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Book Antiqua" panose="02040602050305030304" pitchFamily="18" charset="0"/>
                  <a:sym typeface="Wingdings 2" panose="05020102010507070707" pitchFamily="18" charset="2"/>
                </a:rPr>
                <a:t> </a:t>
              </a:r>
              <a:r>
                <a:rPr lang="en-US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Environment/channel model </a:t>
              </a:r>
            </a:p>
          </p:txBody>
        </p:sp>
        <p:grpSp>
          <p:nvGrpSpPr>
            <p:cNvPr id="154" name="组合 153"/>
            <p:cNvGrpSpPr>
              <a:grpSpLocks noChangeAspect="1"/>
            </p:cNvGrpSpPr>
            <p:nvPr/>
          </p:nvGrpSpPr>
          <p:grpSpPr>
            <a:xfrm>
              <a:off x="7655603" y="1877089"/>
              <a:ext cx="1158683" cy="1780509"/>
              <a:chOff x="6941287" y="1187407"/>
              <a:chExt cx="1643774" cy="2101855"/>
            </a:xfrm>
          </p:grpSpPr>
          <p:sp>
            <p:nvSpPr>
              <p:cNvPr id="171" name="圆角矩形 170"/>
              <p:cNvSpPr/>
              <p:nvPr/>
            </p:nvSpPr>
            <p:spPr>
              <a:xfrm>
                <a:off x="6941287" y="1187407"/>
                <a:ext cx="1643774" cy="2101855"/>
              </a:xfrm>
              <a:prstGeom prst="roundRect">
                <a:avLst>
                  <a:gd name="adj" fmla="val 8472"/>
                </a:avLst>
              </a:prstGeom>
              <a:solidFill>
                <a:srgbClr val="99FF99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sz="1100" dirty="0" smtClean="0">
                    <a:latin typeface="Book Antiqua" panose="02040602050305030304" pitchFamily="18" charset="0"/>
                  </a:rPr>
                  <a:t>Channel</a:t>
                </a:r>
                <a:endParaRPr lang="en-US" sz="1200" dirty="0">
                  <a:latin typeface="Book Antiqua" panose="02040602050305030304" pitchFamily="18" charset="0"/>
                </a:endParaRPr>
              </a:p>
            </p:txBody>
          </p:sp>
          <p:pic>
            <p:nvPicPr>
              <p:cNvPr id="172" name="图片 17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1027" y="1619948"/>
                <a:ext cx="1046038" cy="908290"/>
              </a:xfrm>
              <a:prstGeom prst="rect">
                <a:avLst/>
              </a:prstGeom>
            </p:spPr>
          </p:pic>
          <p:pic>
            <p:nvPicPr>
              <p:cNvPr id="173" name="图片 17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1027" y="2521480"/>
                <a:ext cx="1046038" cy="677832"/>
              </a:xfrm>
              <a:prstGeom prst="rect">
                <a:avLst/>
              </a:prstGeom>
            </p:spPr>
          </p:pic>
          <p:sp>
            <p:nvSpPr>
              <p:cNvPr id="174" name="AutoShape 44"/>
              <p:cNvSpPr>
                <a:spLocks noChangeArrowheads="1"/>
              </p:cNvSpPr>
              <p:nvPr/>
            </p:nvSpPr>
            <p:spPr bwMode="auto">
              <a:xfrm rot="16200000">
                <a:off x="7917342" y="1909465"/>
                <a:ext cx="891732" cy="312698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lIns="16846" tIns="8423" rIns="16846" bIns="8423" anchor="ctr" anchorCtr="0">
                <a:noAutofit/>
              </a:bodyPr>
              <a:lstStyle/>
              <a:p>
                <a:pPr algn="ctr" eaLnBrk="0" hangingPunct="0">
                  <a:buClr>
                    <a:srgbClr val="CC9900"/>
                  </a:buClr>
                </a:pPr>
                <a:r>
                  <a:rPr lang="en-US" altLang="zh-CN" sz="1200" dirty="0" smtClean="0">
                    <a:solidFill>
                      <a:schemeClr val="tx1"/>
                    </a:solidFill>
                    <a:latin typeface="Book Antiqua" panose="02040602050305030304" pitchFamily="18" charset="0"/>
                    <a:ea typeface="微软雅黑" pitchFamily="34" charset="-122"/>
                    <a:cs typeface="Arial" pitchFamily="34" charset="0"/>
                  </a:rPr>
                  <a:t>Indoor</a:t>
                </a:r>
              </a:p>
            </p:txBody>
          </p:sp>
          <p:sp>
            <p:nvSpPr>
              <p:cNvPr id="175" name="AutoShape 44"/>
              <p:cNvSpPr>
                <a:spLocks noChangeArrowheads="1"/>
              </p:cNvSpPr>
              <p:nvPr/>
            </p:nvSpPr>
            <p:spPr bwMode="auto">
              <a:xfrm rot="16200000">
                <a:off x="7957436" y="2727140"/>
                <a:ext cx="811546" cy="312698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lIns="16846" tIns="8423" rIns="16846" bIns="8423" anchor="ctr" anchorCtr="0">
                <a:noAutofit/>
              </a:bodyPr>
              <a:lstStyle/>
              <a:p>
                <a:pPr algn="ctr" eaLnBrk="0" hangingPunct="0">
                  <a:buClr>
                    <a:srgbClr val="CC9900"/>
                  </a:buClr>
                </a:pPr>
                <a:r>
                  <a:rPr lang="en-US" altLang="zh-CN" sz="1200" dirty="0" smtClean="0">
                    <a:solidFill>
                      <a:schemeClr val="tx1"/>
                    </a:solidFill>
                    <a:latin typeface="Book Antiqua" panose="02040602050305030304" pitchFamily="18" charset="0"/>
                    <a:ea typeface="微软雅黑" pitchFamily="34" charset="-122"/>
                    <a:cs typeface="Arial" pitchFamily="34" charset="0"/>
                  </a:rPr>
                  <a:t>Outdoor</a:t>
                </a:r>
              </a:p>
            </p:txBody>
          </p:sp>
        </p:grpSp>
        <p:sp>
          <p:nvSpPr>
            <p:cNvPr id="155" name="右箭头 154"/>
            <p:cNvSpPr/>
            <p:nvPr/>
          </p:nvSpPr>
          <p:spPr>
            <a:xfrm>
              <a:off x="4857317" y="2451579"/>
              <a:ext cx="248083" cy="444021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156" name="右箭头 155"/>
            <p:cNvSpPr/>
            <p:nvPr/>
          </p:nvSpPr>
          <p:spPr>
            <a:xfrm rot="5400000">
              <a:off x="7530464" y="3770912"/>
              <a:ext cx="358371" cy="36947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157" name="右箭头 156"/>
            <p:cNvSpPr/>
            <p:nvPr/>
          </p:nvSpPr>
          <p:spPr>
            <a:xfrm flipH="1">
              <a:off x="5410200" y="5016674"/>
              <a:ext cx="248083" cy="444021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grpSp>
          <p:nvGrpSpPr>
            <p:cNvPr id="158" name="组合 157"/>
            <p:cNvGrpSpPr/>
            <p:nvPr/>
          </p:nvGrpSpPr>
          <p:grpSpPr>
            <a:xfrm>
              <a:off x="5219285" y="1881238"/>
              <a:ext cx="2158252" cy="1776361"/>
              <a:chOff x="8844049" y="1445435"/>
              <a:chExt cx="2741565" cy="2020705"/>
            </a:xfrm>
          </p:grpSpPr>
          <p:sp>
            <p:nvSpPr>
              <p:cNvPr id="167" name="圆角矩形 166"/>
              <p:cNvSpPr/>
              <p:nvPr/>
            </p:nvSpPr>
            <p:spPr>
              <a:xfrm>
                <a:off x="8844049" y="1445435"/>
                <a:ext cx="2741565" cy="2020705"/>
              </a:xfrm>
              <a:prstGeom prst="roundRect">
                <a:avLst>
                  <a:gd name="adj" fmla="val 8472"/>
                </a:avLst>
              </a:prstGeom>
              <a:solidFill>
                <a:srgbClr val="99FF99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  <a:latin typeface="Book Antiqua" panose="02040602050305030304" pitchFamily="18" charset="0"/>
                  </a:rPr>
                  <a:t>Target, interference and noise</a:t>
                </a:r>
              </a:p>
            </p:txBody>
          </p:sp>
          <p:sp>
            <p:nvSpPr>
              <p:cNvPr id="168" name="圆角矩形 167"/>
              <p:cNvSpPr/>
              <p:nvPr/>
            </p:nvSpPr>
            <p:spPr>
              <a:xfrm>
                <a:off x="8959204" y="1768731"/>
                <a:ext cx="2551969" cy="570551"/>
              </a:xfrm>
              <a:prstGeom prst="roundRect">
                <a:avLst>
                  <a:gd name="adj" fmla="val 10000"/>
                </a:avLst>
              </a:prstGeom>
              <a:solidFill>
                <a:srgbClr val="33993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</a:t>
                </a:r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Number of targets</a:t>
                </a:r>
              </a:p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Parameters (RCS, delay, velocity,…)</a:t>
                </a:r>
              </a:p>
            </p:txBody>
          </p:sp>
          <p:sp>
            <p:nvSpPr>
              <p:cNvPr id="169" name="圆角矩形 168"/>
              <p:cNvSpPr/>
              <p:nvPr/>
            </p:nvSpPr>
            <p:spPr>
              <a:xfrm>
                <a:off x="8959208" y="2384733"/>
                <a:ext cx="2551966" cy="648000"/>
              </a:xfrm>
              <a:prstGeom prst="roundRect">
                <a:avLst>
                  <a:gd name="adj" fmla="val 10000"/>
                </a:avLst>
              </a:prstGeom>
              <a:solidFill>
                <a:srgbClr val="33993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Number of clutter </a:t>
                </a:r>
              </a:p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Parameters (reflectivity,  delay, </a:t>
                </a:r>
                <a:r>
                  <a:rPr lang="en-US" sz="1000" dirty="0" err="1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AoD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, </a:t>
                </a:r>
                <a:r>
                  <a:rPr lang="en-US" sz="1000" dirty="0" err="1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AoA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,…)</a:t>
                </a:r>
              </a:p>
            </p:txBody>
          </p:sp>
          <p:sp>
            <p:nvSpPr>
              <p:cNvPr id="170" name="圆角矩形 169"/>
              <p:cNvSpPr/>
              <p:nvPr/>
            </p:nvSpPr>
            <p:spPr>
              <a:xfrm>
                <a:off x="8959208" y="3091460"/>
                <a:ext cx="2551966" cy="288000"/>
              </a:xfrm>
              <a:prstGeom prst="roundRect">
                <a:avLst>
                  <a:gd name="adj" fmla="val 10000"/>
                </a:avLst>
              </a:prstGeom>
              <a:solidFill>
                <a:srgbClr val="339933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Noise</a:t>
                </a:r>
                <a:endParaRPr lang="en-US" sz="10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159" name="右箭头 158"/>
            <p:cNvSpPr/>
            <p:nvPr/>
          </p:nvSpPr>
          <p:spPr>
            <a:xfrm>
              <a:off x="7413897" y="2493721"/>
              <a:ext cx="209829" cy="444021"/>
            </a:xfrm>
            <a:prstGeom prst="rightArrow">
              <a:avLst/>
            </a:prstGeom>
            <a:solidFill>
              <a:schemeClr val="bg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371600" y="4146149"/>
              <a:ext cx="3975591" cy="2178451"/>
              <a:chOff x="2366394" y="4146149"/>
              <a:chExt cx="3975591" cy="2178451"/>
            </a:xfrm>
          </p:grpSpPr>
          <p:sp>
            <p:nvSpPr>
              <p:cNvPr id="145" name="圆角矩形 144"/>
              <p:cNvSpPr/>
              <p:nvPr/>
            </p:nvSpPr>
            <p:spPr>
              <a:xfrm>
                <a:off x="2366394" y="4146149"/>
                <a:ext cx="3975591" cy="2178451"/>
              </a:xfrm>
              <a:prstGeom prst="roundRect">
                <a:avLst>
                  <a:gd name="adj" fmla="val 10000"/>
                </a:avLst>
              </a:prstGeom>
              <a:solidFill>
                <a:srgbClr val="0033CC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t"/>
              <a:lstStyle/>
              <a:p>
                <a:pPr algn="ctr"/>
                <a:r>
                  <a:rPr lang="en-US" sz="1400" dirty="0" smtClean="0">
                    <a:solidFill>
                      <a:schemeClr val="bg1"/>
                    </a:solidFill>
                    <a:latin typeface="Book Antiqua" panose="02040602050305030304" pitchFamily="18" charset="0"/>
                    <a:sym typeface="Wingdings 2" panose="05020102010507070707" pitchFamily="18" charset="2"/>
                  </a:rPr>
                  <a:t> </a:t>
                </a:r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</a:rPr>
                  <a:t>Signal processing and performance evaluation </a:t>
                </a:r>
                <a:endParaRPr lang="en-US" sz="1400" dirty="0" smtClean="0">
                  <a:solidFill>
                    <a:schemeClr val="bg1"/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46" name="圆角矩形 145"/>
              <p:cNvSpPr/>
              <p:nvPr/>
            </p:nvSpPr>
            <p:spPr>
              <a:xfrm>
                <a:off x="4563043" y="4791600"/>
                <a:ext cx="1588021" cy="1317520"/>
              </a:xfrm>
              <a:prstGeom prst="roundRect">
                <a:avLst>
                  <a:gd name="adj" fmla="val 10000"/>
                </a:avLst>
              </a:prstGeom>
              <a:solidFill>
                <a:srgbClr val="99CCFF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Range </a:t>
                </a:r>
                <a:r>
                  <a:rPr lang="en-US" altLang="zh-CN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estimation </a:t>
                </a:r>
                <a:endParaRPr lang="en-US" altLang="zh-CN" sz="10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Velocity estimation </a:t>
                </a:r>
              </a:p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Angle estimation </a:t>
                </a:r>
              </a:p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 </a:t>
                </a:r>
                <a:r>
                  <a: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… </a:t>
                </a:r>
              </a:p>
            </p:txBody>
          </p:sp>
          <p:sp>
            <p:nvSpPr>
              <p:cNvPr id="164" name="右箭头 163"/>
              <p:cNvSpPr/>
              <p:nvPr/>
            </p:nvSpPr>
            <p:spPr>
              <a:xfrm rot="10800000">
                <a:off x="4235668" y="5257800"/>
                <a:ext cx="184869" cy="444020"/>
              </a:xfrm>
              <a:prstGeom prst="rightArrow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sp>
            <p:nvSpPr>
              <p:cNvPr id="43" name="圆角矩形 42"/>
              <p:cNvSpPr/>
              <p:nvPr/>
            </p:nvSpPr>
            <p:spPr>
              <a:xfrm>
                <a:off x="2546078" y="4791600"/>
                <a:ext cx="1588021" cy="1322972"/>
              </a:xfrm>
              <a:prstGeom prst="roundRect">
                <a:avLst>
                  <a:gd name="adj" fmla="val 10000"/>
                </a:avLst>
              </a:prstGeom>
              <a:solidFill>
                <a:srgbClr val="99CCFF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altLang="zh-CN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Range </a:t>
                </a:r>
                <a:r>
                  <a: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accuracy</a:t>
                </a:r>
              </a:p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altLang="zh-CN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Velocity </a:t>
                </a:r>
                <a:r>
                  <a:rPr lang="en-US" altLang="zh-CN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accuracy</a:t>
                </a:r>
                <a:endParaRPr lang="en-US" sz="10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altLang="zh-CN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Angle </a:t>
                </a:r>
                <a:r>
                  <a: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accuracy</a:t>
                </a:r>
              </a:p>
              <a:p>
                <a:r>
                  <a:rPr lang="en-US" altLang="zh-CN" sz="1000" b="1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 </a:t>
                </a:r>
                <a:r>
                  <a:rPr lang="en-US" altLang="zh-CN" sz="10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sym typeface="Wingdings 3" panose="05040102010807070707" pitchFamily="18" charset="2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Book Antiqua" panose="02040602050305030304" pitchFamily="18" charset="0"/>
                  </a:rPr>
                  <a:t>… </a:t>
                </a:r>
                <a:endParaRPr lang="en-US" sz="1000" dirty="0">
                  <a:solidFill>
                    <a:schemeClr val="tx2"/>
                  </a:solidFill>
                  <a:latin typeface="Book Antiqua" panose="02040602050305030304" pitchFamily="18" charset="0"/>
                </a:endParaRPr>
              </a:p>
            </p:txBody>
          </p:sp>
        </p:grpSp>
      </p:grp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49716" y="4581572"/>
            <a:ext cx="18132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Performance evaluation </a:t>
            </a:r>
            <a:endParaRPr lang="zh-CN" altLang="en-US" sz="11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442681" y="4581572"/>
            <a:ext cx="1867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Parameter estimation </a:t>
            </a:r>
            <a:endParaRPr lang="zh-CN" altLang="en-US" sz="11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8382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1.1 Waveform generation  </a:t>
            </a:r>
            <a:endParaRPr lang="en-GB" sz="2800" kern="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38341" y="1828800"/>
            <a:ext cx="7567459" cy="4038600"/>
          </a:xfrm>
        </p:spPr>
        <p:txBody>
          <a:bodyPr/>
          <a:lstStyle/>
          <a:p>
            <a:pPr algn="just"/>
            <a:r>
              <a:rPr lang="en-US" dirty="0" smtClean="0"/>
              <a:t>Different waveforms are generated in this module which includes:</a:t>
            </a:r>
          </a:p>
          <a:p>
            <a:pPr algn="just"/>
            <a:endParaRPr lang="en-US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New sequences 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New waveforms</a:t>
            </a:r>
            <a:endParaRPr lang="en-US" sz="2000" b="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WLAN PPDUs with modification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Normal </a:t>
            </a:r>
            <a:r>
              <a:rPr lang="en-US" altLang="zh-CN" sz="2000" b="0" dirty="0"/>
              <a:t>WLAN </a:t>
            </a:r>
            <a:r>
              <a:rPr lang="en-US" sz="2000" b="0" dirty="0" smtClean="0"/>
              <a:t>PPDU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…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20107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8382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1.2 Transmitter </a:t>
            </a:r>
            <a:endParaRPr lang="en-GB" sz="2800" kern="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38341" y="1828800"/>
            <a:ext cx="7567459" cy="4038600"/>
          </a:xfrm>
        </p:spPr>
        <p:txBody>
          <a:bodyPr/>
          <a:lstStyle/>
          <a:p>
            <a:pPr algn="just"/>
            <a:r>
              <a:rPr lang="en-US" dirty="0" smtClean="0"/>
              <a:t>The signal is transmitted in this module with following parameters:</a:t>
            </a:r>
          </a:p>
          <a:p>
            <a:pPr algn="just"/>
            <a:endParaRPr lang="en-US" dirty="0" smtClean="0"/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Antenna pattern/array geometry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2000" b="0" dirty="0"/>
              <a:t>Element radiation pattern (gain)</a:t>
            </a:r>
            <a:endParaRPr lang="en-US" sz="2000" b="0" dirty="0"/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EIRP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Transmitter’s location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…</a:t>
            </a:r>
          </a:p>
          <a:p>
            <a:pPr algn="just"/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4835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8382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1.3 Environment/channel model</a:t>
            </a:r>
            <a:endParaRPr lang="en-GB" sz="2800" kern="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38341" y="1828800"/>
            <a:ext cx="7567459" cy="4038600"/>
          </a:xfrm>
        </p:spPr>
        <p:txBody>
          <a:bodyPr/>
          <a:lstStyle/>
          <a:p>
            <a:pPr algn="just"/>
            <a:r>
              <a:rPr lang="en-US" dirty="0" smtClean="0"/>
              <a:t>The parameters of targets and multipath are added in this module which includes:</a:t>
            </a:r>
          </a:p>
          <a:p>
            <a:pPr algn="just"/>
            <a:endParaRPr lang="en-US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Target’s parameters</a:t>
            </a:r>
          </a:p>
          <a:p>
            <a:pPr marL="1008000" indent="-285750" algn="just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sz="1600" b="0" dirty="0" smtClean="0"/>
              <a:t>Numbers, RCS, Delay, Velocity, </a:t>
            </a:r>
            <a:r>
              <a:rPr lang="en-US" altLang="zh-CN" sz="1600" b="0" dirty="0"/>
              <a:t>AOD, </a:t>
            </a:r>
            <a:r>
              <a:rPr lang="en-US" altLang="zh-CN" sz="1600" b="0" dirty="0" smtClean="0"/>
              <a:t>AOA, </a:t>
            </a:r>
            <a:r>
              <a:rPr lang="en-US" sz="1600" b="0" dirty="0" smtClean="0"/>
              <a:t>…</a:t>
            </a:r>
          </a:p>
          <a:p>
            <a:pPr indent="0" algn="just">
              <a:spcBef>
                <a:spcPts val="0"/>
              </a:spcBef>
              <a:buNone/>
            </a:pPr>
            <a:endParaRPr lang="en-US" sz="1800" b="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Multipath </a:t>
            </a:r>
            <a:r>
              <a:rPr lang="en-US" altLang="zh-CN" sz="2000" b="0" dirty="0" smtClean="0"/>
              <a:t>parameters</a:t>
            </a:r>
            <a:endParaRPr lang="en-US" altLang="zh-CN" sz="2000" b="0" dirty="0">
              <a:solidFill>
                <a:srgbClr val="0070C0"/>
              </a:solidFill>
            </a:endParaRPr>
          </a:p>
          <a:p>
            <a:pPr marL="1008000" indent="-285750" algn="just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600" b="0" dirty="0" smtClean="0"/>
              <a:t>Inter cluster: Numbers, Delay, Power, AOD, AOA, …</a:t>
            </a:r>
          </a:p>
          <a:p>
            <a:pPr marL="1008000" indent="-285750" algn="just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600" b="0" dirty="0" smtClean="0"/>
              <a:t>Intra cluster</a:t>
            </a:r>
            <a:r>
              <a:rPr lang="en-US" altLang="zh-CN" sz="1600" b="0" dirty="0"/>
              <a:t>: </a:t>
            </a:r>
            <a:r>
              <a:rPr lang="en-US" altLang="zh-CN" sz="1600" b="0" dirty="0" smtClean="0"/>
              <a:t>Average </a:t>
            </a:r>
            <a:r>
              <a:rPr lang="en-US" altLang="zh-CN" sz="1600" b="0" dirty="0"/>
              <a:t>number of rays, </a:t>
            </a:r>
            <a:r>
              <a:rPr lang="en-US" altLang="zh-CN" sz="1600" b="0" dirty="0" smtClean="0"/>
              <a:t>Ray </a:t>
            </a:r>
            <a:r>
              <a:rPr lang="en-US" altLang="zh-CN" sz="1600" b="0" dirty="0"/>
              <a:t>arrival rate, </a:t>
            </a:r>
            <a:r>
              <a:rPr lang="en-US" altLang="zh-CN" sz="1600" b="0" dirty="0" smtClean="0"/>
              <a:t>Ray </a:t>
            </a:r>
            <a:r>
              <a:rPr lang="en-US" altLang="zh-CN" sz="1600" b="0" dirty="0"/>
              <a:t>power decay </a:t>
            </a:r>
            <a:r>
              <a:rPr lang="en-US" altLang="zh-CN" sz="1600" b="0" dirty="0" smtClean="0"/>
              <a:t>time (parameters for Poisson process)</a:t>
            </a:r>
          </a:p>
          <a:p>
            <a:pPr indent="0" algn="just">
              <a:spcBef>
                <a:spcPts val="0"/>
              </a:spcBef>
              <a:buNone/>
            </a:pPr>
            <a:endParaRPr lang="en-US" altLang="zh-CN" sz="2000" b="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Noise </a:t>
            </a:r>
          </a:p>
          <a:p>
            <a:pPr algn="just"/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2675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8382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1.4 Receiver </a:t>
            </a:r>
            <a:endParaRPr lang="en-GB" sz="2800" kern="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38341" y="1828800"/>
            <a:ext cx="7567459" cy="4038600"/>
          </a:xfrm>
        </p:spPr>
        <p:txBody>
          <a:bodyPr/>
          <a:lstStyle/>
          <a:p>
            <a:pPr algn="just"/>
            <a:r>
              <a:rPr lang="en-US" altLang="zh-CN" dirty="0"/>
              <a:t>The signal is </a:t>
            </a:r>
            <a:r>
              <a:rPr lang="en-US" altLang="zh-CN" dirty="0" smtClean="0"/>
              <a:t>received in </a:t>
            </a:r>
            <a:r>
              <a:rPr lang="en-US" altLang="zh-CN" dirty="0"/>
              <a:t>this module with following parameters</a:t>
            </a:r>
            <a:r>
              <a:rPr lang="en-US" altLang="zh-CN" dirty="0" smtClean="0"/>
              <a:t>:</a:t>
            </a:r>
          </a:p>
          <a:p>
            <a:pPr algn="just"/>
            <a:endParaRPr lang="en-US" altLang="zh-CN" dirty="0"/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2000" b="0" dirty="0"/>
              <a:t>Antenna pattern/array geometry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Element </a:t>
            </a:r>
            <a:r>
              <a:rPr lang="en-US" altLang="zh-CN" sz="2000" b="0" dirty="0"/>
              <a:t>radiation pattern (gain)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Receiver’s location 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…</a:t>
            </a:r>
            <a:endParaRPr lang="en-US" altLang="zh-CN" sz="2000" b="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19798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8382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1.5 Signal Processing</a:t>
            </a:r>
            <a:endParaRPr lang="en-GB" sz="2800" kern="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738341" y="1828800"/>
            <a:ext cx="7567459" cy="4038600"/>
          </a:xfrm>
        </p:spPr>
        <p:txBody>
          <a:bodyPr/>
          <a:lstStyle/>
          <a:p>
            <a:pPr algn="just"/>
            <a:r>
              <a:rPr lang="en-US" dirty="0" smtClean="0"/>
              <a:t>The received signal is processed with different algorithms to estimate target’s parameters and analyzes its relevant performance metrics:</a:t>
            </a:r>
          </a:p>
          <a:p>
            <a:pPr algn="just"/>
            <a:endParaRPr lang="en-US" sz="2000" b="0" dirty="0" smtClean="0"/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Range estimation (range accuracy)</a:t>
            </a:r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2000" b="0" dirty="0"/>
              <a:t>Velocity estimation (velocity accuracy)</a:t>
            </a:r>
            <a:endParaRPr lang="en-US" sz="2000" b="0" dirty="0" smtClean="0"/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altLang="zh-CN" sz="2000" b="0" dirty="0"/>
              <a:t>Angle estimation (angle accuracy</a:t>
            </a:r>
            <a:r>
              <a:rPr lang="en-US" altLang="zh-CN" sz="2000" b="0" dirty="0" smtClean="0"/>
              <a:t>)</a:t>
            </a:r>
            <a:endParaRPr lang="en-US" sz="2000" b="0" dirty="0"/>
          </a:p>
          <a:p>
            <a:pPr marL="685800" algn="just">
              <a:buFont typeface="Wingdings" panose="05000000000000000000" pitchFamily="2" charset="2"/>
              <a:buChar char="Ø"/>
            </a:pPr>
            <a:r>
              <a:rPr lang="en-US" sz="2000" b="0" dirty="0" smtClean="0"/>
              <a:t>…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263188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86636</TotalTime>
  <Words>1031</Words>
  <Application>Microsoft Office PowerPoint</Application>
  <PresentationFormat>全屏显示(4:3)</PresentationFormat>
  <Paragraphs>208</Paragraphs>
  <Slides>15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MS PGothic</vt:lpstr>
      <vt:lpstr>MS PGothic</vt:lpstr>
      <vt:lpstr>微软雅黑</vt:lpstr>
      <vt:lpstr>Arial</vt:lpstr>
      <vt:lpstr>Book Antiqua</vt:lpstr>
      <vt:lpstr>Cambria Math</vt:lpstr>
      <vt:lpstr>Times New Roman</vt:lpstr>
      <vt:lpstr>Wingdings</vt:lpstr>
      <vt:lpstr>Wingdings 2</vt:lpstr>
      <vt:lpstr>Wingdings 3</vt:lpstr>
      <vt:lpstr>802-11-Submission</vt:lpstr>
      <vt:lpstr>WLAN sensing link level simulation</vt:lpstr>
      <vt:lpstr>Outline 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2.2 Key module may need to be calibrated - common basic sensing algorithms</vt:lpstr>
      <vt:lpstr>Summary </vt:lpstr>
      <vt:lpstr>References </vt:lpstr>
      <vt:lpstr>SP 1</vt:lpstr>
      <vt:lpstr>SP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link level simulation</dc:title>
  <dc:creator>durui (D)</dc:creator>
  <cp:lastModifiedBy>durui (D)</cp:lastModifiedBy>
  <cp:revision>101</cp:revision>
  <cp:lastPrinted>1998-02-10T13:28:06Z</cp:lastPrinted>
  <dcterms:created xsi:type="dcterms:W3CDTF">2007-04-17T18:10:23Z</dcterms:created>
  <dcterms:modified xsi:type="dcterms:W3CDTF">2020-10-13T10:38:12Z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(3)O4gG0FSip3vNlsY8EgCZkr6oubPKPzj5xE9QlVHUpFD+KYYMt+NPj3UqVXhUdhmGdIUGZmT1
xECvErLW+7k/LQrua0g2lMpGq1762/PTTP47Bc4AVzEUKasDxEAFpWWQ/rMSyg18g9gsL8jw
PsV68CsaqG90/X/cZv19nihqGeA5fz2kcgxkVHnq1p1RXYqa4jBFNUIG1mCBHL0cbOOu/+Y+
0K3YC4pLC6sGqSdeVQ</vt:lpwstr>
  </property>
  <property fmtid="{D5CDD505-2E9C-101B-9397-08002B2CF9AE}" pid="10" name="_2015_ms_pID_7253431">
    <vt:lpwstr>TgtPFGUx0faC9nEDPMHJvqFHTBd9aoV/BP8PaH7q97PxXQT2P3T/x2
Kxl0hd9DSvNJe1Zx0rSPe4EbTJFzziBdBB/gQgcX5kdkdXqlDFcgjXynjRt8856xACIPPoXF
6dazkhkpRIaJSsr/wOo2+DwI8Y6zuKf5sLn7I7A0wsrEBWkINySrrWElVszXR2PtM4h3H6c8
HBwZG2RymyxNKBWjZqLTJRdsm3nuDzeLZBCX</vt:lpwstr>
  </property>
  <property fmtid="{D5CDD505-2E9C-101B-9397-08002B2CF9AE}" pid="11" name="_2015_ms_pID_7253432">
    <vt:lpwstr>S/8zR+01qiQjHY5Rzp1m1fU=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1602550741</vt:lpwstr>
  </property>
</Properties>
</file>