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548" r:id="rId3"/>
    <p:sldId id="393" r:id="rId4"/>
    <p:sldId id="553" r:id="rId5"/>
    <p:sldId id="550" r:id="rId6"/>
    <p:sldId id="551" r:id="rId7"/>
    <p:sldId id="554" r:id="rId8"/>
    <p:sldId id="552" r:id="rId9"/>
    <p:sldId id="555" r:id="rId10"/>
    <p:sldId id="558" r:id="rId11"/>
    <p:sldId id="559" r:id="rId12"/>
    <p:sldId id="549" r:id="rId13"/>
    <p:sldId id="485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CT Lab)" initials="H(CL" lastIdx="14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Sadeghi, Bahareh" initials="SB" lastIdx="11" clrIdx="1">
    <p:extLst>
      <p:ext uri="{19B8F6BF-5375-455C-9EA6-DF929625EA0E}">
        <p15:presenceInfo xmlns:p15="http://schemas.microsoft.com/office/powerpoint/2012/main" userId="S-1-5-21-725345543-602162358-527237240-496782" providerId="AD"/>
      </p:ext>
    </p:extLst>
  </p:cmAuthor>
  <p:cmAuthor id="3" name="Alecsander Eitan" initials="AE" lastIdx="4" clrIdx="2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4" name="durui (D)" initials="d(" lastIdx="1" clrIdx="3">
    <p:extLst>
      <p:ext uri="{19B8F6BF-5375-455C-9EA6-DF929625EA0E}">
        <p15:presenceInfo xmlns:p15="http://schemas.microsoft.com/office/powerpoint/2012/main" userId="S-1-5-21-147214757-305610072-1517763936-5860302" providerId="AD"/>
      </p:ext>
    </p:extLst>
  </p:cmAuthor>
  <p:cmAuthor id="5" name="DANNY TAN KAI PIN" initials="DTKP" lastIdx="2" clrIdx="4">
    <p:extLst>
      <p:ext uri="{19B8F6BF-5375-455C-9EA6-DF929625EA0E}">
        <p15:presenceInfo xmlns:p15="http://schemas.microsoft.com/office/powerpoint/2012/main" userId="S-1-5-21-147214757-305610072-1517763936-6828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6E0E-89D7-4B41-8378-2ED8CA3C37B7}" v="3" dt="2019-05-13T11:01:4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7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528" y="-30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sander Eitan" userId="e817fc15-1440-47f2-9807-cb47db72d9e5" providerId="ADAL" clId="{89F527AE-483E-468F-9B5E-CE326A757EA0}"/>
    <pc:docChg chg="undo custSel modSld">
      <pc:chgData name="Alecsander Eitan" userId="e817fc15-1440-47f2-9807-cb47db72d9e5" providerId="ADAL" clId="{89F527AE-483E-468F-9B5E-CE326A757EA0}" dt="2019-05-13T11:01:40.894" v="137"/>
      <pc:docMkLst>
        <pc:docMk/>
      </pc:docMkLst>
      <pc:sldChg chg="modSp">
        <pc:chgData name="Alecsander Eitan" userId="e817fc15-1440-47f2-9807-cb47db72d9e5" providerId="ADAL" clId="{89F527AE-483E-468F-9B5E-CE326A757EA0}" dt="2019-05-13T10:53:41.182" v="2" actId="20577"/>
        <pc:sldMkLst>
          <pc:docMk/>
          <pc:sldMk cId="0" sldId="269"/>
        </pc:sldMkLst>
        <pc:spChg chg="mod">
          <ac:chgData name="Alecsander Eitan" userId="e817fc15-1440-47f2-9807-cb47db72d9e5" providerId="ADAL" clId="{89F527AE-483E-468F-9B5E-CE326A757EA0}" dt="2019-05-13T10:53:41.182" v="2" actId="20577"/>
          <ac:spMkLst>
            <pc:docMk/>
            <pc:sldMk cId="0" sldId="269"/>
            <ac:spMk id="1031" creationId="{00000000-0000-0000-0000-000000000000}"/>
          </ac:spMkLst>
        </pc:spChg>
      </pc:sldChg>
      <pc:sldChg chg="modSp addCm modCm">
        <pc:chgData name="Alecsander Eitan" userId="e817fc15-1440-47f2-9807-cb47db72d9e5" providerId="ADAL" clId="{89F527AE-483E-468F-9B5E-CE326A757EA0}" dt="2019-05-13T11:01:02.568" v="126"/>
        <pc:sldMkLst>
          <pc:docMk/>
          <pc:sldMk cId="3144105411" sldId="525"/>
        </pc:sldMkLst>
        <pc:spChg chg="mod">
          <ac:chgData name="Alecsander Eitan" userId="e817fc15-1440-47f2-9807-cb47db72d9e5" providerId="ADAL" clId="{89F527AE-483E-468F-9B5E-CE326A757EA0}" dt="2019-05-13T10:59:54.789" v="124" actId="207"/>
          <ac:spMkLst>
            <pc:docMk/>
            <pc:sldMk cId="3144105411" sldId="525"/>
            <ac:spMk id="34820" creationId="{00000000-0000-0000-0000-000000000000}"/>
          </ac:spMkLst>
        </pc:spChg>
      </pc:sldChg>
      <pc:sldChg chg="modSp addCm modCm">
        <pc:chgData name="Alecsander Eitan" userId="e817fc15-1440-47f2-9807-cb47db72d9e5" providerId="ADAL" clId="{89F527AE-483E-468F-9B5E-CE326A757EA0}" dt="2019-05-13T11:01:40.894" v="137"/>
        <pc:sldMkLst>
          <pc:docMk/>
          <pc:sldMk cId="3048795285" sldId="532"/>
        </pc:sldMkLst>
        <pc:graphicFrameChg chg="modGraphic">
          <ac:chgData name="Alecsander Eitan" userId="e817fc15-1440-47f2-9807-cb47db72d9e5" providerId="ADAL" clId="{89F527AE-483E-468F-9B5E-CE326A757EA0}" dt="2019-05-13T11:01:32.122" v="135" actId="207"/>
          <ac:graphicFrameMkLst>
            <pc:docMk/>
            <pc:sldMk cId="3048795285" sldId="532"/>
            <ac:graphicFrameMk id="8" creationId="{D34B8928-749C-4868-8B39-80CD19C663E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802.11-12/xxxxr0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1029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B32ABE5F-78A6-464F-862F-1CD92CF8A9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5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029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8E40D56C-5972-4299-BD74-FDC74F23C5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92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/>
              <a:t>doc.: IEEE 802.11-12/xxxxr0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 dirty="0" smtClean="0"/>
              <a:t>October </a:t>
            </a:r>
            <a:r>
              <a:rPr lang="en-US" altLang="zh-CN" sz="1400" dirty="0"/>
              <a:t>2019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79B5AC8C-3DA7-4908-8A83-6F61D56018F6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2202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802.11-12/xxxxr0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2019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(Huawei Technologies)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8E40D56C-5972-4299-BD74-FDC74F23C586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21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4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802.11-12/xxxxr0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2019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(Huawei Technologies)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8E40D56C-5972-4299-BD74-FDC74F23C586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712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DE2BA47-96D2-4899-B492-7F2F106C11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C767A5-83ED-4849-83C8-5C85F8F1621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3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10CADCE-EBC3-46F2-95B2-33EC277EBA4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05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9386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June 2020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EBBC28-08F3-4A32-AE55-9B9A988B43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34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5182C40-538F-4C32-B8B9-3FC96DB9CF8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879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Rui Du, et al. (Huawei)</a:t>
            </a:r>
            <a:endParaRPr lang="en-US" altLang="zh-CN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16E72C98-D8F5-4A09-9041-74D4DE6CBD4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37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AA7E7F9-8B5C-49C0-89C5-479C1B71224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50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537FC33-1885-45B1-A151-EDF12B5654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09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3D10149-1651-4438-9F84-94B6C3B7D23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219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049EB4A-6908-46B7-BA8A-65F85C6A0FB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57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24F7EE5-5FC0-45F8-BC95-9DD0354B00B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May 2020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23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May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2074" y="6475413"/>
            <a:ext cx="18418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err="1" smtClean="0"/>
              <a:t>Xiaohui</a:t>
            </a:r>
            <a:r>
              <a:rPr lang="en-US" altLang="zh-CN" dirty="0" smtClean="0"/>
              <a:t> Peng, et al. (Huawei)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zh-CN"/>
              <a:t>Slide </a:t>
            </a:r>
            <a:fld id="{16E72C98-D8F5-4A09-9041-74D4DE6CBD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8153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</a:t>
            </a:r>
            <a:r>
              <a:rPr lang="en-US" sz="1800" b="1" dirty="0" smtClean="0"/>
              <a:t>.: IEEE</a:t>
            </a:r>
            <a:r>
              <a:rPr lang="en-US" sz="1800" b="1" baseline="0" dirty="0" smtClean="0"/>
              <a:t> 802.11-20/1640</a:t>
            </a:r>
            <a:r>
              <a:rPr lang="en-US" altLang="zh-CN" sz="1800" b="1" baseline="0" dirty="0" smtClean="0"/>
              <a:t>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3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23119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 smtClean="0"/>
              <a:t>October 2020</a:t>
            </a:r>
            <a:endParaRPr lang="en-US" altLang="zh-CN" sz="1800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Slide </a:t>
            </a:r>
            <a:fld id="{4631EADA-E89E-4D49-B48F-45F43C7ED89F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066800"/>
          </a:xfrm>
          <a:noFill/>
        </p:spPr>
        <p:txBody>
          <a:bodyPr/>
          <a:lstStyle/>
          <a:p>
            <a:r>
              <a:rPr lang="en-US" altLang="zh-CN" dirty="0" smtClean="0"/>
              <a:t>WLAN sensing usage model: sneeze sensing</a:t>
            </a:r>
            <a:endParaRPr lang="en-US" altLang="zh-CN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/>
              <a:t>Date: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2020-10-13</a:t>
            </a:r>
            <a:endParaRPr lang="en-US" altLang="zh-CN" sz="2000" b="0" dirty="0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312420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/>
              <a:t>Authors:</a:t>
            </a:r>
            <a:endParaRPr lang="en-US" altLang="zh-CN" sz="2000"/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86918"/>
              </p:ext>
            </p:extLst>
          </p:nvPr>
        </p:nvGraphicFramePr>
        <p:xfrm>
          <a:off x="838200" y="3561804"/>
          <a:ext cx="7239000" cy="16959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19200"/>
                <a:gridCol w="18288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Rui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Du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 Ltd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Ray.du@Huawei.com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Danny </a:t>
                      </a: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Kaipin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Tan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Yingxiang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Sun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Meihong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Zhang 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+mn-lt"/>
                          <a:ea typeface="Times New Roman"/>
                          <a:cs typeface="Arial"/>
                        </a:rPr>
                        <a:t>Chenchen</a:t>
                      </a:r>
                      <a:r>
                        <a:rPr lang="en-US" sz="1200" i="0" baseline="0" dirty="0" smtClean="0">
                          <a:latin typeface="+mn-lt"/>
                          <a:ea typeface="Times New Roman"/>
                          <a:cs typeface="Arial"/>
                        </a:rPr>
                        <a:t> Liu</a:t>
                      </a:r>
                      <a:endParaRPr lang="en-US" sz="1200" i="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Realization of sneeze sensing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0100" y="1981200"/>
            <a:ext cx="5410200" cy="4114800"/>
          </a:xfrm>
        </p:spPr>
        <p:txBody>
          <a:bodyPr/>
          <a:lstStyle/>
          <a:p>
            <a:r>
              <a:rPr lang="en-US" altLang="zh-CN" sz="2000" dirty="0" smtClean="0"/>
              <a:t>With sneeze sensing, we are able to estimate the useful information (location, velocity, etc.) of sneeze droplet volume.  </a:t>
            </a:r>
          </a:p>
          <a:p>
            <a:r>
              <a:rPr lang="en-US" altLang="zh-CN" sz="2000" dirty="0" smtClean="0"/>
              <a:t>Based on these information, we could </a:t>
            </a:r>
            <a:r>
              <a:rPr lang="en-US" altLang="zh-CN" sz="2000" dirty="0"/>
              <a:t>analyze the fluid </a:t>
            </a:r>
            <a:r>
              <a:rPr lang="en-US" altLang="zh-CN" sz="2000" dirty="0" smtClean="0"/>
              <a:t>dynamics of this multiphase turbulent buoyant clouds and predict the range of droplet </a:t>
            </a:r>
            <a:r>
              <a:rPr lang="en-US" altLang="zh-CN" sz="2000" dirty="0" smtClean="0"/>
              <a:t>volume[6</a:t>
            </a:r>
            <a:r>
              <a:rPr lang="en-US" altLang="zh-CN" sz="2000" dirty="0" smtClean="0"/>
              <a:t>]. </a:t>
            </a:r>
          </a:p>
          <a:p>
            <a:r>
              <a:rPr lang="en-US" altLang="zh-CN" sz="2000" dirty="0" smtClean="0"/>
              <a:t>With further information (e.g. indoor air velocity and direction), it is even possible for us to predict the trajectory of the sneeze droplet volume.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2020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3048000" cy="3342417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42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and Solutions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76774"/>
          </a:xfrm>
        </p:spPr>
        <p:txBody>
          <a:bodyPr/>
          <a:lstStyle/>
          <a:p>
            <a:r>
              <a:rPr lang="en-US" altLang="zh-CN" sz="1600" dirty="0" smtClean="0"/>
              <a:t>Affected by movements of human body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400" b="0" dirty="0"/>
              <a:t>H</a:t>
            </a:r>
            <a:r>
              <a:rPr lang="en-US" altLang="zh-CN" sz="1400" b="0" dirty="0" smtClean="0"/>
              <a:t>uman </a:t>
            </a:r>
            <a:r>
              <a:rPr lang="en-US" altLang="zh-CN" sz="1400" b="0" dirty="0"/>
              <a:t>body </a:t>
            </a:r>
            <a:r>
              <a:rPr lang="en-US" altLang="zh-CN" sz="1400" b="0" dirty="0" smtClean="0"/>
              <a:t>movement will add Doppler component to the range-Doppler detection results.</a:t>
            </a:r>
          </a:p>
          <a:p>
            <a:pPr marL="685800">
              <a:buFont typeface="Wingdings" panose="05000000000000000000" pitchFamily="2" charset="2"/>
              <a:buChar char="n"/>
            </a:pPr>
            <a:r>
              <a:rPr lang="en-US" altLang="zh-CN" sz="1400" b="0" dirty="0"/>
              <a:t>The Doppler component velocity usually is smaller than </a:t>
            </a:r>
            <a:r>
              <a:rPr lang="en-US" altLang="zh-CN" sz="1400" b="0" dirty="0" smtClean="0"/>
              <a:t>the Doppler frequency of the </a:t>
            </a:r>
            <a:r>
              <a:rPr lang="en-US" altLang="zh-CN" sz="1400" b="0" dirty="0"/>
              <a:t>sneeze droplet volume. </a:t>
            </a:r>
          </a:p>
          <a:p>
            <a:r>
              <a:rPr lang="en-US" altLang="zh-CN" sz="1600" dirty="0" smtClean="0"/>
              <a:t>The effect of aspect angle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400" b="0" dirty="0"/>
              <a:t>Sensing result is related to the aspect angle </a:t>
            </a:r>
            <a:r>
              <a:rPr lang="en-US" altLang="zh-CN" sz="1400" b="0" dirty="0" smtClean="0"/>
              <a:t>between sensor and target.</a:t>
            </a:r>
          </a:p>
          <a:p>
            <a:pPr marL="685800">
              <a:buFont typeface="Wingdings" panose="05000000000000000000" pitchFamily="2" charset="2"/>
              <a:buChar char="n"/>
            </a:pPr>
            <a:r>
              <a:rPr lang="en-US" altLang="zh-CN" sz="1400" b="0" dirty="0" smtClean="0"/>
              <a:t>Multiple nodes, providing spatial diversity, could be adopted to enhance the robustness of </a:t>
            </a:r>
            <a:r>
              <a:rPr lang="en-US" altLang="zh-CN" sz="1400" b="0" dirty="0"/>
              <a:t>the sensing.</a:t>
            </a:r>
          </a:p>
          <a:p>
            <a:r>
              <a:rPr lang="en-US" altLang="zh-CN" sz="1600" dirty="0" smtClean="0"/>
              <a:t>Blockages of the sneeze sensing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400" b="0" dirty="0" smtClean="0"/>
              <a:t>The detection of sneeze droplet volume will be very challenging if it is occluded by the human body and/or other objects. </a:t>
            </a:r>
          </a:p>
          <a:p>
            <a:pPr marL="685800">
              <a:buFont typeface="Wingdings" panose="05000000000000000000" pitchFamily="2" charset="2"/>
              <a:buChar char="n"/>
            </a:pPr>
            <a:r>
              <a:rPr lang="en-US" altLang="zh-CN" sz="1400" b="0" dirty="0"/>
              <a:t>Multiple </a:t>
            </a:r>
            <a:r>
              <a:rPr lang="en-US" altLang="zh-CN" sz="1400" b="0" dirty="0" smtClean="0"/>
              <a:t>nodes, </a:t>
            </a:r>
            <a:r>
              <a:rPr lang="en-US" altLang="zh-CN" sz="1400" b="0" dirty="0"/>
              <a:t>providing spatial </a:t>
            </a:r>
            <a:r>
              <a:rPr lang="en-US" altLang="zh-CN" sz="1400" b="0" dirty="0" smtClean="0"/>
              <a:t>diversity, could </a:t>
            </a:r>
            <a:r>
              <a:rPr lang="en-US" altLang="zh-CN" sz="1400" b="0" dirty="0"/>
              <a:t>be helpful to </a:t>
            </a:r>
            <a:r>
              <a:rPr lang="en-US" altLang="zh-CN" sz="1400" b="0" dirty="0" smtClean="0"/>
              <a:t>alleviate </a:t>
            </a:r>
            <a:r>
              <a:rPr lang="en-US" altLang="zh-CN" sz="1400" b="0" dirty="0"/>
              <a:t>this </a:t>
            </a:r>
            <a:r>
              <a:rPr lang="en-US" altLang="zh-CN" sz="1400" b="0" dirty="0" smtClean="0"/>
              <a:t>problem.</a:t>
            </a:r>
          </a:p>
          <a:p>
            <a:r>
              <a:rPr lang="en-US" altLang="zh-CN" sz="1600" dirty="0"/>
              <a:t>Direct and multipath </a:t>
            </a:r>
            <a:r>
              <a:rPr lang="en-US" altLang="zh-CN" sz="1600" dirty="0" smtClean="0"/>
              <a:t>interference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400" b="0" dirty="0"/>
              <a:t>The direct signal and strong multipath </a:t>
            </a:r>
            <a:r>
              <a:rPr lang="en-US" altLang="zh-CN" sz="1400" b="0" dirty="0" smtClean="0"/>
              <a:t>may affect the sensing performance. </a:t>
            </a:r>
            <a:endParaRPr lang="en-US" altLang="zh-CN" sz="1400" b="0" dirty="0"/>
          </a:p>
          <a:p>
            <a:pPr marL="685800">
              <a:buFont typeface="Wingdings" panose="05000000000000000000" pitchFamily="2" charset="2"/>
              <a:buChar char="n"/>
            </a:pPr>
            <a:r>
              <a:rPr lang="en-US" altLang="zh-CN" sz="1400" b="0" dirty="0"/>
              <a:t>Reasonable isolation in antenna/RF and multipath cancellation algorithm in digital domain could be employed to mitigate this influence.</a:t>
            </a:r>
          </a:p>
          <a:p>
            <a:endParaRPr lang="en-US" altLang="zh-CN" sz="2000" dirty="0" smtClean="0">
              <a:solidFill>
                <a:srgbClr val="0000FF"/>
              </a:solidFill>
            </a:endParaRP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685800">
              <a:buFont typeface="Wingdings" panose="05000000000000000000" pitchFamily="2" charset="2"/>
              <a:buChar char="n"/>
            </a:pPr>
            <a:endParaRPr lang="zh-CN" altLang="en-US" sz="1800" b="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2020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57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just"/>
            <a:r>
              <a:rPr lang="en-US" altLang="zh-CN" dirty="0" smtClean="0"/>
              <a:t>In this presentation, sneeze sensing is discussed as a potential usage model for WLAN sensing.</a:t>
            </a:r>
          </a:p>
          <a:p>
            <a:pPr algn="just"/>
            <a:endParaRPr lang="en-US" altLang="zh-CN" dirty="0"/>
          </a:p>
          <a:p>
            <a:pPr algn="just"/>
            <a:r>
              <a:rPr lang="en-US" altLang="zh-CN" dirty="0" smtClean="0"/>
              <a:t>Relevant experimental measurement is shown to prove the feasibility of this usage model.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</a:t>
            </a:r>
            <a:r>
              <a:rPr lang="en-US" altLang="zh-CN" dirty="0" smtClean="0"/>
              <a:t>2020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74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References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buNone/>
            </a:pPr>
            <a:r>
              <a:rPr lang="en-US" altLang="zh-CN" sz="1800" dirty="0" smtClean="0"/>
              <a:t>[1] 11-20-0905-02-SENS-usage-model-terminology-for-wlan-sensing.pptx</a:t>
            </a:r>
          </a:p>
          <a:p>
            <a:pPr marL="0" indent="0" latinLnBrk="1">
              <a:buNone/>
            </a:pPr>
            <a:r>
              <a:rPr lang="en-US" altLang="zh-CN" sz="1800" dirty="0" smtClean="0"/>
              <a:t>[2] 11-20-0937-00-SENS-introduction-to-usage-model-document.pptx</a:t>
            </a:r>
          </a:p>
          <a:p>
            <a:pPr marL="0" indent="0" latinLnBrk="1">
              <a:buNone/>
            </a:pPr>
            <a:r>
              <a:rPr lang="en-US" altLang="zh-CN" sz="1800" dirty="0" smtClean="0"/>
              <a:t>[3] 11-20-1239-00-SENS-use-cases-for-wireless-lan-sensing.pptx</a:t>
            </a:r>
          </a:p>
          <a:p>
            <a:pPr marL="0" indent="0" latinLnBrk="1">
              <a:buNone/>
            </a:pPr>
            <a:r>
              <a:rPr lang="en-US" altLang="zh-CN" sz="1800" dirty="0" smtClean="0"/>
              <a:t>[4] 11-20-1266-00-SENS-wlan-sensing-procedures-and-use-cases.pptx</a:t>
            </a:r>
          </a:p>
          <a:p>
            <a:pPr marL="0" indent="0" latinLnBrk="1">
              <a:buNone/>
            </a:pPr>
            <a:r>
              <a:rPr lang="en-US" altLang="zh-CN" sz="1800" dirty="0" smtClean="0"/>
              <a:t>[5] </a:t>
            </a:r>
            <a:r>
              <a:rPr lang="en-US" altLang="zh-CN" sz="1800" dirty="0"/>
              <a:t>Z. Y. Han, W. G. </a:t>
            </a:r>
            <a:r>
              <a:rPr lang="en-US" altLang="zh-CN" sz="1800" dirty="0" err="1"/>
              <a:t>Weng</a:t>
            </a:r>
            <a:r>
              <a:rPr lang="en-US" altLang="zh-CN" sz="1800" dirty="0"/>
              <a:t>, Q. Y. Huang, “Characterizations of particle size distribution of the droplets exhaled by sneeze”, </a:t>
            </a:r>
            <a:r>
              <a:rPr lang="en-US" altLang="zh-CN" sz="1800" i="1" dirty="0"/>
              <a:t>Journal of the </a:t>
            </a:r>
            <a:r>
              <a:rPr lang="en-US" altLang="zh-CN" sz="1800" i="1" dirty="0" smtClean="0"/>
              <a:t>Royal </a:t>
            </a:r>
            <a:r>
              <a:rPr lang="en-US" altLang="zh-CN" sz="1800" i="1" dirty="0"/>
              <a:t>Society Interface</a:t>
            </a:r>
            <a:r>
              <a:rPr lang="en-US" altLang="zh-CN" sz="1800" dirty="0"/>
              <a:t>, vol. 88, no.10, Nov. 2013. </a:t>
            </a:r>
            <a:endParaRPr lang="en-US" altLang="zh-CN" sz="1800" dirty="0" smtClean="0"/>
          </a:p>
          <a:p>
            <a:pPr marL="0" indent="0" latinLnBrk="1">
              <a:buNone/>
            </a:pPr>
            <a:r>
              <a:rPr lang="en-US" altLang="zh-CN" sz="1800" dirty="0" smtClean="0"/>
              <a:t>[6] </a:t>
            </a:r>
            <a:r>
              <a:rPr lang="en-US" altLang="zh-CN" sz="1800" dirty="0" err="1"/>
              <a:t>Bourouiba</a:t>
            </a:r>
            <a:r>
              <a:rPr lang="en-US" altLang="zh-CN" sz="1800" dirty="0"/>
              <a:t> L, </a:t>
            </a:r>
            <a:r>
              <a:rPr lang="en-US" altLang="zh-CN" sz="1800" dirty="0" err="1"/>
              <a:t>Dehandschoewercker</a:t>
            </a:r>
            <a:r>
              <a:rPr lang="en-US" altLang="zh-CN" sz="1800" dirty="0"/>
              <a:t> E, Bush J W M. Violent expiratory events: on coughing and sneezing[J]. Journal of Fluid Mechanics, 2014, 745: 537-563.</a:t>
            </a:r>
          </a:p>
          <a:p>
            <a:pPr marL="0" indent="0" latinLnBrk="1">
              <a:buNone/>
            </a:pPr>
            <a:endParaRPr lang="zh-CN" altLang="zh-CN" sz="2000" dirty="0"/>
          </a:p>
          <a:p>
            <a:pPr marL="0" indent="0" latinLnBrk="1">
              <a:buNone/>
            </a:pPr>
            <a:endParaRPr lang="en-US" altLang="zh-CN" sz="2000" dirty="0" smtClean="0"/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23119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October 2020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altLang="zh-CN" dirty="0"/>
              <a:t> (Huawei)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sz="2000" dirty="0" smtClean="0"/>
              <a:t>Abstract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cs typeface="ＭＳ Ｐゴシック" charset="0"/>
              </a:rPr>
              <a:t>Usage model:</a:t>
            </a:r>
            <a:endParaRPr lang="en-US" altLang="zh-CN" b="1" dirty="0">
              <a:cs typeface="ＭＳ Ｐゴシック" charset="0"/>
            </a:endParaRP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cs typeface="ＭＳ Ｐゴシック" charset="0"/>
              </a:rPr>
              <a:t>Scenario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cs typeface="ＭＳ Ｐゴシック" charset="0"/>
              </a:rPr>
              <a:t>Sneeze sensing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cs typeface="ＭＳ Ｐゴシック" charset="0"/>
              </a:rPr>
              <a:t>Requirement and attribute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Potential sensing </a:t>
            </a:r>
            <a:r>
              <a:rPr lang="en-US" altLang="zh-CN" b="1" dirty="0"/>
              <a:t>architecture </a:t>
            </a:r>
            <a:endParaRPr lang="en-US" altLang="zh-CN" b="1" dirty="0" smtClean="0">
              <a:cs typeface="ＭＳ Ｐゴシック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cs typeface="ＭＳ Ｐゴシック" charset="0"/>
              </a:rPr>
              <a:t>Experimental validation with monostatic sensing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Realization of sneeze </a:t>
            </a:r>
            <a:r>
              <a:rPr lang="en-US" altLang="zh-CN" b="1" dirty="0" smtClean="0"/>
              <a:t>sensing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Challenges and Solutions </a:t>
            </a:r>
            <a:endParaRPr lang="en-US" altLang="zh-CN" b="1" dirty="0">
              <a:cs typeface="ＭＳ Ｐゴシック" charset="0"/>
            </a:endParaRPr>
          </a:p>
          <a:p>
            <a:r>
              <a:rPr lang="en-US" sz="2000" dirty="0" smtClean="0"/>
              <a:t>Summary </a:t>
            </a:r>
          </a:p>
          <a:p>
            <a:r>
              <a:rPr lang="en-US" sz="2000" dirty="0" smtClean="0"/>
              <a:t>References</a:t>
            </a:r>
          </a:p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23119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October 2020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55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/>
              <a:t>Abstract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usage models have been discussed in previous contributions[1-4].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altLang="zh-CN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contribution, sneeze sensing is proposed as a potential usage model for WLAN sensing and its relevant requirement are further discussed.</a:t>
            </a:r>
            <a:endParaRPr lang="en-US" altLang="zh-CN" sz="2400" b="1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feasibility of this usage model is validated through experimental measurement.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ct val="20000"/>
              </a:spcBef>
            </a:pPr>
            <a:endParaRPr lang="en-US" altLang="zh-CN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23119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October 2020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Usage model: </a:t>
            </a:r>
            <a:r>
              <a:rPr lang="en-US" altLang="zh-CN" dirty="0" smtClean="0"/>
              <a:t>scenario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Sneezes play a key role in transferring respiratory diseases such as COVID-19 between infectious and susceptible individuals where</a:t>
            </a:r>
            <a:r>
              <a:rPr lang="en-SG" altLang="zh-CN" sz="2000" dirty="0"/>
              <a:t> the</a:t>
            </a:r>
            <a:r>
              <a:rPr lang="en-US" altLang="zh-CN" sz="2000" dirty="0"/>
              <a:t> timely monitoring and alerting for sneezes can be important in preventing the spread of such diseases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Sneeze sensing is important in public indoor scenarios, such as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 smtClean="0"/>
              <a:t>hospital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 smtClean="0"/>
              <a:t>train station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 smtClean="0"/>
              <a:t>airport 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 smtClean="0"/>
              <a:t>…</a:t>
            </a:r>
          </a:p>
          <a:p>
            <a:pPr marL="457200" indent="-457200">
              <a:buAutoNum type="arabicPeriod"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</a:t>
            </a:r>
            <a:r>
              <a:rPr lang="en-US" altLang="zh-CN" dirty="0" smtClean="0"/>
              <a:t>2020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23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Usage model: sneeze sensing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900" y="3276600"/>
            <a:ext cx="7772400" cy="2884737"/>
          </a:xfrm>
        </p:spPr>
        <p:txBody>
          <a:bodyPr/>
          <a:lstStyle/>
          <a:p>
            <a:r>
              <a:rPr lang="en-US" altLang="zh-CN" sz="2000" dirty="0" smtClean="0"/>
              <a:t>During the sneeze of an individual people, there are mainly two things could be used to detect if a sneeze happened.</a:t>
            </a:r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/>
              <a:t>Body movement</a:t>
            </a:r>
          </a:p>
          <a:p>
            <a:pPr indent="0">
              <a:buNone/>
            </a:pPr>
            <a:r>
              <a:rPr lang="en-US" altLang="zh-CN" sz="1800" b="0" dirty="0" smtClean="0"/>
              <a:t>The inhale and exhale of the human body during the sneeze is quite special and this movement could be adopted for the detection of sneeze (similar to other movement detection).</a:t>
            </a:r>
            <a:endParaRPr lang="en-US" altLang="zh-CN" sz="2000" b="0" dirty="0" smtClean="0"/>
          </a:p>
          <a:p>
            <a:pPr indent="342900">
              <a:buFont typeface="Wingdings" panose="05000000000000000000" pitchFamily="2" charset="2"/>
              <a:buChar char="Ø"/>
            </a:pPr>
            <a:r>
              <a:rPr lang="en-US" altLang="zh-CN" sz="1800" b="0" dirty="0"/>
              <a:t>Droplets volume </a:t>
            </a:r>
          </a:p>
          <a:p>
            <a:pPr indent="0">
              <a:buNone/>
            </a:pPr>
            <a:r>
              <a:rPr lang="en-US" altLang="zh-CN" sz="1800" b="0" dirty="0"/>
              <a:t>The fine mist of mucus and saliva can burst from a person’s nose </a:t>
            </a:r>
            <a:r>
              <a:rPr lang="en-US" altLang="zh-CN" sz="1800" b="0" dirty="0" smtClean="0"/>
              <a:t>and mouth </a:t>
            </a:r>
            <a:r>
              <a:rPr lang="en-US" altLang="zh-CN" sz="1800" b="0" dirty="0"/>
              <a:t>at nearly 40 m/s and travel as far as 8 </a:t>
            </a:r>
            <a:r>
              <a:rPr lang="en-US" altLang="zh-CN" sz="1800" b="0" dirty="0" smtClean="0"/>
              <a:t>meters. This </a:t>
            </a:r>
            <a:r>
              <a:rPr lang="en-US" altLang="zh-CN" sz="1800" b="0" dirty="0"/>
              <a:t>droplets volume also </a:t>
            </a:r>
            <a:r>
              <a:rPr lang="en-US" altLang="zh-CN" sz="1800" b="0" dirty="0" smtClean="0"/>
              <a:t>could be used for the detection of sneeze.</a:t>
            </a:r>
            <a:endParaRPr lang="en-US" altLang="zh-CN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</a:t>
            </a:r>
            <a:r>
              <a:rPr lang="en-US" altLang="zh-CN" dirty="0" smtClean="0"/>
              <a:t>2020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5</a:t>
            </a:fld>
            <a:endParaRPr lang="en-US" alt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2042892" y="1676400"/>
            <a:ext cx="5213408" cy="1490632"/>
            <a:chOff x="2042892" y="2221102"/>
            <a:chExt cx="5213408" cy="1490632"/>
          </a:xfrm>
        </p:grpSpPr>
        <p:grpSp>
          <p:nvGrpSpPr>
            <p:cNvPr id="6" name="组合 5"/>
            <p:cNvGrpSpPr/>
            <p:nvPr/>
          </p:nvGrpSpPr>
          <p:grpSpPr>
            <a:xfrm>
              <a:off x="2042892" y="2221102"/>
              <a:ext cx="5213408" cy="1490632"/>
              <a:chOff x="1379391" y="1895654"/>
              <a:chExt cx="5213408" cy="149063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379391" y="2118718"/>
                <a:ext cx="4446212" cy="1267568"/>
                <a:chOff x="1547664" y="2809600"/>
                <a:chExt cx="4446212" cy="1267568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47664" y="3008596"/>
                  <a:ext cx="1008112" cy="1068572"/>
                  <a:chOff x="1519491" y="3213096"/>
                  <a:chExt cx="1008112" cy="1068572"/>
                </a:xfrm>
              </p:grpSpPr>
              <p:pic>
                <p:nvPicPr>
                  <p:cNvPr id="21" name="Picture 3">
                    <a:extLst>
                      <a:ext uri="{FF2B5EF4-FFF2-40B4-BE49-F238E27FC236}">
                        <a16:creationId xmlns:a16="http://schemas.microsoft.com/office/drawing/2014/main" xmlns="" id="{EB23D3C6-2C0E-A445-BCCB-F8AEA5EE51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3507" y="3213096"/>
                    <a:ext cx="718533" cy="720000"/>
                  </a:xfrm>
                  <a:prstGeom prst="rect">
                    <a:avLst/>
                  </a:prstGeom>
                </p:spPr>
              </p:pic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1519491" y="3973891"/>
                    <a:ext cx="10081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Device 1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19639" y="2809600"/>
                  <a:ext cx="1574237" cy="1080000"/>
                </a:xfrm>
                <a:prstGeom prst="rect">
                  <a:avLst/>
                </a:prstGeom>
              </p:spPr>
            </p:pic>
          </p:grpSp>
          <p:cxnSp>
            <p:nvCxnSpPr>
              <p:cNvPr id="11" name="直接箭头连接符 10"/>
              <p:cNvCxnSpPr/>
              <p:nvPr/>
            </p:nvCxnSpPr>
            <p:spPr bwMode="auto">
              <a:xfrm flipV="1">
                <a:off x="2386351" y="2585393"/>
                <a:ext cx="1857428" cy="1462"/>
              </a:xfrm>
              <a:prstGeom prst="straightConnector1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>
                <a:stCxn id="20" idx="1"/>
              </p:cNvCxnSpPr>
              <p:nvPr/>
            </p:nvCxnSpPr>
            <p:spPr bwMode="auto">
              <a:xfrm flipH="1" flipV="1">
                <a:off x="2376879" y="2653972"/>
                <a:ext cx="1874487" cy="4746"/>
              </a:xfrm>
              <a:prstGeom prst="straightConnector1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3987545" y="2055206"/>
                <a:ext cx="7362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Droplets </a:t>
                </a:r>
                <a:endPara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55730" y="2034713"/>
                <a:ext cx="12370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human </a:t>
                </a:r>
                <a:endParaRPr lang="zh-CN" altLang="en-US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 bwMode="auto">
              <a:xfrm flipV="1">
                <a:off x="4047318" y="2324008"/>
                <a:ext cx="480580" cy="9396"/>
              </a:xfrm>
              <a:prstGeom prst="straightConnector1">
                <a:avLst/>
              </a:prstGeom>
              <a:ln w="9525" cap="flat" cmpd="sng" algn="ctr">
                <a:solidFill>
                  <a:srgbClr val="C000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环形箭头 17"/>
              <p:cNvSpPr/>
              <p:nvPr/>
            </p:nvSpPr>
            <p:spPr bwMode="auto">
              <a:xfrm rot="16200000">
                <a:off x="5598908" y="1538508"/>
                <a:ext cx="144016" cy="858308"/>
              </a:xfrm>
              <a:prstGeom prst="circularArrow">
                <a:avLst>
                  <a:gd name="adj1" fmla="val 0"/>
                  <a:gd name="adj2" fmla="val 1142319"/>
                  <a:gd name="adj3" fmla="val 20600137"/>
                  <a:gd name="adj4" fmla="val 10800000"/>
                  <a:gd name="adj5" fmla="val 12500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368009" y="2667938"/>
              <a:ext cx="12835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Transmitting signal </a:t>
              </a:r>
              <a:endParaRPr lang="zh-CN" altLang="en-US" sz="11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472248" y="2951301"/>
              <a:ext cx="12835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Receiving signal </a:t>
              </a:r>
              <a:endParaRPr lang="zh-CN" altLang="en-US" sz="1100" dirty="0"/>
            </a:p>
          </p:txBody>
        </p:sp>
      </p:grpSp>
      <p:sp>
        <p:nvSpPr>
          <p:cNvPr id="34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4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 model: requirement and attribute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</a:t>
            </a:r>
            <a:r>
              <a:rPr lang="en-US" altLang="zh-CN" dirty="0" smtClean="0"/>
              <a:t>2020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6</a:t>
            </a:fld>
            <a:endParaRPr lang="en-US" altLang="zh-CN"/>
          </a:p>
        </p:txBody>
      </p:sp>
      <p:graphicFrame>
        <p:nvGraphicFramePr>
          <p:cNvPr id="6" name="Shape 392">
            <a:extLst>
              <a:ext uri="{FF2B5EF4-FFF2-40B4-BE49-F238E27FC236}">
                <a16:creationId xmlns="" xmlns:a16="http://schemas.microsoft.com/office/drawing/2014/main" id="{D34B8928-749C-4868-8B39-80CD19C66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534628"/>
              </p:ext>
            </p:extLst>
          </p:nvPr>
        </p:nvGraphicFramePr>
        <p:xfrm>
          <a:off x="1689041" y="3124200"/>
          <a:ext cx="5711944" cy="13364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13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993"/>
                <a:gridCol w="713993"/>
                <a:gridCol w="713993"/>
                <a:gridCol w="713993"/>
                <a:gridCol w="713993"/>
                <a:gridCol w="713993"/>
                <a:gridCol w="713993"/>
              </a:tblGrid>
              <a:tr h="2743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baseline="0" dirty="0" smtClean="0"/>
                        <a:t>Coverage</a:t>
                      </a:r>
                      <a:endParaRPr lang="en-US" sz="1200" b="1" u="none" strike="noStrike" cap="none" baseline="0" dirty="0"/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baseline="0" dirty="0" smtClean="0"/>
                        <a:t>Resolution</a:t>
                      </a:r>
                      <a:endParaRPr lang="en-US" sz="1200" b="1" u="none" strike="noStrike" cap="none" baseline="0" dirty="0"/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baseline="0" dirty="0" smtClean="0"/>
                        <a:t>Accuracy</a:t>
                      </a:r>
                      <a:endParaRPr lang="en-US" sz="1200" b="1" u="none" strike="noStrike" cap="none" baseline="0" dirty="0"/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Range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(m)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Field of view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Range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(m)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Velocity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Range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(m)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Velocity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616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10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±60</a:t>
                      </a:r>
                      <a:endParaRPr lang="en-US" altLang="zh-CN" sz="1100" u="none" strike="noStrike" kern="1200" cap="non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altLang="zh-CN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0.01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58813" y="2209800"/>
            <a:ext cx="7772400" cy="762000"/>
          </a:xfrm>
        </p:spPr>
        <p:txBody>
          <a:bodyPr/>
          <a:lstStyle/>
          <a:p>
            <a:r>
              <a:rPr lang="en-US" altLang="zh-CN" sz="2000" dirty="0" smtClean="0"/>
              <a:t>With the metrics proposed in [1,2], the requirement and attribute for sneeze sensing is shown in the table below.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32502"/>
              </p:ext>
            </p:extLst>
          </p:nvPr>
        </p:nvGraphicFramePr>
        <p:xfrm>
          <a:off x="1689294" y="4648200"/>
          <a:ext cx="5711693" cy="13364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2326"/>
                <a:gridCol w="692326"/>
                <a:gridCol w="692326"/>
                <a:gridCol w="726943"/>
                <a:gridCol w="726943"/>
                <a:gridCol w="726943"/>
                <a:gridCol w="726943"/>
                <a:gridCol w="726943"/>
              </a:tblGrid>
              <a:tr h="274325">
                <a:tc gridSpan="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 u="none" strike="noStrike" cap="none" baseline="0" dirty="0" smtClean="0">
                          <a:solidFill>
                            <a:schemeClr val="tx1"/>
                          </a:solidFill>
                        </a:rPr>
                        <a:t>Other performance</a:t>
                      </a:r>
                      <a:endParaRPr lang="en-US" sz="12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9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2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2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2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2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solidFill>
                      <a:srgbClr val="D8D8D8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Probability of detection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Latency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(</a:t>
                      </a:r>
                      <a:r>
                        <a:rPr lang="en-US" altLang="zh-CN" sz="1100" u="none" strike="noStrike" cap="none" baseline="0" dirty="0" err="1" smtClean="0"/>
                        <a:t>ms</a:t>
                      </a:r>
                      <a:r>
                        <a:rPr lang="en-US" altLang="zh-CN" sz="1100" u="none" strike="noStrike" cap="none" baseline="0" dirty="0" smtClean="0"/>
                        <a:t>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Refresh 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(Hz)</a:t>
                      </a: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No. of simultaneous targets</a:t>
                      </a:r>
                      <a:endParaRPr lang="en-US" sz="11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Security </a:t>
                      </a:r>
                      <a:endParaRPr lang="en-US" sz="11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cap="none" baseline="0" dirty="0" smtClean="0"/>
                        <a:t>Robustness </a:t>
                      </a:r>
                      <a:endParaRPr lang="en-US" sz="1100" u="none" strike="noStrike" cap="none" baseline="0" dirty="0"/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altLang="zh-CN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network load</a:t>
                      </a:r>
                      <a:endParaRPr lang="zh-CN" altLang="en-US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 u="none" strike="noStrike" kern="1200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60GHz only</a:t>
                      </a:r>
                      <a:endParaRPr lang="en-US" sz="1100" u="none" strike="noStrike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solidFill>
                      <a:srgbClr val="D8D8D8"/>
                    </a:solidFill>
                  </a:tcPr>
                </a:tc>
              </a:tr>
              <a:tr h="43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&gt;99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/>
                        <a:t>&lt;10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strike="noStrike" cap="none" baseline="0" dirty="0" smtClean="0">
                          <a:solidFill>
                            <a:schemeClr val="tx1"/>
                          </a:solidFill>
                        </a:rPr>
                        <a:t>&gt;10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&lt;= 10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High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High 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10 %</a:t>
                      </a:r>
                      <a:endParaRPr lang="zh-CN" altLang="en-US" sz="1100" dirty="0"/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Yes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Potential sensing architecture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4637730"/>
            <a:ext cx="7772400" cy="1714247"/>
          </a:xfrm>
        </p:spPr>
        <p:txBody>
          <a:bodyPr/>
          <a:lstStyle/>
          <a:p>
            <a:r>
              <a:rPr lang="en-US" altLang="zh-CN" sz="2000" dirty="0" smtClean="0"/>
              <a:t>Sneeze could be sensed in monostatic and/or </a:t>
            </a:r>
            <a:r>
              <a:rPr lang="en-US" altLang="zh-CN" sz="2000" dirty="0" err="1" smtClean="0"/>
              <a:t>bistatic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multistatic</a:t>
            </a:r>
            <a:r>
              <a:rPr lang="en-US" altLang="zh-CN" sz="2000" dirty="0" smtClean="0"/>
              <a:t> mode.</a:t>
            </a:r>
          </a:p>
          <a:p>
            <a:r>
              <a:rPr lang="en-US" altLang="zh-CN" sz="2000" dirty="0" smtClean="0"/>
              <a:t>Sensing result will be affected by the angle between transmitting signal, target movement and receiving signal.</a:t>
            </a:r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2020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7</a:t>
            </a:fld>
            <a:endParaRPr lang="en-US" alt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1066800" y="1962651"/>
            <a:ext cx="7538071" cy="2609349"/>
            <a:chOff x="1417104" y="1505451"/>
            <a:chExt cx="7538071" cy="2609349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7104" y="2892904"/>
              <a:ext cx="1008112" cy="1068572"/>
              <a:chOff x="1519491" y="3213096"/>
              <a:chExt cx="1008112" cy="1068572"/>
            </a:xfrm>
          </p:grpSpPr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xmlns="" id="{EB23D3C6-2C0E-A445-BCCB-F8AEA5EE5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3507" y="3213096"/>
                <a:ext cx="718533" cy="720000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1519491" y="3973891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Device 1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384" y="1842108"/>
              <a:ext cx="1574237" cy="1080000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EB23D3C6-2C0E-A445-BCCB-F8AEA5EE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9773" y="3099833"/>
              <a:ext cx="718533" cy="7200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794983" y="3807023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Device 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 flipV="1">
              <a:off x="2415324" y="2296431"/>
              <a:ext cx="1738084" cy="1011498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 bwMode="auto">
            <a:xfrm flipV="1">
              <a:off x="2445578" y="2374995"/>
              <a:ext cx="2377811" cy="1011498"/>
            </a:xfrm>
            <a:prstGeom prst="straightConnector1">
              <a:avLst/>
            </a:prstGeom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20" idx="3"/>
            </p:cNvCxnSpPr>
            <p:nvPr/>
          </p:nvCxnSpPr>
          <p:spPr bwMode="auto">
            <a:xfrm>
              <a:off x="5511621" y="2382108"/>
              <a:ext cx="1258332" cy="1190034"/>
            </a:xfrm>
            <a:prstGeom prst="straightConnector1">
              <a:avLst/>
            </a:prstGeom>
            <a:ln w="9525" cap="flat" cmpd="sng" algn="ctr">
              <a:solidFill>
                <a:srgbClr val="0070C0"/>
              </a:solidFill>
              <a:prstDash val="dash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 bwMode="auto">
            <a:xfrm>
              <a:off x="4161753" y="2354145"/>
              <a:ext cx="2608200" cy="1217997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dash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20722892">
              <a:off x="3346865" y="213777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Droplets </a:t>
              </a:r>
              <a:endParaRPr lang="zh-CN" alt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33528" y="1976211"/>
              <a:ext cx="1237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human </a:t>
              </a:r>
              <a:endParaRPr lang="zh-CN" alt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 bwMode="auto">
            <a:xfrm flipV="1">
              <a:off x="3381901" y="2342767"/>
              <a:ext cx="766214" cy="189021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环形箭头 17"/>
            <p:cNvSpPr/>
            <p:nvPr/>
          </p:nvSpPr>
          <p:spPr bwMode="auto">
            <a:xfrm rot="16200000">
              <a:off x="5476706" y="1480006"/>
              <a:ext cx="144016" cy="858308"/>
            </a:xfrm>
            <a:prstGeom prst="circularArrow">
              <a:avLst>
                <a:gd name="adj1" fmla="val 0"/>
                <a:gd name="adj2" fmla="val 1142319"/>
                <a:gd name="adj3" fmla="val 20600137"/>
                <a:gd name="adj4" fmla="val 10800000"/>
                <a:gd name="adj5" fmla="val 125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 bwMode="auto">
            <a:xfrm flipV="1">
              <a:off x="2440068" y="2341302"/>
              <a:ext cx="1738084" cy="1011498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 bwMode="auto">
            <a:xfrm flipV="1">
              <a:off x="2457824" y="2437209"/>
              <a:ext cx="2377811" cy="1011498"/>
            </a:xfrm>
            <a:prstGeom prst="straightConnector1">
              <a:avLst/>
            </a:prstGeom>
            <a:ln w="9525" cap="flat" cmpd="sng" algn="ctr">
              <a:solidFill>
                <a:srgbClr val="0070C0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6693797" y="1505451"/>
              <a:ext cx="2261378" cy="850273"/>
              <a:chOff x="6509335" y="1695479"/>
              <a:chExt cx="2261378" cy="850273"/>
            </a:xfrm>
          </p:grpSpPr>
          <p:cxnSp>
            <p:nvCxnSpPr>
              <p:cNvPr id="26" name="直接箭头连接符 25"/>
              <p:cNvCxnSpPr/>
              <p:nvPr/>
            </p:nvCxnSpPr>
            <p:spPr bwMode="auto">
              <a:xfrm>
                <a:off x="7162800" y="1752600"/>
                <a:ext cx="838200" cy="0"/>
              </a:xfrm>
              <a:prstGeom prst="straightConnector1">
                <a:avLst/>
              </a:prstGeom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 bwMode="auto">
              <a:xfrm>
                <a:off x="7162800" y="2033714"/>
                <a:ext cx="838200" cy="0"/>
              </a:xfrm>
              <a:prstGeom prst="straightConnector1">
                <a:avLst/>
              </a:prstGeom>
              <a:ln w="952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 bwMode="auto">
              <a:xfrm>
                <a:off x="7162800" y="2336502"/>
                <a:ext cx="838200" cy="0"/>
              </a:xfrm>
              <a:prstGeom prst="straightConnector1">
                <a:avLst/>
              </a:prstGeom>
              <a:ln w="9525" cap="flat" cmpd="sng" algn="ctr">
                <a:solidFill>
                  <a:srgbClr val="C00000"/>
                </a:solidFill>
                <a:prstDash val="dashDot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6962386" y="1695479"/>
                <a:ext cx="12390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Transmitting signal </a:t>
                </a:r>
                <a:endParaRPr lang="zh-CN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509335" y="1976094"/>
                <a:ext cx="22613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Receiving signal in monostatic mode </a:t>
                </a:r>
                <a:endParaRPr lang="zh-CN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603483" y="2291836"/>
                <a:ext cx="207308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Receiving signal in </a:t>
                </a:r>
                <a:r>
                  <a:rPr lang="en-US" altLang="zh-CN" sz="105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bistati</a:t>
                </a:r>
                <a:r>
                  <a:rPr lang="en-US" altLang="zh-CN" sz="1050" dirty="0" err="1" smtClean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1050" dirty="0" smtClean="0">
                    <a:cs typeface="Times New Roman" panose="02020603050405020304" pitchFamily="18" charset="0"/>
                  </a:rPr>
                  <a:t> mode</a:t>
                </a:r>
                <a:r>
                  <a:rPr lang="en-US" altLang="zh-CN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64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Experimental validation with monostatic sensing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zh-CN" sz="1800" dirty="0" smtClean="0"/>
              <a:t>Some experiments </a:t>
            </a:r>
            <a:r>
              <a:rPr lang="en-US" altLang="zh-CN" sz="1800" dirty="0"/>
              <a:t>at 60 GHz with 13 </a:t>
            </a:r>
            <a:r>
              <a:rPr lang="en-US" altLang="zh-CN" sz="1800" dirty="0" err="1"/>
              <a:t>dBm</a:t>
            </a:r>
            <a:r>
              <a:rPr lang="en-US" altLang="zh-CN" sz="1800" dirty="0"/>
              <a:t> transmit power </a:t>
            </a:r>
            <a:r>
              <a:rPr lang="en-US" altLang="zh-CN" sz="1800" dirty="0" smtClean="0"/>
              <a:t>had been conducted to show the feasibility of sneeze sensing</a:t>
            </a:r>
            <a:r>
              <a:rPr lang="en-US" altLang="zh-CN" sz="1800" dirty="0"/>
              <a:t>. In the experiment, a human is seated at a distance of 1 m away and facing the sensor.</a:t>
            </a:r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To measure the sneeze droplet volume, additional target human’s body movement is kept to minimum during </a:t>
            </a:r>
            <a:r>
              <a:rPr lang="en-US" altLang="zh-CN" sz="1800" dirty="0"/>
              <a:t>the measurement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Usually, sneeze lasts between 0.3s to 0.7s[5], the following figure has been slowed down to display the sneeze droplet volume clearly.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</a:t>
            </a:r>
            <a:r>
              <a:rPr lang="en-US" altLang="zh-CN" dirty="0" smtClean="0"/>
              <a:t>2020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16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24" y="2895600"/>
            <a:ext cx="5928751" cy="18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validation with monostatic sensing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3275" y="2228054"/>
            <a:ext cx="5572125" cy="3867946"/>
          </a:xfrm>
        </p:spPr>
        <p:txBody>
          <a:bodyPr/>
          <a:lstStyle/>
          <a:p>
            <a:r>
              <a:rPr lang="en-US" altLang="zh-CN" sz="2000" dirty="0"/>
              <a:t>As it is shown in the </a:t>
            </a:r>
            <a:r>
              <a:rPr lang="en-US" altLang="zh-CN" sz="2000" dirty="0" smtClean="0"/>
              <a:t>figure, high velocity Doppler </a:t>
            </a:r>
            <a:r>
              <a:rPr lang="en-US" altLang="zh-CN" sz="2000" dirty="0"/>
              <a:t>component around 10m/s can be observed </a:t>
            </a:r>
            <a:r>
              <a:rPr lang="en-US" altLang="zh-CN" sz="2000" dirty="0" smtClean="0"/>
              <a:t>clearly in </a:t>
            </a:r>
            <a:r>
              <a:rPr lang="en-US" altLang="zh-CN" sz="2000" dirty="0"/>
              <a:t>the measurement </a:t>
            </a:r>
            <a:r>
              <a:rPr lang="en-US" altLang="zh-CN" sz="2000" dirty="0" smtClean="0"/>
              <a:t>result. </a:t>
            </a:r>
          </a:p>
          <a:p>
            <a:r>
              <a:rPr lang="en-US" altLang="zh-CN" sz="2000" dirty="0"/>
              <a:t>A</a:t>
            </a:r>
            <a:r>
              <a:rPr lang="en-US" altLang="zh-CN" sz="2000" dirty="0" smtClean="0"/>
              <a:t>fter the sneeze happened, the high velocity Doppler component is slowing down to zero velocity, which is corresponding to the speed reduction of sneeze droplet volume in the test.</a:t>
            </a:r>
          </a:p>
          <a:p>
            <a:r>
              <a:rPr lang="en-US" altLang="zh-CN" sz="2000" dirty="0" smtClean="0"/>
              <a:t>The high velocity Doppler component and the </a:t>
            </a:r>
            <a:r>
              <a:rPr lang="en-US" altLang="zh-CN" sz="2000" dirty="0"/>
              <a:t>corresponding features of the </a:t>
            </a:r>
            <a:r>
              <a:rPr lang="en-US" altLang="zh-CN" sz="2000" dirty="0" smtClean="0"/>
              <a:t>sneeze droplet </a:t>
            </a:r>
            <a:r>
              <a:rPr lang="en-US" altLang="zh-CN" sz="2000" dirty="0"/>
              <a:t>volume could be used for sneeze sensing recognition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23119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October 2020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9</a:t>
            </a:fld>
            <a:endParaRPr lang="en-US" altLang="zh-CN"/>
          </a:p>
        </p:txBody>
      </p:sp>
      <p:grpSp>
        <p:nvGrpSpPr>
          <p:cNvPr id="9" name="组合 8"/>
          <p:cNvGrpSpPr/>
          <p:nvPr/>
        </p:nvGrpSpPr>
        <p:grpSpPr>
          <a:xfrm>
            <a:off x="76200" y="2228054"/>
            <a:ext cx="3361281" cy="2763041"/>
            <a:chOff x="950576" y="3669926"/>
            <a:chExt cx="3361281" cy="276304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76" y="3669926"/>
              <a:ext cx="3361281" cy="2520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536142" y="6094413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/>
                <a:t>Range-Doppler-Time</a:t>
              </a:r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7134885" y="6475413"/>
            <a:ext cx="14090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Rui Du, et al</a:t>
            </a:r>
            <a:r>
              <a:rPr lang="en-US" dirty="0" smtClean="0"/>
              <a:t> </a:t>
            </a:r>
            <a:r>
              <a:rPr lang="en-US" altLang="zh-CN" dirty="0" smtClean="0"/>
              <a:t>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33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125926</TotalTime>
  <Words>1201</Words>
  <Application>Microsoft Office PowerPoint</Application>
  <PresentationFormat>全屏显示(4:3)</PresentationFormat>
  <Paragraphs>214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宋体</vt:lpstr>
      <vt:lpstr>Arial</vt:lpstr>
      <vt:lpstr>Times New Roman</vt:lpstr>
      <vt:lpstr>Wingdings</vt:lpstr>
      <vt:lpstr>802-11-Submission</vt:lpstr>
      <vt:lpstr>WLAN sensing usage model: sneeze sensing</vt:lpstr>
      <vt:lpstr>Outline </vt:lpstr>
      <vt:lpstr>Abstract</vt:lpstr>
      <vt:lpstr>Usage model: scenario </vt:lpstr>
      <vt:lpstr>Usage model: sneeze sensing </vt:lpstr>
      <vt:lpstr>Usage model: requirement and attribute</vt:lpstr>
      <vt:lpstr>Potential sensing architecture </vt:lpstr>
      <vt:lpstr>Experimental validation with monostatic sensing </vt:lpstr>
      <vt:lpstr>Experimental validation with monostatic sensing </vt:lpstr>
      <vt:lpstr>Realization of sneeze sensing</vt:lpstr>
      <vt:lpstr>Challenges and Solutions </vt:lpstr>
      <vt:lpstr>Summary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models for Wi-Fi sensing</dc:title>
  <dc:creator>durui (D)</dc:creator>
  <cp:lastModifiedBy>durui (D)</cp:lastModifiedBy>
  <cp:revision>93</cp:revision>
  <cp:lastPrinted>1998-02-10T13:28:06Z</cp:lastPrinted>
  <dcterms:created xsi:type="dcterms:W3CDTF">2007-04-17T18:10:23Z</dcterms:created>
  <dcterms:modified xsi:type="dcterms:W3CDTF">2020-10-13T07:16:52Z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(3)mf05p9M1cgBCyoDDdQutgm5ACNUOtqOwvyoRDbvh+vL8l6DgVXdwHzxx70WIUcfyruJ1hx4U_x000d_
cWtnsxiYXMDWnuPxqtP6HHtkd/9aIADIwxH0JYvKg2tqiq3AjXdEsH7rlvvFWqk66oq3jLzZ_x000d_
EWleKUPUO2SRZRiLPwnLXUjTjr8r9tlJ6kYhon8D8x5On5XjIKCCvchx+uCI5vONR50YA/5M_x000d_
awmpDXvt1Oza//BwEa</vt:lpwstr>
  </property>
  <property fmtid="{D5CDD505-2E9C-101B-9397-08002B2CF9AE}" pid="3" name="_ms_pID_7253431">
    <vt:lpwstr>7/O/8v5SfzY9j9zOcy+ruAkz0oULDlcxnsgmocifuMxT7CJvRMgr08_x000d_
VwkRvoMIGPaMbW4VHarLtdbne1wu8dy8Py2tk5wlAvl9LnhEw58fVdFaprkNSORdXFXcVXf3_x000d_
Xvaq2oX6s6AT4E49kLdkkC/b7pvnKWl5IN7daZlkrNF6gaIvHWBt9o+s0ETZWvRCar/7VZ1x_x000d_
tnBblw258MRbK9A4WywoBnh2bsqjd7Z+Y6RJ</vt:lpwstr>
  </property>
  <property fmtid="{D5CDD505-2E9C-101B-9397-08002B2CF9AE}" pid="4" name="_ms_pID_7253432">
    <vt:lpwstr>jbg+e7tvtPGHbg5o5bISnqEcZZ5VLP5WQnL9_x000d_
6lYBmhc1g9fCZDQYRMtp7BP/1IJ73Z0AwBOP5d7R/8ojK5khJ+2o+tLwxcjGe/HVjPBipCDh_x000d_
CZ8/5v6P0RIa1IkQ84swcFPvboExr+koJvsDJ+LLBSc=</vt:lpwstr>
  </property>
  <property fmtid="{D5CDD505-2E9C-101B-9397-08002B2CF9AE}" pid="5" name="_ms_pID_7253433">
    <vt:lpwstr>xj04hYgg/
+SvDSQ==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2015_ms_pID_725343">
    <vt:lpwstr>(3)/x0zTVinR3faSTJztPoAT1Ww8aUmqe0oj9tNx8GCGrPKxXzMT+tfNQO9Gt16JO3UcF47y8Un
Cn0jXpSowY9mgtwh/nNI1j0KeG+on/Y4CWlef5L7A1cmNrWFTNMAtPPK4f5bFwSQPU2EUz+U
ZX9iZ9BnfF9QzovkHdrqXzOAIrcI66FmraWMzL78NOoEfeX7XPkopqbabbDCjlQVdoZW6r25
Ft/F+OadQ4rUqNtfkn</vt:lpwstr>
  </property>
  <property fmtid="{D5CDD505-2E9C-101B-9397-08002B2CF9AE}" pid="10" name="_2015_ms_pID_7253431">
    <vt:lpwstr>teMTz3wmHRnkpkZhXPNOpdlqHfVPDFpHFzcVDZMyg2bZN4oq3S01gV
S4LZa2DyLCRGj3F+2rJaj5NfLjz9FD2kdX6CT4bzMmYLufpUFyBQUp3c7Wwb0asBNOQeACdl
UvhvdiPDcLvgfi5+fusqyU0EKTVjAv70f/lmVTJ11r+kzpMQlc62Xp01b+KsilCWXhdBZQMU
SvEMek5B2ma9ujb01tcdn6hxt0wQvI2BaNBb</vt:lpwstr>
  </property>
  <property fmtid="{D5CDD505-2E9C-101B-9397-08002B2CF9AE}" pid="11" name="_2015_ms_pID_7253432">
    <vt:lpwstr>og==</vt:lpwstr>
  </property>
  <property fmtid="{D5CDD505-2E9C-101B-9397-08002B2CF9AE}" pid="12" name="TitusGUID">
    <vt:lpwstr>1db17ed3-f4e5-400c-a0d1-374d2dc85d39</vt:lpwstr>
  </property>
  <property fmtid="{D5CDD505-2E9C-101B-9397-08002B2CF9AE}" pid="13" name="CTP_TimeStamp">
    <vt:lpwstr>2019-04-02 22:00:45Z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CTP_NT</vt:lpwstr>
  </property>
  <property fmtid="{D5CDD505-2E9C-101B-9397-08002B2CF9AE}" pid="18" name="_NewReviewCycle">
    <vt:lpwstr/>
  </property>
  <property fmtid="{D5CDD505-2E9C-101B-9397-08002B2CF9AE}" pid="19" name="_readonly">
    <vt:lpwstr/>
  </property>
  <property fmtid="{D5CDD505-2E9C-101B-9397-08002B2CF9AE}" pid="20" name="_change">
    <vt:lpwstr/>
  </property>
  <property fmtid="{D5CDD505-2E9C-101B-9397-08002B2CF9AE}" pid="21" name="_full-control">
    <vt:lpwstr/>
  </property>
  <property fmtid="{D5CDD505-2E9C-101B-9397-08002B2CF9AE}" pid="22" name="sflag">
    <vt:lpwstr>1602550741</vt:lpwstr>
  </property>
</Properties>
</file>