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9"/>
  </p:notesMasterIdLst>
  <p:handoutMasterIdLst>
    <p:handoutMasterId r:id="rId40"/>
  </p:handoutMasterIdLst>
  <p:sldIdLst>
    <p:sldId id="256" r:id="rId2"/>
    <p:sldId id="257" r:id="rId3"/>
    <p:sldId id="323" r:id="rId4"/>
    <p:sldId id="324" r:id="rId5"/>
    <p:sldId id="330" r:id="rId6"/>
    <p:sldId id="329" r:id="rId7"/>
    <p:sldId id="331" r:id="rId8"/>
    <p:sldId id="325" r:id="rId9"/>
    <p:sldId id="322" r:id="rId10"/>
    <p:sldId id="326" r:id="rId11"/>
    <p:sldId id="327" r:id="rId12"/>
    <p:sldId id="332" r:id="rId13"/>
    <p:sldId id="333" r:id="rId14"/>
    <p:sldId id="334" r:id="rId15"/>
    <p:sldId id="335" r:id="rId16"/>
    <p:sldId id="338" r:id="rId17"/>
    <p:sldId id="339" r:id="rId18"/>
    <p:sldId id="340" r:id="rId19"/>
    <p:sldId id="341" r:id="rId20"/>
    <p:sldId id="328" r:id="rId21"/>
    <p:sldId id="342" r:id="rId22"/>
    <p:sldId id="344" r:id="rId23"/>
    <p:sldId id="343" r:id="rId24"/>
    <p:sldId id="345" r:id="rId25"/>
    <p:sldId id="346" r:id="rId26"/>
    <p:sldId id="348" r:id="rId27"/>
    <p:sldId id="347" r:id="rId28"/>
    <p:sldId id="351" r:id="rId29"/>
    <p:sldId id="352" r:id="rId30"/>
    <p:sldId id="354" r:id="rId31"/>
    <p:sldId id="353" r:id="rId32"/>
    <p:sldId id="355" r:id="rId33"/>
    <p:sldId id="356" r:id="rId34"/>
    <p:sldId id="350" r:id="rId35"/>
    <p:sldId id="349" r:id="rId36"/>
    <p:sldId id="336" r:id="rId37"/>
    <p:sldId id="337" r:id="rId38"/>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arris.com::dbc9b3ad-d18e-4358-8462-64805d530d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38" autoAdjust="0"/>
    <p:restoredTop sz="97440" autoAdjust="0"/>
  </p:normalViewPr>
  <p:slideViewPr>
    <p:cSldViewPr>
      <p:cViewPr varScale="1">
        <p:scale>
          <a:sx n="109" d="100"/>
          <a:sy n="109" d="100"/>
        </p:scale>
        <p:origin x="204" y="10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02T11:53:38.672" idx="1">
    <p:pos x="5167" y="2211"/>
    <p:text>So, is Nonce also shared across links?  If not, there is a nonce reuse issue.</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145636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11-20/1639r12</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February 2021</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802.11be AP MLD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2021-02-03</a:t>
            </a:r>
          </a:p>
        </p:txBody>
      </p:sp>
      <p:graphicFrame>
        <p:nvGraphicFramePr>
          <p:cNvPr id="3119" name="Object 47"/>
          <p:cNvGraphicFramePr>
            <a:graphicFrameLocks noChangeAspect="1"/>
          </p:cNvGraphicFramePr>
          <p:nvPr>
            <p:extLst>
              <p:ext uri="{D42A27DB-BD31-4B8C-83A1-F6EECF244321}">
                <p14:modId xmlns:p14="http://schemas.microsoft.com/office/powerpoint/2010/main" val="64060573"/>
              </p:ext>
            </p:extLst>
          </p:nvPr>
        </p:nvGraphicFramePr>
        <p:xfrm>
          <a:off x="538163" y="2349500"/>
          <a:ext cx="7996237" cy="2438400"/>
        </p:xfrm>
        <a:graphic>
          <a:graphicData uri="http://schemas.openxmlformats.org/presentationml/2006/ole">
            <mc:AlternateContent xmlns:mc="http://schemas.openxmlformats.org/markup-compatibility/2006">
              <mc:Choice xmlns:v="urn:schemas-microsoft-com:vml" Requires="v">
                <p:oleObj spid="_x0000_s3345"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8163" y="2349500"/>
                        <a:ext cx="7996237"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Data plane/management plane</a:t>
            </a:r>
            <a:endParaRPr lang="en-US" sz="3600" b="0" kern="1200" dirty="0">
              <a:solidFill>
                <a:schemeClr val="accent6"/>
              </a:solidFill>
            </a:endParaRPr>
          </a:p>
        </p:txBody>
      </p:sp>
      <p:sp>
        <p:nvSpPr>
          <p:cNvPr id="8" name="Rectangle 2"/>
          <p:cNvSpPr txBox="1">
            <a:spLocks noChangeArrowheads="1"/>
          </p:cNvSpPr>
          <p:nvPr/>
        </p:nvSpPr>
        <p:spPr bwMode="auto">
          <a:xfrm>
            <a:off x="715492" y="1705658"/>
            <a:ext cx="7992243" cy="415593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Figure 5-1 is really just a data plane view.  But, we are considering some management plane traffic/functions.  It would be helpful to clarify with a diagram that shows management functions.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Many years ago (2008), the ARC SC started work on an overall architecture picture that combines data and management (and some control) functions.  See 11-08/949 and 11-08/1298. </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That ARC work was intended to be relatively comprehensive, and therefore got complicated (and never finished).  We can try something simpler for 11be purposes (next slide).</a:t>
            </a: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939428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pic>
        <p:nvPicPr>
          <p:cNvPr id="2" name="Picture 1">
            <a:extLst>
              <a:ext uri="{FF2B5EF4-FFF2-40B4-BE49-F238E27FC236}">
                <a16:creationId xmlns:a16="http://schemas.microsoft.com/office/drawing/2014/main" id="{7F5731D6-FEB8-49CC-992D-2A4ADA7168CD}"/>
              </a:ext>
            </a:extLst>
          </p:cNvPr>
          <p:cNvPicPr>
            <a:picLocks noChangeAspect="1"/>
          </p:cNvPicPr>
          <p:nvPr/>
        </p:nvPicPr>
        <p:blipFill>
          <a:blip r:embed="rId2"/>
          <a:stretch>
            <a:fillRect/>
          </a:stretch>
        </p:blipFill>
        <p:spPr>
          <a:xfrm>
            <a:off x="899592" y="764704"/>
            <a:ext cx="7139084" cy="5486706"/>
          </a:xfrm>
          <a:prstGeom prst="rect">
            <a:avLst/>
          </a:prstGeom>
        </p:spPr>
      </p:pic>
    </p:spTree>
    <p:extLst>
      <p:ext uri="{BB962C8B-B14F-4D97-AF65-F5344CB8AC3E}">
        <p14:creationId xmlns:p14="http://schemas.microsoft.com/office/powerpoint/2010/main" val="12386917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Let’s simplify a bit:</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416162A9-032D-41AD-8676-C81D33A54E72}"/>
              </a:ext>
            </a:extLst>
          </p:cNvPr>
          <p:cNvPicPr>
            <a:picLocks noChangeAspect="1"/>
          </p:cNvPicPr>
          <p:nvPr/>
        </p:nvPicPr>
        <p:blipFill>
          <a:blip r:embed="rId2"/>
          <a:stretch>
            <a:fillRect/>
          </a:stretch>
        </p:blipFill>
        <p:spPr>
          <a:xfrm>
            <a:off x="611560" y="2132856"/>
            <a:ext cx="4371228" cy="3372162"/>
          </a:xfrm>
          <a:prstGeom prst="rect">
            <a:avLst/>
          </a:prstGeom>
          <a:ln w="12700">
            <a:solidFill>
              <a:schemeClr val="tx1"/>
            </a:solidFill>
          </a:ln>
        </p:spPr>
      </p:pic>
      <p:pic>
        <p:nvPicPr>
          <p:cNvPr id="4" name="Picture 3">
            <a:extLst>
              <a:ext uri="{FF2B5EF4-FFF2-40B4-BE49-F238E27FC236}">
                <a16:creationId xmlns:a16="http://schemas.microsoft.com/office/drawing/2014/main" id="{ED10775A-D3DE-4CF5-A3C3-7D8C1A0895A8}"/>
              </a:ext>
            </a:extLst>
          </p:cNvPr>
          <p:cNvPicPr>
            <a:picLocks noChangeAspect="1"/>
          </p:cNvPicPr>
          <p:nvPr/>
        </p:nvPicPr>
        <p:blipFill>
          <a:blip r:embed="rId3"/>
          <a:stretch>
            <a:fillRect/>
          </a:stretch>
        </p:blipFill>
        <p:spPr>
          <a:xfrm>
            <a:off x="5897442" y="2492896"/>
            <a:ext cx="2772356" cy="2862632"/>
          </a:xfrm>
          <a:prstGeom prst="rect">
            <a:avLst/>
          </a:prstGeom>
          <a:ln w="12700">
            <a:solidFill>
              <a:schemeClr val="tx1"/>
            </a:solidFill>
          </a:ln>
        </p:spPr>
      </p:pic>
      <p:cxnSp>
        <p:nvCxnSpPr>
          <p:cNvPr id="6" name="Straight Arrow Connector 5">
            <a:extLst>
              <a:ext uri="{FF2B5EF4-FFF2-40B4-BE49-F238E27FC236}">
                <a16:creationId xmlns:a16="http://schemas.microsoft.com/office/drawing/2014/main" id="{BC2E26F6-6BA2-4A43-9A80-F47F2BF8E0EB}"/>
              </a:ext>
            </a:extLst>
          </p:cNvPr>
          <p:cNvCxnSpPr/>
          <p:nvPr/>
        </p:nvCxnSpPr>
        <p:spPr bwMode="auto">
          <a:xfrm>
            <a:off x="5148064" y="3818937"/>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6046670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056784"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within any AP (legacy or AP MLD), there is a conceptual table, of peer non-AP STAs:</a:t>
            </a:r>
            <a:endParaRPr lang="en-US" sz="1400" kern="0" dirty="0">
              <a:solidFill>
                <a:schemeClr val="tx1"/>
              </a:solidFill>
              <a:latin typeface="Times New Roman" pitchFamily="18" charset="0"/>
              <a:ea typeface="MS Gothic" pitchFamily="49" charset="-128"/>
            </a:endParaRPr>
          </a:p>
        </p:txBody>
      </p:sp>
      <p:graphicFrame>
        <p:nvGraphicFramePr>
          <p:cNvPr id="3" name="Table 4">
            <a:extLst>
              <a:ext uri="{FF2B5EF4-FFF2-40B4-BE49-F238E27FC236}">
                <a16:creationId xmlns:a16="http://schemas.microsoft.com/office/drawing/2014/main" id="{57010DFC-D652-44C6-BC16-B8D6A50C891F}"/>
              </a:ext>
            </a:extLst>
          </p:cNvPr>
          <p:cNvGraphicFramePr>
            <a:graphicFrameLocks noGrp="1"/>
          </p:cNvGraphicFramePr>
          <p:nvPr>
            <p:extLst>
              <p:ext uri="{D42A27DB-BD31-4B8C-83A1-F6EECF244321}">
                <p14:modId xmlns:p14="http://schemas.microsoft.com/office/powerpoint/2010/main" val="3487244429"/>
              </p:ext>
            </p:extLst>
          </p:nvPr>
        </p:nvGraphicFramePr>
        <p:xfrm>
          <a:off x="827584" y="1935412"/>
          <a:ext cx="7416825" cy="431292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460561611"/>
                    </a:ext>
                  </a:extLst>
                </a:gridCol>
                <a:gridCol w="1800200">
                  <a:extLst>
                    <a:ext uri="{9D8B030D-6E8A-4147-A177-3AD203B41FA5}">
                      <a16:colId xmlns:a16="http://schemas.microsoft.com/office/drawing/2014/main" val="2574695055"/>
                    </a:ext>
                  </a:extLst>
                </a:gridCol>
                <a:gridCol w="4536505">
                  <a:extLst>
                    <a:ext uri="{9D8B030D-6E8A-4147-A177-3AD203B41FA5}">
                      <a16:colId xmlns:a16="http://schemas.microsoft.com/office/drawing/2014/main" val="1727606941"/>
                    </a:ext>
                  </a:extLst>
                </a:gridCol>
              </a:tblGrid>
              <a:tr h="370840">
                <a:tc>
                  <a:txBody>
                    <a:bodyPr/>
                    <a:lstStyle/>
                    <a:p>
                      <a:endParaRPr lang="en-US" sz="1200"/>
                    </a:p>
                  </a:txBody>
                  <a:tcPr/>
                </a:tc>
                <a:tc>
                  <a:txBody>
                    <a:bodyPr/>
                    <a:lstStyle/>
                    <a:p>
                      <a:r>
                        <a:rPr lang="en-US" sz="1200" dirty="0"/>
                        <a:t>State</a:t>
                      </a:r>
                    </a:p>
                  </a:txBody>
                  <a:tcPr/>
                </a:tc>
                <a:tc>
                  <a:txBody>
                    <a:bodyPr/>
                    <a:lstStyle/>
                    <a:p>
                      <a:r>
                        <a:rPr lang="en-US" sz="1200" dirty="0"/>
                        <a:t>Other info</a:t>
                      </a:r>
                    </a:p>
                  </a:txBody>
                  <a:tcPr/>
                </a:tc>
                <a:extLst>
                  <a:ext uri="{0D108BD9-81ED-4DB2-BD59-A6C34878D82A}">
                    <a16:rowId xmlns:a16="http://schemas.microsoft.com/office/drawing/2014/main" val="3840744286"/>
                  </a:ext>
                </a:extLst>
              </a:tr>
              <a:tr h="370840">
                <a:tc>
                  <a:txBody>
                    <a:bodyPr/>
                    <a:lstStyle/>
                    <a:p>
                      <a:r>
                        <a:rPr lang="en-US" sz="1200" dirty="0"/>
                        <a:t>STA1</a:t>
                      </a:r>
                    </a:p>
                  </a:txBody>
                  <a:tcPr/>
                </a:tc>
                <a:tc>
                  <a:txBody>
                    <a:bodyPr/>
                    <a:lstStyle/>
                    <a:p>
                      <a:r>
                        <a:rPr lang="en-US" sz="1200" dirty="0"/>
                        <a:t>State 1 (</a:t>
                      </a:r>
                      <a:r>
                        <a:rPr lang="en-US" sz="1200" dirty="0" err="1"/>
                        <a:t>unauth</a:t>
                      </a:r>
                      <a:r>
                        <a:rPr lang="en-US" sz="1200" dirty="0"/>
                        <a:t>)</a:t>
                      </a:r>
                    </a:p>
                  </a:txBody>
                  <a:tcPr/>
                </a:tc>
                <a:tc>
                  <a:txBody>
                    <a:bodyPr/>
                    <a:lstStyle/>
                    <a:p>
                      <a:r>
                        <a:rPr lang="en-US" sz="12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200" dirty="0"/>
                        <a:t>STA2 (VHT)</a:t>
                      </a:r>
                    </a:p>
                  </a:txBody>
                  <a:tcPr/>
                </a:tc>
                <a:tc>
                  <a:txBody>
                    <a:bodyPr/>
                    <a:lstStyle/>
                    <a:p>
                      <a:r>
                        <a:rPr lang="en-US" sz="1200" dirty="0"/>
                        <a:t>State 4 (RSNA)</a:t>
                      </a:r>
                    </a:p>
                  </a:txBody>
                  <a:tcPr/>
                </a:tc>
                <a:tc>
                  <a:txBody>
                    <a:bodyPr/>
                    <a:lstStyle/>
                    <a:p>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2854829933"/>
                  </a:ext>
                </a:extLst>
              </a:tr>
              <a:tr h="370840">
                <a:tc>
                  <a:txBody>
                    <a:bodyPr/>
                    <a:lstStyle/>
                    <a:p>
                      <a:r>
                        <a:rPr lang="en-US" sz="1200" dirty="0"/>
                        <a:t>STA3 (HT)</a:t>
                      </a:r>
                    </a:p>
                  </a:txBody>
                  <a:tcPr/>
                </a:tc>
                <a:tc>
                  <a:txBody>
                    <a:bodyPr/>
                    <a:lstStyle/>
                    <a:p>
                      <a:r>
                        <a:rPr lang="en-US" sz="12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a:t>
                      </a:r>
                      <a:r>
                        <a:rPr lang="en-US" sz="1200" strike="sngStrike" dirty="0"/>
                        <a:t>VHT capabilities,</a:t>
                      </a:r>
                      <a:r>
                        <a:rPr lang="en-US" sz="12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200" dirty="0"/>
                        <a:t>STA4 (VHT)</a:t>
                      </a:r>
                    </a:p>
                  </a:txBody>
                  <a:tcPr/>
                </a:tc>
                <a:tc>
                  <a:txBody>
                    <a:bodyPr/>
                    <a:lstStyle/>
                    <a:p>
                      <a:r>
                        <a:rPr lang="en-US" sz="12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804591384"/>
                  </a:ext>
                </a:extLst>
              </a:tr>
              <a:tr h="370840">
                <a:tc>
                  <a:txBody>
                    <a:bodyPr/>
                    <a:lstStyle/>
                    <a:p>
                      <a:r>
                        <a:rPr lang="en-US" sz="12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State 4 (RSNA)</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1923946039"/>
                  </a:ext>
                </a:extLst>
              </a:tr>
              <a:tr h="370840">
                <a:tc>
                  <a:txBody>
                    <a:bodyPr/>
                    <a:lstStyle/>
                    <a:p>
                      <a:r>
                        <a:rPr lang="en-US" sz="1200" dirty="0"/>
                        <a:t>…</a:t>
                      </a:r>
                    </a:p>
                  </a:txBody>
                  <a:tcPr/>
                </a:tc>
                <a:tc>
                  <a:txBody>
                    <a:bodyPr/>
                    <a:lstStyle/>
                    <a:p>
                      <a:r>
                        <a:rPr lang="en-US" sz="1200" dirty="0"/>
                        <a:t>…</a:t>
                      </a:r>
                    </a:p>
                  </a:txBody>
                  <a:tcPr/>
                </a:tc>
                <a:tc>
                  <a:txBody>
                    <a:bodyPr/>
                    <a:lstStyle/>
                    <a:p>
                      <a:r>
                        <a:rPr lang="en-US" sz="1200" dirty="0"/>
                        <a:t>…</a:t>
                      </a:r>
                    </a:p>
                  </a:txBody>
                  <a:tcPr/>
                </a:tc>
                <a:extLst>
                  <a:ext uri="{0D108BD9-81ED-4DB2-BD59-A6C34878D82A}">
                    <a16:rowId xmlns:a16="http://schemas.microsoft.com/office/drawing/2014/main" val="481972991"/>
                  </a:ext>
                </a:extLst>
              </a:tr>
              <a:tr h="370840">
                <a:tc>
                  <a:txBody>
                    <a:bodyPr/>
                    <a:lstStyle/>
                    <a:p>
                      <a:r>
                        <a:rPr lang="en-US" sz="1200" dirty="0"/>
                        <a:t>STA n (VHT)</a:t>
                      </a:r>
                    </a:p>
                  </a:txBody>
                  <a:tcPr/>
                </a:tc>
                <a:tc>
                  <a:txBody>
                    <a:bodyPr/>
                    <a:lstStyle/>
                    <a:p>
                      <a:r>
                        <a:rPr lang="en-US" sz="1200" dirty="0"/>
                        <a:t>State 2 (auth, not </a:t>
                      </a:r>
                      <a:r>
                        <a:rPr lang="en-US" sz="1200" dirty="0" err="1"/>
                        <a:t>assoc</a:t>
                      </a:r>
                      <a:r>
                        <a:rPr lang="en-US" sz="1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sngStrike" dirty="0"/>
                        <a:t>Data rates, PS state, </a:t>
                      </a:r>
                      <a:r>
                        <a:rPr lang="en-US" sz="1200" dirty="0"/>
                        <a:t>RSNA info, </a:t>
                      </a:r>
                      <a:r>
                        <a:rPr lang="en-US" sz="1200" strike="sngStrike" dirty="0"/>
                        <a:t>HT capabilities, VHT capabilities,</a:t>
                      </a:r>
                      <a:r>
                        <a:rPr lang="en-US" sz="1200" strike="noStrike" dirty="0"/>
                        <a:t> </a:t>
                      </a:r>
                      <a:r>
                        <a:rPr lang="en-US" sz="1200" dirty="0"/>
                        <a:t>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38807901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683568" y="692695"/>
            <a:ext cx="7488832" cy="164743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Consider adding a little info to the table:</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Is the peer MLD/MLO?</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yes, which links are connected; which links are enabled; NSTR/STR/Single Radio, etc.</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no, what is the legacy state for each link (since they can be different)</a:t>
            </a:r>
            <a:endParaRPr lang="en-US" sz="1200" kern="0" dirty="0">
              <a:solidFill>
                <a:schemeClr val="tx1"/>
              </a:solidFill>
              <a:latin typeface="Times New Roman" pitchFamily="18" charset="0"/>
              <a:ea typeface="MS Gothic" pitchFamily="49" charset="-128"/>
            </a:endParaRPr>
          </a:p>
        </p:txBody>
      </p:sp>
      <p:graphicFrame>
        <p:nvGraphicFramePr>
          <p:cNvPr id="6" name="Table 4">
            <a:extLst>
              <a:ext uri="{FF2B5EF4-FFF2-40B4-BE49-F238E27FC236}">
                <a16:creationId xmlns:a16="http://schemas.microsoft.com/office/drawing/2014/main" id="{96C2FA63-513C-46D2-A44C-32A6F28DA41E}"/>
              </a:ext>
            </a:extLst>
          </p:cNvPr>
          <p:cNvGraphicFramePr>
            <a:graphicFrameLocks noGrp="1"/>
          </p:cNvGraphicFramePr>
          <p:nvPr>
            <p:extLst>
              <p:ext uri="{D42A27DB-BD31-4B8C-83A1-F6EECF244321}">
                <p14:modId xmlns:p14="http://schemas.microsoft.com/office/powerpoint/2010/main" val="295543179"/>
              </p:ext>
            </p:extLst>
          </p:nvPr>
        </p:nvGraphicFramePr>
        <p:xfrm>
          <a:off x="570607" y="2265592"/>
          <a:ext cx="8002786" cy="4307840"/>
        </p:xfrm>
        <a:graphic>
          <a:graphicData uri="http://schemas.openxmlformats.org/drawingml/2006/table">
            <a:tbl>
              <a:tblPr firstRow="1" bandRow="1">
                <a:tableStyleId>{5C22544A-7EE6-4342-B048-85BDC9FD1C3A}</a:tableStyleId>
              </a:tblPr>
              <a:tblGrid>
                <a:gridCol w="1165454">
                  <a:extLst>
                    <a:ext uri="{9D8B030D-6E8A-4147-A177-3AD203B41FA5}">
                      <a16:colId xmlns:a16="http://schemas.microsoft.com/office/drawing/2014/main" val="460561611"/>
                    </a:ext>
                  </a:extLst>
                </a:gridCol>
                <a:gridCol w="1942424">
                  <a:extLst>
                    <a:ext uri="{9D8B030D-6E8A-4147-A177-3AD203B41FA5}">
                      <a16:colId xmlns:a16="http://schemas.microsoft.com/office/drawing/2014/main" val="2574695055"/>
                    </a:ext>
                  </a:extLst>
                </a:gridCol>
                <a:gridCol w="4894908">
                  <a:extLst>
                    <a:ext uri="{9D8B030D-6E8A-4147-A177-3AD203B41FA5}">
                      <a16:colId xmlns:a16="http://schemas.microsoft.com/office/drawing/2014/main" val="1727606941"/>
                    </a:ext>
                  </a:extLst>
                </a:gridCol>
              </a:tblGrid>
              <a:tr h="370840">
                <a:tc>
                  <a:txBody>
                    <a:bodyPr/>
                    <a:lstStyle/>
                    <a:p>
                      <a:endParaRPr lang="en-US" sz="1100" dirty="0"/>
                    </a:p>
                  </a:txBody>
                  <a:tcPr/>
                </a:tc>
                <a:tc>
                  <a:txBody>
                    <a:bodyPr/>
                    <a:lstStyle/>
                    <a:p>
                      <a:r>
                        <a:rPr lang="en-US" sz="1100" dirty="0"/>
                        <a:t>State</a:t>
                      </a:r>
                    </a:p>
                  </a:txBody>
                  <a:tcPr/>
                </a:tc>
                <a:tc>
                  <a:txBody>
                    <a:bodyPr/>
                    <a:lstStyle/>
                    <a:p>
                      <a:r>
                        <a:rPr lang="en-US" sz="1100" dirty="0"/>
                        <a:t>Other info</a:t>
                      </a:r>
                    </a:p>
                  </a:txBody>
                  <a:tcPr/>
                </a:tc>
                <a:extLst>
                  <a:ext uri="{0D108BD9-81ED-4DB2-BD59-A6C34878D82A}">
                    <a16:rowId xmlns:a16="http://schemas.microsoft.com/office/drawing/2014/main" val="3840744286"/>
                  </a:ext>
                </a:extLst>
              </a:tr>
              <a:tr h="370840">
                <a:tc>
                  <a:txBody>
                    <a:bodyPr/>
                    <a:lstStyle/>
                    <a:p>
                      <a:r>
                        <a:rPr lang="en-US" sz="1100" dirty="0"/>
                        <a:t>STA1</a:t>
                      </a:r>
                    </a:p>
                  </a:txBody>
                  <a:tcPr/>
                </a:tc>
                <a:tc>
                  <a:txBody>
                    <a:bodyPr/>
                    <a:lstStyle/>
                    <a:p>
                      <a:r>
                        <a:rPr lang="en-US" sz="1100" dirty="0"/>
                        <a:t>State 1 (</a:t>
                      </a:r>
                      <a:r>
                        <a:rPr lang="en-US" sz="1100" dirty="0" err="1"/>
                        <a:t>unauth</a:t>
                      </a:r>
                      <a:r>
                        <a:rPr lang="en-US" sz="1100" dirty="0"/>
                        <a:t>)</a:t>
                      </a:r>
                    </a:p>
                  </a:txBody>
                  <a:tcPr/>
                </a:tc>
                <a:tc>
                  <a:txBody>
                    <a:bodyPr/>
                    <a:lstStyle/>
                    <a:p>
                      <a:r>
                        <a:rPr lang="en-US" sz="11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100" dirty="0"/>
                        <a:t>STA2 (EHT)</a:t>
                      </a:r>
                    </a:p>
                  </a:txBody>
                  <a:tcPr/>
                </a:tc>
                <a:tc>
                  <a:txBody>
                    <a:bodyPr/>
                    <a:lstStyle/>
                    <a:p>
                      <a:r>
                        <a:rPr lang="en-US" sz="1100" dirty="0"/>
                        <a:t>State 4 (RSNA)</a:t>
                      </a:r>
                    </a:p>
                  </a:txBody>
                  <a:tcPr/>
                </a:tc>
                <a:tc>
                  <a:txBody>
                    <a:bodyPr/>
                    <a:lstStyle/>
                    <a:p>
                      <a:r>
                        <a:rPr lang="en-US" sz="1100" dirty="0"/>
                        <a:t>Data rates, PS state</a:t>
                      </a:r>
                      <a:r>
                        <a:rPr lang="en-US" sz="1100" dirty="0">
                          <a:solidFill>
                            <a:srgbClr val="FF0000"/>
                          </a:solidFill>
                        </a:rPr>
                        <a:t>(per link?)</a:t>
                      </a:r>
                      <a:r>
                        <a:rPr lang="en-US" sz="1100" dirty="0"/>
                        <a:t>, RSNA info, HT capabilities, VHT capabilities, FILS info, SN, PN, Block Ack agreements, MSCS agreement, TFS agreement, </a:t>
                      </a:r>
                      <a:r>
                        <a:rPr lang="en-US" sz="1100" dirty="0">
                          <a:solidFill>
                            <a:srgbClr val="FF0000"/>
                          </a:solidFill>
                        </a:rPr>
                        <a:t>MLO(STR, link1(E), link2(D), etc.), </a:t>
                      </a:r>
                      <a:r>
                        <a:rPr lang="en-US" sz="1100" dirty="0"/>
                        <a:t>etc., etc.</a:t>
                      </a:r>
                    </a:p>
                  </a:txBody>
                  <a:tcPr/>
                </a:tc>
                <a:extLst>
                  <a:ext uri="{0D108BD9-81ED-4DB2-BD59-A6C34878D82A}">
                    <a16:rowId xmlns:a16="http://schemas.microsoft.com/office/drawing/2014/main" val="2854829933"/>
                  </a:ext>
                </a:extLst>
              </a:tr>
              <a:tr h="370840">
                <a:tc>
                  <a:txBody>
                    <a:bodyPr/>
                    <a:lstStyle/>
                    <a:p>
                      <a:r>
                        <a:rPr lang="en-US" sz="1100" dirty="0"/>
                        <a:t>STA3 (HT)</a:t>
                      </a:r>
                    </a:p>
                  </a:txBody>
                  <a:tcPr/>
                </a:tc>
                <a:tc>
                  <a:txBody>
                    <a:bodyPr/>
                    <a:lstStyle/>
                    <a:p>
                      <a:r>
                        <a:rPr lang="en-US" sz="11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a:t>
                      </a:r>
                      <a:r>
                        <a:rPr lang="en-US" sz="1100" strike="sngStrike" dirty="0"/>
                        <a:t>VHT capabilities,</a:t>
                      </a:r>
                      <a:r>
                        <a:rPr lang="en-US" sz="11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100" dirty="0"/>
                        <a:t>STA4 (EHT)</a:t>
                      </a:r>
                    </a:p>
                  </a:txBody>
                  <a:tcPr/>
                </a:tc>
                <a:tc>
                  <a:txBody>
                    <a:bodyPr/>
                    <a:lstStyle/>
                    <a:p>
                      <a:r>
                        <a:rPr lang="en-US" sz="11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a:t>
                      </a:r>
                      <a:r>
                        <a:rPr lang="en-US" sz="1100" strike="sngStrike" dirty="0"/>
                        <a:t>Block Ack agreements, MSCS agreement, TFS agreement,</a:t>
                      </a:r>
                      <a:r>
                        <a:rPr lang="en-US" sz="1100" dirty="0"/>
                        <a:t> </a:t>
                      </a:r>
                      <a:r>
                        <a:rPr lang="en-US" sz="1100" dirty="0">
                          <a:solidFill>
                            <a:srgbClr val="FF0000"/>
                          </a:solidFill>
                        </a:rPr>
                        <a:t>MLO(Single radio, link1(E), link2(D), etc.), </a:t>
                      </a:r>
                      <a:r>
                        <a:rPr lang="en-US" sz="1100" dirty="0"/>
                        <a:t>etc., etc.</a:t>
                      </a:r>
                    </a:p>
                  </a:txBody>
                  <a:tcPr/>
                </a:tc>
                <a:extLst>
                  <a:ext uri="{0D108BD9-81ED-4DB2-BD59-A6C34878D82A}">
                    <a16:rowId xmlns:a16="http://schemas.microsoft.com/office/drawing/2014/main" val="3804591384"/>
                  </a:ext>
                </a:extLst>
              </a:tr>
              <a:tr h="370840">
                <a:tc>
                  <a:txBody>
                    <a:bodyPr/>
                    <a:lstStyle/>
                    <a:p>
                      <a:r>
                        <a:rPr lang="en-US" sz="11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State 4 (RSNA)</a:t>
                      </a:r>
                    </a:p>
                    <a:p>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t>
                      </a:r>
                      <a:r>
                        <a:rPr lang="en-US" sz="1100" dirty="0"/>
                        <a:t>etc., etc.</a:t>
                      </a:r>
                    </a:p>
                  </a:txBody>
                  <a:tcPr/>
                </a:tc>
                <a:extLst>
                  <a:ext uri="{0D108BD9-81ED-4DB2-BD59-A6C34878D82A}">
                    <a16:rowId xmlns:a16="http://schemas.microsoft.com/office/drawing/2014/main" val="1923946039"/>
                  </a:ext>
                </a:extLst>
              </a:tr>
              <a:tr h="370840">
                <a:tc>
                  <a:txBody>
                    <a:bodyPr/>
                    <a:lstStyle/>
                    <a:p>
                      <a:r>
                        <a:rPr lang="en-US" sz="1100" dirty="0"/>
                        <a:t>STA6 (VHT)</a:t>
                      </a:r>
                    </a:p>
                  </a:txBody>
                  <a:tcPr/>
                </a:tc>
                <a:tc>
                  <a:txBody>
                    <a:bodyPr/>
                    <a:lstStyle/>
                    <a:p>
                      <a:r>
                        <a:rPr lang="en-US" sz="1100" dirty="0"/>
                        <a:t>State 4 (RSNA), doing re-association (w/FT)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associated, link2 authenticated(FT state1)), </a:t>
                      </a:r>
                      <a:r>
                        <a:rPr lang="en-US" sz="1100" dirty="0"/>
                        <a:t>etc., etc.</a:t>
                      </a:r>
                    </a:p>
                  </a:txBody>
                  <a:tcPr/>
                </a:tc>
                <a:extLst>
                  <a:ext uri="{0D108BD9-81ED-4DB2-BD59-A6C34878D82A}">
                    <a16:rowId xmlns:a16="http://schemas.microsoft.com/office/drawing/2014/main" val="481972991"/>
                  </a:ext>
                </a:extLst>
              </a:tr>
              <a:tr h="370840">
                <a:tc>
                  <a:txBody>
                    <a:bodyPr/>
                    <a:lstStyle/>
                    <a:p>
                      <a:r>
                        <a:rPr lang="en-US" sz="1100" dirty="0"/>
                        <a:t>STA n (EHT)</a:t>
                      </a:r>
                    </a:p>
                  </a:txBody>
                  <a:tcPr/>
                </a:tc>
                <a:tc>
                  <a:txBody>
                    <a:bodyPr/>
                    <a:lstStyle/>
                    <a:p>
                      <a:r>
                        <a:rPr lang="en-US" sz="1100" dirty="0"/>
                        <a:t>State 2 (auth, not </a:t>
                      </a:r>
                      <a:r>
                        <a:rPr lang="en-US" sz="1100" dirty="0" err="1"/>
                        <a:t>assoc</a:t>
                      </a:r>
                      <a:r>
                        <a:rPr lang="en-US" sz="11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sngStrike" dirty="0"/>
                        <a:t>Data rates, PS state, </a:t>
                      </a:r>
                      <a:r>
                        <a:rPr lang="en-US" sz="1100" dirty="0"/>
                        <a:t>RSNA info, </a:t>
                      </a:r>
                      <a:r>
                        <a:rPr lang="en-US" sz="1100" strike="sngStrike" dirty="0"/>
                        <a:t>HT capabilities, VHT capabilities,</a:t>
                      </a:r>
                      <a:r>
                        <a:rPr lang="en-US" sz="1100" strike="noStrike" dirty="0"/>
                        <a:t> </a:t>
                      </a:r>
                      <a:r>
                        <a:rPr lang="en-US" sz="1100" dirty="0"/>
                        <a:t>FILS info, SN, PN, </a:t>
                      </a:r>
                      <a:r>
                        <a:rPr lang="en-US" sz="1100" strike="sngStrike" dirty="0"/>
                        <a:t>Block Ack agreements, MSCS agreement, TFS agreement,</a:t>
                      </a:r>
                      <a:r>
                        <a:rPr lang="en-US" sz="1100" dirty="0"/>
                        <a:t> </a:t>
                      </a:r>
                      <a:r>
                        <a:rPr lang="en-US" sz="1100" dirty="0">
                          <a:solidFill>
                            <a:srgbClr val="FF0000"/>
                          </a:solidFill>
                        </a:rPr>
                        <a:t>MLO(NSTR, link1(E), link2(D), link3(D), etc.), </a:t>
                      </a:r>
                      <a:r>
                        <a:rPr lang="en-US" sz="1100" dirty="0"/>
                        <a:t>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403121946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488832"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we have a small database, shared and accessible by the MAC components: </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E37422BF-05A4-44AE-9DE5-665944843DE5}"/>
              </a:ext>
            </a:extLst>
          </p:cNvPr>
          <p:cNvPicPr>
            <a:picLocks noChangeAspect="1"/>
          </p:cNvPicPr>
          <p:nvPr/>
        </p:nvPicPr>
        <p:blipFill>
          <a:blip r:embed="rId2"/>
          <a:stretch>
            <a:fillRect/>
          </a:stretch>
        </p:blipFill>
        <p:spPr>
          <a:xfrm>
            <a:off x="1989337" y="1933736"/>
            <a:ext cx="4577055" cy="4381378"/>
          </a:xfrm>
          <a:prstGeom prst="rect">
            <a:avLst/>
          </a:prstGeom>
        </p:spPr>
      </p:pic>
    </p:spTree>
    <p:extLst>
      <p:ext uri="{BB962C8B-B14F-4D97-AF65-F5344CB8AC3E}">
        <p14:creationId xmlns:p14="http://schemas.microsoft.com/office/powerpoint/2010/main" val="114912855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96344" cy="259228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Now consider the BSS(s).  Each Beaconing component (“AP”?), on each link, would traditionally be considered to create its own BSS:</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8965F398-1101-427F-8464-01C3DAFA71E7}"/>
              </a:ext>
            </a:extLst>
          </p:cNvPr>
          <p:cNvPicPr>
            <a:picLocks noChangeAspect="1"/>
          </p:cNvPicPr>
          <p:nvPr/>
        </p:nvPicPr>
        <p:blipFill>
          <a:blip r:embed="rId2"/>
          <a:stretch>
            <a:fillRect/>
          </a:stretch>
        </p:blipFill>
        <p:spPr>
          <a:xfrm>
            <a:off x="3347864" y="764704"/>
            <a:ext cx="4417157" cy="5559580"/>
          </a:xfrm>
          <a:prstGeom prst="rect">
            <a:avLst/>
          </a:prstGeom>
        </p:spPr>
      </p:pic>
    </p:spTree>
    <p:extLst>
      <p:ext uri="{BB962C8B-B14F-4D97-AF65-F5344CB8AC3E}">
        <p14:creationId xmlns:p14="http://schemas.microsoft.com/office/powerpoint/2010/main" val="275677715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764703"/>
            <a:ext cx="2880320" cy="571070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But, a non-AP MLD “associates” (we’ll call it for now) to the AP MLD as a whole, establishing multiple links.  And, both devices use any of the links equivalently – single security, PN/SN, etc. (per earlier slides).  So, the multiple links act like a single logical “multi-link”? BSS, for MLO non-AP MLDs that are associated.</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some non-AP MLDs may have different (subsets) of the links.  But, all non-AP MLDs share a PN/SN, etc., context.</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4BE3749C-6FC7-4C3C-8DA8-1041014EC2F1}"/>
              </a:ext>
            </a:extLst>
          </p:cNvPr>
          <p:cNvPicPr>
            <a:picLocks noChangeAspect="1"/>
          </p:cNvPicPr>
          <p:nvPr/>
        </p:nvPicPr>
        <p:blipFill>
          <a:blip r:embed="rId2"/>
          <a:stretch>
            <a:fillRect/>
          </a:stretch>
        </p:blipFill>
        <p:spPr>
          <a:xfrm>
            <a:off x="3419872" y="764704"/>
            <a:ext cx="4615664" cy="5583762"/>
          </a:xfrm>
          <a:prstGeom prst="rect">
            <a:avLst/>
          </a:prstGeom>
        </p:spPr>
      </p:pic>
    </p:spTree>
    <p:extLst>
      <p:ext uri="{BB962C8B-B14F-4D97-AF65-F5344CB8AC3E}">
        <p14:creationId xmlns:p14="http://schemas.microsoft.com/office/powerpoint/2010/main" val="125525540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Keep legacy behavior separate, within a physical device:</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CB7D37-8AEF-432D-92F4-F0DB4538BF64}"/>
              </a:ext>
            </a:extLst>
          </p:cNvPr>
          <p:cNvPicPr>
            <a:picLocks noChangeAspect="1"/>
          </p:cNvPicPr>
          <p:nvPr/>
        </p:nvPicPr>
        <p:blipFill>
          <a:blip r:embed="rId2"/>
          <a:stretch>
            <a:fillRect/>
          </a:stretch>
        </p:blipFill>
        <p:spPr>
          <a:xfrm>
            <a:off x="4355976" y="2636912"/>
            <a:ext cx="2978605" cy="3603344"/>
          </a:xfrm>
          <a:prstGeom prst="rect">
            <a:avLst/>
          </a:prstGeom>
        </p:spPr>
      </p:pic>
      <p:sp>
        <p:nvSpPr>
          <p:cNvPr id="5" name="Rectangle 4">
            <a:extLst>
              <a:ext uri="{FF2B5EF4-FFF2-40B4-BE49-F238E27FC236}">
                <a16:creationId xmlns:a16="http://schemas.microsoft.com/office/drawing/2014/main" id="{F99A717F-068C-46CB-809E-80DC5113D9B8}"/>
              </a:ext>
            </a:extLst>
          </p:cNvPr>
          <p:cNvSpPr/>
          <p:nvPr/>
        </p:nvSpPr>
        <p:spPr bwMode="auto">
          <a:xfrm>
            <a:off x="715492" y="2564904"/>
            <a:ext cx="7528916" cy="3784168"/>
          </a:xfrm>
          <a:custGeom>
            <a:avLst/>
            <a:gdLst>
              <a:gd name="connsiteX0" fmla="*/ 0 w 7528916"/>
              <a:gd name="connsiteY0" fmla="*/ 0 h 3784168"/>
              <a:gd name="connsiteX1" fmla="*/ 428569 w 7528916"/>
              <a:gd name="connsiteY1" fmla="*/ 0 h 3784168"/>
              <a:gd name="connsiteX2" fmla="*/ 1083006 w 7528916"/>
              <a:gd name="connsiteY2" fmla="*/ 0 h 3784168"/>
              <a:gd name="connsiteX3" fmla="*/ 1586864 w 7528916"/>
              <a:gd name="connsiteY3" fmla="*/ 0 h 3784168"/>
              <a:gd name="connsiteX4" fmla="*/ 2090722 w 7528916"/>
              <a:gd name="connsiteY4" fmla="*/ 0 h 3784168"/>
              <a:gd name="connsiteX5" fmla="*/ 2745159 w 7528916"/>
              <a:gd name="connsiteY5" fmla="*/ 0 h 3784168"/>
              <a:gd name="connsiteX6" fmla="*/ 3173728 w 7528916"/>
              <a:gd name="connsiteY6" fmla="*/ 0 h 3784168"/>
              <a:gd name="connsiteX7" fmla="*/ 3752875 w 7528916"/>
              <a:gd name="connsiteY7" fmla="*/ 0 h 3784168"/>
              <a:gd name="connsiteX8" fmla="*/ 4181444 w 7528916"/>
              <a:gd name="connsiteY8" fmla="*/ 0 h 3784168"/>
              <a:gd name="connsiteX9" fmla="*/ 4685302 w 7528916"/>
              <a:gd name="connsiteY9" fmla="*/ 0 h 3784168"/>
              <a:gd name="connsiteX10" fmla="*/ 5415028 w 7528916"/>
              <a:gd name="connsiteY10" fmla="*/ 0 h 3784168"/>
              <a:gd name="connsiteX11" fmla="*/ 5843597 w 7528916"/>
              <a:gd name="connsiteY11" fmla="*/ 0 h 3784168"/>
              <a:gd name="connsiteX12" fmla="*/ 6498034 w 7528916"/>
              <a:gd name="connsiteY12" fmla="*/ 0 h 3784168"/>
              <a:gd name="connsiteX13" fmla="*/ 6926603 w 7528916"/>
              <a:gd name="connsiteY13" fmla="*/ 0 h 3784168"/>
              <a:gd name="connsiteX14" fmla="*/ 7528916 w 7528916"/>
              <a:gd name="connsiteY14" fmla="*/ 0 h 3784168"/>
              <a:gd name="connsiteX15" fmla="*/ 7528916 w 7528916"/>
              <a:gd name="connsiteY15" fmla="*/ 578437 h 3784168"/>
              <a:gd name="connsiteX16" fmla="*/ 7528916 w 7528916"/>
              <a:gd name="connsiteY16" fmla="*/ 1156874 h 3784168"/>
              <a:gd name="connsiteX17" fmla="*/ 7528916 w 7528916"/>
              <a:gd name="connsiteY17" fmla="*/ 1735311 h 3784168"/>
              <a:gd name="connsiteX18" fmla="*/ 7528916 w 7528916"/>
              <a:gd name="connsiteY18" fmla="*/ 2275907 h 3784168"/>
              <a:gd name="connsiteX19" fmla="*/ 7528916 w 7528916"/>
              <a:gd name="connsiteY19" fmla="*/ 2740819 h 3784168"/>
              <a:gd name="connsiteX20" fmla="*/ 7528916 w 7528916"/>
              <a:gd name="connsiteY20" fmla="*/ 3784168 h 3784168"/>
              <a:gd name="connsiteX21" fmla="*/ 7175636 w 7528916"/>
              <a:gd name="connsiteY21" fmla="*/ 3784168 h 3784168"/>
              <a:gd name="connsiteX22" fmla="*/ 6445910 w 7528916"/>
              <a:gd name="connsiteY22" fmla="*/ 3784168 h 3784168"/>
              <a:gd name="connsiteX23" fmla="*/ 5866763 w 7528916"/>
              <a:gd name="connsiteY23" fmla="*/ 3784168 h 3784168"/>
              <a:gd name="connsiteX24" fmla="*/ 5362905 w 7528916"/>
              <a:gd name="connsiteY24" fmla="*/ 3784168 h 3784168"/>
              <a:gd name="connsiteX25" fmla="*/ 4783757 w 7528916"/>
              <a:gd name="connsiteY25" fmla="*/ 3784168 h 3784168"/>
              <a:gd name="connsiteX26" fmla="*/ 4279899 w 7528916"/>
              <a:gd name="connsiteY26" fmla="*/ 3784168 h 3784168"/>
              <a:gd name="connsiteX27" fmla="*/ 3926619 w 7528916"/>
              <a:gd name="connsiteY27" fmla="*/ 3784168 h 3784168"/>
              <a:gd name="connsiteX28" fmla="*/ 3422761 w 7528916"/>
              <a:gd name="connsiteY28" fmla="*/ 3784168 h 3784168"/>
              <a:gd name="connsiteX29" fmla="*/ 2768324 w 7528916"/>
              <a:gd name="connsiteY29" fmla="*/ 3784168 h 3784168"/>
              <a:gd name="connsiteX30" fmla="*/ 2339755 w 7528916"/>
              <a:gd name="connsiteY30" fmla="*/ 3784168 h 3784168"/>
              <a:gd name="connsiteX31" fmla="*/ 1835897 w 7528916"/>
              <a:gd name="connsiteY31" fmla="*/ 3784168 h 3784168"/>
              <a:gd name="connsiteX32" fmla="*/ 1482617 w 7528916"/>
              <a:gd name="connsiteY32" fmla="*/ 3784168 h 3784168"/>
              <a:gd name="connsiteX33" fmla="*/ 903470 w 7528916"/>
              <a:gd name="connsiteY33" fmla="*/ 3784168 h 3784168"/>
              <a:gd name="connsiteX34" fmla="*/ 0 w 7528916"/>
              <a:gd name="connsiteY34" fmla="*/ 3784168 h 3784168"/>
              <a:gd name="connsiteX35" fmla="*/ 0 w 7528916"/>
              <a:gd name="connsiteY35" fmla="*/ 3243573 h 3784168"/>
              <a:gd name="connsiteX36" fmla="*/ 0 w 7528916"/>
              <a:gd name="connsiteY36" fmla="*/ 2627294 h 3784168"/>
              <a:gd name="connsiteX37" fmla="*/ 0 w 7528916"/>
              <a:gd name="connsiteY37" fmla="*/ 2124540 h 3784168"/>
              <a:gd name="connsiteX38" fmla="*/ 0 w 7528916"/>
              <a:gd name="connsiteY38" fmla="*/ 1659628 h 3784168"/>
              <a:gd name="connsiteX39" fmla="*/ 0 w 7528916"/>
              <a:gd name="connsiteY39" fmla="*/ 1232558 h 3784168"/>
              <a:gd name="connsiteX40" fmla="*/ 0 w 7528916"/>
              <a:gd name="connsiteY40" fmla="*/ 691962 h 3784168"/>
              <a:gd name="connsiteX41" fmla="*/ 0 w 7528916"/>
              <a:gd name="connsiteY41" fmla="*/ 0 h 378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528916" h="3784168" extrusionOk="0">
                <a:moveTo>
                  <a:pt x="0" y="0"/>
                </a:moveTo>
                <a:cubicBezTo>
                  <a:pt x="152344" y="-23085"/>
                  <a:pt x="271897" y="6462"/>
                  <a:pt x="428569" y="0"/>
                </a:cubicBezTo>
                <a:cubicBezTo>
                  <a:pt x="585241" y="-6462"/>
                  <a:pt x="914328" y="21790"/>
                  <a:pt x="1083006" y="0"/>
                </a:cubicBezTo>
                <a:cubicBezTo>
                  <a:pt x="1251684" y="-21790"/>
                  <a:pt x="1429519" y="18125"/>
                  <a:pt x="1586864" y="0"/>
                </a:cubicBezTo>
                <a:cubicBezTo>
                  <a:pt x="1744209" y="-18125"/>
                  <a:pt x="1887271" y="1036"/>
                  <a:pt x="2090722" y="0"/>
                </a:cubicBezTo>
                <a:cubicBezTo>
                  <a:pt x="2294173" y="-1036"/>
                  <a:pt x="2587275" y="13681"/>
                  <a:pt x="2745159" y="0"/>
                </a:cubicBezTo>
                <a:cubicBezTo>
                  <a:pt x="2903043" y="-13681"/>
                  <a:pt x="2991666" y="25838"/>
                  <a:pt x="3173728" y="0"/>
                </a:cubicBezTo>
                <a:cubicBezTo>
                  <a:pt x="3355790" y="-25838"/>
                  <a:pt x="3517602" y="40024"/>
                  <a:pt x="3752875" y="0"/>
                </a:cubicBezTo>
                <a:cubicBezTo>
                  <a:pt x="3988148" y="-40024"/>
                  <a:pt x="4070983" y="11197"/>
                  <a:pt x="4181444" y="0"/>
                </a:cubicBezTo>
                <a:cubicBezTo>
                  <a:pt x="4291905" y="-11197"/>
                  <a:pt x="4497618" y="11106"/>
                  <a:pt x="4685302" y="0"/>
                </a:cubicBezTo>
                <a:cubicBezTo>
                  <a:pt x="4872986" y="-11106"/>
                  <a:pt x="5106429" y="12587"/>
                  <a:pt x="5415028" y="0"/>
                </a:cubicBezTo>
                <a:cubicBezTo>
                  <a:pt x="5723627" y="-12587"/>
                  <a:pt x="5729294" y="3312"/>
                  <a:pt x="5843597" y="0"/>
                </a:cubicBezTo>
                <a:cubicBezTo>
                  <a:pt x="5957900" y="-3312"/>
                  <a:pt x="6315367" y="44121"/>
                  <a:pt x="6498034" y="0"/>
                </a:cubicBezTo>
                <a:cubicBezTo>
                  <a:pt x="6680701" y="-44121"/>
                  <a:pt x="6810232" y="1721"/>
                  <a:pt x="6926603" y="0"/>
                </a:cubicBezTo>
                <a:cubicBezTo>
                  <a:pt x="7042974" y="-1721"/>
                  <a:pt x="7249177" y="29574"/>
                  <a:pt x="7528916" y="0"/>
                </a:cubicBezTo>
                <a:cubicBezTo>
                  <a:pt x="7536140" y="248965"/>
                  <a:pt x="7460144" y="411596"/>
                  <a:pt x="7528916" y="578437"/>
                </a:cubicBezTo>
                <a:cubicBezTo>
                  <a:pt x="7597688" y="745278"/>
                  <a:pt x="7475391" y="927881"/>
                  <a:pt x="7528916" y="1156874"/>
                </a:cubicBezTo>
                <a:cubicBezTo>
                  <a:pt x="7582441" y="1385867"/>
                  <a:pt x="7526372" y="1469527"/>
                  <a:pt x="7528916" y="1735311"/>
                </a:cubicBezTo>
                <a:cubicBezTo>
                  <a:pt x="7531460" y="2001095"/>
                  <a:pt x="7487295" y="2118482"/>
                  <a:pt x="7528916" y="2275907"/>
                </a:cubicBezTo>
                <a:cubicBezTo>
                  <a:pt x="7570537" y="2433332"/>
                  <a:pt x="7476279" y="2566247"/>
                  <a:pt x="7528916" y="2740819"/>
                </a:cubicBezTo>
                <a:cubicBezTo>
                  <a:pt x="7581553" y="2915391"/>
                  <a:pt x="7463749" y="3534260"/>
                  <a:pt x="7528916" y="3784168"/>
                </a:cubicBezTo>
                <a:cubicBezTo>
                  <a:pt x="7376958" y="3821345"/>
                  <a:pt x="7320638" y="3757784"/>
                  <a:pt x="7175636" y="3784168"/>
                </a:cubicBezTo>
                <a:cubicBezTo>
                  <a:pt x="7030634" y="3810552"/>
                  <a:pt x="6655691" y="3717538"/>
                  <a:pt x="6445910" y="3784168"/>
                </a:cubicBezTo>
                <a:cubicBezTo>
                  <a:pt x="6236129" y="3850798"/>
                  <a:pt x="6090951" y="3734693"/>
                  <a:pt x="5866763" y="3784168"/>
                </a:cubicBezTo>
                <a:cubicBezTo>
                  <a:pt x="5642575" y="3833643"/>
                  <a:pt x="5577980" y="3777137"/>
                  <a:pt x="5362905" y="3784168"/>
                </a:cubicBezTo>
                <a:cubicBezTo>
                  <a:pt x="5147830" y="3791199"/>
                  <a:pt x="4960837" y="3734563"/>
                  <a:pt x="4783757" y="3784168"/>
                </a:cubicBezTo>
                <a:cubicBezTo>
                  <a:pt x="4606677" y="3833773"/>
                  <a:pt x="4469140" y="3728182"/>
                  <a:pt x="4279899" y="3784168"/>
                </a:cubicBezTo>
                <a:cubicBezTo>
                  <a:pt x="4090658" y="3840154"/>
                  <a:pt x="4102297" y="3768209"/>
                  <a:pt x="3926619" y="3784168"/>
                </a:cubicBezTo>
                <a:cubicBezTo>
                  <a:pt x="3750941" y="3800127"/>
                  <a:pt x="3568555" y="3772544"/>
                  <a:pt x="3422761" y="3784168"/>
                </a:cubicBezTo>
                <a:cubicBezTo>
                  <a:pt x="3276967" y="3795792"/>
                  <a:pt x="3009275" y="3750041"/>
                  <a:pt x="2768324" y="3784168"/>
                </a:cubicBezTo>
                <a:cubicBezTo>
                  <a:pt x="2527373" y="3818295"/>
                  <a:pt x="2523753" y="3775432"/>
                  <a:pt x="2339755" y="3784168"/>
                </a:cubicBezTo>
                <a:cubicBezTo>
                  <a:pt x="2155757" y="3792904"/>
                  <a:pt x="2057188" y="3734259"/>
                  <a:pt x="1835897" y="3784168"/>
                </a:cubicBezTo>
                <a:cubicBezTo>
                  <a:pt x="1614606" y="3834077"/>
                  <a:pt x="1569183" y="3777933"/>
                  <a:pt x="1482617" y="3784168"/>
                </a:cubicBezTo>
                <a:cubicBezTo>
                  <a:pt x="1396051" y="3790403"/>
                  <a:pt x="1153694" y="3721980"/>
                  <a:pt x="903470" y="3784168"/>
                </a:cubicBezTo>
                <a:cubicBezTo>
                  <a:pt x="653246" y="3846356"/>
                  <a:pt x="288634" y="3741399"/>
                  <a:pt x="0" y="3784168"/>
                </a:cubicBezTo>
                <a:cubicBezTo>
                  <a:pt x="-32265" y="3619838"/>
                  <a:pt x="9908" y="3375311"/>
                  <a:pt x="0" y="3243573"/>
                </a:cubicBezTo>
                <a:cubicBezTo>
                  <a:pt x="-9908" y="3111836"/>
                  <a:pt x="38976" y="2759734"/>
                  <a:pt x="0" y="2627294"/>
                </a:cubicBezTo>
                <a:cubicBezTo>
                  <a:pt x="-38976" y="2494854"/>
                  <a:pt x="42397" y="2257370"/>
                  <a:pt x="0" y="2124540"/>
                </a:cubicBezTo>
                <a:cubicBezTo>
                  <a:pt x="-42397" y="1991710"/>
                  <a:pt x="49948" y="1807310"/>
                  <a:pt x="0" y="1659628"/>
                </a:cubicBezTo>
                <a:cubicBezTo>
                  <a:pt x="-49948" y="1511946"/>
                  <a:pt x="14736" y="1349146"/>
                  <a:pt x="0" y="1232558"/>
                </a:cubicBezTo>
                <a:cubicBezTo>
                  <a:pt x="-14736" y="1115970"/>
                  <a:pt x="17081" y="868208"/>
                  <a:pt x="0" y="691962"/>
                </a:cubicBezTo>
                <a:cubicBezTo>
                  <a:pt x="-17081" y="515716"/>
                  <a:pt x="82112" y="164919"/>
                  <a:pt x="0" y="0"/>
                </a:cubicBezTo>
                <a:close/>
              </a:path>
            </a:pathLst>
          </a:custGeom>
          <a:noFill/>
          <a:ln w="9525" cap="flat" cmpd="sng" algn="ctr">
            <a:solidFill>
              <a:schemeClr val="tx1"/>
            </a:solidFill>
            <a:prstDash val="lgDash"/>
            <a:round/>
            <a:headEnd type="none" w="med" len="med"/>
            <a:tailEnd type="none" w="med" len="med"/>
            <a:extLst>
              <a:ext uri="{C807C97D-BFC1-408E-A445-0C87EB9F89A2}">
                <ask:lineSketchStyleProps xmlns:ask="http://schemas.microsoft.com/office/drawing/2018/sketchyshapes" sd="1072838663">
                  <a:prstGeom prst="rect">
                    <a:avLst/>
                  </a:prstGeom>
                  <ask:type>
                    <ask:lineSketchScribbl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6" name="Picture 5">
            <a:extLst>
              <a:ext uri="{FF2B5EF4-FFF2-40B4-BE49-F238E27FC236}">
                <a16:creationId xmlns:a16="http://schemas.microsoft.com/office/drawing/2014/main" id="{7F03C86F-D6B1-467B-BF90-1FA7E8E0D8AC}"/>
              </a:ext>
            </a:extLst>
          </p:cNvPr>
          <p:cNvPicPr>
            <a:picLocks noChangeAspect="1"/>
          </p:cNvPicPr>
          <p:nvPr/>
        </p:nvPicPr>
        <p:blipFill>
          <a:blip r:embed="rId3"/>
          <a:stretch>
            <a:fillRect/>
          </a:stretch>
        </p:blipFill>
        <p:spPr>
          <a:xfrm>
            <a:off x="1475656" y="2792276"/>
            <a:ext cx="2547296" cy="3157004"/>
          </a:xfrm>
          <a:prstGeom prst="rect">
            <a:avLst/>
          </a:prstGeom>
        </p:spPr>
      </p:pic>
    </p:spTree>
    <p:extLst>
      <p:ext uri="{BB962C8B-B14F-4D97-AF65-F5344CB8AC3E}">
        <p14:creationId xmlns:p14="http://schemas.microsoft.com/office/powerpoint/2010/main" val="23163738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Could share the PHY, like baseline MM-SME – see Figure 4-27:</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But, need to sort out the data plane at the top of stack. Similar to current multiple (logical) AP device – separate ESS and DS?</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Multiple Beacons, etc., for each BSS, on each medium</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1562ADE7-3C33-4C02-8F22-64FBD21A8071}"/>
              </a:ext>
            </a:extLst>
          </p:cNvPr>
          <p:cNvPicPr>
            <a:picLocks noChangeAspect="1"/>
          </p:cNvPicPr>
          <p:nvPr/>
        </p:nvPicPr>
        <p:blipFill>
          <a:blip r:embed="rId2"/>
          <a:stretch>
            <a:fillRect/>
          </a:stretch>
        </p:blipFill>
        <p:spPr>
          <a:xfrm>
            <a:off x="1171054" y="2624250"/>
            <a:ext cx="7605915" cy="2604950"/>
          </a:xfrm>
          <a:prstGeom prst="rect">
            <a:avLst/>
          </a:prstGeom>
        </p:spPr>
      </p:pic>
    </p:spTree>
    <p:extLst>
      <p:ext uri="{BB962C8B-B14F-4D97-AF65-F5344CB8AC3E}">
        <p14:creationId xmlns:p14="http://schemas.microsoft.com/office/powerpoint/2010/main" val="6187924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architecture concepts for </a:t>
            </a:r>
            <a:r>
              <a:rPr lang="en-GB" dirty="0" err="1">
                <a:latin typeface="Times New Roman" pitchFamily="18" charset="0"/>
                <a:ea typeface="MS Gothic" pitchFamily="49" charset="-128"/>
              </a:rPr>
              <a:t>TGbe</a:t>
            </a:r>
            <a:r>
              <a:rPr lang="en-GB" dirty="0">
                <a:latin typeface="Times New Roman" pitchFamily="18" charset="0"/>
                <a:ea typeface="MS Gothic" pitchFamily="49" charset="-128"/>
              </a:rPr>
              <a:t> AP MLDs.  This follows ideas in presentations in the ARC SC sessions leading up to and during the Nov plenary session, Jan plenary session, and teleconferences.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2</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First, note that the AP MLD is handling associations from multiple non-AP STAs/MLDs.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implies, for example, multiple PTKSAs, PS buffers/queues,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we can think of the MLD AP as being “multi-</a:t>
            </a:r>
            <a:r>
              <a:rPr lang="en-US" sz="1800" kern="0" dirty="0" err="1">
                <a:solidFill>
                  <a:schemeClr val="tx1"/>
                </a:solidFill>
                <a:latin typeface="Times New Roman" pitchFamily="18" charset="0"/>
                <a:ea typeface="MS Gothic" pitchFamily="49" charset="-128"/>
              </a:rPr>
              <a:t>theaded</a:t>
            </a:r>
            <a:r>
              <a:rPr lang="en-US" sz="1800" kern="0" dirty="0">
                <a:solidFill>
                  <a:schemeClr val="tx1"/>
                </a:solidFill>
                <a:latin typeface="Times New Roman" pitchFamily="18" charset="0"/>
                <a:ea typeface="MS Gothic" pitchFamily="49" charset="-128"/>
              </a:rPr>
              <a:t>” in the sense that it is capable of managing an array of state information, one entry per peer non-AP STA/MLD</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What does adding “legacy” AP behavior change in this picture?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Add 1 bit of state, for each non-AP STA/MLD: Is it a “legacy” STA or an MLD?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Stack layers treat the (small) differences between the two, on a case-by-case basis as the functions are accomplished.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there is no need for a separate stack/architectural concept to support the “legacy” interop behaviors.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50781818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evolution and status</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From the discussion on November 16 telecon, started with the figure on slide 18, then:</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Realized that a goal of 11be (and current direction in SFD/motions) is to have a single PHY for both legacy and the component of the MLD that is on the same band/channel.  So, modified the figure to share the PHY (similar to slide 19).</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Next step was to realize/agree that there is only one Beacon, shared between legacy and the MLD component.  And, other “low-level” MAC functions that are link-specific are also shared.  Modified the figure to show this sharing – shared the “Lower MAC and PHY” function.</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See next slide for current figure/status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78125304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617879"/>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WIP figure:</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E2480C9F-9D25-42FE-85BD-885EA839642F}"/>
              </a:ext>
            </a:extLst>
          </p:cNvPr>
          <p:cNvPicPr>
            <a:picLocks noChangeAspect="1"/>
          </p:cNvPicPr>
          <p:nvPr/>
        </p:nvPicPr>
        <p:blipFill>
          <a:blip r:embed="rId2"/>
          <a:stretch>
            <a:fillRect/>
          </a:stretch>
        </p:blipFill>
        <p:spPr>
          <a:xfrm>
            <a:off x="1187624" y="1267114"/>
            <a:ext cx="6984776" cy="5121069"/>
          </a:xfrm>
          <a:prstGeom prst="rect">
            <a:avLst/>
          </a:prstGeom>
        </p:spPr>
      </p:pic>
    </p:spTree>
    <p:extLst>
      <p:ext uri="{BB962C8B-B14F-4D97-AF65-F5344CB8AC3E}">
        <p14:creationId xmlns:p14="http://schemas.microsoft.com/office/powerpoint/2010/main" val="56235507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discussion</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11112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What is left in the “Upper legacy MAC”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for the MLD components, the Management, etc., functions that are unique per-link are already “pulled out, to the side” per the prior discussions on the “W” shaped MLD figure.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It seems that all the matching legacy functions are also handled in this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the remainder of the “Upper legacy MAC” component are data plane, and higher-level management (Auth/Assoc, Action frames,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is very similar to the “Upper MLD MAC” functions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 Upper MLD MAC component already has many behaviors that are per-peer, based on the peer’s capabilities and state.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are the legacy behaviors anything more than an extension of the per-peer state and behavior already built-in to the Upper MLD MAC?  If not, consider combining the legacy support into the Upper MLD MAC.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95554893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79565"/>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first alternative (Alternative1):</a:t>
            </a:r>
            <a:endParaRPr lang="en-US" sz="3600" b="0" kern="1200" dirty="0">
              <a:solidFill>
                <a:schemeClr val="accent6"/>
              </a:solidFill>
            </a:endParaRPr>
          </a:p>
        </p:txBody>
      </p:sp>
      <p:pic>
        <p:nvPicPr>
          <p:cNvPr id="4" name="Picture 3">
            <a:extLst>
              <a:ext uri="{FF2B5EF4-FFF2-40B4-BE49-F238E27FC236}">
                <a16:creationId xmlns:a16="http://schemas.microsoft.com/office/drawing/2014/main" id="{BB7685CC-C00D-431E-BAF5-3648CFC6D70F}"/>
              </a:ext>
            </a:extLst>
          </p:cNvPr>
          <p:cNvPicPr>
            <a:picLocks noChangeAspect="1"/>
          </p:cNvPicPr>
          <p:nvPr/>
        </p:nvPicPr>
        <p:blipFill>
          <a:blip r:embed="rId2"/>
          <a:stretch>
            <a:fillRect/>
          </a:stretch>
        </p:blipFill>
        <p:spPr>
          <a:xfrm>
            <a:off x="2365106" y="1268760"/>
            <a:ext cx="4223118" cy="5131408"/>
          </a:xfrm>
          <a:prstGeom prst="rect">
            <a:avLst/>
          </a:prstGeom>
        </p:spPr>
      </p:pic>
    </p:spTree>
    <p:extLst>
      <p:ext uri="{BB962C8B-B14F-4D97-AF65-F5344CB8AC3E}">
        <p14:creationId xmlns:p14="http://schemas.microsoft.com/office/powerpoint/2010/main" val="1664153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1051573"/>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alternative from Dec 7 (Alt2):</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3C974E59-1215-49C2-8C99-486BC1F21890}"/>
              </a:ext>
            </a:extLst>
          </p:cNvPr>
          <p:cNvPicPr>
            <a:picLocks noChangeAspect="1"/>
          </p:cNvPicPr>
          <p:nvPr/>
        </p:nvPicPr>
        <p:blipFill>
          <a:blip r:embed="rId2"/>
          <a:stretch>
            <a:fillRect/>
          </a:stretch>
        </p:blipFill>
        <p:spPr>
          <a:xfrm>
            <a:off x="1048608" y="1397963"/>
            <a:ext cx="6691744" cy="4923360"/>
          </a:xfrm>
          <a:prstGeom prst="rect">
            <a:avLst/>
          </a:prstGeom>
        </p:spPr>
      </p:pic>
    </p:spTree>
    <p:extLst>
      <p:ext uri="{BB962C8B-B14F-4D97-AF65-F5344CB8AC3E}">
        <p14:creationId xmlns:p14="http://schemas.microsoft.com/office/powerpoint/2010/main" val="399421783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3" name="TextBox 2">
            <a:extLst>
              <a:ext uri="{FF2B5EF4-FFF2-40B4-BE49-F238E27FC236}">
                <a16:creationId xmlns:a16="http://schemas.microsoft.com/office/drawing/2014/main" id="{39A4ED98-0458-4B60-B65B-BFEB5F850357}"/>
              </a:ext>
            </a:extLst>
          </p:cNvPr>
          <p:cNvSpPr txBox="1"/>
          <p:nvPr/>
        </p:nvSpPr>
        <p:spPr>
          <a:xfrm>
            <a:off x="486584" y="980728"/>
            <a:ext cx="7109752" cy="400110"/>
          </a:xfrm>
          <a:prstGeom prst="rect">
            <a:avLst/>
          </a:prstGeom>
          <a:noFill/>
          <a:ln w="28575">
            <a:solidFill>
              <a:schemeClr val="tx1"/>
            </a:solidFill>
          </a:ln>
        </p:spPr>
        <p:txBody>
          <a:bodyPr wrap="square" rtlCol="0">
            <a:spAutoFit/>
          </a:bodyPr>
          <a:lstStyle/>
          <a:p>
            <a:pPr algn="l"/>
            <a:r>
              <a:rPr lang="en-US" dirty="0"/>
              <a:t>Alternative 2: Revisit stack operations and how they are split: </a:t>
            </a:r>
          </a:p>
        </p:txBody>
      </p:sp>
      <p:pic>
        <p:nvPicPr>
          <p:cNvPr id="5" name="Picture 4">
            <a:extLst>
              <a:ext uri="{FF2B5EF4-FFF2-40B4-BE49-F238E27FC236}">
                <a16:creationId xmlns:a16="http://schemas.microsoft.com/office/drawing/2014/main" id="{7DB33F9D-EFE9-467D-A146-11B70A0CE7A6}"/>
              </a:ext>
            </a:extLst>
          </p:cNvPr>
          <p:cNvPicPr>
            <a:picLocks noChangeAspect="1"/>
          </p:cNvPicPr>
          <p:nvPr/>
        </p:nvPicPr>
        <p:blipFill>
          <a:blip r:embed="rId2"/>
          <a:stretch>
            <a:fillRect/>
          </a:stretch>
        </p:blipFill>
        <p:spPr>
          <a:xfrm>
            <a:off x="529462" y="1624450"/>
            <a:ext cx="8085076" cy="3609100"/>
          </a:xfrm>
          <a:prstGeom prst="rect">
            <a:avLst/>
          </a:prstGeom>
        </p:spPr>
      </p:pic>
    </p:spTree>
    <p:extLst>
      <p:ext uri="{BB962C8B-B14F-4D97-AF65-F5344CB8AC3E}">
        <p14:creationId xmlns:p14="http://schemas.microsoft.com/office/powerpoint/2010/main" val="233001453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3502305619"/>
              </p:ext>
            </p:extLst>
          </p:nvPr>
        </p:nvGraphicFramePr>
        <p:xfrm>
          <a:off x="539553" y="1556793"/>
          <a:ext cx="8064894" cy="3480048"/>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 SAs/Keys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t>(In MLO, agreement, there is 1 PTK/PMK per “MLD-MLD (P2P) association”, managed by MLD stack)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(GTKs are distributed via MLD-MLD association)</a:t>
                      </a:r>
                    </a:p>
                  </a:txBody>
                  <a:tcPr/>
                </a:tc>
                <a:tc>
                  <a:txBody>
                    <a:bodyPr/>
                    <a:lstStyle/>
                    <a:p>
                      <a:r>
                        <a:rPr lang="en-US" sz="1400" dirty="0"/>
                        <a:t>PTK/PMK: Per peer, all in MLD</a:t>
                      </a:r>
                    </a:p>
                    <a:p>
                      <a:r>
                        <a:rPr lang="en-US" sz="1400" dirty="0"/>
                        <a:t>GTK, IGTK, BIGTK: in each legacy stack</a:t>
                      </a:r>
                      <a:endParaRPr lang="en-US" sz="1400" b="0" dirty="0"/>
                    </a:p>
                  </a:txBody>
                  <a:tcPr/>
                </a:tc>
                <a:tc>
                  <a:txBody>
                    <a:bodyPr/>
                    <a:lstStyle/>
                    <a:p>
                      <a:r>
                        <a:rPr lang="en-US" sz="1400" dirty="0"/>
                        <a:t>PTK/PMK: </a:t>
                      </a:r>
                    </a:p>
                    <a:p>
                      <a:pPr marL="285750" indent="-285750">
                        <a:buFontTx/>
                        <a:buChar char="-"/>
                      </a:pPr>
                      <a:r>
                        <a:rPr lang="en-US" sz="1400" dirty="0"/>
                        <a:t>MLO: PTK/PMK in MLD stack;</a:t>
                      </a:r>
                    </a:p>
                    <a:p>
                      <a:pPr marL="285750" indent="-285750">
                        <a:buFontTx/>
                        <a:buChar char="-"/>
                      </a:pPr>
                      <a:r>
                        <a:rPr lang="en-US" sz="1400" dirty="0"/>
                        <a:t>Legacy: legacy stack’s PTK/PMK;</a:t>
                      </a:r>
                    </a:p>
                    <a:p>
                      <a:pPr marL="285750" indent="-285750">
                        <a:buFontTx/>
                        <a:buChar char="-"/>
                      </a:pPr>
                      <a:endParaRPr lang="en-US" sz="1400" dirty="0"/>
                    </a:p>
                    <a:p>
                      <a:r>
                        <a:rPr lang="en-US" sz="1400" dirty="0"/>
                        <a:t>GTK, IGTK, BIGTK: in each legacy stack</a:t>
                      </a:r>
                      <a:endParaRPr lang="en-US" sz="1400" b="0" dirty="0"/>
                    </a:p>
                  </a:txBody>
                  <a:tcPr/>
                </a:tc>
                <a:extLst>
                  <a:ext uri="{0D108BD9-81ED-4DB2-BD59-A6C34878D82A}">
                    <a16:rowId xmlns:a16="http://schemas.microsoft.com/office/drawing/2014/main" val="756955148"/>
                  </a:ext>
                </a:extLst>
              </a:tr>
              <a:tr h="432048">
                <a:tc>
                  <a:txBody>
                    <a:bodyPr/>
                    <a:lstStyle/>
                    <a:p>
                      <a:r>
                        <a:rPr lang="en-US" sz="1400" dirty="0"/>
                        <a:t>(Re)(Dis)Association, (De)Authentication</a:t>
                      </a:r>
                    </a:p>
                  </a:txBody>
                  <a:tcPr/>
                </a:tc>
                <a:tc>
                  <a:txBody>
                    <a:bodyPr/>
                    <a:lstStyle/>
                    <a:p>
                      <a:r>
                        <a:rPr lang="en-US" sz="1400" dirty="0"/>
                        <a:t>All go to MLD stack</a:t>
                      </a:r>
                    </a:p>
                  </a:txBody>
                  <a:tcPr/>
                </a:tc>
                <a:tc>
                  <a:txBody>
                    <a:bodyPr/>
                    <a:lstStyle/>
                    <a:p>
                      <a:r>
                        <a:rPr lang="en-US" sz="1400" dirty="0"/>
                        <a:t>Split based on </a:t>
                      </a:r>
                      <a:r>
                        <a:rPr lang="en-US" sz="1400" dirty="0">
                          <a:highlight>
                            <a:srgbClr val="00FFFF"/>
                          </a:highlight>
                        </a:rPr>
                        <a:t>Address1</a:t>
                      </a:r>
                      <a:r>
                        <a:rPr lang="en-US" sz="1400" dirty="0"/>
                        <a:t> (or MLO indication?)</a:t>
                      </a:r>
                    </a:p>
                  </a:txBody>
                  <a:tcPr/>
                </a:tc>
                <a:extLst>
                  <a:ext uri="{0D108BD9-81ED-4DB2-BD59-A6C34878D82A}">
                    <a16:rowId xmlns:a16="http://schemas.microsoft.com/office/drawing/2014/main" val="59187549"/>
                  </a:ext>
                </a:extLst>
              </a:tr>
              <a:tr h="432048">
                <a:tc>
                  <a:txBody>
                    <a:bodyPr/>
                    <a:lstStyle/>
                    <a:p>
                      <a:r>
                        <a:rPr lang="en-US" sz="1400" dirty="0"/>
                        <a:t>Authenticator(s)</a:t>
                      </a:r>
                    </a:p>
                  </a:txBody>
                  <a:tcPr/>
                </a:tc>
                <a:tc>
                  <a:txBody>
                    <a:bodyPr/>
                    <a:lstStyle/>
                    <a:p>
                      <a:r>
                        <a:rPr lang="en-US" sz="1400" dirty="0"/>
                        <a:t>1</a:t>
                      </a:r>
                    </a:p>
                  </a:txBody>
                  <a:tcPr/>
                </a:tc>
                <a:tc>
                  <a:txBody>
                    <a:bodyPr/>
                    <a:lstStyle/>
                    <a:p>
                      <a:r>
                        <a:rPr lang="en-US" sz="1400" dirty="0"/>
                        <a:t>1 per legacy + 1 for MLD</a:t>
                      </a:r>
                    </a:p>
                    <a:p>
                      <a:r>
                        <a:rPr lang="en-US" sz="1400" dirty="0"/>
                        <a:t>* Needs discussion about implications on counts</a:t>
                      </a:r>
                    </a:p>
                  </a:txBody>
                  <a:tcPr/>
                </a:tc>
                <a:extLst>
                  <a:ext uri="{0D108BD9-81ED-4DB2-BD59-A6C34878D82A}">
                    <a16:rowId xmlns:a16="http://schemas.microsoft.com/office/drawing/2014/main" val="862417344"/>
                  </a:ext>
                </a:extLst>
              </a:tr>
            </a:tbl>
          </a:graphicData>
        </a:graphic>
      </p:graphicFrame>
    </p:spTree>
    <p:extLst>
      <p:ext uri="{BB962C8B-B14F-4D97-AF65-F5344CB8AC3E}">
        <p14:creationId xmlns:p14="http://schemas.microsoft.com/office/powerpoint/2010/main" val="157418611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1764574155"/>
              </p:ext>
            </p:extLst>
          </p:nvPr>
        </p:nvGraphicFramePr>
        <p:xfrm>
          <a:off x="539553" y="1556793"/>
          <a:ext cx="8064894" cy="3388608"/>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Address1 filter/RX frame routing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ighlight>
                            <a:srgbClr val="FFFF00"/>
                          </a:highlight>
                        </a:rPr>
                        <a:t>The value of the RA/TA fields sent over-the-air in the MAC header of a frame is the MAC address of the STA affiliated with the MLD corresponding to that link.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ighlight>
                            <a:srgbClr val="FFFF00"/>
                          </a:highlight>
                        </a:rPr>
                        <a:t>[Motion 108, [30] and [186]]</a:t>
                      </a:r>
                    </a:p>
                  </a:txBody>
                  <a:tcPr/>
                </a:tc>
                <a:tc>
                  <a:txBody>
                    <a:bodyPr/>
                    <a:lstStyle/>
                    <a:p>
                      <a:r>
                        <a:rPr lang="en-US" sz="1400" dirty="0"/>
                        <a:t>All data frames -&gt; MLD;</a:t>
                      </a:r>
                    </a:p>
                    <a:p>
                      <a:r>
                        <a:rPr lang="en-US" sz="1400" dirty="0"/>
                        <a:t>All Auth/Assoc based -&gt; MLD;</a:t>
                      </a:r>
                    </a:p>
                    <a:p>
                      <a:r>
                        <a:rPr lang="en-US" sz="1400" dirty="0"/>
                        <a:t>Most </a:t>
                      </a:r>
                      <a:r>
                        <a:rPr lang="en-US" sz="1400" dirty="0" err="1"/>
                        <a:t>Mgmt</a:t>
                      </a:r>
                      <a:r>
                        <a:rPr lang="en-US" sz="1400" dirty="0"/>
                        <a:t> -&gt; MLD (?) …</a:t>
                      </a:r>
                    </a:p>
                    <a:p>
                      <a:r>
                        <a:rPr lang="en-US" sz="1400" dirty="0"/>
                        <a:t>Any </a:t>
                      </a:r>
                      <a:r>
                        <a:rPr lang="en-US" sz="1400" dirty="0" err="1"/>
                        <a:t>Mgmt</a:t>
                      </a:r>
                      <a:r>
                        <a:rPr lang="en-US" sz="1400" dirty="0"/>
                        <a:t> -&gt; legacy??  (maybe only Control frames?)</a:t>
                      </a:r>
                    </a:p>
                  </a:txBody>
                  <a:tcPr/>
                </a:tc>
                <a:tc>
                  <a:txBody>
                    <a:bodyPr/>
                    <a:lstStyle/>
                    <a:p>
                      <a:r>
                        <a:rPr lang="en-US" sz="1400" dirty="0"/>
                        <a:t>Can we arrange a clean </a:t>
                      </a:r>
                      <a:r>
                        <a:rPr lang="en-US" sz="1400" dirty="0">
                          <a:highlight>
                            <a:srgbClr val="00FFFF"/>
                          </a:highlight>
                        </a:rPr>
                        <a:t>Address1</a:t>
                      </a:r>
                      <a:r>
                        <a:rPr lang="en-US" sz="1400" dirty="0"/>
                        <a:t> split?  (Only MLO peers will know the MLD address?)</a:t>
                      </a:r>
                    </a:p>
                  </a:txBody>
                  <a:tcPr/>
                </a:tc>
                <a:extLst>
                  <a:ext uri="{0D108BD9-81ED-4DB2-BD59-A6C34878D82A}">
                    <a16:rowId xmlns:a16="http://schemas.microsoft.com/office/drawing/2014/main" val="1819069386"/>
                  </a:ext>
                </a:extLst>
              </a:tr>
              <a:tr h="432048">
                <a:tc>
                  <a:txBody>
                    <a:bodyPr/>
                    <a:lstStyle/>
                    <a:p>
                      <a:r>
                        <a:rPr lang="en-US" sz="1400" dirty="0"/>
                        <a:t>SAP(s)</a:t>
                      </a:r>
                    </a:p>
                  </a:txBody>
                  <a:tcPr/>
                </a:tc>
                <a:tc>
                  <a:txBody>
                    <a:bodyPr/>
                    <a:lstStyle/>
                    <a:p>
                      <a:r>
                        <a:rPr lang="en-US" sz="1400" dirty="0"/>
                        <a:t>1</a:t>
                      </a:r>
                    </a:p>
                    <a:p>
                      <a:r>
                        <a:rPr lang="en-US" sz="1400" dirty="0"/>
                        <a:t>* MLD is responsible for “routing”</a:t>
                      </a:r>
                    </a:p>
                  </a:txBody>
                  <a:tcPr/>
                </a:tc>
                <a:tc>
                  <a:txBody>
                    <a:bodyPr/>
                    <a:lstStyle/>
                    <a:p>
                      <a:r>
                        <a:rPr lang="en-US" sz="1400" dirty="0"/>
                        <a:t>1 MLO, 1 per legacy</a:t>
                      </a:r>
                    </a:p>
                    <a:p>
                      <a:r>
                        <a:rPr lang="en-US" sz="1400" dirty="0"/>
                        <a:t>* DS is responsible for “routing”</a:t>
                      </a:r>
                    </a:p>
                    <a:p>
                      <a:r>
                        <a:rPr lang="en-US" sz="1400" dirty="0">
                          <a:highlight>
                            <a:srgbClr val="00FFFF"/>
                          </a:highlight>
                        </a:rPr>
                        <a:t>* Need to work through MSDU flow(s) through APs/DS/Portal</a:t>
                      </a:r>
                    </a:p>
                  </a:txBody>
                  <a:tcPr/>
                </a:tc>
                <a:extLst>
                  <a:ext uri="{0D108BD9-81ED-4DB2-BD59-A6C34878D82A}">
                    <a16:rowId xmlns:a16="http://schemas.microsoft.com/office/drawing/2014/main" val="1025275817"/>
                  </a:ext>
                </a:extLst>
              </a:tr>
            </a:tbl>
          </a:graphicData>
        </a:graphic>
      </p:graphicFrame>
    </p:spTree>
    <p:extLst>
      <p:ext uri="{BB962C8B-B14F-4D97-AF65-F5344CB8AC3E}">
        <p14:creationId xmlns:p14="http://schemas.microsoft.com/office/powerpoint/2010/main" val="365724122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AP Data plane (Alt 2, simplified)</a:t>
            </a:r>
          </a:p>
        </p:txBody>
      </p:sp>
      <p:pic>
        <p:nvPicPr>
          <p:cNvPr id="6" name="Content Placeholder 5">
            <a:extLst>
              <a:ext uri="{FF2B5EF4-FFF2-40B4-BE49-F238E27FC236}">
                <a16:creationId xmlns:a16="http://schemas.microsoft.com/office/drawing/2014/main" id="{F52312E6-0862-4A87-AE9F-9337ADE138AB}"/>
              </a:ext>
            </a:extLst>
          </p:cNvPr>
          <p:cNvPicPr>
            <a:picLocks noGrp="1" noChangeAspect="1"/>
          </p:cNvPicPr>
          <p:nvPr>
            <p:ph idx="1"/>
          </p:nvPr>
        </p:nvPicPr>
        <p:blipFill>
          <a:blip r:embed="rId2"/>
          <a:stretch>
            <a:fillRect/>
          </a:stretch>
        </p:blipFill>
        <p:spPr>
          <a:xfrm>
            <a:off x="2546325" y="1362600"/>
            <a:ext cx="3825875" cy="5073594"/>
          </a:xfrm>
          <a:prstGeom prst="rect">
            <a:avLst/>
          </a:prstGeom>
        </p:spPr>
      </p:pic>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29</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7" name="TextBox 6">
            <a:extLst>
              <a:ext uri="{FF2B5EF4-FFF2-40B4-BE49-F238E27FC236}">
                <a16:creationId xmlns:a16="http://schemas.microsoft.com/office/drawing/2014/main" id="{525AC369-2EF6-4CB3-AC16-C96221D6ACEB}"/>
              </a:ext>
            </a:extLst>
          </p:cNvPr>
          <p:cNvSpPr txBox="1"/>
          <p:nvPr/>
        </p:nvSpPr>
        <p:spPr>
          <a:xfrm>
            <a:off x="6876256" y="3645024"/>
            <a:ext cx="1872208" cy="1938992"/>
          </a:xfrm>
          <a:prstGeom prst="rect">
            <a:avLst/>
          </a:prstGeom>
          <a:solidFill>
            <a:schemeClr val="bg2">
              <a:lumMod val="20000"/>
              <a:lumOff val="80000"/>
            </a:schemeClr>
          </a:solidFill>
          <a:ln>
            <a:solidFill>
              <a:schemeClr val="tx1"/>
            </a:solidFill>
          </a:ln>
        </p:spPr>
        <p:txBody>
          <a:bodyPr wrap="square" rtlCol="0">
            <a:spAutoFit/>
          </a:bodyPr>
          <a:lstStyle/>
          <a:p>
            <a:r>
              <a:rPr lang="en-US" dirty="0"/>
              <a:t>But, how can the Lower MACs know how to route incoming frames?</a:t>
            </a:r>
          </a:p>
        </p:txBody>
      </p:sp>
    </p:spTree>
    <p:extLst>
      <p:ext uri="{BB962C8B-B14F-4D97-AF65-F5344CB8AC3E}">
        <p14:creationId xmlns:p14="http://schemas.microsoft.com/office/powerpoint/2010/main" val="37946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3</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323528" y="710909"/>
            <a:ext cx="5688632" cy="17350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latin typeface="Times New Roman" pitchFamily="18" charset="0"/>
                <a:ea typeface="MS Gothic" pitchFamily="49" charset="-128"/>
              </a:rPr>
              <a:t>Need to sort out the functions within an AP MLD – which are “MLD” and which are “AP(s)”</a:t>
            </a:r>
          </a:p>
        </p:txBody>
      </p:sp>
      <p:sp>
        <p:nvSpPr>
          <p:cNvPr id="17410" name="Rectangle 2"/>
          <p:cNvSpPr>
            <a:spLocks noGrp="1" noChangeArrowheads="1"/>
          </p:cNvSpPr>
          <p:nvPr>
            <p:ph type="body" idx="1"/>
          </p:nvPr>
        </p:nvSpPr>
        <p:spPr>
          <a:xfrm>
            <a:off x="395536" y="2458889"/>
            <a:ext cx="5400601" cy="3395018"/>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Consider the MAC stack, as shown in 802.11 Figure 5-1: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Might be useful to ask, “Does this function have to be link-specific?” and/or “Is this function explicitly shared across the links?”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FF0000"/>
                </a:solidFill>
                <a:latin typeface="Times New Roman" pitchFamily="18" charset="0"/>
                <a:ea typeface="MS Gothic" pitchFamily="49" charset="-128"/>
              </a:rPr>
              <a:t>Initially (in this discussion), ignore “legacy” AP, only affiliated AP(s) are considered, then add legacy (slide 18)</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pic>
        <p:nvPicPr>
          <p:cNvPr id="6" name="Picture 5">
            <a:extLst>
              <a:ext uri="{FF2B5EF4-FFF2-40B4-BE49-F238E27FC236}">
                <a16:creationId xmlns:a16="http://schemas.microsoft.com/office/drawing/2014/main" id="{5BCDB357-ABCD-4079-82F2-D44100023AFC}"/>
              </a:ext>
            </a:extLst>
          </p:cNvPr>
          <p:cNvPicPr>
            <a:picLocks noChangeAspect="1"/>
          </p:cNvPicPr>
          <p:nvPr/>
        </p:nvPicPr>
        <p:blipFill>
          <a:blip r:embed="rId3"/>
          <a:stretch>
            <a:fillRect/>
          </a:stretch>
        </p:blipFill>
        <p:spPr>
          <a:xfrm>
            <a:off x="5868144" y="867458"/>
            <a:ext cx="2247051" cy="5418797"/>
          </a:xfrm>
          <a:prstGeom prst="rect">
            <a:avLst/>
          </a:prstGeom>
        </p:spPr>
      </p:pic>
    </p:spTree>
    <p:extLst>
      <p:ext uri="{BB962C8B-B14F-4D97-AF65-F5344CB8AC3E}">
        <p14:creationId xmlns:p14="http://schemas.microsoft.com/office/powerpoint/2010/main" val="15209502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AP Data plane discussion</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30</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8" name="Content Placeholder 7">
            <a:extLst>
              <a:ext uri="{FF2B5EF4-FFF2-40B4-BE49-F238E27FC236}">
                <a16:creationId xmlns:a16="http://schemas.microsoft.com/office/drawing/2014/main" id="{2DB16DA1-18CA-497E-8FCC-160D46A69F03}"/>
              </a:ext>
            </a:extLst>
          </p:cNvPr>
          <p:cNvSpPr>
            <a:spLocks noGrp="1"/>
          </p:cNvSpPr>
          <p:nvPr>
            <p:ph idx="1"/>
          </p:nvPr>
        </p:nvSpPr>
        <p:spPr>
          <a:xfrm>
            <a:off x="755575" y="1484784"/>
            <a:ext cx="7699449" cy="4617566"/>
          </a:xfrm>
        </p:spPr>
        <p:txBody>
          <a:bodyPr/>
          <a:lstStyle/>
          <a:p>
            <a:r>
              <a:rPr lang="en-US" dirty="0"/>
              <a:t>Consider an alternate view, for MLO:</a:t>
            </a:r>
          </a:p>
          <a:p>
            <a:pPr>
              <a:buFontTx/>
              <a:buChar char="-"/>
            </a:pPr>
            <a:r>
              <a:rPr lang="en-US" sz="2000" b="0" dirty="0"/>
              <a:t>Frames are received at the Lower MAC, relatively arbitrarily (based on the link the </a:t>
            </a:r>
            <a:r>
              <a:rPr lang="en-US" sz="2000" b="0" dirty="0" err="1"/>
              <a:t>TXer</a:t>
            </a:r>
            <a:r>
              <a:rPr lang="en-US" sz="2000" b="0" dirty="0"/>
              <a:t> chose)</a:t>
            </a:r>
          </a:p>
          <a:p>
            <a:pPr>
              <a:buFontTx/>
              <a:buChar char="-"/>
            </a:pPr>
            <a:r>
              <a:rPr lang="en-US" sz="2000" b="0" dirty="0"/>
              <a:t>For MLD/MLO peers, the two stacks “share state” (with implementation ‘magic’) for all the per-peer attributes that are needed, but either one can process an incoming frame, using that shared state</a:t>
            </a:r>
          </a:p>
          <a:p>
            <a:pPr>
              <a:buFontTx/>
              <a:buChar char="-"/>
            </a:pPr>
            <a:r>
              <a:rPr lang="en-US" sz="2000" b="0" dirty="0"/>
              <a:t>So, the Lower MAC doesn’t need to “route” incoming frames, they just always go to the “matching” Upper MAC</a:t>
            </a:r>
          </a:p>
          <a:p>
            <a:pPr>
              <a:buFontTx/>
              <a:buChar char="-"/>
            </a:pPr>
            <a:r>
              <a:rPr lang="en-US" sz="2000" b="0" dirty="0"/>
              <a:t>Upper MACs can direct transmitted frames into either Lower MAC</a:t>
            </a:r>
          </a:p>
          <a:p>
            <a:pPr>
              <a:buFontTx/>
              <a:buChar char="-"/>
            </a:pPr>
            <a:r>
              <a:rPr lang="en-US" sz="2000" b="0" dirty="0"/>
              <a:t>(Power save and EDCA queuing FFS, on TX)</a:t>
            </a:r>
          </a:p>
          <a:p>
            <a:pPr>
              <a:buFontTx/>
              <a:buChar char="-"/>
            </a:pPr>
            <a:endParaRPr lang="en-US" dirty="0"/>
          </a:p>
        </p:txBody>
      </p:sp>
    </p:spTree>
    <p:extLst>
      <p:ext uri="{BB962C8B-B14F-4D97-AF65-F5344CB8AC3E}">
        <p14:creationId xmlns:p14="http://schemas.microsoft.com/office/powerpoint/2010/main" val="33830175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AP Data plane – no MLD stack</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31</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pic>
        <p:nvPicPr>
          <p:cNvPr id="11" name="Picture 10">
            <a:extLst>
              <a:ext uri="{FF2B5EF4-FFF2-40B4-BE49-F238E27FC236}">
                <a16:creationId xmlns:a16="http://schemas.microsoft.com/office/drawing/2014/main" id="{36459BA8-DBB3-425E-859B-3E61FAFD86C4}"/>
              </a:ext>
            </a:extLst>
          </p:cNvPr>
          <p:cNvPicPr>
            <a:picLocks noChangeAspect="1"/>
          </p:cNvPicPr>
          <p:nvPr/>
        </p:nvPicPr>
        <p:blipFill>
          <a:blip r:embed="rId2"/>
          <a:stretch>
            <a:fillRect/>
          </a:stretch>
        </p:blipFill>
        <p:spPr>
          <a:xfrm>
            <a:off x="1403648" y="1268760"/>
            <a:ext cx="6446313" cy="5170139"/>
          </a:xfrm>
          <a:prstGeom prst="rect">
            <a:avLst/>
          </a:prstGeom>
        </p:spPr>
      </p:pic>
      <p:sp>
        <p:nvSpPr>
          <p:cNvPr id="12" name="TextBox 11">
            <a:extLst>
              <a:ext uri="{FF2B5EF4-FFF2-40B4-BE49-F238E27FC236}">
                <a16:creationId xmlns:a16="http://schemas.microsoft.com/office/drawing/2014/main" id="{6D2C35BF-E7B0-4F12-9D4A-7B2F88FF6CDE}"/>
              </a:ext>
            </a:extLst>
          </p:cNvPr>
          <p:cNvSpPr txBox="1"/>
          <p:nvPr/>
        </p:nvSpPr>
        <p:spPr>
          <a:xfrm>
            <a:off x="323528" y="4149080"/>
            <a:ext cx="1872208" cy="1323439"/>
          </a:xfrm>
          <a:prstGeom prst="rect">
            <a:avLst/>
          </a:prstGeom>
          <a:solidFill>
            <a:schemeClr val="bg2">
              <a:lumMod val="20000"/>
              <a:lumOff val="80000"/>
            </a:schemeClr>
          </a:solidFill>
          <a:ln>
            <a:solidFill>
              <a:schemeClr val="tx1"/>
            </a:solidFill>
          </a:ln>
        </p:spPr>
        <p:txBody>
          <a:bodyPr wrap="square" rtlCol="0">
            <a:spAutoFit/>
          </a:bodyPr>
          <a:lstStyle/>
          <a:p>
            <a:r>
              <a:rPr lang="en-US" dirty="0"/>
              <a:t>The legacy MAC SAP is pretty clear, and (I think) agreed</a:t>
            </a:r>
          </a:p>
        </p:txBody>
      </p:sp>
      <p:cxnSp>
        <p:nvCxnSpPr>
          <p:cNvPr id="14" name="Connector: Curved 13">
            <a:extLst>
              <a:ext uri="{FF2B5EF4-FFF2-40B4-BE49-F238E27FC236}">
                <a16:creationId xmlns:a16="http://schemas.microsoft.com/office/drawing/2014/main" id="{F66244C8-C10C-4B87-BECA-ACD5F984C8E3}"/>
              </a:ext>
            </a:extLst>
          </p:cNvPr>
          <p:cNvCxnSpPr>
            <a:cxnSpLocks/>
          </p:cNvCxnSpPr>
          <p:nvPr/>
        </p:nvCxnSpPr>
        <p:spPr bwMode="auto">
          <a:xfrm rot="5400000" flipH="1" flipV="1">
            <a:off x="503548" y="2024844"/>
            <a:ext cx="2520280" cy="1728192"/>
          </a:xfrm>
          <a:prstGeom prst="curvedConnector3">
            <a:avLst>
              <a:gd name="adj1" fmla="val 106167"/>
            </a:avLst>
          </a:prstGeom>
          <a:solidFill>
            <a:srgbClr val="00B8FF"/>
          </a:solidFill>
          <a:ln w="9525" cap="flat" cmpd="sng" algn="ctr">
            <a:solidFill>
              <a:schemeClr val="tx1"/>
            </a:solidFill>
            <a:prstDash val="solid"/>
            <a:round/>
            <a:headEnd type="none" w="med" len="med"/>
            <a:tailEnd type="triangle"/>
          </a:ln>
          <a:effectLst/>
        </p:spPr>
      </p:cxnSp>
      <p:sp>
        <p:nvSpPr>
          <p:cNvPr id="23" name="TextBox 22">
            <a:extLst>
              <a:ext uri="{FF2B5EF4-FFF2-40B4-BE49-F238E27FC236}">
                <a16:creationId xmlns:a16="http://schemas.microsoft.com/office/drawing/2014/main" id="{9FAEFACD-968C-44F2-BF94-0ED89FB4F260}"/>
              </a:ext>
            </a:extLst>
          </p:cNvPr>
          <p:cNvSpPr txBox="1"/>
          <p:nvPr/>
        </p:nvSpPr>
        <p:spPr>
          <a:xfrm>
            <a:off x="7217183" y="4149079"/>
            <a:ext cx="1872208" cy="1015663"/>
          </a:xfrm>
          <a:prstGeom prst="rect">
            <a:avLst/>
          </a:prstGeom>
          <a:solidFill>
            <a:schemeClr val="bg2">
              <a:lumMod val="20000"/>
              <a:lumOff val="80000"/>
            </a:schemeClr>
          </a:solidFill>
          <a:ln>
            <a:solidFill>
              <a:schemeClr val="tx1"/>
            </a:solidFill>
          </a:ln>
        </p:spPr>
        <p:txBody>
          <a:bodyPr wrap="square" rtlCol="0">
            <a:spAutoFit/>
          </a:bodyPr>
          <a:lstStyle/>
          <a:p>
            <a:r>
              <a:rPr lang="en-US" dirty="0"/>
              <a:t>But where is the MAC SAP for MLO peers?</a:t>
            </a:r>
          </a:p>
        </p:txBody>
      </p:sp>
    </p:spTree>
    <p:extLst>
      <p:ext uri="{BB962C8B-B14F-4D97-AF65-F5344CB8AC3E}">
        <p14:creationId xmlns:p14="http://schemas.microsoft.com/office/powerpoint/2010/main" val="17622558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Reminder of (legacy) DS structure</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32</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pic>
        <p:nvPicPr>
          <p:cNvPr id="3" name="Picture 2">
            <a:extLst>
              <a:ext uri="{FF2B5EF4-FFF2-40B4-BE49-F238E27FC236}">
                <a16:creationId xmlns:a16="http://schemas.microsoft.com/office/drawing/2014/main" id="{A5F73A86-4A9C-47B1-8B6F-FA62869F8776}"/>
              </a:ext>
            </a:extLst>
          </p:cNvPr>
          <p:cNvPicPr>
            <a:picLocks noChangeAspect="1"/>
          </p:cNvPicPr>
          <p:nvPr/>
        </p:nvPicPr>
        <p:blipFill>
          <a:blip r:embed="rId2"/>
          <a:stretch>
            <a:fillRect/>
          </a:stretch>
        </p:blipFill>
        <p:spPr>
          <a:xfrm>
            <a:off x="721411" y="1484784"/>
            <a:ext cx="7701178" cy="2303833"/>
          </a:xfrm>
          <a:prstGeom prst="rect">
            <a:avLst/>
          </a:prstGeom>
        </p:spPr>
      </p:pic>
      <p:sp>
        <p:nvSpPr>
          <p:cNvPr id="6" name="TextBox 5">
            <a:extLst>
              <a:ext uri="{FF2B5EF4-FFF2-40B4-BE49-F238E27FC236}">
                <a16:creationId xmlns:a16="http://schemas.microsoft.com/office/drawing/2014/main" id="{6433E7BF-12B4-41A6-BDD2-6F38986B34D8}"/>
              </a:ext>
            </a:extLst>
          </p:cNvPr>
          <p:cNvSpPr txBox="1"/>
          <p:nvPr/>
        </p:nvSpPr>
        <p:spPr>
          <a:xfrm>
            <a:off x="572153" y="4153066"/>
            <a:ext cx="8096532" cy="2246769"/>
          </a:xfrm>
          <a:prstGeom prst="rect">
            <a:avLst/>
          </a:prstGeom>
          <a:noFill/>
        </p:spPr>
        <p:txBody>
          <a:bodyPr wrap="square" rtlCol="0">
            <a:spAutoFit/>
          </a:bodyPr>
          <a:lstStyle/>
          <a:p>
            <a:pPr algn="l"/>
            <a:r>
              <a:rPr lang="en-US" dirty="0"/>
              <a:t>Maybe it doesn’t matter where the MLO MAC SAP is?</a:t>
            </a:r>
          </a:p>
          <a:p>
            <a:pPr marL="342900" indent="-342900" algn="l">
              <a:buFontTx/>
              <a:buChar char="-"/>
            </a:pPr>
            <a:r>
              <a:rPr lang="en-US" dirty="0"/>
              <a:t>Each stack has a MAC SAP, which (on an AP) supports a DSAF</a:t>
            </a:r>
          </a:p>
          <a:p>
            <a:pPr marL="342900" indent="-342900" algn="l">
              <a:buFontTx/>
              <a:buChar char="-"/>
            </a:pPr>
            <a:r>
              <a:rPr lang="en-US" dirty="0"/>
              <a:t>The DS doesn’t care (or can be designed/fixed to not care) where uplink frames enter</a:t>
            </a:r>
          </a:p>
          <a:p>
            <a:pPr marL="342900" indent="-342900" algn="l">
              <a:buFontTx/>
              <a:buChar char="-"/>
            </a:pPr>
            <a:r>
              <a:rPr lang="en-US" dirty="0"/>
              <a:t>The DS will route all downlink frames to one of the MAC SAPs (the one that has “registered” this client (really associated, but that’s confusing right now)</a:t>
            </a:r>
          </a:p>
        </p:txBody>
      </p:sp>
      <p:sp>
        <p:nvSpPr>
          <p:cNvPr id="7" name="Rectangle 6">
            <a:extLst>
              <a:ext uri="{FF2B5EF4-FFF2-40B4-BE49-F238E27FC236}">
                <a16:creationId xmlns:a16="http://schemas.microsoft.com/office/drawing/2014/main" id="{EB0202E8-A704-452E-A09F-4A00F2E577D1}"/>
              </a:ext>
            </a:extLst>
          </p:cNvPr>
          <p:cNvSpPr/>
          <p:nvPr/>
        </p:nvSpPr>
        <p:spPr bwMode="auto">
          <a:xfrm>
            <a:off x="572153" y="1323381"/>
            <a:ext cx="8096532" cy="2681683"/>
          </a:xfrm>
          <a:prstGeom prst="rect">
            <a:avLst/>
          </a:prstGeom>
          <a:noFill/>
          <a:ln w="9525" cap="flat" cmpd="sng" algn="ctr">
            <a:solidFill>
              <a:schemeClr val="tx1"/>
            </a:solidFill>
            <a:prstDash val="solid"/>
            <a:round/>
            <a:headEnd type="none" w="med" len="med"/>
            <a:tailEnd type="none" w="med" len="med"/>
          </a:ln>
          <a:effectLst>
            <a:glow rad="63500">
              <a:schemeClr val="accent4">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1734159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MLO DS structure</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33</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7" name="Rectangle 6">
            <a:extLst>
              <a:ext uri="{FF2B5EF4-FFF2-40B4-BE49-F238E27FC236}">
                <a16:creationId xmlns:a16="http://schemas.microsoft.com/office/drawing/2014/main" id="{EB0202E8-A704-452E-A09F-4A00F2E577D1}"/>
              </a:ext>
            </a:extLst>
          </p:cNvPr>
          <p:cNvSpPr/>
          <p:nvPr/>
        </p:nvSpPr>
        <p:spPr bwMode="auto">
          <a:xfrm>
            <a:off x="572153" y="1323381"/>
            <a:ext cx="8096532" cy="2681683"/>
          </a:xfrm>
          <a:prstGeom prst="rect">
            <a:avLst/>
          </a:prstGeom>
          <a:noFill/>
          <a:ln w="9525" cap="flat" cmpd="sng" algn="ctr">
            <a:solidFill>
              <a:schemeClr val="tx1"/>
            </a:solidFill>
            <a:prstDash val="solid"/>
            <a:round/>
            <a:headEnd type="none" w="med" len="med"/>
            <a:tailEnd type="none" w="med" len="med"/>
          </a:ln>
          <a:effectLst>
            <a:glow rad="63500">
              <a:schemeClr val="accent4">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8" name="Picture 7">
            <a:extLst>
              <a:ext uri="{FF2B5EF4-FFF2-40B4-BE49-F238E27FC236}">
                <a16:creationId xmlns:a16="http://schemas.microsoft.com/office/drawing/2014/main" id="{0A92C9B6-BE56-447F-B26C-B93603687D25}"/>
              </a:ext>
            </a:extLst>
          </p:cNvPr>
          <p:cNvPicPr>
            <a:picLocks noChangeAspect="1"/>
          </p:cNvPicPr>
          <p:nvPr/>
        </p:nvPicPr>
        <p:blipFill>
          <a:blip r:embed="rId2"/>
          <a:stretch>
            <a:fillRect/>
          </a:stretch>
        </p:blipFill>
        <p:spPr>
          <a:xfrm>
            <a:off x="685800" y="1340768"/>
            <a:ext cx="7922759" cy="2727873"/>
          </a:xfrm>
          <a:prstGeom prst="rect">
            <a:avLst/>
          </a:prstGeom>
        </p:spPr>
      </p:pic>
      <p:sp>
        <p:nvSpPr>
          <p:cNvPr id="9" name="TextBox 8">
            <a:extLst>
              <a:ext uri="{FF2B5EF4-FFF2-40B4-BE49-F238E27FC236}">
                <a16:creationId xmlns:a16="http://schemas.microsoft.com/office/drawing/2014/main" id="{038B00F4-E42C-489B-B9BE-6E8B0BB615FF}"/>
              </a:ext>
            </a:extLst>
          </p:cNvPr>
          <p:cNvSpPr txBox="1"/>
          <p:nvPr/>
        </p:nvSpPr>
        <p:spPr>
          <a:xfrm>
            <a:off x="700635" y="4273630"/>
            <a:ext cx="7615781" cy="1631216"/>
          </a:xfrm>
          <a:prstGeom prst="rect">
            <a:avLst/>
          </a:prstGeom>
          <a:noFill/>
        </p:spPr>
        <p:txBody>
          <a:bodyPr wrap="square" rtlCol="0">
            <a:spAutoFit/>
          </a:bodyPr>
          <a:lstStyle/>
          <a:p>
            <a:pPr marL="342900" indent="-342900" algn="l">
              <a:buFontTx/>
              <a:buChar char="-"/>
            </a:pPr>
            <a:r>
              <a:rPr lang="en-US" dirty="0"/>
              <a:t>Multi-link Device (AP) looks much like (N) APs to the DS</a:t>
            </a:r>
          </a:p>
          <a:p>
            <a:pPr marL="342900" indent="-342900" algn="l">
              <a:buFontTx/>
              <a:buChar char="-"/>
            </a:pPr>
            <a:r>
              <a:rPr lang="en-US" dirty="0"/>
              <a:t>Portal hides the details to the outside world</a:t>
            </a:r>
          </a:p>
          <a:p>
            <a:pPr marL="342900" indent="-342900" algn="l">
              <a:buFontTx/>
              <a:buChar char="-"/>
            </a:pPr>
            <a:r>
              <a:rPr lang="en-US" dirty="0"/>
              <a:t>Other devices attached to the DS don’t care where MSDUs (MAC service tuples) enter the DS</a:t>
            </a:r>
          </a:p>
          <a:p>
            <a:pPr marL="342900" indent="-342900" algn="l">
              <a:buFontTx/>
              <a:buChar char="-"/>
            </a:pPr>
            <a:r>
              <a:rPr lang="en-US" dirty="0"/>
              <a:t>“MLD MAC address” is never exposed to DS/Portal/outside world </a:t>
            </a:r>
          </a:p>
        </p:txBody>
      </p:sp>
    </p:spTree>
    <p:extLst>
      <p:ext uri="{BB962C8B-B14F-4D97-AF65-F5344CB8AC3E}">
        <p14:creationId xmlns:p14="http://schemas.microsoft.com/office/powerpoint/2010/main" val="35618601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2707461086"/>
              </p:ext>
            </p:extLst>
          </p:nvPr>
        </p:nvGraphicFramePr>
        <p:xfrm>
          <a:off x="539553" y="1556793"/>
          <a:ext cx="8064894" cy="3922752"/>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162571956"/>
                  </a:ext>
                </a:extLst>
              </a:tr>
              <a:tr h="432048">
                <a:tc>
                  <a:txBody>
                    <a:bodyPr/>
                    <a:lstStyle/>
                    <a:p>
                      <a:r>
                        <a:rPr lang="en-US" sz="1400" dirty="0"/>
                        <a:t>Beacons; Probes</a:t>
                      </a:r>
                    </a:p>
                  </a:txBody>
                  <a:tcPr/>
                </a:tc>
                <a:tc>
                  <a:txBody>
                    <a:bodyPr/>
                    <a:lstStyle/>
                    <a:p>
                      <a:r>
                        <a:rPr lang="en-US" sz="1400" dirty="0"/>
                        <a:t>All go to legacy stack</a:t>
                      </a:r>
                    </a:p>
                  </a:txBody>
                  <a:tcPr/>
                </a:tc>
                <a:tc>
                  <a:txBody>
                    <a:bodyPr/>
                    <a:lstStyle/>
                    <a:p>
                      <a:r>
                        <a:rPr lang="en-US" sz="1400" dirty="0"/>
                        <a:t>All go to legacy stack</a:t>
                      </a:r>
                    </a:p>
                  </a:txBody>
                  <a:tcPr/>
                </a:tc>
                <a:extLst>
                  <a:ext uri="{0D108BD9-81ED-4DB2-BD59-A6C34878D82A}">
                    <a16:rowId xmlns:a16="http://schemas.microsoft.com/office/drawing/2014/main" val="4028072618"/>
                  </a:ext>
                </a:extLst>
              </a:tr>
              <a:tr h="432048">
                <a:tc>
                  <a:txBody>
                    <a:bodyPr/>
                    <a:lstStyle/>
                    <a:p>
                      <a:r>
                        <a:rPr lang="en-US" sz="1400" dirty="0"/>
                        <a:t>Robust management frames</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2794363115"/>
                  </a:ext>
                </a:extLst>
              </a:tr>
              <a:tr h="432048">
                <a:tc>
                  <a:txBody>
                    <a:bodyPr/>
                    <a:lstStyle/>
                    <a:p>
                      <a:r>
                        <a:rPr lang="en-US" sz="1400" dirty="0"/>
                        <a:t>GAS/ANQP (Pre-Assoc or post-Assoc)</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4097817663"/>
                  </a:ext>
                </a:extLst>
              </a:tr>
              <a:tr h="432048">
                <a:tc>
                  <a:txBody>
                    <a:bodyPr/>
                    <a:lstStyle/>
                    <a:p>
                      <a:r>
                        <a:rPr lang="en-US" sz="1400" dirty="0"/>
                        <a:t>QoS queues/retry buffers (includes how to “merge” TX traffic at the lower MAC boundary)</a:t>
                      </a:r>
                    </a:p>
                  </a:txBody>
                  <a:tcPr/>
                </a:tc>
                <a:tc>
                  <a:txBody>
                    <a:bodyPr/>
                    <a:lstStyle/>
                    <a:p>
                      <a:r>
                        <a:rPr lang="en-US" sz="1400" dirty="0"/>
                        <a:t>One set, in MLD (but need to merge in mgmt. traffic)</a:t>
                      </a:r>
                    </a:p>
                  </a:txBody>
                  <a:tcPr/>
                </a:tc>
                <a:tc>
                  <a:txBody>
                    <a:bodyPr/>
                    <a:lstStyle/>
                    <a:p>
                      <a:r>
                        <a:rPr lang="en-US" sz="1400" dirty="0"/>
                        <a:t>Two sets?  (With normal co-located BSS contention between them?)</a:t>
                      </a:r>
                    </a:p>
                  </a:txBody>
                  <a:tcPr/>
                </a:tc>
                <a:extLst>
                  <a:ext uri="{0D108BD9-81ED-4DB2-BD59-A6C34878D82A}">
                    <a16:rowId xmlns:a16="http://schemas.microsoft.com/office/drawing/2014/main" val="2629091920"/>
                  </a:ext>
                </a:extLst>
              </a:tr>
              <a:tr h="432048">
                <a:tc>
                  <a:txBody>
                    <a:bodyPr/>
                    <a:lstStyle/>
                    <a:p>
                      <a:r>
                        <a:rPr lang="en-US" sz="1400" dirty="0"/>
                        <a:t>Block Ack</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394939494"/>
                  </a:ext>
                </a:extLst>
              </a:tr>
              <a:tr h="432048">
                <a:tc>
                  <a:txBody>
                    <a:bodyPr/>
                    <a:lstStyle/>
                    <a:p>
                      <a:r>
                        <a:rPr lang="en-US" sz="1400" dirty="0"/>
                        <a:t>MLO channel configuration/modification of operation</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42629309"/>
                  </a:ext>
                </a:extLst>
              </a:tr>
            </a:tbl>
          </a:graphicData>
        </a:graphic>
      </p:graphicFrame>
    </p:spTree>
    <p:extLst>
      <p:ext uri="{BB962C8B-B14F-4D97-AF65-F5344CB8AC3E}">
        <p14:creationId xmlns:p14="http://schemas.microsoft.com/office/powerpoint/2010/main" val="2662291937"/>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2251563410"/>
              </p:ext>
            </p:extLst>
          </p:nvPr>
        </p:nvGraphicFramePr>
        <p:xfrm>
          <a:off x="539553" y="1556793"/>
          <a:ext cx="8064894" cy="4532352"/>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2319219022"/>
                  </a:ext>
                </a:extLst>
              </a:tr>
              <a:tr h="432048">
                <a:tc>
                  <a:txBody>
                    <a:bodyPr/>
                    <a:lstStyle/>
                    <a:p>
                      <a:r>
                        <a:rPr lang="en-US" sz="1400" dirty="0"/>
                        <a:t>SN and PN (including QMF)</a:t>
                      </a:r>
                    </a:p>
                  </a:txBody>
                  <a:tcPr/>
                </a:tc>
                <a:tc>
                  <a:txBody>
                    <a:bodyPr/>
                    <a:lstStyle/>
                    <a:p>
                      <a:r>
                        <a:rPr lang="en-US" sz="1400" dirty="0"/>
                        <a:t>Single stack, single spaces as per legacy behavior – including across BSSs</a:t>
                      </a:r>
                    </a:p>
                  </a:txBody>
                  <a:tcPr/>
                </a:tc>
                <a:tc>
                  <a:txBody>
                    <a:bodyPr/>
                    <a:lstStyle/>
                    <a:p>
                      <a:r>
                        <a:rPr lang="en-US" sz="1400" dirty="0"/>
                        <a:t>Number spaces per stack – need MLO </a:t>
                      </a:r>
                      <a:r>
                        <a:rPr lang="en-US" sz="1400" dirty="0" err="1"/>
                        <a:t>RXr</a:t>
                      </a:r>
                      <a:r>
                        <a:rPr lang="en-US" sz="1400" dirty="0"/>
                        <a:t> to keep separate</a:t>
                      </a:r>
                    </a:p>
                  </a:txBody>
                  <a:tcPr/>
                </a:tc>
                <a:extLst>
                  <a:ext uri="{0D108BD9-81ED-4DB2-BD59-A6C34878D82A}">
                    <a16:rowId xmlns:a16="http://schemas.microsoft.com/office/drawing/2014/main" val="529537626"/>
                  </a:ext>
                </a:extLst>
              </a:tr>
              <a:tr h="432048">
                <a:tc>
                  <a:txBody>
                    <a:bodyPr/>
                    <a:lstStyle/>
                    <a:p>
                      <a:r>
                        <a:rPr lang="en-US" sz="1400" dirty="0"/>
                        <a:t>DMS</a:t>
                      </a:r>
                    </a:p>
                  </a:txBody>
                  <a:tcPr/>
                </a:tc>
                <a:tc>
                  <a:txBody>
                    <a:bodyPr/>
                    <a:lstStyle/>
                    <a:p>
                      <a:r>
                        <a:rPr lang="en-US" sz="1400" dirty="0"/>
                        <a:t>Messy</a:t>
                      </a:r>
                    </a:p>
                  </a:txBody>
                  <a:tcPr/>
                </a:tc>
                <a:tc>
                  <a:txBody>
                    <a:bodyPr/>
                    <a:lstStyle/>
                    <a:p>
                      <a:r>
                        <a:rPr lang="en-US" sz="1400" dirty="0"/>
                        <a:t>Legacy peer: as today;</a:t>
                      </a:r>
                    </a:p>
                    <a:p>
                      <a:r>
                        <a:rPr lang="en-US" sz="1400" dirty="0"/>
                        <a:t>MLO peer: messy</a:t>
                      </a:r>
                    </a:p>
                  </a:txBody>
                  <a:tcPr/>
                </a:tc>
                <a:extLst>
                  <a:ext uri="{0D108BD9-81ED-4DB2-BD59-A6C34878D82A}">
                    <a16:rowId xmlns:a16="http://schemas.microsoft.com/office/drawing/2014/main" val="3585495078"/>
                  </a:ext>
                </a:extLst>
              </a:tr>
              <a:tr h="432048">
                <a:tc>
                  <a:txBody>
                    <a:bodyPr/>
                    <a:lstStyle/>
                    <a:p>
                      <a:r>
                        <a:rPr lang="en-US" sz="1400" dirty="0"/>
                        <a:t>Multiple BSSID sets</a:t>
                      </a:r>
                      <a:endParaRPr lang="en-US" sz="1400" b="0" dirty="0"/>
                    </a:p>
                  </a:txBody>
                  <a:tcPr/>
                </a:tc>
                <a:tc>
                  <a:txBody>
                    <a:bodyPr/>
                    <a:lstStyle/>
                    <a:p>
                      <a:r>
                        <a:rPr lang="en-US" sz="1400" dirty="0"/>
                        <a:t>?? (Being discussed)</a:t>
                      </a:r>
                      <a:endParaRPr lang="en-US" sz="1400" b="0" dirty="0"/>
                    </a:p>
                  </a:txBody>
                  <a:tcPr/>
                </a:tc>
                <a:tc>
                  <a:txBody>
                    <a:bodyPr/>
                    <a:lstStyle/>
                    <a:p>
                      <a:r>
                        <a:rPr lang="en-US" sz="1400" dirty="0"/>
                        <a:t>Are legacy and MLD stacks separate “multiple BSSs”?</a:t>
                      </a:r>
                      <a:endParaRPr lang="en-US" sz="1400" b="0" dirty="0"/>
                    </a:p>
                  </a:txBody>
                  <a:tcPr/>
                </a:tc>
                <a:extLst>
                  <a:ext uri="{0D108BD9-81ED-4DB2-BD59-A6C34878D82A}">
                    <a16:rowId xmlns:a16="http://schemas.microsoft.com/office/drawing/2014/main" val="3444121553"/>
                  </a:ext>
                </a:extLst>
              </a:tr>
              <a:tr h="432048">
                <a:tc>
                  <a:txBody>
                    <a:bodyPr/>
                    <a:lstStyle/>
                    <a:p>
                      <a:r>
                        <a:rPr lang="en-US" sz="1400" dirty="0"/>
                        <a:t>Any impacts on DS interface?</a:t>
                      </a:r>
                    </a:p>
                  </a:txBody>
                  <a:tcPr/>
                </a:tc>
                <a:tc>
                  <a:txBody>
                    <a:bodyPr/>
                    <a:lstStyle/>
                    <a:p>
                      <a:r>
                        <a:rPr lang="en-US" sz="1400" dirty="0"/>
                        <a:t>Single SAP</a:t>
                      </a:r>
                    </a:p>
                  </a:txBody>
                  <a:tcPr/>
                </a:tc>
                <a:tc>
                  <a:txBody>
                    <a:bodyPr/>
                    <a:lstStyle/>
                    <a:p>
                      <a:r>
                        <a:rPr lang="en-US" sz="1400" dirty="0"/>
                        <a:t>Separate SAPs – so what (??)</a:t>
                      </a:r>
                    </a:p>
                  </a:txBody>
                  <a:tcPr/>
                </a:tc>
                <a:extLst>
                  <a:ext uri="{0D108BD9-81ED-4DB2-BD59-A6C34878D82A}">
                    <a16:rowId xmlns:a16="http://schemas.microsoft.com/office/drawing/2014/main" val="3656802186"/>
                  </a:ext>
                </a:extLst>
              </a:tr>
              <a:tr h="432048">
                <a:tc>
                  <a:txBody>
                    <a:bodyPr/>
                    <a:lstStyle/>
                    <a:p>
                      <a:r>
                        <a:rPr lang="en-US" sz="1400" dirty="0"/>
                        <a:t>What is an ESS/BSS?  (In MLO, transitions to/from MLO)</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673159107"/>
                  </a:ext>
                </a:extLst>
              </a:tr>
              <a:tr h="432048">
                <a:tc>
                  <a:txBody>
                    <a:bodyPr/>
                    <a:lstStyle/>
                    <a:p>
                      <a:r>
                        <a:rPr lang="en-US" sz="1400" dirty="0"/>
                        <a:t>Access Controls?</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1251109"/>
                  </a:ext>
                </a:extLst>
              </a:tr>
              <a:tr h="432048">
                <a:tc>
                  <a:txBody>
                    <a:bodyPr/>
                    <a:lstStyle/>
                    <a:p>
                      <a:r>
                        <a:rPr lang="en-US" sz="1400" dirty="0"/>
                        <a:t>Multi-AP coordination?</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790961084"/>
                  </a:ext>
                </a:extLst>
              </a:tr>
              <a:tr h="432048">
                <a:tc>
                  <a:txBody>
                    <a:bodyPr/>
                    <a:lstStyle/>
                    <a:p>
                      <a:r>
                        <a:rPr lang="en-US" sz="1400" dirty="0"/>
                        <a:t>(Mixed-mode) Mesh?  Relays?  OCB?  TDLS?</a:t>
                      </a:r>
                    </a:p>
                  </a:txBody>
                  <a:tcPr/>
                </a:tc>
                <a:tc>
                  <a:txBody>
                    <a:bodyPr/>
                    <a:lstStyle/>
                    <a:p>
                      <a:endParaRPr lang="en-US" sz="1400"/>
                    </a:p>
                  </a:txBody>
                  <a:tcPr/>
                </a:tc>
                <a:tc>
                  <a:txBody>
                    <a:bodyPr/>
                    <a:lstStyle/>
                    <a:p>
                      <a:endParaRPr lang="en-US" sz="1400" dirty="0"/>
                    </a:p>
                  </a:txBody>
                  <a:tcPr/>
                </a:tc>
                <a:extLst>
                  <a:ext uri="{0D108BD9-81ED-4DB2-BD59-A6C34878D82A}">
                    <a16:rowId xmlns:a16="http://schemas.microsoft.com/office/drawing/2014/main" val="4035876608"/>
                  </a:ext>
                </a:extLst>
              </a:tr>
            </a:tbl>
          </a:graphicData>
        </a:graphic>
      </p:graphicFrame>
    </p:spTree>
    <p:extLst>
      <p:ext uri="{BB962C8B-B14F-4D97-AF65-F5344CB8AC3E}">
        <p14:creationId xmlns:p14="http://schemas.microsoft.com/office/powerpoint/2010/main" val="3762517750"/>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5011118"/>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a”, the peer database tells the AP MLD to enable all the components (blue), and use “MLD signaling enhancements”</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391C4FD1-3D21-4B76-944F-4CFE0E25478D}"/>
              </a:ext>
            </a:extLst>
          </p:cNvPr>
          <p:cNvPicPr>
            <a:picLocks noChangeAspect="1"/>
          </p:cNvPicPr>
          <p:nvPr/>
        </p:nvPicPr>
        <p:blipFill>
          <a:blip r:embed="rId2"/>
          <a:stretch>
            <a:fillRect/>
          </a:stretch>
        </p:blipFill>
        <p:spPr>
          <a:xfrm>
            <a:off x="1141154" y="1647358"/>
            <a:ext cx="6861691" cy="3363760"/>
          </a:xfrm>
          <a:prstGeom prst="rect">
            <a:avLst/>
          </a:prstGeom>
        </p:spPr>
      </p:pic>
    </p:spTree>
    <p:extLst>
      <p:ext uri="{BB962C8B-B14F-4D97-AF65-F5344CB8AC3E}">
        <p14:creationId xmlns:p14="http://schemas.microsoft.com/office/powerpoint/2010/main" val="213139575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4988769"/>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b”, the peer database tells the AP MLD to enable only the one link (red), and not use “MLD signaling enhancements”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can include using legacy behavior for re-association within the link information in the database</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747F7E96-6D7F-4A79-95F7-F06A21A1E6D5}"/>
              </a:ext>
            </a:extLst>
          </p:cNvPr>
          <p:cNvPicPr>
            <a:picLocks noChangeAspect="1"/>
          </p:cNvPicPr>
          <p:nvPr/>
        </p:nvPicPr>
        <p:blipFill>
          <a:blip r:embed="rId2"/>
          <a:stretch>
            <a:fillRect/>
          </a:stretch>
        </p:blipFill>
        <p:spPr>
          <a:xfrm>
            <a:off x="1193832" y="1802513"/>
            <a:ext cx="6402503" cy="3138655"/>
          </a:xfrm>
          <a:prstGeom prst="rect">
            <a:avLst/>
          </a:prstGeom>
        </p:spPr>
      </p:pic>
    </p:spTree>
    <p:extLst>
      <p:ext uri="{BB962C8B-B14F-4D97-AF65-F5344CB8AC3E}">
        <p14:creationId xmlns:p14="http://schemas.microsoft.com/office/powerpoint/2010/main" val="53585586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- 1</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All the figures/discussion presented in discussion so far have had some concept of some MAC functions that are per-link and “lower” in the stack, and some MAC functions that are shared across the links “at MLD level” and shown “higher” in the stack.</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 proposed split/allocation of some MAC functions (on this and following slides):</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 (shared state across all links/can use any available 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Security Association/state; PN space [Motion 111 #SP0611-29]</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supports that after multi-link setup between two MLDs, the same PMK and the same PTK across links are used with the same PN space for a PTKSA.”</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Therefore, MPDU </a:t>
            </a:r>
            <a:r>
              <a:rPr lang="en-US" sz="1400" kern="0" dirty="0">
                <a:solidFill>
                  <a:schemeClr val="tx1"/>
                </a:solidFill>
                <a:latin typeface="Times New Roman" pitchFamily="18" charset="0"/>
                <a:ea typeface="MS Gothic" pitchFamily="49" charset="-128"/>
              </a:rPr>
              <a:t>Encryption/Decryption, is a shared MLD function.  (Note: see 11-20/1240, this does NOT mean an implementation is prevented from having parallel blocks.)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Sequence Number assignment; Receive reordering buffer [Motion 62]</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“For each block ack agreement, there exists one receive reordering buffer based on MPDUs in the MLD which is the recipient of the QoS Data frames for that block ack agreement. The receive reordering buffer operation is based on the Sequence Number space that is shared between the two MLDs.”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Note that this implies PS buffering (of individually addressed frames, at least) is a shared MLD function, in order to maintain SN ordering.</a:t>
            </a:r>
            <a:endParaRPr lang="en-US" sz="1400" kern="0" dirty="0">
              <a:solidFill>
                <a:schemeClr val="tx1"/>
              </a:solidFill>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275027065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- 2</a:t>
            </a:r>
            <a:endParaRPr lang="en-US" sz="3600" b="0" kern="1200" dirty="0">
              <a:solidFill>
                <a:schemeClr val="accent6"/>
              </a:solidFill>
            </a:endParaRPr>
          </a:p>
        </p:txBody>
      </p:sp>
      <p:sp>
        <p:nvSpPr>
          <p:cNvPr id="8" name="Rectangle 2"/>
          <p:cNvSpPr txBox="1">
            <a:spLocks noChangeArrowheads="1"/>
          </p:cNvSpPr>
          <p:nvPr/>
        </p:nvSpPr>
        <p:spPr bwMode="auto">
          <a:xfrm>
            <a:off x="395536" y="1484784"/>
            <a:ext cx="84563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Retransmission discussion: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“The established block ack agreement allows the QoS Data frames of the TID, aggregated within the A-MPDUs, to be exchanged between the two MLDs on any available link.</a:t>
            </a:r>
            <a:endParaRPr lang="en-US" sz="1400" kern="0" dirty="0">
              <a:solidFill>
                <a:schemeClr val="tx1"/>
              </a:solidFill>
              <a:latin typeface="Times New Roman" pitchFamily="18" charset="0"/>
              <a:ea typeface="MS Gothic" pitchFamily="49" charset="-128"/>
            </a:endParaRP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NOTE – QoS Data frames that are not fragments might be retransmitted on any available link.”</a:t>
            </a:r>
            <a:endParaRPr lang="en-US" sz="14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is from 11-20/0434r3</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11-20/0434r3 goes on, with a second Straw Poll, which was never run: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recipient MLD is used as the A1 field for the AAD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transmitting MLD is used as the A2 field for the AAD and Nonce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If the Address 3 field of the protected frame carries the BSSID, the MLD MAC Address of the AP MLD is used as the A3 field for the AAD construction. Otherwise, the Address 3 field of the protected frame is used.</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(second Straw Poll) is accepted, Retransmission on any link “just works”, without any discussion of “MLD level” or “per-link level” retransmission.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is not accepted, retransmission behavior “on any available link” needs to be defined.  There is nothing in the SFD or D0.1 describing this, so far.</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Is this all “TBD” in </a:t>
            </a:r>
            <a:r>
              <a:rPr lang="en-US" sz="1800" kern="0" dirty="0" err="1">
                <a:solidFill>
                  <a:schemeClr val="tx1"/>
                </a:solidFill>
                <a:latin typeface="Times New Roman" pitchFamily="18" charset="0"/>
                <a:ea typeface="MS Gothic" pitchFamily="49" charset="-128"/>
              </a:rPr>
              <a:t>TGbe</a:t>
            </a:r>
            <a:r>
              <a:rPr lang="en-US" sz="1800" kern="0" dirty="0">
                <a:solidFill>
                  <a:schemeClr val="tx1"/>
                </a:solidFill>
                <a:latin typeface="Times New Roman" pitchFamily="18" charset="0"/>
                <a:ea typeface="MS Gothic" pitchFamily="49" charset="-128"/>
              </a:rPr>
              <a:t>, still?</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35847704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- 3</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Implementation choice (explicitly), of MLD shared or per-link: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Block-Ack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[Motion 63.  Motion 114.  (Motion 112.) ]</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receive status of QoS Data frames of a TID received on a link shall be signaled on the same link and may be signaled on other available link(s).”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shall define mechanism for multi-link operation that enables the following: A STA of a recipient MLD shall provide receive status for MPDUs received on the link that it is operating on and may provide (if available) information on successful reception of MPDUs received by another STA of that MLD.”</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(“An originator MLD of a BA agreement: 1) shall update the receive status for an MPDU corresponding to the BA agreement if the received status indicates successful reception. 2) shall not update the receive status for an MPDU corresponding to the BA agreement that has been already positively acknowledged.”)</a:t>
            </a:r>
          </a:p>
        </p:txBody>
      </p:sp>
    </p:spTree>
    <p:extLst>
      <p:ext uri="{BB962C8B-B14F-4D97-AF65-F5344CB8AC3E}">
        <p14:creationId xmlns:p14="http://schemas.microsoft.com/office/powerpoint/2010/main" val="2676106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- 4</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 functions: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CCA, </a:t>
            </a:r>
            <a:r>
              <a:rPr lang="en-US" sz="1400" kern="0" dirty="0" err="1">
                <a:solidFill>
                  <a:schemeClr val="tx1"/>
                </a:solidFill>
                <a:latin typeface="Times New Roman" pitchFamily="18" charset="0"/>
                <a:ea typeface="MS Gothic" pitchFamily="49" charset="-128"/>
              </a:rPr>
              <a:t>backoff</a:t>
            </a:r>
            <a:r>
              <a:rPr lang="en-US" sz="1400" kern="0" dirty="0">
                <a:solidFill>
                  <a:schemeClr val="tx1"/>
                </a:solidFill>
                <a:latin typeface="Times New Roman" pitchFamily="18" charset="0"/>
                <a:ea typeface="MS Gothic" pitchFamily="49" charset="-128"/>
              </a:rPr>
              <a:t>, NAV, etc. (although there may be timing alignment done across the links, which puts restrictions on the EDCA access) [Motion 20]</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“Each of STAs belonging to a MLD performs a channel access over their links independently in order to transmit frames.”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A-MPDU aggregation/de-aggregation [I’m just assuming, since this is such a low-level function]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Address 1 matching [Allows per-link MAC address; allows per-link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a:t>
            </a:r>
            <a:r>
              <a:rPr lang="en-US" sz="1400" u="sng" kern="0" dirty="0">
                <a:solidFill>
                  <a:schemeClr val="tx1"/>
                </a:solidFill>
                <a:latin typeface="Times New Roman" pitchFamily="18" charset="0"/>
                <a:ea typeface="MS Gothic" pitchFamily="49" charset="-128"/>
              </a:rPr>
              <a:t>Although, maybe this should be in the “Implementation choice” category?]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Group addressed frame transmission</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After multi-link setup between two MLDs, different GTK/IGTK/BIGTK in different links with different PN spaces are used. GTK/IGTK/BIGTK in different links can be delivered in one 4-way handshake. [Motion 71]</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agrees that each AP in an AP MLD shall independently transmit all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group addressed Management frames after every DTIM beacon in R1. [Motion 131 #SP206]</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No agreement on group addressed data frames (but see 11-20/0661 for discussion of options)</a:t>
            </a:r>
          </a:p>
        </p:txBody>
      </p:sp>
    </p:spTree>
    <p:extLst>
      <p:ext uri="{BB962C8B-B14F-4D97-AF65-F5344CB8AC3E}">
        <p14:creationId xmlns:p14="http://schemas.microsoft.com/office/powerpoint/2010/main" val="4827326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Implications</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82453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a:t>
            </a:r>
          </a:p>
          <a:p>
            <a:pPr marL="339725" indent="-285750"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802.1X controlled/uncontrolled filtering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RX/TX MSDU rate limiting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a:t>
            </a:r>
            <a:r>
              <a:rPr lang="en-US" sz="1400" kern="0" dirty="0" err="1">
                <a:solidFill>
                  <a:schemeClr val="tx1"/>
                </a:solidFill>
                <a:latin typeface="Times New Roman" pitchFamily="18" charset="0"/>
                <a:ea typeface="MS Gothic" pitchFamily="49" charset="-128"/>
              </a:rPr>
              <a:t>deaggregation</a:t>
            </a:r>
            <a:r>
              <a:rPr lang="en-US" sz="1400" kern="0" dirty="0">
                <a:solidFill>
                  <a:schemeClr val="tx1"/>
                </a:solidFill>
                <a:latin typeface="Times New Roman" pitchFamily="18" charset="0"/>
                <a:ea typeface="MS Gothic" pitchFamily="49" charset="-128"/>
              </a:rPr>
              <a:t> [Must be done “above” encryption and reordering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 </a:t>
            </a:r>
            <a:r>
              <a:rPr lang="en-US" sz="1400" kern="0" dirty="0">
                <a:solidFill>
                  <a:schemeClr val="tx1"/>
                </a:solidFill>
                <a:latin typeface="Times New Roman" pitchFamily="18" charset="0"/>
                <a:ea typeface="MS Gothic" pitchFamily="49" charset="-128"/>
                <a:sym typeface="Wingdings" panose="05000000000000000000" pitchFamily="2" charset="2"/>
              </a:rPr>
              <a:t></a:t>
            </a:r>
            <a:r>
              <a:rPr lang="en-US" sz="1400" kern="0" dirty="0">
                <a:solidFill>
                  <a:schemeClr val="tx1"/>
                </a:solidFill>
                <a:latin typeface="Times New Roman" pitchFamily="18" charset="0"/>
                <a:ea typeface="MS Gothic" pitchFamily="49" charset="-128"/>
              </a:rPr>
              <a:t>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unicast MMPDUs need to inject into the stack here, so Action frames??)</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PS Defer Queuing (of unicast frames – as discussed on slide 4)</a:t>
            </a:r>
          </a:p>
          <a:p>
            <a:pPr marL="1196975" lvl="2"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what about different PS state on different links??  (_all_ doze =&gt; buffer; _any_ active =&gt; don’t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a:t>
            </a:r>
            <a:r>
              <a:rPr lang="en-US" sz="1400" kern="0" dirty="0">
                <a:solidFill>
                  <a:schemeClr val="tx1"/>
                </a:solidFill>
                <a:latin typeface="Times New Roman" pitchFamily="18" charset="0"/>
                <a:ea typeface="MS Gothic" pitchFamily="49" charset="-128"/>
              </a:rPr>
              <a:t>Management frames like Authentication/Association/Reassociation Request/Response [Must be above SN assignment]</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 assignment (per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Replay detection on RX [Matches PN assignment on TX]</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MPDU </a:t>
            </a:r>
            <a:r>
              <a:rPr lang="en-US" sz="1400" kern="0" dirty="0">
                <a:solidFill>
                  <a:schemeClr val="tx1"/>
                </a:solidFill>
                <a:latin typeface="Times New Roman" pitchFamily="18" charset="0"/>
                <a:ea typeface="MS Gothic" pitchFamily="49" charset="-128"/>
              </a:rPr>
              <a:t>Encryption/Decryption (as discussed on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Duplicate Detection [Goes with receive reordering buffer]</a:t>
            </a:r>
          </a:p>
          <a:p>
            <a:pPr marL="396875"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Management frames: Beacon generation, Probe Request/Response</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highlight>
                  <a:srgbClr val="FFFF00"/>
                </a:highlight>
                <a:latin typeface="Times New Roman" pitchFamily="18" charset="0"/>
                <a:ea typeface="MS Gothic" pitchFamily="49" charset="-128"/>
              </a:rPr>
              <a:t>MPDU header creation/validation – “actual header”, not “masked header”/AAD for integrity?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2726320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0281C6-17D9-4610-B035-583CA35E199A}"/>
              </a:ext>
            </a:extLst>
          </p:cNvPr>
          <p:cNvPicPr>
            <a:picLocks noChangeAspect="1"/>
          </p:cNvPicPr>
          <p:nvPr/>
        </p:nvPicPr>
        <p:blipFill>
          <a:blip r:embed="rId2"/>
          <a:stretch>
            <a:fillRect/>
          </a:stretch>
        </p:blipFill>
        <p:spPr>
          <a:xfrm>
            <a:off x="2699792" y="692696"/>
            <a:ext cx="5433466" cy="5657380"/>
          </a:xfrm>
          <a:prstGeom prst="rect">
            <a:avLst/>
          </a:prstGeom>
        </p:spPr>
      </p:pic>
    </p:spTree>
    <p:extLst>
      <p:ext uri="{BB962C8B-B14F-4D97-AF65-F5344CB8AC3E}">
        <p14:creationId xmlns:p14="http://schemas.microsoft.com/office/powerpoint/2010/main" val="378148692"/>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43881</TotalTime>
  <Words>4099</Words>
  <Application>Microsoft Office PowerPoint</Application>
  <PresentationFormat>On-screen Show (4:3)</PresentationFormat>
  <Paragraphs>362</Paragraphs>
  <Slides>37</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1" baseType="lpstr">
      <vt:lpstr>Arial</vt:lpstr>
      <vt:lpstr>Times New Roman</vt:lpstr>
      <vt:lpstr>802-11-template</vt:lpstr>
      <vt:lpstr>Document</vt:lpstr>
      <vt:lpstr>802.11be AP MLD Architecture Discussion</vt:lpstr>
      <vt:lpstr>Abstract</vt:lpstr>
      <vt:lpstr>Need to sort out the functions within an AP MLD – which are “MLD” and which are “AP(s)”</vt:lpstr>
      <vt:lpstr>“MLD-level”, or “per-AP/link-level” - 1</vt:lpstr>
      <vt:lpstr>“MLD-level”, or “per-AP/link-level” - 2</vt:lpstr>
      <vt:lpstr>“MLD-level”, or “per-AP/link-level” - 3</vt:lpstr>
      <vt:lpstr>“MLD-level”, or “per-AP/link-level” - 4</vt:lpstr>
      <vt:lpstr>Implications</vt:lpstr>
      <vt:lpstr>PowerPoint Presentation</vt:lpstr>
      <vt:lpstr>Data plane/management plane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“Legacy” AP behaviors – alternative 1</vt:lpstr>
      <vt:lpstr>“Legacy” AP behaviors – alternative 1</vt:lpstr>
      <vt:lpstr>“Legacy” AP behaviors – alternative 2</vt:lpstr>
      <vt:lpstr>“Legacy” AP behaviors – evolution and status</vt:lpstr>
      <vt:lpstr>With legacy added, WIP figure:</vt:lpstr>
      <vt:lpstr>“Legacy” AP behaviors – discussion</vt:lpstr>
      <vt:lpstr>With legacy added, first alternative (Alternative1):</vt:lpstr>
      <vt:lpstr>With legacy added, alternative from Dec 7 (Alt2):</vt:lpstr>
      <vt:lpstr>PowerPoint Presentation</vt:lpstr>
      <vt:lpstr>Analysis of alternatives – what is where; what is different?</vt:lpstr>
      <vt:lpstr>Analysis of alternatives – what is where; what is different?</vt:lpstr>
      <vt:lpstr>AP Data plane (Alt 2, simplified)</vt:lpstr>
      <vt:lpstr>AP Data plane discussion</vt:lpstr>
      <vt:lpstr>AP Data plane – no MLD stack</vt:lpstr>
      <vt:lpstr>Reminder of (legacy) DS structure</vt:lpstr>
      <vt:lpstr>MLO DS structure</vt:lpstr>
      <vt:lpstr>Analysis of alternatives – what is where; what is different?</vt:lpstr>
      <vt:lpstr>Analysis of alternatives – what is where; what is different?</vt:lpstr>
      <vt:lpstr>PowerPoint Presentation</vt:lpstr>
      <vt:lpstr>PowerPoint Presentation</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391</cp:revision>
  <cp:lastPrinted>1601-01-01T00:00:00Z</cp:lastPrinted>
  <dcterms:created xsi:type="dcterms:W3CDTF">2010-02-15T12:38:41Z</dcterms:created>
  <dcterms:modified xsi:type="dcterms:W3CDTF">2021-02-03T22:49:30Z</dcterms:modified>
</cp:coreProperties>
</file>