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1" r:id="rId1"/>
  </p:sldMasterIdLst>
  <p:notesMasterIdLst>
    <p:notesMasterId r:id="rId38"/>
  </p:notesMasterIdLst>
  <p:handoutMasterIdLst>
    <p:handoutMasterId r:id="rId39"/>
  </p:handoutMasterIdLst>
  <p:sldIdLst>
    <p:sldId id="256" r:id="rId2"/>
    <p:sldId id="257" r:id="rId3"/>
    <p:sldId id="323" r:id="rId4"/>
    <p:sldId id="324" r:id="rId5"/>
    <p:sldId id="330" r:id="rId6"/>
    <p:sldId id="329" r:id="rId7"/>
    <p:sldId id="331" r:id="rId8"/>
    <p:sldId id="325" r:id="rId9"/>
    <p:sldId id="322" r:id="rId10"/>
    <p:sldId id="326" r:id="rId11"/>
    <p:sldId id="327" r:id="rId12"/>
    <p:sldId id="332" r:id="rId13"/>
    <p:sldId id="333" r:id="rId14"/>
    <p:sldId id="334" r:id="rId15"/>
    <p:sldId id="335" r:id="rId16"/>
    <p:sldId id="338" r:id="rId17"/>
    <p:sldId id="339" r:id="rId18"/>
    <p:sldId id="340" r:id="rId19"/>
    <p:sldId id="341" r:id="rId20"/>
    <p:sldId id="328" r:id="rId21"/>
    <p:sldId id="342" r:id="rId22"/>
    <p:sldId id="344" r:id="rId23"/>
    <p:sldId id="343" r:id="rId24"/>
    <p:sldId id="345" r:id="rId25"/>
    <p:sldId id="346" r:id="rId26"/>
    <p:sldId id="348" r:id="rId27"/>
    <p:sldId id="347" r:id="rId28"/>
    <p:sldId id="351" r:id="rId29"/>
    <p:sldId id="352" r:id="rId30"/>
    <p:sldId id="354" r:id="rId31"/>
    <p:sldId id="353" r:id="rId32"/>
    <p:sldId id="355" r:id="rId33"/>
    <p:sldId id="350" r:id="rId34"/>
    <p:sldId id="349" r:id="rId35"/>
    <p:sldId id="336" r:id="rId36"/>
    <p:sldId id="337" r:id="rId37"/>
  </p:sldIdLst>
  <p:sldSz cx="9144000" cy="6858000" type="screen4x3"/>
  <p:notesSz cx="6934200" cy="9280525"/>
  <p:defaultTextStyle>
    <a:defPPr>
      <a:defRPr lang="en-GB"/>
    </a:defPPr>
    <a:lvl1pPr algn="ctr" defTabSz="449263" rtl="0" eaLnBrk="0" fontAlgn="base" hangingPunct="0">
      <a:spcBef>
        <a:spcPct val="0"/>
      </a:spcBef>
      <a:spcAft>
        <a:spcPct val="0"/>
      </a:spcAft>
      <a:buClr>
        <a:srgbClr val="000000"/>
      </a:buClr>
      <a:buSzPct val="100000"/>
      <a:buFont typeface="Times New Roman" pitchFamily="18" charset="0"/>
      <a:defRPr sz="2000" kern="1200">
        <a:solidFill>
          <a:srgbClr val="000000"/>
        </a:solidFill>
        <a:latin typeface="Times New Roman" pitchFamily="18" charset="0"/>
        <a:ea typeface="MS Gothic" pitchFamily="49" charset="-128"/>
        <a:cs typeface="+mn-cs"/>
      </a:defRPr>
    </a:lvl1pPr>
    <a:lvl2pPr marL="742950" indent="-285750" algn="ctr" defTabSz="449263" rtl="0" eaLnBrk="0" fontAlgn="base" hangingPunct="0">
      <a:spcBef>
        <a:spcPct val="0"/>
      </a:spcBef>
      <a:spcAft>
        <a:spcPct val="0"/>
      </a:spcAft>
      <a:buClr>
        <a:srgbClr val="000000"/>
      </a:buClr>
      <a:buSzPct val="100000"/>
      <a:buFont typeface="Times New Roman" pitchFamily="18" charset="0"/>
      <a:defRPr sz="2000" kern="1200">
        <a:solidFill>
          <a:srgbClr val="000000"/>
        </a:solidFill>
        <a:latin typeface="Times New Roman" pitchFamily="18" charset="0"/>
        <a:ea typeface="MS Gothic" pitchFamily="49" charset="-128"/>
        <a:cs typeface="+mn-cs"/>
      </a:defRPr>
    </a:lvl2pPr>
    <a:lvl3pPr marL="1143000" indent="-228600" algn="ctr" defTabSz="449263" rtl="0" eaLnBrk="0" fontAlgn="base" hangingPunct="0">
      <a:spcBef>
        <a:spcPct val="0"/>
      </a:spcBef>
      <a:spcAft>
        <a:spcPct val="0"/>
      </a:spcAft>
      <a:buClr>
        <a:srgbClr val="000000"/>
      </a:buClr>
      <a:buSzPct val="100000"/>
      <a:buFont typeface="Times New Roman" pitchFamily="18" charset="0"/>
      <a:defRPr sz="2000" kern="1200">
        <a:solidFill>
          <a:srgbClr val="000000"/>
        </a:solidFill>
        <a:latin typeface="Times New Roman" pitchFamily="18" charset="0"/>
        <a:ea typeface="MS Gothic" pitchFamily="49" charset="-128"/>
        <a:cs typeface="+mn-cs"/>
      </a:defRPr>
    </a:lvl3pPr>
    <a:lvl4pPr marL="1600200" indent="-228600" algn="ctr" defTabSz="449263" rtl="0" eaLnBrk="0" fontAlgn="base" hangingPunct="0">
      <a:spcBef>
        <a:spcPct val="0"/>
      </a:spcBef>
      <a:spcAft>
        <a:spcPct val="0"/>
      </a:spcAft>
      <a:buClr>
        <a:srgbClr val="000000"/>
      </a:buClr>
      <a:buSzPct val="100000"/>
      <a:buFont typeface="Times New Roman" pitchFamily="18" charset="0"/>
      <a:defRPr sz="2000" kern="1200">
        <a:solidFill>
          <a:srgbClr val="000000"/>
        </a:solidFill>
        <a:latin typeface="Times New Roman" pitchFamily="18" charset="0"/>
        <a:ea typeface="MS Gothic" pitchFamily="49" charset="-128"/>
        <a:cs typeface="+mn-cs"/>
      </a:defRPr>
    </a:lvl4pPr>
    <a:lvl5pPr marL="2057400" indent="-228600" algn="ctr" defTabSz="449263" rtl="0" eaLnBrk="0" fontAlgn="base" hangingPunct="0">
      <a:spcBef>
        <a:spcPct val="0"/>
      </a:spcBef>
      <a:spcAft>
        <a:spcPct val="0"/>
      </a:spcAft>
      <a:buClr>
        <a:srgbClr val="000000"/>
      </a:buClr>
      <a:buSzPct val="100000"/>
      <a:buFont typeface="Times New Roman" pitchFamily="18" charset="0"/>
      <a:defRPr sz="2000" kern="1200">
        <a:solidFill>
          <a:srgbClr val="000000"/>
        </a:solidFill>
        <a:latin typeface="Times New Roman" pitchFamily="18" charset="0"/>
        <a:ea typeface="MS Gothic" pitchFamily="49" charset="-128"/>
        <a:cs typeface="+mn-cs"/>
      </a:defRPr>
    </a:lvl5pPr>
    <a:lvl6pPr marL="2286000" algn="l" defTabSz="914400" rtl="0" eaLnBrk="1" latinLnBrk="0" hangingPunct="1">
      <a:defRPr sz="2000" kern="1200">
        <a:solidFill>
          <a:srgbClr val="000000"/>
        </a:solidFill>
        <a:latin typeface="Times New Roman" pitchFamily="18" charset="0"/>
        <a:ea typeface="MS Gothic" pitchFamily="49" charset="-128"/>
        <a:cs typeface="+mn-cs"/>
      </a:defRPr>
    </a:lvl6pPr>
    <a:lvl7pPr marL="2743200" algn="l" defTabSz="914400" rtl="0" eaLnBrk="1" latinLnBrk="0" hangingPunct="1">
      <a:defRPr sz="2000" kern="1200">
        <a:solidFill>
          <a:srgbClr val="000000"/>
        </a:solidFill>
        <a:latin typeface="Times New Roman" pitchFamily="18" charset="0"/>
        <a:ea typeface="MS Gothic" pitchFamily="49" charset="-128"/>
        <a:cs typeface="+mn-cs"/>
      </a:defRPr>
    </a:lvl7pPr>
    <a:lvl8pPr marL="3200400" algn="l" defTabSz="914400" rtl="0" eaLnBrk="1" latinLnBrk="0" hangingPunct="1">
      <a:defRPr sz="2000" kern="1200">
        <a:solidFill>
          <a:srgbClr val="000000"/>
        </a:solidFill>
        <a:latin typeface="Times New Roman" pitchFamily="18" charset="0"/>
        <a:ea typeface="MS Gothic" pitchFamily="49" charset="-128"/>
        <a:cs typeface="+mn-cs"/>
      </a:defRPr>
    </a:lvl8pPr>
    <a:lvl9pPr marL="3657600" algn="l" defTabSz="914400" rtl="0" eaLnBrk="1" latinLnBrk="0" hangingPunct="1">
      <a:defRPr sz="2000" kern="1200">
        <a:solidFill>
          <a:srgbClr val="000000"/>
        </a:solidFill>
        <a:latin typeface="Times New Roman" pitchFamily="18" charset="0"/>
        <a:ea typeface="MS Gothic" pitchFamily="49"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S::Mark.Hamilton@arris.com::dbc9b3ad-d18e-4358-8462-64805d530d4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9697B"/>
    <a:srgbClr val="008000"/>
    <a:srgbClr val="FF0000"/>
    <a:srgbClr val="963B01"/>
    <a:srgbClr val="FF7C80"/>
    <a:srgbClr val="00CC99"/>
    <a:srgbClr val="D2D2F4"/>
    <a:srgbClr val="43515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138" autoAdjust="0"/>
    <p:restoredTop sz="97440" autoAdjust="0"/>
  </p:normalViewPr>
  <p:slideViewPr>
    <p:cSldViewPr>
      <p:cViewPr varScale="1">
        <p:scale>
          <a:sx n="107" d="100"/>
          <a:sy n="107" d="100"/>
        </p:scale>
        <p:origin x="264"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66" d="100"/>
        <a:sy n="66" d="100"/>
      </p:scale>
      <p:origin x="0" y="3662"/>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11-02T11:53:38.672" idx="1">
    <p:pos x="5167" y="2211"/>
    <p:text>So, is Nonce also shared across links?  If not, there is a nonce reuse issue.</p:text>
    <p:extLst>
      <p:ext uri="{C676402C-5697-4E1C-873F-D02D1690AC5C}">
        <p15:threadingInfo xmlns:p15="http://schemas.microsoft.com/office/powerpoint/2012/main" timeZoneBias="420"/>
      </p:ext>
    </p:extLst>
  </p:cm>
</p:cmLst>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buFont typeface="Times New Roman" pitchFamily="16" charset="0"/>
              <a:buNone/>
              <a:defRPr sz="1200" dirty="0" smtClean="0">
                <a:solidFill>
                  <a:schemeClr val="bg1"/>
                </a:solidFill>
                <a:latin typeface="Times New Roman" pitchFamily="16" charset="0"/>
                <a:ea typeface="MS Gothic" charset="-128"/>
              </a:defRPr>
            </a:lvl1pPr>
          </a:lstStyle>
          <a:p>
            <a:pPr>
              <a:defRPr/>
            </a:pPr>
            <a:r>
              <a:rPr lang="en-US"/>
              <a:t>doc.: IEEE 802.11-14/0497r0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buFont typeface="Times New Roman" pitchFamily="16" charset="0"/>
              <a:buNone/>
              <a:defRPr sz="1200" smtClean="0">
                <a:solidFill>
                  <a:schemeClr val="bg1"/>
                </a:solidFill>
                <a:latin typeface="Times New Roman" pitchFamily="16" charset="0"/>
                <a:ea typeface="MS Gothic" charset="-128"/>
              </a:defRPr>
            </a:lvl1pPr>
          </a:lstStyle>
          <a:p>
            <a:pPr>
              <a:defRPr/>
            </a:pPr>
            <a:r>
              <a:rPr lang="en-US"/>
              <a:t>April 2014</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buFont typeface="Times New Roman" pitchFamily="16" charset="0"/>
              <a:buNone/>
              <a:defRPr sz="1200" smtClean="0">
                <a:solidFill>
                  <a:schemeClr val="bg1"/>
                </a:solidFill>
                <a:latin typeface="Times New Roman" pitchFamily="16" charset="0"/>
                <a:ea typeface="MS Gothic" charset="-128"/>
              </a:defRPr>
            </a:lvl1pPr>
          </a:lstStyle>
          <a:p>
            <a:pPr>
              <a:defRPr/>
            </a:pPr>
            <a:r>
              <a:rPr lang="en-US"/>
              <a:t>Norman Finn, Cisco Systems, Mark Hamilton, Spectralink</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buFont typeface="Times New Roman" pitchFamily="16" charset="0"/>
              <a:buNone/>
              <a:defRPr sz="1200" smtClean="0">
                <a:solidFill>
                  <a:schemeClr val="bg1"/>
                </a:solidFill>
                <a:latin typeface="Times New Roman" pitchFamily="16" charset="0"/>
                <a:ea typeface="MS Gothic" charset="-128"/>
              </a:defRPr>
            </a:lvl1pPr>
          </a:lstStyle>
          <a:p>
            <a:pPr>
              <a:defRPr/>
            </a:pPr>
            <a:fld id="{EFA02C3A-0257-4E73-B776-6234CDD4A15A}" type="slidenum">
              <a:rPr lang="en-US"/>
              <a:pPr>
                <a:defRPr/>
              </a:pPr>
              <a:t>‹#›</a:t>
            </a:fld>
            <a:endParaRPr lang="en-US"/>
          </a:p>
        </p:txBody>
      </p:sp>
    </p:spTree>
    <p:extLst>
      <p:ext uri="{BB962C8B-B14F-4D97-AF65-F5344CB8AC3E}">
        <p14:creationId xmlns:p14="http://schemas.microsoft.com/office/powerpoint/2010/main" val="264521079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algn="l">
              <a:buFont typeface="Times New Roman" pitchFamily="16" charset="0"/>
              <a:buNone/>
              <a:defRPr/>
            </a:pPr>
            <a:endParaRPr lang="en-GB" sz="2400">
              <a:solidFill>
                <a:schemeClr val="bg1"/>
              </a:solidFill>
              <a:latin typeface="Times New Roman" pitchFamily="16" charset="0"/>
              <a:ea typeface="MS Gothic" charset="-128"/>
            </a:endParaRPr>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dirty="0" smtClean="0">
                <a:solidFill>
                  <a:srgbClr val="000000"/>
                </a:solidFill>
                <a:latin typeface="Times New Roman" pitchFamily="16" charset="0"/>
                <a:ea typeface="MS Gothic" charset="-128"/>
                <a:cs typeface="Arial Unicode MS" charset="0"/>
              </a:defRPr>
            </a:lvl1pPr>
          </a:lstStyle>
          <a:p>
            <a:pPr>
              <a:defRPr/>
            </a:pPr>
            <a:r>
              <a:rPr lang="en-US"/>
              <a:t>doc.: IEEE 802.11-14/0497r0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l">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smtClean="0">
                <a:solidFill>
                  <a:srgbClr val="000000"/>
                </a:solidFill>
                <a:latin typeface="Times New Roman" pitchFamily="16" charset="0"/>
                <a:ea typeface="MS Gothic" charset="-128"/>
                <a:cs typeface="Arial Unicode MS" charset="0"/>
              </a:defRPr>
            </a:lvl1pPr>
          </a:lstStyle>
          <a:p>
            <a:pPr>
              <a:defRPr/>
            </a:pPr>
            <a:r>
              <a:rPr lang="en-US"/>
              <a:t>April 2014</a:t>
            </a:r>
          </a:p>
        </p:txBody>
      </p:sp>
      <p:sp>
        <p:nvSpPr>
          <p:cNvPr id="12293"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smtClean="0">
                <a:solidFill>
                  <a:srgbClr val="000000"/>
                </a:solidFill>
                <a:latin typeface="Times New Roman" pitchFamily="16" charset="0"/>
                <a:ea typeface="MS Gothic" charset="-128"/>
                <a:cs typeface="Arial Unicode MS" charset="0"/>
              </a:defRPr>
            </a:lvl1pPr>
          </a:lstStyle>
          <a:p>
            <a:pPr>
              <a:defRPr/>
            </a:pPr>
            <a:r>
              <a:rPr lang="en-US"/>
              <a:t>Norman Finn, Cisco Systems, Mark Hamilton, Spectralink</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9E595099-37FF-4D97-855A-3A2DBA799B84}"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lgn="l">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latin typeface="Times New Roman" pitchFamily="16" charset="0"/>
                <a:ea typeface="MS Gothic" charset="-128"/>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algn="l">
              <a:buFont typeface="Times New Roman" pitchFamily="16" charset="0"/>
              <a:buNone/>
              <a:defRPr/>
            </a:pPr>
            <a:endParaRPr lang="en-GB" sz="2400">
              <a:solidFill>
                <a:schemeClr val="bg1"/>
              </a:solidFill>
              <a:latin typeface="Times New Roman" pitchFamily="16" charset="0"/>
              <a:ea typeface="MS Gothic" charset="-128"/>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algn="l">
              <a:buFont typeface="Times New Roman" pitchFamily="16" charset="0"/>
              <a:buNone/>
              <a:defRPr/>
            </a:pPr>
            <a:endParaRPr lang="en-GB" sz="24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1292549734"/>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doc.: IEEE 802.11-14/0497r0</a:t>
            </a:r>
          </a:p>
        </p:txBody>
      </p:sp>
      <p:sp>
        <p:nvSpPr>
          <p:cNvPr id="16387" name="Rectangle 3"/>
          <p:cNvSpPr>
            <a:spLocks noGrp="1" noChangeArrowheads="1"/>
          </p:cNvSpPr>
          <p:nvPr>
            <p:ph type="dt"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April 2014</a:t>
            </a:r>
          </a:p>
        </p:txBody>
      </p:sp>
      <p:sp>
        <p:nvSpPr>
          <p:cNvPr id="16388" name="Rectangle 6"/>
          <p:cNvSpPr>
            <a:spLocks noGrp="1" noChangeArrowheads="1"/>
          </p:cNvSpPr>
          <p:nvPr>
            <p:ph type="ft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Norman Finn, Cisco Systems, Mark Hamilton, Spectralink</a:t>
            </a:r>
          </a:p>
        </p:txBody>
      </p:sp>
      <p:sp>
        <p:nvSpPr>
          <p:cNvPr id="16389" name="Rectangle 7"/>
          <p:cNvSpPr>
            <a:spLocks noGrp="1" noChangeArrowheads="1"/>
          </p:cNvSpPr>
          <p:nvPr>
            <p:ph type="sldNum"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Page </a:t>
            </a:r>
            <a:fld id="{C9385C2B-E14E-49A3-BAAA-94314E0F8E7C}"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US">
              <a:latin typeface="Times New Roman" pitchFamily="18" charset="0"/>
              <a:ea typeface="Arial Unicode MS" pitchFamily="34" charset="-128"/>
              <a:cs typeface="Arial Unicode MS" pitchFamily="34" charset="-128"/>
            </a:endParaRPr>
          </a:p>
        </p:txBody>
      </p:sp>
      <p:sp>
        <p:nvSpPr>
          <p:cNvPr id="1639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algn="l"/>
            <a:endParaRPr lang="en-US" sz="2400">
              <a:solidFill>
                <a:schemeClr val="bg1"/>
              </a:solidFill>
            </a:endParaRPr>
          </a:p>
        </p:txBody>
      </p:sp>
      <p:sp>
        <p:nvSpPr>
          <p:cNvPr id="16391" name="Rectangle 2"/>
          <p:cNvSpPr txBox="1">
            <a:spLocks noGrp="1" noChangeArrowheads="1"/>
          </p:cNvSpPr>
          <p:nvPr>
            <p:ph type="body"/>
          </p:nvPr>
        </p:nvSpPr>
        <p:spPr>
          <a:xfrm>
            <a:off x="923925" y="4408488"/>
            <a:ext cx="5086350" cy="4270375"/>
          </a:xfrm>
          <a:noFill/>
          <a:ln/>
        </p:spPr>
        <p:txBody>
          <a:bodyPr wrap="none" anchor="ctr"/>
          <a:lstStyle/>
          <a:p>
            <a:endParaRPr lang="en-US">
              <a:latin typeface="Times New Roman" pitchFamily="18" charset="0"/>
            </a:endParaRPr>
          </a:p>
        </p:txBody>
      </p:sp>
    </p:spTree>
    <p:extLst>
      <p:ext uri="{BB962C8B-B14F-4D97-AF65-F5344CB8AC3E}">
        <p14:creationId xmlns:p14="http://schemas.microsoft.com/office/powerpoint/2010/main" val="9782822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doc.: IEEE 802.11-14/0497r0</a:t>
            </a:r>
          </a:p>
        </p:txBody>
      </p:sp>
      <p:sp>
        <p:nvSpPr>
          <p:cNvPr id="18435" name="Rectangle 3"/>
          <p:cNvSpPr>
            <a:spLocks noGrp="1" noChangeArrowheads="1"/>
          </p:cNvSpPr>
          <p:nvPr>
            <p:ph type="dt"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April 2014</a:t>
            </a:r>
          </a:p>
        </p:txBody>
      </p:sp>
      <p:sp>
        <p:nvSpPr>
          <p:cNvPr id="18436" name="Rectangle 6"/>
          <p:cNvSpPr>
            <a:spLocks noGrp="1" noChangeArrowheads="1"/>
          </p:cNvSpPr>
          <p:nvPr>
            <p:ph type="ft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Norman Finn, Cisco Systems, Mark Hamilton, Spectralink</a:t>
            </a:r>
          </a:p>
        </p:txBody>
      </p:sp>
      <p:sp>
        <p:nvSpPr>
          <p:cNvPr id="18437" name="Rectangle 7"/>
          <p:cNvSpPr>
            <a:spLocks noGrp="1" noChangeArrowheads="1"/>
          </p:cNvSpPr>
          <p:nvPr>
            <p:ph type="sldNum"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Page </a:t>
            </a:r>
            <a:fld id="{D798DD57-E888-4F58-B52C-8335C0926C0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US">
              <a:latin typeface="Times New Roman" pitchFamily="18" charset="0"/>
              <a:ea typeface="Arial Unicode MS" pitchFamily="34" charset="-128"/>
              <a:cs typeface="Arial Unicode MS" pitchFamily="34" charset="-128"/>
            </a:endParaRPr>
          </a:p>
        </p:txBody>
      </p:sp>
      <p:sp>
        <p:nvSpPr>
          <p:cNvPr id="18438"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algn="l"/>
            <a:endParaRPr lang="en-US" sz="2400">
              <a:solidFill>
                <a:schemeClr val="bg1"/>
              </a:solidFill>
            </a:endParaRPr>
          </a:p>
        </p:txBody>
      </p:sp>
      <p:sp>
        <p:nvSpPr>
          <p:cNvPr id="18439" name="Rectangle 2"/>
          <p:cNvSpPr txBox="1">
            <a:spLocks noGrp="1" noChangeArrowheads="1"/>
          </p:cNvSpPr>
          <p:nvPr>
            <p:ph type="body"/>
          </p:nvPr>
        </p:nvSpPr>
        <p:spPr>
          <a:xfrm>
            <a:off x="923925" y="4408488"/>
            <a:ext cx="5086350" cy="4270375"/>
          </a:xfrm>
          <a:noFill/>
          <a:ln/>
        </p:spPr>
        <p:txBody>
          <a:bodyPr wrap="none" anchor="ctr"/>
          <a:lstStyle/>
          <a:p>
            <a:endParaRPr lang="en-US">
              <a:latin typeface="Times New Roman" pitchFamily="18" charset="0"/>
            </a:endParaRPr>
          </a:p>
        </p:txBody>
      </p:sp>
    </p:spTree>
    <p:extLst>
      <p:ext uri="{BB962C8B-B14F-4D97-AF65-F5344CB8AC3E}">
        <p14:creationId xmlns:p14="http://schemas.microsoft.com/office/powerpoint/2010/main" val="28361276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doc.: IEEE 802.11-14/0497r0</a:t>
            </a:r>
          </a:p>
        </p:txBody>
      </p:sp>
      <p:sp>
        <p:nvSpPr>
          <p:cNvPr id="18435" name="Rectangle 3"/>
          <p:cNvSpPr>
            <a:spLocks noGrp="1" noChangeArrowheads="1"/>
          </p:cNvSpPr>
          <p:nvPr>
            <p:ph type="dt"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April 2014</a:t>
            </a:r>
          </a:p>
        </p:txBody>
      </p:sp>
      <p:sp>
        <p:nvSpPr>
          <p:cNvPr id="18436" name="Rectangle 6"/>
          <p:cNvSpPr>
            <a:spLocks noGrp="1" noChangeArrowheads="1"/>
          </p:cNvSpPr>
          <p:nvPr>
            <p:ph type="ft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Norman Finn, Cisco Systems, Mark Hamilton, Spectralink</a:t>
            </a:r>
          </a:p>
        </p:txBody>
      </p:sp>
      <p:sp>
        <p:nvSpPr>
          <p:cNvPr id="18437" name="Rectangle 7"/>
          <p:cNvSpPr>
            <a:spLocks noGrp="1" noChangeArrowheads="1"/>
          </p:cNvSpPr>
          <p:nvPr>
            <p:ph type="sldNum"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Page </a:t>
            </a:r>
            <a:fld id="{D798DD57-E888-4F58-B52C-8335C0926C0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3</a:t>
            </a:fld>
            <a:endParaRPr lang="en-US">
              <a:latin typeface="Times New Roman" pitchFamily="18" charset="0"/>
              <a:ea typeface="Arial Unicode MS" pitchFamily="34" charset="-128"/>
              <a:cs typeface="Arial Unicode MS" pitchFamily="34" charset="-128"/>
            </a:endParaRPr>
          </a:p>
        </p:txBody>
      </p:sp>
      <p:sp>
        <p:nvSpPr>
          <p:cNvPr id="18438"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algn="l"/>
            <a:endParaRPr lang="en-US" sz="2400">
              <a:solidFill>
                <a:schemeClr val="bg1"/>
              </a:solidFill>
            </a:endParaRPr>
          </a:p>
        </p:txBody>
      </p:sp>
      <p:sp>
        <p:nvSpPr>
          <p:cNvPr id="18439" name="Rectangle 2"/>
          <p:cNvSpPr txBox="1">
            <a:spLocks noGrp="1" noChangeArrowheads="1"/>
          </p:cNvSpPr>
          <p:nvPr>
            <p:ph type="body"/>
          </p:nvPr>
        </p:nvSpPr>
        <p:spPr>
          <a:xfrm>
            <a:off x="923925" y="4408488"/>
            <a:ext cx="5086350" cy="4270375"/>
          </a:xfrm>
          <a:noFill/>
          <a:ln/>
        </p:spPr>
        <p:txBody>
          <a:bodyPr wrap="none" anchor="ctr"/>
          <a:lstStyle/>
          <a:p>
            <a:endParaRPr lang="en-US">
              <a:latin typeface="Times New Roman" pitchFamily="18" charset="0"/>
            </a:endParaRPr>
          </a:p>
        </p:txBody>
      </p:sp>
    </p:spTree>
    <p:extLst>
      <p:ext uri="{BB962C8B-B14F-4D97-AF65-F5344CB8AC3E}">
        <p14:creationId xmlns:p14="http://schemas.microsoft.com/office/powerpoint/2010/main" val="14563632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algn="l">
              <a:buFont typeface="Times New Roman" pitchFamily="16" charset="0"/>
              <a:buNone/>
              <a:defRPr/>
            </a:pPr>
            <a:endParaRPr lang="en-GB" sz="2400">
              <a:solidFill>
                <a:schemeClr val="bg1"/>
              </a:solidFill>
              <a:latin typeface="Times New Roman" pitchFamily="16" charset="0"/>
              <a:ea typeface="MS Gothic" charset="-128"/>
            </a:endParaRPr>
          </a:p>
        </p:txBody>
      </p:sp>
      <p:sp>
        <p:nvSpPr>
          <p:cNvPr id="5"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algn="l">
              <a:buFont typeface="Times New Roman" pitchFamily="16" charset="0"/>
              <a:buNone/>
              <a:defRPr/>
            </a:pPr>
            <a:endParaRPr lang="en-GB" sz="2400">
              <a:solidFill>
                <a:schemeClr val="bg1"/>
              </a:solidFill>
              <a:latin typeface="Times New Roman" pitchFamily="16" charset="0"/>
              <a:ea typeface="MS Gothic" charset="-128"/>
            </a:endParaRPr>
          </a:p>
        </p:txBody>
      </p:sp>
      <p:sp>
        <p:nvSpPr>
          <p:cNvPr id="6" name="Date Placeholder 3"/>
          <p:cNvSpPr txBox="1">
            <a:spLocks/>
          </p:cNvSpPr>
          <p:nvPr/>
        </p:nvSpPr>
        <p:spPr bwMode="auto">
          <a:xfrm>
            <a:off x="5000625" y="357188"/>
            <a:ext cx="3500438" cy="273050"/>
          </a:xfrm>
          <a:prstGeom prst="rect">
            <a:avLst/>
          </a:prstGeom>
          <a:noFill/>
          <a:ln w="9525">
            <a:noFill/>
            <a:round/>
            <a:headEnd/>
            <a:tailEnd/>
          </a:ln>
          <a:effectLst/>
        </p:spPr>
        <p:txBody>
          <a:bodyPr lIns="0" tIns="0" rIns="0" bIns="0" anchor="b"/>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ea typeface="Arial Unicode MS" pitchFamily="34" charset="-128"/>
                <a:cs typeface="Arial Unicode MS" pitchFamily="34" charset="-128"/>
              </a:rPr>
              <a:t>doc.: IEEE 11-20/1639r11</a:t>
            </a:r>
          </a:p>
        </p:txBody>
      </p:sp>
      <p:sp>
        <p:nvSpPr>
          <p:cNvPr id="7" name="Date Placeholder 3"/>
          <p:cNvSpPr txBox="1">
            <a:spLocks/>
          </p:cNvSpPr>
          <p:nvPr userDrawn="1"/>
        </p:nvSpPr>
        <p:spPr bwMode="auto">
          <a:xfrm>
            <a:off x="684213" y="333375"/>
            <a:ext cx="2087562" cy="273050"/>
          </a:xfrm>
          <a:prstGeom prst="rect">
            <a:avLst/>
          </a:prstGeom>
          <a:noFill/>
          <a:ln w="9525">
            <a:noFill/>
            <a:round/>
            <a:headEnd/>
            <a:tailEnd/>
          </a:ln>
          <a:effectLst/>
        </p:spPr>
        <p:txBody>
          <a:bodyPr lIns="0" tIns="0" rIns="0" bIns="0" anchor="b"/>
          <a:lstStyle/>
          <a:p>
            <a:pPr algn="l"/>
            <a:r>
              <a:rPr lang="en-US" sz="1800" b="1" dirty="0">
                <a:solidFill>
                  <a:schemeClr val="tx1"/>
                </a:solidFill>
              </a:rPr>
              <a:t>February 2021</a:t>
            </a:r>
            <a:endParaRPr lang="en-GB" sz="1800" b="1" dirty="0">
              <a:solidFill>
                <a:schemeClr val="tx1"/>
              </a:solidFill>
            </a:endParaRPr>
          </a:p>
        </p:txBody>
      </p:sp>
      <p:sp>
        <p:nvSpPr>
          <p:cNvPr id="8" name="Date Placeholder 3"/>
          <p:cNvSpPr txBox="1">
            <a:spLocks/>
          </p:cNvSpPr>
          <p:nvPr userDrawn="1"/>
        </p:nvSpPr>
        <p:spPr bwMode="auto">
          <a:xfrm>
            <a:off x="684213" y="6453188"/>
            <a:ext cx="719137" cy="201612"/>
          </a:xfrm>
          <a:prstGeom prst="rect">
            <a:avLst/>
          </a:prstGeom>
          <a:noFill/>
          <a:ln w="9525">
            <a:noFill/>
            <a:round/>
            <a:headEnd/>
            <a:tailEnd/>
          </a:ln>
          <a:effectLst/>
        </p:spPr>
        <p:txBody>
          <a:bodyPr lIns="0" tIns="0" rIns="0" bIns="0" anchor="b"/>
          <a:lstStyle>
            <a:lvl1pPr>
              <a:defRPr/>
            </a:lvl1pPr>
          </a:lstStyle>
          <a:p>
            <a:pPr algn="l">
              <a:buFont typeface="Times New Roman" pitchFamily="16" charset="0"/>
              <a:buNone/>
              <a:defRPr/>
            </a:pPr>
            <a:r>
              <a:rPr lang="en-GB" sz="1200" dirty="0">
                <a:latin typeface="Times New Roman" pitchFamily="16" charset="0"/>
                <a:ea typeface="MS Gothic" charset="-128"/>
              </a:rPr>
              <a:t>Submission</a:t>
            </a:r>
            <a:endParaRPr lang="en-GB" sz="1200" b="1" dirty="0">
              <a:solidFill>
                <a:schemeClr val="tx1"/>
              </a:solidFill>
              <a:latin typeface="Times New Roman" pitchFamily="16" charset="0"/>
              <a:ea typeface="MS Gothic" charset="-128"/>
            </a:endParaRPr>
          </a:p>
        </p:txBody>
      </p:sp>
      <p:sp>
        <p:nvSpPr>
          <p:cNvPr id="9" name="Date Placeholder 3"/>
          <p:cNvSpPr txBox="1">
            <a:spLocks/>
          </p:cNvSpPr>
          <p:nvPr userDrawn="1"/>
        </p:nvSpPr>
        <p:spPr bwMode="auto">
          <a:xfrm>
            <a:off x="4140200" y="6453188"/>
            <a:ext cx="647700" cy="201612"/>
          </a:xfrm>
          <a:prstGeom prst="rect">
            <a:avLst/>
          </a:prstGeom>
          <a:noFill/>
          <a:ln w="9525">
            <a:noFill/>
            <a:round/>
            <a:headEnd/>
            <a:tailEnd/>
          </a:ln>
          <a:effectLst/>
        </p:spPr>
        <p:txBody>
          <a:bodyPr lIns="0" tIns="0" rIns="0" bIns="0" anchor="b"/>
          <a:lstStyle>
            <a:lvl1pPr>
              <a:defRPr/>
            </a:lvl1pPr>
          </a:lstStyle>
          <a:p>
            <a:pPr algn="l">
              <a:buFont typeface="Times New Roman" pitchFamily="16" charset="0"/>
              <a:buNone/>
              <a:defRPr/>
            </a:pPr>
            <a:r>
              <a:rPr lang="en-GB" sz="1200" dirty="0">
                <a:solidFill>
                  <a:schemeClr val="tx1"/>
                </a:solidFill>
                <a:latin typeface="Times New Roman" pitchFamily="16" charset="0"/>
                <a:ea typeface="MS Gothic" charset="-128"/>
              </a:rPr>
              <a:t>Slide </a:t>
            </a:r>
            <a:fld id="{9F342BB7-22B5-4100-9C4D-5F8452E5D4A3}" type="slidenum">
              <a:rPr lang="en-GB" sz="1200" smtClean="0">
                <a:solidFill>
                  <a:schemeClr val="tx1"/>
                </a:solidFill>
                <a:latin typeface="Times New Roman" pitchFamily="16" charset="0"/>
                <a:ea typeface="MS Gothic" charset="-128"/>
              </a:rPr>
              <a:pPr algn="l">
                <a:buFont typeface="Times New Roman" pitchFamily="16" charset="0"/>
                <a:buNone/>
                <a:defRPr/>
              </a:pPr>
              <a:t>‹#›</a:t>
            </a:fld>
            <a:endParaRPr lang="en-GB" sz="1200" dirty="0">
              <a:solidFill>
                <a:schemeClr val="tx1"/>
              </a:solidFill>
              <a:latin typeface="Times New Roman" pitchFamily="16" charset="0"/>
              <a:ea typeface="MS Gothic" charset="-128"/>
            </a:endParaRPr>
          </a:p>
        </p:txBody>
      </p:sp>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Slide Number Placeholder 5"/>
          <p:cNvSpPr>
            <a:spLocks noGrp="1"/>
          </p:cNvSpPr>
          <p:nvPr>
            <p:ph type="sldNum" idx="10"/>
          </p:nvPr>
        </p:nvSpPr>
        <p:spPr/>
        <p:txBody>
          <a:bodyPr/>
          <a:lstStyle>
            <a:lvl1pPr>
              <a:defRPr dirty="0"/>
            </a:lvl1pPr>
          </a:lstStyle>
          <a:p>
            <a:pPr>
              <a:defRPr/>
            </a:pPr>
            <a:r>
              <a:rPr lang="en-GB"/>
              <a:t>Slide </a:t>
            </a:r>
            <a:fld id="{9902F5C3-EE39-44CE-A5E3-4276D55FC75D}" type="slidenum">
              <a:rPr lang="en-GB"/>
              <a:pPr>
                <a:defRPr/>
              </a:pPr>
              <a:t>‹#›</a:t>
            </a:fld>
            <a:endParaRPr lang="en-GB"/>
          </a:p>
        </p:txBody>
      </p:sp>
      <p:sp>
        <p:nvSpPr>
          <p:cNvPr id="11" name="Rectangle 4"/>
          <p:cNvSpPr>
            <a:spLocks noGrp="1" noChangeArrowheads="1"/>
          </p:cNvSpPr>
          <p:nvPr>
            <p:ph type="ftr" idx="11"/>
          </p:nvPr>
        </p:nvSpPr>
        <p:spPr/>
        <p:txBody>
          <a:bodyPr/>
          <a:lstStyle>
            <a:lvl1pPr>
              <a:defRPr/>
            </a:lvl1pPr>
          </a:lstStyle>
          <a:p>
            <a:r>
              <a:rPr lang="en-GB" dirty="0"/>
              <a:t>Mark Hamilton, Ruckus/CommScope</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69"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40970" name="Rectangle 2"/>
          <p:cNvSpPr>
            <a:spLocks noGrp="1" noChangeArrowheads="1"/>
          </p:cNvSpPr>
          <p:nvPr>
            <p:ph type="body" idx="1"/>
          </p:nvPr>
        </p:nvSpPr>
        <p:spPr bwMode="auto">
          <a:xfrm>
            <a:off x="684213" y="1989138"/>
            <a:ext cx="7770812" cy="4113212"/>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5" name="Slide Number Placeholder 5"/>
          <p:cNvSpPr>
            <a:spLocks noGrp="1"/>
          </p:cNvSpPr>
          <p:nvPr>
            <p:ph type="sldNum" idx="4"/>
          </p:nvPr>
        </p:nvSpPr>
        <p:spPr>
          <a:xfrm>
            <a:off x="4356100" y="4868863"/>
            <a:ext cx="528638" cy="363537"/>
          </a:xfrm>
          <a:prstGeom prst="rect">
            <a:avLst/>
          </a:prstGeom>
        </p:spPr>
        <p:txBody>
          <a:bodyPr/>
          <a:lstStyle>
            <a:lvl1pPr algn="l">
              <a:buFont typeface="Times New Roman" pitchFamily="16" charset="0"/>
              <a:buNone/>
              <a:defRPr sz="2400" dirty="0">
                <a:solidFill>
                  <a:schemeClr val="bg1"/>
                </a:solidFill>
                <a:latin typeface="Times New Roman" pitchFamily="16" charset="0"/>
                <a:ea typeface="MS Gothic" charset="-128"/>
              </a:defRPr>
            </a:lvl1pPr>
          </a:lstStyle>
          <a:p>
            <a:pPr>
              <a:defRPr/>
            </a:pPr>
            <a:r>
              <a:rPr lang="en-GB"/>
              <a:t>Slide </a:t>
            </a:r>
            <a:fld id="{035E315F-9D7E-420F-9D9E-F633AD025BEF}" type="slidenum">
              <a:rPr lang="en-GB"/>
              <a:pPr>
                <a:defRPr/>
              </a:pPr>
              <a:t>‹#›</a:t>
            </a:fld>
            <a:endParaRPr lang="en-GB"/>
          </a:p>
        </p:txBody>
      </p:sp>
      <p:sp>
        <p:nvSpPr>
          <p:cNvPr id="16" name="Rectangle 4"/>
          <p:cNvSpPr>
            <a:spLocks noGrp="1" noChangeArrowheads="1"/>
          </p:cNvSpPr>
          <p:nvPr>
            <p:ph type="ftr" idx="3"/>
          </p:nvPr>
        </p:nvSpPr>
        <p:spPr bwMode="auto">
          <a:xfrm>
            <a:off x="4716463" y="6475413"/>
            <a:ext cx="3825875" cy="193675"/>
          </a:xfrm>
          <a:prstGeom prst="rect">
            <a:avLst/>
          </a:prstGeom>
          <a:ln>
            <a:round/>
            <a:headEnd/>
            <a:tailEnd/>
          </a:ln>
        </p:spPr>
        <p:txBody>
          <a:bodyPr vert="horz" wrap="square" lIns="0" tIns="0" rIns="0" bIns="0" numCol="1" anchor="t" anchorCtr="0" compatLnSpc="1">
            <a:prstTxWarp prst="textNoShape">
              <a:avLst/>
            </a:prstTxWarp>
          </a:bodyPr>
          <a:lstStyle>
            <a:lvl1pPr algn="r">
              <a:defRPr sz="1200">
                <a:ea typeface="Arial Unicode MS" pitchFamily="34" charset="-128"/>
                <a:cs typeface="Arial Unicode MS" pitchFamily="34" charset="-128"/>
              </a:defRPr>
            </a:lvl1pPr>
          </a:lstStyle>
          <a:p>
            <a:r>
              <a:rPr lang="en-GB" dirty="0"/>
              <a:t>Mark Hamilton, Ruckus/Brocade</a:t>
            </a:r>
          </a:p>
        </p:txBody>
      </p:sp>
    </p:spTree>
  </p:cSld>
  <p:clrMap bg1="lt1" tx1="dk1" bg2="lt2" tx2="dk2" accent1="accent1" accent2="accent2" accent3="accent3" accent4="accent4" accent5="accent5" accent6="accent6" hlink="hlink" folHlink="folHlink"/>
  <p:sldLayoutIdLst>
    <p:sldLayoutId id="2147483652" r:id="rId1"/>
  </p:sldLayoutIdLst>
  <p:hf hdr="0"/>
  <p:txStyles>
    <p:titleStyle>
      <a:lvl1pPr algn="ctr" defTabSz="449263" rtl="0" fontAlgn="base">
        <a:spcBef>
          <a:spcPct val="0"/>
        </a:spcBef>
        <a:spcAft>
          <a:spcPct val="0"/>
        </a:spcAft>
        <a:buClr>
          <a:srgbClr val="000000"/>
        </a:buClr>
        <a:buSzPct val="100000"/>
        <a:buFont typeface="Times New Roman" pitchFamily="18" charset="0"/>
        <a:defRPr sz="3200" b="1">
          <a:solidFill>
            <a:srgbClr val="000000"/>
          </a:solidFill>
          <a:latin typeface="+mj-lt"/>
          <a:ea typeface="+mj-ea"/>
          <a:cs typeface="+mj-cs"/>
        </a:defRPr>
      </a:lvl1pPr>
      <a:lvl2pPr algn="ctr" defTabSz="449263" rtl="0" fontAlgn="base">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defRPr>
      </a:lvl2pPr>
      <a:lvl3pPr algn="ctr" defTabSz="449263" rtl="0" fontAlgn="base">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defRPr>
      </a:lvl3pPr>
      <a:lvl4pPr algn="ctr" defTabSz="449263" rtl="0" fontAlgn="base">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defRPr>
      </a:lvl4pPr>
      <a:lvl5pPr algn="ctr" defTabSz="449263" rtl="0" fontAlgn="base">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0.emf"/><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21.em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0"/>
          </p:nvPr>
        </p:nvSpPr>
        <p:spPr/>
        <p:txBody>
          <a:bodyPr/>
          <a:lstStyle/>
          <a:p>
            <a:pPr>
              <a:defRPr/>
            </a:pPr>
            <a:r>
              <a:rPr lang="en-GB"/>
              <a:t>Slide </a:t>
            </a:r>
            <a:fld id="{43FFF1FD-F421-45EF-B2F7-3B6C7D498092}" type="slidenum">
              <a:rPr lang="en-GB"/>
              <a:pPr>
                <a:defRPr/>
              </a:pPr>
              <a:t>1</a:t>
            </a:fld>
            <a:endParaRPr lang="en-GB"/>
          </a:p>
        </p:txBody>
      </p:sp>
      <p:sp>
        <p:nvSpPr>
          <p:cNvPr id="7" name="Rectangle 4"/>
          <p:cNvSpPr>
            <a:spLocks noGrp="1" noChangeArrowheads="1"/>
          </p:cNvSpPr>
          <p:nvPr>
            <p:ph type="ftr" idx="11"/>
          </p:nvPr>
        </p:nvSpPr>
        <p:spPr/>
        <p:txBody>
          <a:bodyPr/>
          <a:lstStyle/>
          <a:p>
            <a:r>
              <a:rPr lang="en-GB" dirty="0"/>
              <a:t>Mark Hamilton, Ruckus/CommScope</a:t>
            </a:r>
          </a:p>
        </p:txBody>
      </p:sp>
      <p:sp>
        <p:nvSpPr>
          <p:cNvPr id="3120" name="Rectangle 1"/>
          <p:cNvSpPr>
            <a:spLocks noGrp="1" noChangeArrowheads="1"/>
          </p:cNvSpPr>
          <p:nvPr>
            <p:ph type="title"/>
          </p:nvPr>
        </p:nvSpPr>
        <p:spPr>
          <a:xfrm>
            <a:off x="0" y="692150"/>
            <a:ext cx="9144000" cy="1066800"/>
          </a:xfrm>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Times New Roman" pitchFamily="18" charset="0"/>
                <a:ea typeface="MS Gothic" pitchFamily="49" charset="-128"/>
              </a:rPr>
              <a:t>802.11be AP MLD Architecture Discussion</a:t>
            </a:r>
          </a:p>
        </p:txBody>
      </p:sp>
      <p:sp>
        <p:nvSpPr>
          <p:cNvPr id="3074" name="Rectangle 2"/>
          <p:cNvSpPr>
            <a:spLocks noGrp="1" noChangeArrowheads="1"/>
          </p:cNvSpPr>
          <p:nvPr>
            <p:ph type="body" idx="1"/>
          </p:nvPr>
        </p:nvSpPr>
        <p:spPr>
          <a:xfrm>
            <a:off x="685800" y="1663700"/>
            <a:ext cx="7772400" cy="396875"/>
          </a:xfrm>
        </p:spPr>
        <p:txBody>
          <a:bodyPr>
            <a:normAutofit lnSpcReduction="10000"/>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latin typeface="Times New Roman" pitchFamily="18" charset="0"/>
                <a:ea typeface="MS Gothic" pitchFamily="49" charset="-128"/>
              </a:rPr>
              <a:t>Date:</a:t>
            </a:r>
            <a:r>
              <a:rPr lang="en-GB" sz="2000" b="0" dirty="0">
                <a:latin typeface="Times New Roman" pitchFamily="18" charset="0"/>
                <a:ea typeface="MS Gothic" pitchFamily="49" charset="-128"/>
              </a:rPr>
              <a:t> 2021-01-13</a:t>
            </a:r>
          </a:p>
        </p:txBody>
      </p:sp>
      <p:graphicFrame>
        <p:nvGraphicFramePr>
          <p:cNvPr id="3119" name="Object 47"/>
          <p:cNvGraphicFramePr>
            <a:graphicFrameLocks noChangeAspect="1"/>
          </p:cNvGraphicFramePr>
          <p:nvPr>
            <p:extLst>
              <p:ext uri="{D42A27DB-BD31-4B8C-83A1-F6EECF244321}">
                <p14:modId xmlns:p14="http://schemas.microsoft.com/office/powerpoint/2010/main" val="64060573"/>
              </p:ext>
            </p:extLst>
          </p:nvPr>
        </p:nvGraphicFramePr>
        <p:xfrm>
          <a:off x="538163" y="2349500"/>
          <a:ext cx="7996237" cy="2438400"/>
        </p:xfrm>
        <a:graphic>
          <a:graphicData uri="http://schemas.openxmlformats.org/presentationml/2006/ole">
            <mc:AlternateContent xmlns:mc="http://schemas.openxmlformats.org/markup-compatibility/2006">
              <mc:Choice xmlns:v="urn:schemas-microsoft-com:vml" Requires="v">
                <p:oleObj spid="_x0000_s3342" name="Document" r:id="rId4" imgW="8267030" imgH="2518660" progId="Word.Document.8">
                  <p:embed/>
                </p:oleObj>
              </mc:Choice>
              <mc:Fallback>
                <p:oleObj name="Document" r:id="rId4" imgW="8267030" imgH="2518660" progId="Word.Document.8">
                  <p:embed/>
                  <p:pic>
                    <p:nvPicPr>
                      <p:cNvPr id="0" name="Picture 47"/>
                      <p:cNvPicPr>
                        <a:picLocks noChangeAspect="1" noChangeArrowheads="1"/>
                      </p:cNvPicPr>
                      <p:nvPr/>
                    </p:nvPicPr>
                    <p:blipFill>
                      <a:blip r:embed="rId5"/>
                      <a:srcRect/>
                      <a:stretch>
                        <a:fillRect/>
                      </a:stretch>
                    </p:blipFill>
                    <p:spPr bwMode="auto">
                      <a:xfrm>
                        <a:off x="538163" y="2349500"/>
                        <a:ext cx="7996237" cy="24384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122" name="Rectangle 4"/>
          <p:cNvSpPr>
            <a:spLocks noChangeArrowheads="1"/>
          </p:cNvSpPr>
          <p:nvPr/>
        </p:nvSpPr>
        <p:spPr bwMode="auto">
          <a:xfrm>
            <a:off x="533400" y="1939925"/>
            <a:ext cx="1447800" cy="381000"/>
          </a:xfrm>
          <a:prstGeom prst="rect">
            <a:avLst/>
          </a:prstGeom>
          <a:noFill/>
          <a:ln w="9525">
            <a:noFill/>
            <a:round/>
            <a:headEnd/>
            <a:tailEnd/>
          </a:ln>
        </p:spPr>
        <p:txBody>
          <a:bodyPr lIns="92160" tIns="46080" rIns="92160" bIns="46080"/>
          <a:lstStyle/>
          <a:p>
            <a:pPr algn="l">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10</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Data plane/management plane</a:t>
            </a:r>
            <a:endParaRPr lang="en-US" sz="3600" b="0" kern="1200" dirty="0">
              <a:solidFill>
                <a:schemeClr val="accent6"/>
              </a:solidFill>
            </a:endParaRPr>
          </a:p>
        </p:txBody>
      </p:sp>
      <p:sp>
        <p:nvSpPr>
          <p:cNvPr id="8" name="Rectangle 2"/>
          <p:cNvSpPr txBox="1">
            <a:spLocks noChangeArrowheads="1"/>
          </p:cNvSpPr>
          <p:nvPr/>
        </p:nvSpPr>
        <p:spPr bwMode="auto">
          <a:xfrm>
            <a:off x="715492" y="1705658"/>
            <a:ext cx="7992243" cy="4155939"/>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Note that Figure 5-1 is really just a data plane view.  But, we are considering some management plane traffic/functions.  It would be helpful to clarify with a diagram that shows management functions.</a:t>
            </a:r>
          </a:p>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kern="0" dirty="0">
              <a:solidFill>
                <a:schemeClr val="tx1"/>
              </a:solidFill>
              <a:latin typeface="Times New Roman" pitchFamily="18" charset="0"/>
              <a:ea typeface="MS Gothic" pitchFamily="49" charset="-128"/>
            </a:endParaRPr>
          </a:p>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Many years ago (2008), the ARC SC started work on an overall architecture picture that combines data and management (and some control) functions.  See 11-08/949 and 11-08/1298. </a:t>
            </a:r>
          </a:p>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kern="0" dirty="0">
              <a:solidFill>
                <a:schemeClr val="tx1"/>
              </a:solidFill>
              <a:latin typeface="Times New Roman" pitchFamily="18" charset="0"/>
              <a:ea typeface="MS Gothic" pitchFamily="49" charset="-128"/>
            </a:endParaRPr>
          </a:p>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That ARC work was intended to be relatively comprehensive, and therefore got complicated (and never finished).  We can try something simpler for 11be purposes (next slide).</a:t>
            </a:r>
            <a:endParaRPr lang="en-US" sz="1400" kern="0" dirty="0">
              <a:solidFill>
                <a:schemeClr val="tx1"/>
              </a:solidFill>
              <a:latin typeface="Times New Roman" pitchFamily="18" charset="0"/>
              <a:ea typeface="MS Gothic" pitchFamily="49" charset="-128"/>
            </a:endParaRPr>
          </a:p>
          <a:p>
            <a:pPr marL="796925" lvl="1"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latin typeface="Times New Roman" pitchFamily="18" charset="0"/>
              <a:ea typeface="MS Gothic" pitchFamily="49" charset="-128"/>
            </a:endParaRPr>
          </a:p>
        </p:txBody>
      </p:sp>
    </p:spTree>
    <p:extLst>
      <p:ext uri="{BB962C8B-B14F-4D97-AF65-F5344CB8AC3E}">
        <p14:creationId xmlns:p14="http://schemas.microsoft.com/office/powerpoint/2010/main" val="93942837"/>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11</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pic>
        <p:nvPicPr>
          <p:cNvPr id="2" name="Picture 1">
            <a:extLst>
              <a:ext uri="{FF2B5EF4-FFF2-40B4-BE49-F238E27FC236}">
                <a16:creationId xmlns:a16="http://schemas.microsoft.com/office/drawing/2014/main" id="{7F5731D6-FEB8-49CC-992D-2A4ADA7168CD}"/>
              </a:ext>
            </a:extLst>
          </p:cNvPr>
          <p:cNvPicPr>
            <a:picLocks noChangeAspect="1"/>
          </p:cNvPicPr>
          <p:nvPr/>
        </p:nvPicPr>
        <p:blipFill>
          <a:blip r:embed="rId2"/>
          <a:stretch>
            <a:fillRect/>
          </a:stretch>
        </p:blipFill>
        <p:spPr>
          <a:xfrm>
            <a:off x="899592" y="764704"/>
            <a:ext cx="7139084" cy="5486706"/>
          </a:xfrm>
          <a:prstGeom prst="rect">
            <a:avLst/>
          </a:prstGeom>
        </p:spPr>
      </p:pic>
    </p:spTree>
    <p:extLst>
      <p:ext uri="{BB962C8B-B14F-4D97-AF65-F5344CB8AC3E}">
        <p14:creationId xmlns:p14="http://schemas.microsoft.com/office/powerpoint/2010/main" val="1238691733"/>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12</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8" name="Rectangle 2"/>
          <p:cNvSpPr txBox="1">
            <a:spLocks noChangeArrowheads="1"/>
          </p:cNvSpPr>
          <p:nvPr/>
        </p:nvSpPr>
        <p:spPr bwMode="auto">
          <a:xfrm>
            <a:off x="755576" y="1124744"/>
            <a:ext cx="3064419" cy="838201"/>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Let’s simplify a bit:</a:t>
            </a:r>
            <a:endParaRPr lang="en-US" sz="1400" kern="0" dirty="0">
              <a:solidFill>
                <a:schemeClr val="tx1"/>
              </a:solidFill>
              <a:latin typeface="Times New Roman" pitchFamily="18" charset="0"/>
              <a:ea typeface="MS Gothic" pitchFamily="49" charset="-128"/>
            </a:endParaRPr>
          </a:p>
        </p:txBody>
      </p:sp>
      <p:pic>
        <p:nvPicPr>
          <p:cNvPr id="2" name="Picture 1">
            <a:extLst>
              <a:ext uri="{FF2B5EF4-FFF2-40B4-BE49-F238E27FC236}">
                <a16:creationId xmlns:a16="http://schemas.microsoft.com/office/drawing/2014/main" id="{416162A9-032D-41AD-8676-C81D33A54E72}"/>
              </a:ext>
            </a:extLst>
          </p:cNvPr>
          <p:cNvPicPr>
            <a:picLocks noChangeAspect="1"/>
          </p:cNvPicPr>
          <p:nvPr/>
        </p:nvPicPr>
        <p:blipFill>
          <a:blip r:embed="rId2"/>
          <a:stretch>
            <a:fillRect/>
          </a:stretch>
        </p:blipFill>
        <p:spPr>
          <a:xfrm>
            <a:off x="611560" y="2132856"/>
            <a:ext cx="4371228" cy="3372162"/>
          </a:xfrm>
          <a:prstGeom prst="rect">
            <a:avLst/>
          </a:prstGeom>
          <a:ln w="12700">
            <a:solidFill>
              <a:schemeClr val="tx1"/>
            </a:solidFill>
          </a:ln>
        </p:spPr>
      </p:pic>
      <p:pic>
        <p:nvPicPr>
          <p:cNvPr id="4" name="Picture 3">
            <a:extLst>
              <a:ext uri="{FF2B5EF4-FFF2-40B4-BE49-F238E27FC236}">
                <a16:creationId xmlns:a16="http://schemas.microsoft.com/office/drawing/2014/main" id="{ED10775A-D3DE-4CF5-A3C3-7D8C1A0895A8}"/>
              </a:ext>
            </a:extLst>
          </p:cNvPr>
          <p:cNvPicPr>
            <a:picLocks noChangeAspect="1"/>
          </p:cNvPicPr>
          <p:nvPr/>
        </p:nvPicPr>
        <p:blipFill>
          <a:blip r:embed="rId3"/>
          <a:stretch>
            <a:fillRect/>
          </a:stretch>
        </p:blipFill>
        <p:spPr>
          <a:xfrm>
            <a:off x="5897442" y="2492896"/>
            <a:ext cx="2772356" cy="2862632"/>
          </a:xfrm>
          <a:prstGeom prst="rect">
            <a:avLst/>
          </a:prstGeom>
          <a:ln w="12700">
            <a:solidFill>
              <a:schemeClr val="tx1"/>
            </a:solidFill>
          </a:ln>
        </p:spPr>
      </p:pic>
      <p:cxnSp>
        <p:nvCxnSpPr>
          <p:cNvPr id="6" name="Straight Arrow Connector 5">
            <a:extLst>
              <a:ext uri="{FF2B5EF4-FFF2-40B4-BE49-F238E27FC236}">
                <a16:creationId xmlns:a16="http://schemas.microsoft.com/office/drawing/2014/main" id="{BC2E26F6-6BA2-4A43-9A80-F47F2BF8E0EB}"/>
              </a:ext>
            </a:extLst>
          </p:cNvPr>
          <p:cNvCxnSpPr/>
          <p:nvPr/>
        </p:nvCxnSpPr>
        <p:spPr bwMode="auto">
          <a:xfrm>
            <a:off x="5148064" y="3818937"/>
            <a:ext cx="576064"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604667095"/>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13</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8" name="Rectangle 2"/>
          <p:cNvSpPr txBox="1">
            <a:spLocks noChangeArrowheads="1"/>
          </p:cNvSpPr>
          <p:nvPr/>
        </p:nvSpPr>
        <p:spPr bwMode="auto">
          <a:xfrm>
            <a:off x="755576" y="1124744"/>
            <a:ext cx="7056784" cy="838201"/>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Note that, within any AP (legacy or AP MLD), there is a conceptual table, of peer non-AP STAs:</a:t>
            </a:r>
            <a:endParaRPr lang="en-US" sz="1400" kern="0" dirty="0">
              <a:solidFill>
                <a:schemeClr val="tx1"/>
              </a:solidFill>
              <a:latin typeface="Times New Roman" pitchFamily="18" charset="0"/>
              <a:ea typeface="MS Gothic" pitchFamily="49" charset="-128"/>
            </a:endParaRPr>
          </a:p>
        </p:txBody>
      </p:sp>
      <p:graphicFrame>
        <p:nvGraphicFramePr>
          <p:cNvPr id="3" name="Table 4">
            <a:extLst>
              <a:ext uri="{FF2B5EF4-FFF2-40B4-BE49-F238E27FC236}">
                <a16:creationId xmlns:a16="http://schemas.microsoft.com/office/drawing/2014/main" id="{57010DFC-D652-44C6-BC16-B8D6A50C891F}"/>
              </a:ext>
            </a:extLst>
          </p:cNvPr>
          <p:cNvGraphicFramePr>
            <a:graphicFrameLocks noGrp="1"/>
          </p:cNvGraphicFramePr>
          <p:nvPr>
            <p:extLst>
              <p:ext uri="{D42A27DB-BD31-4B8C-83A1-F6EECF244321}">
                <p14:modId xmlns:p14="http://schemas.microsoft.com/office/powerpoint/2010/main" val="3487244429"/>
              </p:ext>
            </p:extLst>
          </p:nvPr>
        </p:nvGraphicFramePr>
        <p:xfrm>
          <a:off x="827584" y="1935412"/>
          <a:ext cx="7416825" cy="4312920"/>
        </p:xfrm>
        <a:graphic>
          <a:graphicData uri="http://schemas.openxmlformats.org/drawingml/2006/table">
            <a:tbl>
              <a:tblPr firstRow="1" bandRow="1">
                <a:tableStyleId>{5C22544A-7EE6-4342-B048-85BDC9FD1C3A}</a:tableStyleId>
              </a:tblPr>
              <a:tblGrid>
                <a:gridCol w="1080120">
                  <a:extLst>
                    <a:ext uri="{9D8B030D-6E8A-4147-A177-3AD203B41FA5}">
                      <a16:colId xmlns:a16="http://schemas.microsoft.com/office/drawing/2014/main" val="460561611"/>
                    </a:ext>
                  </a:extLst>
                </a:gridCol>
                <a:gridCol w="1800200">
                  <a:extLst>
                    <a:ext uri="{9D8B030D-6E8A-4147-A177-3AD203B41FA5}">
                      <a16:colId xmlns:a16="http://schemas.microsoft.com/office/drawing/2014/main" val="2574695055"/>
                    </a:ext>
                  </a:extLst>
                </a:gridCol>
                <a:gridCol w="4536505">
                  <a:extLst>
                    <a:ext uri="{9D8B030D-6E8A-4147-A177-3AD203B41FA5}">
                      <a16:colId xmlns:a16="http://schemas.microsoft.com/office/drawing/2014/main" val="1727606941"/>
                    </a:ext>
                  </a:extLst>
                </a:gridCol>
              </a:tblGrid>
              <a:tr h="370840">
                <a:tc>
                  <a:txBody>
                    <a:bodyPr/>
                    <a:lstStyle/>
                    <a:p>
                      <a:endParaRPr lang="en-US" sz="1200"/>
                    </a:p>
                  </a:txBody>
                  <a:tcPr/>
                </a:tc>
                <a:tc>
                  <a:txBody>
                    <a:bodyPr/>
                    <a:lstStyle/>
                    <a:p>
                      <a:r>
                        <a:rPr lang="en-US" sz="1200" dirty="0"/>
                        <a:t>State</a:t>
                      </a:r>
                    </a:p>
                  </a:txBody>
                  <a:tcPr/>
                </a:tc>
                <a:tc>
                  <a:txBody>
                    <a:bodyPr/>
                    <a:lstStyle/>
                    <a:p>
                      <a:r>
                        <a:rPr lang="en-US" sz="1200" dirty="0"/>
                        <a:t>Other info</a:t>
                      </a:r>
                    </a:p>
                  </a:txBody>
                  <a:tcPr/>
                </a:tc>
                <a:extLst>
                  <a:ext uri="{0D108BD9-81ED-4DB2-BD59-A6C34878D82A}">
                    <a16:rowId xmlns:a16="http://schemas.microsoft.com/office/drawing/2014/main" val="3840744286"/>
                  </a:ext>
                </a:extLst>
              </a:tr>
              <a:tr h="370840">
                <a:tc>
                  <a:txBody>
                    <a:bodyPr/>
                    <a:lstStyle/>
                    <a:p>
                      <a:r>
                        <a:rPr lang="en-US" sz="1200" dirty="0"/>
                        <a:t>STA1</a:t>
                      </a:r>
                    </a:p>
                  </a:txBody>
                  <a:tcPr/>
                </a:tc>
                <a:tc>
                  <a:txBody>
                    <a:bodyPr/>
                    <a:lstStyle/>
                    <a:p>
                      <a:r>
                        <a:rPr lang="en-US" sz="1200" dirty="0"/>
                        <a:t>State 1 (</a:t>
                      </a:r>
                      <a:r>
                        <a:rPr lang="en-US" sz="1200" dirty="0" err="1"/>
                        <a:t>unauth</a:t>
                      </a:r>
                      <a:r>
                        <a:rPr lang="en-US" sz="1200" dirty="0"/>
                        <a:t>)</a:t>
                      </a:r>
                    </a:p>
                  </a:txBody>
                  <a:tcPr/>
                </a:tc>
                <a:tc>
                  <a:txBody>
                    <a:bodyPr/>
                    <a:lstStyle/>
                    <a:p>
                      <a:r>
                        <a:rPr lang="en-US" sz="1200" dirty="0"/>
                        <a:t>Data rates, HT capabilities, VHT capabilities</a:t>
                      </a:r>
                    </a:p>
                  </a:txBody>
                  <a:tcPr/>
                </a:tc>
                <a:extLst>
                  <a:ext uri="{0D108BD9-81ED-4DB2-BD59-A6C34878D82A}">
                    <a16:rowId xmlns:a16="http://schemas.microsoft.com/office/drawing/2014/main" val="250207488"/>
                  </a:ext>
                </a:extLst>
              </a:tr>
              <a:tr h="370840">
                <a:tc>
                  <a:txBody>
                    <a:bodyPr/>
                    <a:lstStyle/>
                    <a:p>
                      <a:r>
                        <a:rPr lang="en-US" sz="1200" dirty="0"/>
                        <a:t>STA2 (VHT)</a:t>
                      </a:r>
                    </a:p>
                  </a:txBody>
                  <a:tcPr/>
                </a:tc>
                <a:tc>
                  <a:txBody>
                    <a:bodyPr/>
                    <a:lstStyle/>
                    <a:p>
                      <a:r>
                        <a:rPr lang="en-US" sz="1200" dirty="0"/>
                        <a:t>State 4 (RSNA)</a:t>
                      </a:r>
                    </a:p>
                  </a:txBody>
                  <a:tcPr/>
                </a:tc>
                <a:tc>
                  <a:txBody>
                    <a:bodyPr/>
                    <a:lstStyle/>
                    <a:p>
                      <a:r>
                        <a:rPr lang="en-US" sz="1200" dirty="0"/>
                        <a:t>Data rates, PS state, RSNA info, HT capabilities, VHT capabilities, FILS info, SN, PN, Block Ack agreements, MSCS agreement, TFS agreement, etc., etc.</a:t>
                      </a:r>
                    </a:p>
                  </a:txBody>
                  <a:tcPr/>
                </a:tc>
                <a:extLst>
                  <a:ext uri="{0D108BD9-81ED-4DB2-BD59-A6C34878D82A}">
                    <a16:rowId xmlns:a16="http://schemas.microsoft.com/office/drawing/2014/main" val="2854829933"/>
                  </a:ext>
                </a:extLst>
              </a:tr>
              <a:tr h="370840">
                <a:tc>
                  <a:txBody>
                    <a:bodyPr/>
                    <a:lstStyle/>
                    <a:p>
                      <a:r>
                        <a:rPr lang="en-US" sz="1200" dirty="0"/>
                        <a:t>STA3 (HT)</a:t>
                      </a:r>
                    </a:p>
                  </a:txBody>
                  <a:tcPr/>
                </a:tc>
                <a:tc>
                  <a:txBody>
                    <a:bodyPr/>
                    <a:lstStyle/>
                    <a:p>
                      <a:r>
                        <a:rPr lang="en-US" sz="1200" dirty="0"/>
                        <a:t>State 4 (RSNA)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Data rates, PS state, RSNA info, HT capabilities, </a:t>
                      </a:r>
                      <a:r>
                        <a:rPr lang="en-US" sz="1200" strike="sngStrike" dirty="0"/>
                        <a:t>VHT capabilities,</a:t>
                      </a:r>
                      <a:r>
                        <a:rPr lang="en-US" sz="1200" dirty="0"/>
                        <a:t> FILS info, SN, PN, Block Ack agreements, MSCS agreement, TFS agreement, etc., etc.</a:t>
                      </a:r>
                    </a:p>
                  </a:txBody>
                  <a:tcPr/>
                </a:tc>
                <a:extLst>
                  <a:ext uri="{0D108BD9-81ED-4DB2-BD59-A6C34878D82A}">
                    <a16:rowId xmlns:a16="http://schemas.microsoft.com/office/drawing/2014/main" val="1481385235"/>
                  </a:ext>
                </a:extLst>
              </a:tr>
              <a:tr h="370840">
                <a:tc>
                  <a:txBody>
                    <a:bodyPr/>
                    <a:lstStyle/>
                    <a:p>
                      <a:r>
                        <a:rPr lang="en-US" sz="1200" dirty="0"/>
                        <a:t>STA4 (VHT)</a:t>
                      </a:r>
                    </a:p>
                  </a:txBody>
                  <a:tcPr/>
                </a:tc>
                <a:tc>
                  <a:txBody>
                    <a:bodyPr/>
                    <a:lstStyle/>
                    <a:p>
                      <a:r>
                        <a:rPr lang="en-US" sz="1200" dirty="0"/>
                        <a:t>State 3 (Assoc, not RSNA)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Data rates, PS state, RSNA info, HT capabilities, VHT capabilities, FILS info, SN, PN, </a:t>
                      </a:r>
                      <a:r>
                        <a:rPr lang="en-US" sz="1200" strike="sngStrike" dirty="0"/>
                        <a:t>Block Ack agreements, MSCS agreement, TFS agreement,</a:t>
                      </a:r>
                      <a:r>
                        <a:rPr lang="en-US" sz="1200" dirty="0"/>
                        <a:t> etc., etc.</a:t>
                      </a:r>
                    </a:p>
                  </a:txBody>
                  <a:tcPr/>
                </a:tc>
                <a:extLst>
                  <a:ext uri="{0D108BD9-81ED-4DB2-BD59-A6C34878D82A}">
                    <a16:rowId xmlns:a16="http://schemas.microsoft.com/office/drawing/2014/main" val="3804591384"/>
                  </a:ext>
                </a:extLst>
              </a:tr>
              <a:tr h="370840">
                <a:tc>
                  <a:txBody>
                    <a:bodyPr/>
                    <a:lstStyle/>
                    <a:p>
                      <a:r>
                        <a:rPr lang="en-US" sz="1200" dirty="0"/>
                        <a:t>STA5 (VHT)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State 4 (RSNA)</a:t>
                      </a:r>
                    </a:p>
                    <a:p>
                      <a:endParaRPr lang="en-US"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Data rates, PS state, RSNA info, HT capabilities, VHT capabilities, FILS info, SN, PN, Block Ack agreements, MSCS agreement, TFS agreement, etc., etc.</a:t>
                      </a:r>
                    </a:p>
                  </a:txBody>
                  <a:tcPr/>
                </a:tc>
                <a:extLst>
                  <a:ext uri="{0D108BD9-81ED-4DB2-BD59-A6C34878D82A}">
                    <a16:rowId xmlns:a16="http://schemas.microsoft.com/office/drawing/2014/main" val="1923946039"/>
                  </a:ext>
                </a:extLst>
              </a:tr>
              <a:tr h="370840">
                <a:tc>
                  <a:txBody>
                    <a:bodyPr/>
                    <a:lstStyle/>
                    <a:p>
                      <a:r>
                        <a:rPr lang="en-US" sz="1200" dirty="0"/>
                        <a:t>…</a:t>
                      </a:r>
                    </a:p>
                  </a:txBody>
                  <a:tcPr/>
                </a:tc>
                <a:tc>
                  <a:txBody>
                    <a:bodyPr/>
                    <a:lstStyle/>
                    <a:p>
                      <a:r>
                        <a:rPr lang="en-US" sz="1200" dirty="0"/>
                        <a:t>…</a:t>
                      </a:r>
                    </a:p>
                  </a:txBody>
                  <a:tcPr/>
                </a:tc>
                <a:tc>
                  <a:txBody>
                    <a:bodyPr/>
                    <a:lstStyle/>
                    <a:p>
                      <a:r>
                        <a:rPr lang="en-US" sz="1200" dirty="0"/>
                        <a:t>…</a:t>
                      </a:r>
                    </a:p>
                  </a:txBody>
                  <a:tcPr/>
                </a:tc>
                <a:extLst>
                  <a:ext uri="{0D108BD9-81ED-4DB2-BD59-A6C34878D82A}">
                    <a16:rowId xmlns:a16="http://schemas.microsoft.com/office/drawing/2014/main" val="481972991"/>
                  </a:ext>
                </a:extLst>
              </a:tr>
              <a:tr h="370840">
                <a:tc>
                  <a:txBody>
                    <a:bodyPr/>
                    <a:lstStyle/>
                    <a:p>
                      <a:r>
                        <a:rPr lang="en-US" sz="1200" dirty="0"/>
                        <a:t>STA n (VHT)</a:t>
                      </a:r>
                    </a:p>
                  </a:txBody>
                  <a:tcPr/>
                </a:tc>
                <a:tc>
                  <a:txBody>
                    <a:bodyPr/>
                    <a:lstStyle/>
                    <a:p>
                      <a:r>
                        <a:rPr lang="en-US" sz="1200" dirty="0"/>
                        <a:t>State 2 (auth, not </a:t>
                      </a:r>
                      <a:r>
                        <a:rPr lang="en-US" sz="1200" dirty="0" err="1"/>
                        <a:t>assoc</a:t>
                      </a:r>
                      <a:r>
                        <a:rPr lang="en-US" sz="1200" dirty="0"/>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sngStrike" dirty="0"/>
                        <a:t>Data rates, PS state, </a:t>
                      </a:r>
                      <a:r>
                        <a:rPr lang="en-US" sz="1200" dirty="0"/>
                        <a:t>RSNA info, </a:t>
                      </a:r>
                      <a:r>
                        <a:rPr lang="en-US" sz="1200" strike="sngStrike" dirty="0"/>
                        <a:t>HT capabilities, VHT capabilities,</a:t>
                      </a:r>
                      <a:r>
                        <a:rPr lang="en-US" sz="1200" strike="noStrike" dirty="0"/>
                        <a:t> </a:t>
                      </a:r>
                      <a:r>
                        <a:rPr lang="en-US" sz="1200" dirty="0"/>
                        <a:t>FILS info, SN, PN, </a:t>
                      </a:r>
                      <a:r>
                        <a:rPr lang="en-US" sz="1200" strike="sngStrike" dirty="0"/>
                        <a:t>Block Ack agreements, MSCS agreement, TFS agreement,</a:t>
                      </a:r>
                      <a:r>
                        <a:rPr lang="en-US" sz="1200" dirty="0"/>
                        <a:t> etc., etc.</a:t>
                      </a:r>
                    </a:p>
                  </a:txBody>
                  <a:tcPr/>
                </a:tc>
                <a:extLst>
                  <a:ext uri="{0D108BD9-81ED-4DB2-BD59-A6C34878D82A}">
                    <a16:rowId xmlns:a16="http://schemas.microsoft.com/office/drawing/2014/main" val="3465528576"/>
                  </a:ext>
                </a:extLst>
              </a:tr>
            </a:tbl>
          </a:graphicData>
        </a:graphic>
      </p:graphicFrame>
    </p:spTree>
    <p:extLst>
      <p:ext uri="{BB962C8B-B14F-4D97-AF65-F5344CB8AC3E}">
        <p14:creationId xmlns:p14="http://schemas.microsoft.com/office/powerpoint/2010/main" val="3880790159"/>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14</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8" name="Rectangle 2"/>
          <p:cNvSpPr txBox="1">
            <a:spLocks noChangeArrowheads="1"/>
          </p:cNvSpPr>
          <p:nvPr/>
        </p:nvSpPr>
        <p:spPr bwMode="auto">
          <a:xfrm>
            <a:off x="683568" y="692695"/>
            <a:ext cx="7488832" cy="1647437"/>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kern="0" dirty="0">
                <a:solidFill>
                  <a:schemeClr val="tx1"/>
                </a:solidFill>
                <a:latin typeface="Times New Roman" pitchFamily="18" charset="0"/>
                <a:ea typeface="MS Gothic" pitchFamily="49" charset="-128"/>
              </a:rPr>
              <a:t>Consider adding a little info to the table:</a:t>
            </a:r>
          </a:p>
          <a:p>
            <a:pPr marL="339725" indent="-285750"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kern="0" dirty="0">
                <a:solidFill>
                  <a:schemeClr val="tx1"/>
                </a:solidFill>
                <a:latin typeface="Times New Roman" pitchFamily="18" charset="0"/>
                <a:ea typeface="MS Gothic" pitchFamily="49" charset="-128"/>
              </a:rPr>
              <a:t>Is the peer MLD/MLO?</a:t>
            </a:r>
          </a:p>
          <a:p>
            <a:pPr marL="339725" indent="-285750"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kern="0" dirty="0">
                <a:solidFill>
                  <a:schemeClr val="tx1"/>
                </a:solidFill>
                <a:latin typeface="Times New Roman" pitchFamily="18" charset="0"/>
                <a:ea typeface="MS Gothic" pitchFamily="49" charset="-128"/>
              </a:rPr>
              <a:t>If yes, which links are connected; which links are enabled; NSTR/STR/Single Radio, etc.</a:t>
            </a:r>
          </a:p>
          <a:p>
            <a:pPr marL="339725" indent="-285750"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kern="0" dirty="0">
                <a:solidFill>
                  <a:schemeClr val="tx1"/>
                </a:solidFill>
                <a:latin typeface="Times New Roman" pitchFamily="18" charset="0"/>
                <a:ea typeface="MS Gothic" pitchFamily="49" charset="-128"/>
              </a:rPr>
              <a:t>If no, what is the legacy state for each link (since they can be different)</a:t>
            </a:r>
            <a:endParaRPr lang="en-US" sz="1200" kern="0" dirty="0">
              <a:solidFill>
                <a:schemeClr val="tx1"/>
              </a:solidFill>
              <a:latin typeface="Times New Roman" pitchFamily="18" charset="0"/>
              <a:ea typeface="MS Gothic" pitchFamily="49" charset="-128"/>
            </a:endParaRPr>
          </a:p>
        </p:txBody>
      </p:sp>
      <p:graphicFrame>
        <p:nvGraphicFramePr>
          <p:cNvPr id="6" name="Table 4">
            <a:extLst>
              <a:ext uri="{FF2B5EF4-FFF2-40B4-BE49-F238E27FC236}">
                <a16:creationId xmlns:a16="http://schemas.microsoft.com/office/drawing/2014/main" id="{96C2FA63-513C-46D2-A44C-32A6F28DA41E}"/>
              </a:ext>
            </a:extLst>
          </p:cNvPr>
          <p:cNvGraphicFramePr>
            <a:graphicFrameLocks noGrp="1"/>
          </p:cNvGraphicFramePr>
          <p:nvPr>
            <p:extLst>
              <p:ext uri="{D42A27DB-BD31-4B8C-83A1-F6EECF244321}">
                <p14:modId xmlns:p14="http://schemas.microsoft.com/office/powerpoint/2010/main" val="295543179"/>
              </p:ext>
            </p:extLst>
          </p:nvPr>
        </p:nvGraphicFramePr>
        <p:xfrm>
          <a:off x="570607" y="2265592"/>
          <a:ext cx="8002786" cy="4307840"/>
        </p:xfrm>
        <a:graphic>
          <a:graphicData uri="http://schemas.openxmlformats.org/drawingml/2006/table">
            <a:tbl>
              <a:tblPr firstRow="1" bandRow="1">
                <a:tableStyleId>{5C22544A-7EE6-4342-B048-85BDC9FD1C3A}</a:tableStyleId>
              </a:tblPr>
              <a:tblGrid>
                <a:gridCol w="1165454">
                  <a:extLst>
                    <a:ext uri="{9D8B030D-6E8A-4147-A177-3AD203B41FA5}">
                      <a16:colId xmlns:a16="http://schemas.microsoft.com/office/drawing/2014/main" val="460561611"/>
                    </a:ext>
                  </a:extLst>
                </a:gridCol>
                <a:gridCol w="1942424">
                  <a:extLst>
                    <a:ext uri="{9D8B030D-6E8A-4147-A177-3AD203B41FA5}">
                      <a16:colId xmlns:a16="http://schemas.microsoft.com/office/drawing/2014/main" val="2574695055"/>
                    </a:ext>
                  </a:extLst>
                </a:gridCol>
                <a:gridCol w="4894908">
                  <a:extLst>
                    <a:ext uri="{9D8B030D-6E8A-4147-A177-3AD203B41FA5}">
                      <a16:colId xmlns:a16="http://schemas.microsoft.com/office/drawing/2014/main" val="1727606941"/>
                    </a:ext>
                  </a:extLst>
                </a:gridCol>
              </a:tblGrid>
              <a:tr h="370840">
                <a:tc>
                  <a:txBody>
                    <a:bodyPr/>
                    <a:lstStyle/>
                    <a:p>
                      <a:endParaRPr lang="en-US" sz="1100" dirty="0"/>
                    </a:p>
                  </a:txBody>
                  <a:tcPr/>
                </a:tc>
                <a:tc>
                  <a:txBody>
                    <a:bodyPr/>
                    <a:lstStyle/>
                    <a:p>
                      <a:r>
                        <a:rPr lang="en-US" sz="1100" dirty="0"/>
                        <a:t>State</a:t>
                      </a:r>
                    </a:p>
                  </a:txBody>
                  <a:tcPr/>
                </a:tc>
                <a:tc>
                  <a:txBody>
                    <a:bodyPr/>
                    <a:lstStyle/>
                    <a:p>
                      <a:r>
                        <a:rPr lang="en-US" sz="1100" dirty="0"/>
                        <a:t>Other info</a:t>
                      </a:r>
                    </a:p>
                  </a:txBody>
                  <a:tcPr/>
                </a:tc>
                <a:extLst>
                  <a:ext uri="{0D108BD9-81ED-4DB2-BD59-A6C34878D82A}">
                    <a16:rowId xmlns:a16="http://schemas.microsoft.com/office/drawing/2014/main" val="3840744286"/>
                  </a:ext>
                </a:extLst>
              </a:tr>
              <a:tr h="370840">
                <a:tc>
                  <a:txBody>
                    <a:bodyPr/>
                    <a:lstStyle/>
                    <a:p>
                      <a:r>
                        <a:rPr lang="en-US" sz="1100" dirty="0"/>
                        <a:t>STA1</a:t>
                      </a:r>
                    </a:p>
                  </a:txBody>
                  <a:tcPr/>
                </a:tc>
                <a:tc>
                  <a:txBody>
                    <a:bodyPr/>
                    <a:lstStyle/>
                    <a:p>
                      <a:r>
                        <a:rPr lang="en-US" sz="1100" dirty="0"/>
                        <a:t>State 1 (</a:t>
                      </a:r>
                      <a:r>
                        <a:rPr lang="en-US" sz="1100" dirty="0" err="1"/>
                        <a:t>unauth</a:t>
                      </a:r>
                      <a:r>
                        <a:rPr lang="en-US" sz="1100" dirty="0"/>
                        <a:t>)</a:t>
                      </a:r>
                    </a:p>
                  </a:txBody>
                  <a:tcPr/>
                </a:tc>
                <a:tc>
                  <a:txBody>
                    <a:bodyPr/>
                    <a:lstStyle/>
                    <a:p>
                      <a:r>
                        <a:rPr lang="en-US" sz="1100" dirty="0"/>
                        <a:t>Data rates, HT capabilities, VHT capabilities</a:t>
                      </a:r>
                    </a:p>
                  </a:txBody>
                  <a:tcPr/>
                </a:tc>
                <a:extLst>
                  <a:ext uri="{0D108BD9-81ED-4DB2-BD59-A6C34878D82A}">
                    <a16:rowId xmlns:a16="http://schemas.microsoft.com/office/drawing/2014/main" val="250207488"/>
                  </a:ext>
                </a:extLst>
              </a:tr>
              <a:tr h="370840">
                <a:tc>
                  <a:txBody>
                    <a:bodyPr/>
                    <a:lstStyle/>
                    <a:p>
                      <a:r>
                        <a:rPr lang="en-US" sz="1100" dirty="0"/>
                        <a:t>STA2 (EHT)</a:t>
                      </a:r>
                    </a:p>
                  </a:txBody>
                  <a:tcPr/>
                </a:tc>
                <a:tc>
                  <a:txBody>
                    <a:bodyPr/>
                    <a:lstStyle/>
                    <a:p>
                      <a:r>
                        <a:rPr lang="en-US" sz="1100" dirty="0"/>
                        <a:t>State 4 (RSNA)</a:t>
                      </a:r>
                    </a:p>
                  </a:txBody>
                  <a:tcPr/>
                </a:tc>
                <a:tc>
                  <a:txBody>
                    <a:bodyPr/>
                    <a:lstStyle/>
                    <a:p>
                      <a:r>
                        <a:rPr lang="en-US" sz="1100" dirty="0"/>
                        <a:t>Data rates, PS state</a:t>
                      </a:r>
                      <a:r>
                        <a:rPr lang="en-US" sz="1100" dirty="0">
                          <a:solidFill>
                            <a:srgbClr val="FF0000"/>
                          </a:solidFill>
                        </a:rPr>
                        <a:t>(per link?)</a:t>
                      </a:r>
                      <a:r>
                        <a:rPr lang="en-US" sz="1100" dirty="0"/>
                        <a:t>, RSNA info, HT capabilities, VHT capabilities, FILS info, SN, PN, Block Ack agreements, MSCS agreement, TFS agreement, </a:t>
                      </a:r>
                      <a:r>
                        <a:rPr lang="en-US" sz="1100" dirty="0">
                          <a:solidFill>
                            <a:srgbClr val="FF0000"/>
                          </a:solidFill>
                        </a:rPr>
                        <a:t>MLO(STR, link1(E), link2(D), etc.), </a:t>
                      </a:r>
                      <a:r>
                        <a:rPr lang="en-US" sz="1100" dirty="0"/>
                        <a:t>etc., etc.</a:t>
                      </a:r>
                    </a:p>
                  </a:txBody>
                  <a:tcPr/>
                </a:tc>
                <a:extLst>
                  <a:ext uri="{0D108BD9-81ED-4DB2-BD59-A6C34878D82A}">
                    <a16:rowId xmlns:a16="http://schemas.microsoft.com/office/drawing/2014/main" val="2854829933"/>
                  </a:ext>
                </a:extLst>
              </a:tr>
              <a:tr h="370840">
                <a:tc>
                  <a:txBody>
                    <a:bodyPr/>
                    <a:lstStyle/>
                    <a:p>
                      <a:r>
                        <a:rPr lang="en-US" sz="1100" dirty="0"/>
                        <a:t>STA3 (HT)</a:t>
                      </a:r>
                    </a:p>
                  </a:txBody>
                  <a:tcPr/>
                </a:tc>
                <a:tc>
                  <a:txBody>
                    <a:bodyPr/>
                    <a:lstStyle/>
                    <a:p>
                      <a:r>
                        <a:rPr lang="en-US" sz="1100" dirty="0"/>
                        <a:t>State 4 (RSNA)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Data rates, PS state, RSNA info, HT capabilities, </a:t>
                      </a:r>
                      <a:r>
                        <a:rPr lang="en-US" sz="1100" strike="sngStrike" dirty="0"/>
                        <a:t>VHT capabilities,</a:t>
                      </a:r>
                      <a:r>
                        <a:rPr lang="en-US" sz="1100" dirty="0"/>
                        <a:t> FILS info, SN, PN, Block Ack agreements, MSCS agreement, TFS agreement, etc., etc.</a:t>
                      </a:r>
                    </a:p>
                  </a:txBody>
                  <a:tcPr/>
                </a:tc>
                <a:extLst>
                  <a:ext uri="{0D108BD9-81ED-4DB2-BD59-A6C34878D82A}">
                    <a16:rowId xmlns:a16="http://schemas.microsoft.com/office/drawing/2014/main" val="1481385235"/>
                  </a:ext>
                </a:extLst>
              </a:tr>
              <a:tr h="370840">
                <a:tc>
                  <a:txBody>
                    <a:bodyPr/>
                    <a:lstStyle/>
                    <a:p>
                      <a:r>
                        <a:rPr lang="en-US" sz="1100" dirty="0"/>
                        <a:t>STA4 (EHT)</a:t>
                      </a:r>
                    </a:p>
                  </a:txBody>
                  <a:tcPr/>
                </a:tc>
                <a:tc>
                  <a:txBody>
                    <a:bodyPr/>
                    <a:lstStyle/>
                    <a:p>
                      <a:r>
                        <a:rPr lang="en-US" sz="1100" dirty="0"/>
                        <a:t>State 3 (Assoc, not RSNA)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Data rates, PS state, RSNA info, HT capabilities, VHT capabilities, FILS info, SN, PN, </a:t>
                      </a:r>
                      <a:r>
                        <a:rPr lang="en-US" sz="1100" strike="sngStrike" dirty="0"/>
                        <a:t>Block Ack agreements, MSCS agreement, TFS agreement,</a:t>
                      </a:r>
                      <a:r>
                        <a:rPr lang="en-US" sz="1100" dirty="0"/>
                        <a:t> </a:t>
                      </a:r>
                      <a:r>
                        <a:rPr lang="en-US" sz="1100" dirty="0">
                          <a:solidFill>
                            <a:srgbClr val="FF0000"/>
                          </a:solidFill>
                        </a:rPr>
                        <a:t>MLO(Single radio, link1(E), link2(D), etc.), </a:t>
                      </a:r>
                      <a:r>
                        <a:rPr lang="en-US" sz="1100" dirty="0"/>
                        <a:t>etc., etc.</a:t>
                      </a:r>
                    </a:p>
                  </a:txBody>
                  <a:tcPr/>
                </a:tc>
                <a:extLst>
                  <a:ext uri="{0D108BD9-81ED-4DB2-BD59-A6C34878D82A}">
                    <a16:rowId xmlns:a16="http://schemas.microsoft.com/office/drawing/2014/main" val="3804591384"/>
                  </a:ext>
                </a:extLst>
              </a:tr>
              <a:tr h="370840">
                <a:tc>
                  <a:txBody>
                    <a:bodyPr/>
                    <a:lstStyle/>
                    <a:p>
                      <a:r>
                        <a:rPr lang="en-US" sz="1100" dirty="0"/>
                        <a:t>STA5 (VHT)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State 4 (RSNA)</a:t>
                      </a:r>
                    </a:p>
                    <a:p>
                      <a:endParaRPr lang="en-US" sz="11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Data rates, PS state, RSNA info, HT capabilities, VHT capabilities, FILS info, SN, PN, Block Ack agreements, MSCS agreement, TFS agreement, </a:t>
                      </a:r>
                      <a:r>
                        <a:rPr lang="en-US" sz="1100" dirty="0">
                          <a:solidFill>
                            <a:srgbClr val="FF0000"/>
                          </a:solidFill>
                        </a:rPr>
                        <a:t>not MLO(link1), </a:t>
                      </a:r>
                      <a:r>
                        <a:rPr lang="en-US" sz="1100" dirty="0"/>
                        <a:t>etc., etc.</a:t>
                      </a:r>
                    </a:p>
                  </a:txBody>
                  <a:tcPr/>
                </a:tc>
                <a:extLst>
                  <a:ext uri="{0D108BD9-81ED-4DB2-BD59-A6C34878D82A}">
                    <a16:rowId xmlns:a16="http://schemas.microsoft.com/office/drawing/2014/main" val="1923946039"/>
                  </a:ext>
                </a:extLst>
              </a:tr>
              <a:tr h="370840">
                <a:tc>
                  <a:txBody>
                    <a:bodyPr/>
                    <a:lstStyle/>
                    <a:p>
                      <a:r>
                        <a:rPr lang="en-US" sz="1100" dirty="0"/>
                        <a:t>STA6 (VHT)</a:t>
                      </a:r>
                    </a:p>
                  </a:txBody>
                  <a:tcPr/>
                </a:tc>
                <a:tc>
                  <a:txBody>
                    <a:bodyPr/>
                    <a:lstStyle/>
                    <a:p>
                      <a:r>
                        <a:rPr lang="en-US" sz="1100" dirty="0"/>
                        <a:t>State 4 (RSNA), doing re-association (w/FT)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Data rates, PS state, RSNA info, HT capabilities, VHT capabilities, FILS info, SN, PN, Block Ack agreements, MSCS agreement, TFS agreement, </a:t>
                      </a:r>
                      <a:r>
                        <a:rPr lang="en-US" sz="1100" dirty="0">
                          <a:solidFill>
                            <a:srgbClr val="FF0000"/>
                          </a:solidFill>
                        </a:rPr>
                        <a:t>not MLO(link1 associated, link2 authenticated(FT state1)), </a:t>
                      </a:r>
                      <a:r>
                        <a:rPr lang="en-US" sz="1100" dirty="0"/>
                        <a:t>etc., etc.</a:t>
                      </a:r>
                    </a:p>
                  </a:txBody>
                  <a:tcPr/>
                </a:tc>
                <a:extLst>
                  <a:ext uri="{0D108BD9-81ED-4DB2-BD59-A6C34878D82A}">
                    <a16:rowId xmlns:a16="http://schemas.microsoft.com/office/drawing/2014/main" val="481972991"/>
                  </a:ext>
                </a:extLst>
              </a:tr>
              <a:tr h="370840">
                <a:tc>
                  <a:txBody>
                    <a:bodyPr/>
                    <a:lstStyle/>
                    <a:p>
                      <a:r>
                        <a:rPr lang="en-US" sz="1100" dirty="0"/>
                        <a:t>STA n (EHT)</a:t>
                      </a:r>
                    </a:p>
                  </a:txBody>
                  <a:tcPr/>
                </a:tc>
                <a:tc>
                  <a:txBody>
                    <a:bodyPr/>
                    <a:lstStyle/>
                    <a:p>
                      <a:r>
                        <a:rPr lang="en-US" sz="1100" dirty="0"/>
                        <a:t>State 2 (auth, not </a:t>
                      </a:r>
                      <a:r>
                        <a:rPr lang="en-US" sz="1100" dirty="0" err="1"/>
                        <a:t>assoc</a:t>
                      </a:r>
                      <a:r>
                        <a:rPr lang="en-US" sz="1100" dirty="0"/>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strike="sngStrike" dirty="0"/>
                        <a:t>Data rates, PS state, </a:t>
                      </a:r>
                      <a:r>
                        <a:rPr lang="en-US" sz="1100" dirty="0"/>
                        <a:t>RSNA info, </a:t>
                      </a:r>
                      <a:r>
                        <a:rPr lang="en-US" sz="1100" strike="sngStrike" dirty="0"/>
                        <a:t>HT capabilities, VHT capabilities,</a:t>
                      </a:r>
                      <a:r>
                        <a:rPr lang="en-US" sz="1100" strike="noStrike" dirty="0"/>
                        <a:t> </a:t>
                      </a:r>
                      <a:r>
                        <a:rPr lang="en-US" sz="1100" dirty="0"/>
                        <a:t>FILS info, SN, PN, </a:t>
                      </a:r>
                      <a:r>
                        <a:rPr lang="en-US" sz="1100" strike="sngStrike" dirty="0"/>
                        <a:t>Block Ack agreements, MSCS agreement, TFS agreement,</a:t>
                      </a:r>
                      <a:r>
                        <a:rPr lang="en-US" sz="1100" dirty="0"/>
                        <a:t> </a:t>
                      </a:r>
                      <a:r>
                        <a:rPr lang="en-US" sz="1100" dirty="0">
                          <a:solidFill>
                            <a:srgbClr val="FF0000"/>
                          </a:solidFill>
                        </a:rPr>
                        <a:t>MLO(NSTR, link1(E), link2(D), link3(D), etc.), </a:t>
                      </a:r>
                      <a:r>
                        <a:rPr lang="en-US" sz="1100" dirty="0"/>
                        <a:t>etc., etc.</a:t>
                      </a:r>
                    </a:p>
                  </a:txBody>
                  <a:tcPr/>
                </a:tc>
                <a:extLst>
                  <a:ext uri="{0D108BD9-81ED-4DB2-BD59-A6C34878D82A}">
                    <a16:rowId xmlns:a16="http://schemas.microsoft.com/office/drawing/2014/main" val="3465528576"/>
                  </a:ext>
                </a:extLst>
              </a:tr>
            </a:tbl>
          </a:graphicData>
        </a:graphic>
      </p:graphicFrame>
    </p:spTree>
    <p:extLst>
      <p:ext uri="{BB962C8B-B14F-4D97-AF65-F5344CB8AC3E}">
        <p14:creationId xmlns:p14="http://schemas.microsoft.com/office/powerpoint/2010/main" val="4031219469"/>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15</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8" name="Rectangle 2"/>
          <p:cNvSpPr txBox="1">
            <a:spLocks noChangeArrowheads="1"/>
          </p:cNvSpPr>
          <p:nvPr/>
        </p:nvSpPr>
        <p:spPr bwMode="auto">
          <a:xfrm>
            <a:off x="755576" y="1124744"/>
            <a:ext cx="7488832" cy="838201"/>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So, we have a small database, shared and accessible by the MAC components: </a:t>
            </a:r>
            <a:endParaRPr lang="en-US" sz="1400" kern="0" dirty="0">
              <a:solidFill>
                <a:schemeClr val="tx1"/>
              </a:solidFill>
              <a:latin typeface="Times New Roman" pitchFamily="18" charset="0"/>
              <a:ea typeface="MS Gothic" pitchFamily="49" charset="-128"/>
            </a:endParaRPr>
          </a:p>
        </p:txBody>
      </p:sp>
      <p:pic>
        <p:nvPicPr>
          <p:cNvPr id="2" name="Picture 1">
            <a:extLst>
              <a:ext uri="{FF2B5EF4-FFF2-40B4-BE49-F238E27FC236}">
                <a16:creationId xmlns:a16="http://schemas.microsoft.com/office/drawing/2014/main" id="{E37422BF-05A4-44AE-9DE5-665944843DE5}"/>
              </a:ext>
            </a:extLst>
          </p:cNvPr>
          <p:cNvPicPr>
            <a:picLocks noChangeAspect="1"/>
          </p:cNvPicPr>
          <p:nvPr/>
        </p:nvPicPr>
        <p:blipFill>
          <a:blip r:embed="rId2"/>
          <a:stretch>
            <a:fillRect/>
          </a:stretch>
        </p:blipFill>
        <p:spPr>
          <a:xfrm>
            <a:off x="1989337" y="1933736"/>
            <a:ext cx="4577055" cy="4381378"/>
          </a:xfrm>
          <a:prstGeom prst="rect">
            <a:avLst/>
          </a:prstGeom>
        </p:spPr>
      </p:pic>
    </p:spTree>
    <p:extLst>
      <p:ext uri="{BB962C8B-B14F-4D97-AF65-F5344CB8AC3E}">
        <p14:creationId xmlns:p14="http://schemas.microsoft.com/office/powerpoint/2010/main" val="1149128553"/>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16</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8" name="Rectangle 2"/>
          <p:cNvSpPr txBox="1">
            <a:spLocks noChangeArrowheads="1"/>
          </p:cNvSpPr>
          <p:nvPr/>
        </p:nvSpPr>
        <p:spPr bwMode="auto">
          <a:xfrm>
            <a:off x="755576" y="1124744"/>
            <a:ext cx="3096344" cy="2592288"/>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Now consider the BSS(s).  Each Beaconing component (“AP”?), on each link, would traditionally be considered to create its own BSS:</a:t>
            </a:r>
            <a:endParaRPr lang="en-US" sz="1400" kern="0" dirty="0">
              <a:solidFill>
                <a:schemeClr val="tx1"/>
              </a:solidFill>
              <a:latin typeface="Times New Roman" pitchFamily="18" charset="0"/>
              <a:ea typeface="MS Gothic" pitchFamily="49" charset="-128"/>
            </a:endParaRPr>
          </a:p>
        </p:txBody>
      </p:sp>
      <p:pic>
        <p:nvPicPr>
          <p:cNvPr id="4" name="Picture 3">
            <a:extLst>
              <a:ext uri="{FF2B5EF4-FFF2-40B4-BE49-F238E27FC236}">
                <a16:creationId xmlns:a16="http://schemas.microsoft.com/office/drawing/2014/main" id="{8965F398-1101-427F-8464-01C3DAFA71E7}"/>
              </a:ext>
            </a:extLst>
          </p:cNvPr>
          <p:cNvPicPr>
            <a:picLocks noChangeAspect="1"/>
          </p:cNvPicPr>
          <p:nvPr/>
        </p:nvPicPr>
        <p:blipFill>
          <a:blip r:embed="rId2"/>
          <a:stretch>
            <a:fillRect/>
          </a:stretch>
        </p:blipFill>
        <p:spPr>
          <a:xfrm>
            <a:off x="3347864" y="764704"/>
            <a:ext cx="4417157" cy="5559580"/>
          </a:xfrm>
          <a:prstGeom prst="rect">
            <a:avLst/>
          </a:prstGeom>
        </p:spPr>
      </p:pic>
    </p:spTree>
    <p:extLst>
      <p:ext uri="{BB962C8B-B14F-4D97-AF65-F5344CB8AC3E}">
        <p14:creationId xmlns:p14="http://schemas.microsoft.com/office/powerpoint/2010/main" val="2756777153"/>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17</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8" name="Rectangle 2"/>
          <p:cNvSpPr txBox="1">
            <a:spLocks noChangeArrowheads="1"/>
          </p:cNvSpPr>
          <p:nvPr/>
        </p:nvSpPr>
        <p:spPr bwMode="auto">
          <a:xfrm>
            <a:off x="755576" y="764703"/>
            <a:ext cx="2880320" cy="5710709"/>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But, a non-AP MLD “associates” (we’ll call it for now) to the AP MLD as a whole, establishing multiple links.  And, both devices use any of the links equivalently – single security, PN/SN, etc. (per earlier slides).  So, the multiple links act like a single logical “multi-link”? BSS, for MLO non-AP MLDs that are associated.</a:t>
            </a:r>
          </a:p>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kern="0" dirty="0">
              <a:solidFill>
                <a:schemeClr val="tx1"/>
              </a:solidFill>
              <a:latin typeface="Times New Roman" pitchFamily="18" charset="0"/>
              <a:ea typeface="MS Gothic" pitchFamily="49" charset="-128"/>
            </a:endParaRPr>
          </a:p>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Note that some non-AP MLDs may have different (subsets) of the links.  But, all non-AP MLDs share a PN/SN, etc., context.</a:t>
            </a:r>
            <a:endParaRPr lang="en-US" sz="1400" kern="0" dirty="0">
              <a:solidFill>
                <a:schemeClr val="tx1"/>
              </a:solidFill>
              <a:latin typeface="Times New Roman" pitchFamily="18" charset="0"/>
              <a:ea typeface="MS Gothic" pitchFamily="49" charset="-128"/>
            </a:endParaRPr>
          </a:p>
        </p:txBody>
      </p:sp>
      <p:pic>
        <p:nvPicPr>
          <p:cNvPr id="4" name="Picture 3">
            <a:extLst>
              <a:ext uri="{FF2B5EF4-FFF2-40B4-BE49-F238E27FC236}">
                <a16:creationId xmlns:a16="http://schemas.microsoft.com/office/drawing/2014/main" id="{4BE3749C-6FC7-4C3C-8DA8-1041014EC2F1}"/>
              </a:ext>
            </a:extLst>
          </p:cNvPr>
          <p:cNvPicPr>
            <a:picLocks noChangeAspect="1"/>
          </p:cNvPicPr>
          <p:nvPr/>
        </p:nvPicPr>
        <p:blipFill>
          <a:blip r:embed="rId2"/>
          <a:stretch>
            <a:fillRect/>
          </a:stretch>
        </p:blipFill>
        <p:spPr>
          <a:xfrm>
            <a:off x="3419872" y="764704"/>
            <a:ext cx="4615664" cy="5583762"/>
          </a:xfrm>
          <a:prstGeom prst="rect">
            <a:avLst/>
          </a:prstGeom>
        </p:spPr>
      </p:pic>
    </p:spTree>
    <p:extLst>
      <p:ext uri="{BB962C8B-B14F-4D97-AF65-F5344CB8AC3E}">
        <p14:creationId xmlns:p14="http://schemas.microsoft.com/office/powerpoint/2010/main" val="1255255400"/>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18</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“Legacy” AP behaviors – alternative 1</a:t>
            </a:r>
            <a:endParaRPr lang="en-US" sz="3600" b="0" kern="1200" dirty="0">
              <a:solidFill>
                <a:schemeClr val="accent6"/>
              </a:solidFill>
            </a:endParaRPr>
          </a:p>
        </p:txBody>
      </p:sp>
      <p:sp>
        <p:nvSpPr>
          <p:cNvPr id="8" name="Rectangle 2"/>
          <p:cNvSpPr txBox="1">
            <a:spLocks noChangeArrowheads="1"/>
          </p:cNvSpPr>
          <p:nvPr/>
        </p:nvSpPr>
        <p:spPr bwMode="auto">
          <a:xfrm>
            <a:off x="715492" y="1988840"/>
            <a:ext cx="7992243" cy="448657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68325" indent="-457200" eaLnBrk="1" hangingPunct="1">
              <a:buFont typeface="+mj-lt"/>
              <a:buAutoNum type="arabi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solidFill>
                  <a:schemeClr val="tx1"/>
                </a:solidFill>
                <a:latin typeface="Times New Roman" pitchFamily="18" charset="0"/>
                <a:ea typeface="MS Gothic" pitchFamily="49" charset="-128"/>
              </a:rPr>
              <a:t>Keep legacy behavior separate, within a physical device:</a:t>
            </a:r>
            <a:endParaRPr lang="en-US" sz="1800" kern="0" dirty="0">
              <a:solidFill>
                <a:schemeClr val="tx1"/>
              </a:solidFill>
              <a:latin typeface="Times New Roman" pitchFamily="18" charset="0"/>
              <a:ea typeface="MS Gothic" pitchFamily="49" charset="-128"/>
            </a:endParaRPr>
          </a:p>
          <a:p>
            <a:pPr marL="796925" lvl="1"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latin typeface="Times New Roman" pitchFamily="18" charset="0"/>
              <a:ea typeface="MS Gothic" pitchFamily="49" charset="-128"/>
            </a:endParaRPr>
          </a:p>
        </p:txBody>
      </p:sp>
      <p:pic>
        <p:nvPicPr>
          <p:cNvPr id="3" name="Picture 2">
            <a:extLst>
              <a:ext uri="{FF2B5EF4-FFF2-40B4-BE49-F238E27FC236}">
                <a16:creationId xmlns:a16="http://schemas.microsoft.com/office/drawing/2014/main" id="{E8CB7D37-8AEF-432D-92F4-F0DB4538BF64}"/>
              </a:ext>
            </a:extLst>
          </p:cNvPr>
          <p:cNvPicPr>
            <a:picLocks noChangeAspect="1"/>
          </p:cNvPicPr>
          <p:nvPr/>
        </p:nvPicPr>
        <p:blipFill>
          <a:blip r:embed="rId2"/>
          <a:stretch>
            <a:fillRect/>
          </a:stretch>
        </p:blipFill>
        <p:spPr>
          <a:xfrm>
            <a:off x="4355976" y="2636912"/>
            <a:ext cx="2978605" cy="3603344"/>
          </a:xfrm>
          <a:prstGeom prst="rect">
            <a:avLst/>
          </a:prstGeom>
        </p:spPr>
      </p:pic>
      <p:sp>
        <p:nvSpPr>
          <p:cNvPr id="5" name="Rectangle 4">
            <a:extLst>
              <a:ext uri="{FF2B5EF4-FFF2-40B4-BE49-F238E27FC236}">
                <a16:creationId xmlns:a16="http://schemas.microsoft.com/office/drawing/2014/main" id="{F99A717F-068C-46CB-809E-80DC5113D9B8}"/>
              </a:ext>
            </a:extLst>
          </p:cNvPr>
          <p:cNvSpPr/>
          <p:nvPr/>
        </p:nvSpPr>
        <p:spPr bwMode="auto">
          <a:xfrm>
            <a:off x="715492" y="2564904"/>
            <a:ext cx="7528916" cy="3784168"/>
          </a:xfrm>
          <a:custGeom>
            <a:avLst/>
            <a:gdLst>
              <a:gd name="connsiteX0" fmla="*/ 0 w 7528916"/>
              <a:gd name="connsiteY0" fmla="*/ 0 h 3784168"/>
              <a:gd name="connsiteX1" fmla="*/ 428569 w 7528916"/>
              <a:gd name="connsiteY1" fmla="*/ 0 h 3784168"/>
              <a:gd name="connsiteX2" fmla="*/ 1083006 w 7528916"/>
              <a:gd name="connsiteY2" fmla="*/ 0 h 3784168"/>
              <a:gd name="connsiteX3" fmla="*/ 1586864 w 7528916"/>
              <a:gd name="connsiteY3" fmla="*/ 0 h 3784168"/>
              <a:gd name="connsiteX4" fmla="*/ 2090722 w 7528916"/>
              <a:gd name="connsiteY4" fmla="*/ 0 h 3784168"/>
              <a:gd name="connsiteX5" fmla="*/ 2745159 w 7528916"/>
              <a:gd name="connsiteY5" fmla="*/ 0 h 3784168"/>
              <a:gd name="connsiteX6" fmla="*/ 3173728 w 7528916"/>
              <a:gd name="connsiteY6" fmla="*/ 0 h 3784168"/>
              <a:gd name="connsiteX7" fmla="*/ 3752875 w 7528916"/>
              <a:gd name="connsiteY7" fmla="*/ 0 h 3784168"/>
              <a:gd name="connsiteX8" fmla="*/ 4181444 w 7528916"/>
              <a:gd name="connsiteY8" fmla="*/ 0 h 3784168"/>
              <a:gd name="connsiteX9" fmla="*/ 4685302 w 7528916"/>
              <a:gd name="connsiteY9" fmla="*/ 0 h 3784168"/>
              <a:gd name="connsiteX10" fmla="*/ 5415028 w 7528916"/>
              <a:gd name="connsiteY10" fmla="*/ 0 h 3784168"/>
              <a:gd name="connsiteX11" fmla="*/ 5843597 w 7528916"/>
              <a:gd name="connsiteY11" fmla="*/ 0 h 3784168"/>
              <a:gd name="connsiteX12" fmla="*/ 6498034 w 7528916"/>
              <a:gd name="connsiteY12" fmla="*/ 0 h 3784168"/>
              <a:gd name="connsiteX13" fmla="*/ 6926603 w 7528916"/>
              <a:gd name="connsiteY13" fmla="*/ 0 h 3784168"/>
              <a:gd name="connsiteX14" fmla="*/ 7528916 w 7528916"/>
              <a:gd name="connsiteY14" fmla="*/ 0 h 3784168"/>
              <a:gd name="connsiteX15" fmla="*/ 7528916 w 7528916"/>
              <a:gd name="connsiteY15" fmla="*/ 578437 h 3784168"/>
              <a:gd name="connsiteX16" fmla="*/ 7528916 w 7528916"/>
              <a:gd name="connsiteY16" fmla="*/ 1156874 h 3784168"/>
              <a:gd name="connsiteX17" fmla="*/ 7528916 w 7528916"/>
              <a:gd name="connsiteY17" fmla="*/ 1735311 h 3784168"/>
              <a:gd name="connsiteX18" fmla="*/ 7528916 w 7528916"/>
              <a:gd name="connsiteY18" fmla="*/ 2275907 h 3784168"/>
              <a:gd name="connsiteX19" fmla="*/ 7528916 w 7528916"/>
              <a:gd name="connsiteY19" fmla="*/ 2740819 h 3784168"/>
              <a:gd name="connsiteX20" fmla="*/ 7528916 w 7528916"/>
              <a:gd name="connsiteY20" fmla="*/ 3784168 h 3784168"/>
              <a:gd name="connsiteX21" fmla="*/ 7175636 w 7528916"/>
              <a:gd name="connsiteY21" fmla="*/ 3784168 h 3784168"/>
              <a:gd name="connsiteX22" fmla="*/ 6445910 w 7528916"/>
              <a:gd name="connsiteY22" fmla="*/ 3784168 h 3784168"/>
              <a:gd name="connsiteX23" fmla="*/ 5866763 w 7528916"/>
              <a:gd name="connsiteY23" fmla="*/ 3784168 h 3784168"/>
              <a:gd name="connsiteX24" fmla="*/ 5362905 w 7528916"/>
              <a:gd name="connsiteY24" fmla="*/ 3784168 h 3784168"/>
              <a:gd name="connsiteX25" fmla="*/ 4783757 w 7528916"/>
              <a:gd name="connsiteY25" fmla="*/ 3784168 h 3784168"/>
              <a:gd name="connsiteX26" fmla="*/ 4279899 w 7528916"/>
              <a:gd name="connsiteY26" fmla="*/ 3784168 h 3784168"/>
              <a:gd name="connsiteX27" fmla="*/ 3926619 w 7528916"/>
              <a:gd name="connsiteY27" fmla="*/ 3784168 h 3784168"/>
              <a:gd name="connsiteX28" fmla="*/ 3422761 w 7528916"/>
              <a:gd name="connsiteY28" fmla="*/ 3784168 h 3784168"/>
              <a:gd name="connsiteX29" fmla="*/ 2768324 w 7528916"/>
              <a:gd name="connsiteY29" fmla="*/ 3784168 h 3784168"/>
              <a:gd name="connsiteX30" fmla="*/ 2339755 w 7528916"/>
              <a:gd name="connsiteY30" fmla="*/ 3784168 h 3784168"/>
              <a:gd name="connsiteX31" fmla="*/ 1835897 w 7528916"/>
              <a:gd name="connsiteY31" fmla="*/ 3784168 h 3784168"/>
              <a:gd name="connsiteX32" fmla="*/ 1482617 w 7528916"/>
              <a:gd name="connsiteY32" fmla="*/ 3784168 h 3784168"/>
              <a:gd name="connsiteX33" fmla="*/ 903470 w 7528916"/>
              <a:gd name="connsiteY33" fmla="*/ 3784168 h 3784168"/>
              <a:gd name="connsiteX34" fmla="*/ 0 w 7528916"/>
              <a:gd name="connsiteY34" fmla="*/ 3784168 h 3784168"/>
              <a:gd name="connsiteX35" fmla="*/ 0 w 7528916"/>
              <a:gd name="connsiteY35" fmla="*/ 3243573 h 3784168"/>
              <a:gd name="connsiteX36" fmla="*/ 0 w 7528916"/>
              <a:gd name="connsiteY36" fmla="*/ 2627294 h 3784168"/>
              <a:gd name="connsiteX37" fmla="*/ 0 w 7528916"/>
              <a:gd name="connsiteY37" fmla="*/ 2124540 h 3784168"/>
              <a:gd name="connsiteX38" fmla="*/ 0 w 7528916"/>
              <a:gd name="connsiteY38" fmla="*/ 1659628 h 3784168"/>
              <a:gd name="connsiteX39" fmla="*/ 0 w 7528916"/>
              <a:gd name="connsiteY39" fmla="*/ 1232558 h 3784168"/>
              <a:gd name="connsiteX40" fmla="*/ 0 w 7528916"/>
              <a:gd name="connsiteY40" fmla="*/ 691962 h 3784168"/>
              <a:gd name="connsiteX41" fmla="*/ 0 w 7528916"/>
              <a:gd name="connsiteY41" fmla="*/ 0 h 3784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7528916" h="3784168" extrusionOk="0">
                <a:moveTo>
                  <a:pt x="0" y="0"/>
                </a:moveTo>
                <a:cubicBezTo>
                  <a:pt x="152344" y="-23085"/>
                  <a:pt x="271897" y="6462"/>
                  <a:pt x="428569" y="0"/>
                </a:cubicBezTo>
                <a:cubicBezTo>
                  <a:pt x="585241" y="-6462"/>
                  <a:pt x="914328" y="21790"/>
                  <a:pt x="1083006" y="0"/>
                </a:cubicBezTo>
                <a:cubicBezTo>
                  <a:pt x="1251684" y="-21790"/>
                  <a:pt x="1429519" y="18125"/>
                  <a:pt x="1586864" y="0"/>
                </a:cubicBezTo>
                <a:cubicBezTo>
                  <a:pt x="1744209" y="-18125"/>
                  <a:pt x="1887271" y="1036"/>
                  <a:pt x="2090722" y="0"/>
                </a:cubicBezTo>
                <a:cubicBezTo>
                  <a:pt x="2294173" y="-1036"/>
                  <a:pt x="2587275" y="13681"/>
                  <a:pt x="2745159" y="0"/>
                </a:cubicBezTo>
                <a:cubicBezTo>
                  <a:pt x="2903043" y="-13681"/>
                  <a:pt x="2991666" y="25838"/>
                  <a:pt x="3173728" y="0"/>
                </a:cubicBezTo>
                <a:cubicBezTo>
                  <a:pt x="3355790" y="-25838"/>
                  <a:pt x="3517602" y="40024"/>
                  <a:pt x="3752875" y="0"/>
                </a:cubicBezTo>
                <a:cubicBezTo>
                  <a:pt x="3988148" y="-40024"/>
                  <a:pt x="4070983" y="11197"/>
                  <a:pt x="4181444" y="0"/>
                </a:cubicBezTo>
                <a:cubicBezTo>
                  <a:pt x="4291905" y="-11197"/>
                  <a:pt x="4497618" y="11106"/>
                  <a:pt x="4685302" y="0"/>
                </a:cubicBezTo>
                <a:cubicBezTo>
                  <a:pt x="4872986" y="-11106"/>
                  <a:pt x="5106429" y="12587"/>
                  <a:pt x="5415028" y="0"/>
                </a:cubicBezTo>
                <a:cubicBezTo>
                  <a:pt x="5723627" y="-12587"/>
                  <a:pt x="5729294" y="3312"/>
                  <a:pt x="5843597" y="0"/>
                </a:cubicBezTo>
                <a:cubicBezTo>
                  <a:pt x="5957900" y="-3312"/>
                  <a:pt x="6315367" y="44121"/>
                  <a:pt x="6498034" y="0"/>
                </a:cubicBezTo>
                <a:cubicBezTo>
                  <a:pt x="6680701" y="-44121"/>
                  <a:pt x="6810232" y="1721"/>
                  <a:pt x="6926603" y="0"/>
                </a:cubicBezTo>
                <a:cubicBezTo>
                  <a:pt x="7042974" y="-1721"/>
                  <a:pt x="7249177" y="29574"/>
                  <a:pt x="7528916" y="0"/>
                </a:cubicBezTo>
                <a:cubicBezTo>
                  <a:pt x="7536140" y="248965"/>
                  <a:pt x="7460144" y="411596"/>
                  <a:pt x="7528916" y="578437"/>
                </a:cubicBezTo>
                <a:cubicBezTo>
                  <a:pt x="7597688" y="745278"/>
                  <a:pt x="7475391" y="927881"/>
                  <a:pt x="7528916" y="1156874"/>
                </a:cubicBezTo>
                <a:cubicBezTo>
                  <a:pt x="7582441" y="1385867"/>
                  <a:pt x="7526372" y="1469527"/>
                  <a:pt x="7528916" y="1735311"/>
                </a:cubicBezTo>
                <a:cubicBezTo>
                  <a:pt x="7531460" y="2001095"/>
                  <a:pt x="7487295" y="2118482"/>
                  <a:pt x="7528916" y="2275907"/>
                </a:cubicBezTo>
                <a:cubicBezTo>
                  <a:pt x="7570537" y="2433332"/>
                  <a:pt x="7476279" y="2566247"/>
                  <a:pt x="7528916" y="2740819"/>
                </a:cubicBezTo>
                <a:cubicBezTo>
                  <a:pt x="7581553" y="2915391"/>
                  <a:pt x="7463749" y="3534260"/>
                  <a:pt x="7528916" y="3784168"/>
                </a:cubicBezTo>
                <a:cubicBezTo>
                  <a:pt x="7376958" y="3821345"/>
                  <a:pt x="7320638" y="3757784"/>
                  <a:pt x="7175636" y="3784168"/>
                </a:cubicBezTo>
                <a:cubicBezTo>
                  <a:pt x="7030634" y="3810552"/>
                  <a:pt x="6655691" y="3717538"/>
                  <a:pt x="6445910" y="3784168"/>
                </a:cubicBezTo>
                <a:cubicBezTo>
                  <a:pt x="6236129" y="3850798"/>
                  <a:pt x="6090951" y="3734693"/>
                  <a:pt x="5866763" y="3784168"/>
                </a:cubicBezTo>
                <a:cubicBezTo>
                  <a:pt x="5642575" y="3833643"/>
                  <a:pt x="5577980" y="3777137"/>
                  <a:pt x="5362905" y="3784168"/>
                </a:cubicBezTo>
                <a:cubicBezTo>
                  <a:pt x="5147830" y="3791199"/>
                  <a:pt x="4960837" y="3734563"/>
                  <a:pt x="4783757" y="3784168"/>
                </a:cubicBezTo>
                <a:cubicBezTo>
                  <a:pt x="4606677" y="3833773"/>
                  <a:pt x="4469140" y="3728182"/>
                  <a:pt x="4279899" y="3784168"/>
                </a:cubicBezTo>
                <a:cubicBezTo>
                  <a:pt x="4090658" y="3840154"/>
                  <a:pt x="4102297" y="3768209"/>
                  <a:pt x="3926619" y="3784168"/>
                </a:cubicBezTo>
                <a:cubicBezTo>
                  <a:pt x="3750941" y="3800127"/>
                  <a:pt x="3568555" y="3772544"/>
                  <a:pt x="3422761" y="3784168"/>
                </a:cubicBezTo>
                <a:cubicBezTo>
                  <a:pt x="3276967" y="3795792"/>
                  <a:pt x="3009275" y="3750041"/>
                  <a:pt x="2768324" y="3784168"/>
                </a:cubicBezTo>
                <a:cubicBezTo>
                  <a:pt x="2527373" y="3818295"/>
                  <a:pt x="2523753" y="3775432"/>
                  <a:pt x="2339755" y="3784168"/>
                </a:cubicBezTo>
                <a:cubicBezTo>
                  <a:pt x="2155757" y="3792904"/>
                  <a:pt x="2057188" y="3734259"/>
                  <a:pt x="1835897" y="3784168"/>
                </a:cubicBezTo>
                <a:cubicBezTo>
                  <a:pt x="1614606" y="3834077"/>
                  <a:pt x="1569183" y="3777933"/>
                  <a:pt x="1482617" y="3784168"/>
                </a:cubicBezTo>
                <a:cubicBezTo>
                  <a:pt x="1396051" y="3790403"/>
                  <a:pt x="1153694" y="3721980"/>
                  <a:pt x="903470" y="3784168"/>
                </a:cubicBezTo>
                <a:cubicBezTo>
                  <a:pt x="653246" y="3846356"/>
                  <a:pt x="288634" y="3741399"/>
                  <a:pt x="0" y="3784168"/>
                </a:cubicBezTo>
                <a:cubicBezTo>
                  <a:pt x="-32265" y="3619838"/>
                  <a:pt x="9908" y="3375311"/>
                  <a:pt x="0" y="3243573"/>
                </a:cubicBezTo>
                <a:cubicBezTo>
                  <a:pt x="-9908" y="3111836"/>
                  <a:pt x="38976" y="2759734"/>
                  <a:pt x="0" y="2627294"/>
                </a:cubicBezTo>
                <a:cubicBezTo>
                  <a:pt x="-38976" y="2494854"/>
                  <a:pt x="42397" y="2257370"/>
                  <a:pt x="0" y="2124540"/>
                </a:cubicBezTo>
                <a:cubicBezTo>
                  <a:pt x="-42397" y="1991710"/>
                  <a:pt x="49948" y="1807310"/>
                  <a:pt x="0" y="1659628"/>
                </a:cubicBezTo>
                <a:cubicBezTo>
                  <a:pt x="-49948" y="1511946"/>
                  <a:pt x="14736" y="1349146"/>
                  <a:pt x="0" y="1232558"/>
                </a:cubicBezTo>
                <a:cubicBezTo>
                  <a:pt x="-14736" y="1115970"/>
                  <a:pt x="17081" y="868208"/>
                  <a:pt x="0" y="691962"/>
                </a:cubicBezTo>
                <a:cubicBezTo>
                  <a:pt x="-17081" y="515716"/>
                  <a:pt x="82112" y="164919"/>
                  <a:pt x="0" y="0"/>
                </a:cubicBezTo>
                <a:close/>
              </a:path>
            </a:pathLst>
          </a:custGeom>
          <a:noFill/>
          <a:ln w="9525" cap="flat" cmpd="sng" algn="ctr">
            <a:solidFill>
              <a:schemeClr val="tx1"/>
            </a:solidFill>
            <a:prstDash val="lgDash"/>
            <a:round/>
            <a:headEnd type="none" w="med" len="med"/>
            <a:tailEnd type="none" w="med" len="med"/>
            <a:extLst>
              <a:ext uri="{C807C97D-BFC1-408E-A445-0C87EB9F89A2}">
                <ask:lineSketchStyleProps xmlns:ask="http://schemas.microsoft.com/office/drawing/2018/sketchyshapes" sd="1072838663">
                  <a:prstGeom prst="rect">
                    <a:avLst/>
                  </a:prstGeom>
                  <ask:type>
                    <ask:lineSketchScribbl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pic>
        <p:nvPicPr>
          <p:cNvPr id="6" name="Picture 5">
            <a:extLst>
              <a:ext uri="{FF2B5EF4-FFF2-40B4-BE49-F238E27FC236}">
                <a16:creationId xmlns:a16="http://schemas.microsoft.com/office/drawing/2014/main" id="{7F03C86F-D6B1-467B-BF90-1FA7E8E0D8AC}"/>
              </a:ext>
            </a:extLst>
          </p:cNvPr>
          <p:cNvPicPr>
            <a:picLocks noChangeAspect="1"/>
          </p:cNvPicPr>
          <p:nvPr/>
        </p:nvPicPr>
        <p:blipFill>
          <a:blip r:embed="rId3"/>
          <a:stretch>
            <a:fillRect/>
          </a:stretch>
        </p:blipFill>
        <p:spPr>
          <a:xfrm>
            <a:off x="1475656" y="2792276"/>
            <a:ext cx="2547296" cy="3157004"/>
          </a:xfrm>
          <a:prstGeom prst="rect">
            <a:avLst/>
          </a:prstGeom>
        </p:spPr>
      </p:pic>
    </p:spTree>
    <p:extLst>
      <p:ext uri="{BB962C8B-B14F-4D97-AF65-F5344CB8AC3E}">
        <p14:creationId xmlns:p14="http://schemas.microsoft.com/office/powerpoint/2010/main" val="231637383"/>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19</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“Legacy” AP behaviors – alternative 1</a:t>
            </a:r>
            <a:endParaRPr lang="en-US" sz="3600" b="0" kern="1200" dirty="0">
              <a:solidFill>
                <a:schemeClr val="accent6"/>
              </a:solidFill>
            </a:endParaRPr>
          </a:p>
        </p:txBody>
      </p:sp>
      <p:sp>
        <p:nvSpPr>
          <p:cNvPr id="8" name="Rectangle 2"/>
          <p:cNvSpPr txBox="1">
            <a:spLocks noChangeArrowheads="1"/>
          </p:cNvSpPr>
          <p:nvPr/>
        </p:nvSpPr>
        <p:spPr bwMode="auto">
          <a:xfrm>
            <a:off x="715492" y="1988840"/>
            <a:ext cx="7992243" cy="448657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68325" indent="-457200" eaLnBrk="1" hangingPunct="1">
              <a:buFont typeface="+mj-lt"/>
              <a:buAutoNum type="arabicParenR" startAt="2"/>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solidFill>
                  <a:schemeClr val="tx1"/>
                </a:solidFill>
                <a:latin typeface="Times New Roman" pitchFamily="18" charset="0"/>
                <a:ea typeface="MS Gothic" pitchFamily="49" charset="-128"/>
              </a:rPr>
              <a:t>Could share the PHY, like baseline MM-SME – see Figure 4-27:</a:t>
            </a:r>
          </a:p>
          <a:p>
            <a:pPr marL="568325" indent="-457200" eaLnBrk="1" hangingPunct="1">
              <a:buFont typeface="+mj-lt"/>
              <a:buAutoNum type="arabicParenR" startAt="2"/>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kern="0" dirty="0">
              <a:solidFill>
                <a:schemeClr val="tx1"/>
              </a:solidFill>
              <a:latin typeface="Times New Roman" pitchFamily="18" charset="0"/>
              <a:ea typeface="MS Gothic" pitchFamily="49" charset="-128"/>
            </a:endParaRPr>
          </a:p>
          <a:p>
            <a:pPr marL="568325" indent="-457200" eaLnBrk="1" hangingPunct="1">
              <a:buFont typeface="+mj-lt"/>
              <a:buAutoNum type="arabicParenR" startAt="2"/>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kern="0" dirty="0">
              <a:solidFill>
                <a:schemeClr val="tx1"/>
              </a:solidFill>
              <a:latin typeface="Times New Roman" pitchFamily="18" charset="0"/>
              <a:ea typeface="MS Gothic" pitchFamily="49" charset="-128"/>
            </a:endParaRPr>
          </a:p>
          <a:p>
            <a:pPr marL="568325" indent="-457200" eaLnBrk="1" hangingPunct="1">
              <a:buFont typeface="+mj-lt"/>
              <a:buAutoNum type="arabicParenR" startAt="2"/>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kern="0" dirty="0">
              <a:solidFill>
                <a:schemeClr val="tx1"/>
              </a:solidFill>
              <a:latin typeface="Times New Roman" pitchFamily="18" charset="0"/>
              <a:ea typeface="MS Gothic" pitchFamily="49" charset="-128"/>
            </a:endParaRPr>
          </a:p>
          <a:p>
            <a:pPr marL="568325" indent="-457200" eaLnBrk="1" hangingPunct="1">
              <a:buFont typeface="+mj-lt"/>
              <a:buAutoNum type="arabicParenR" startAt="2"/>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kern="0" dirty="0">
              <a:solidFill>
                <a:schemeClr val="tx1"/>
              </a:solidFill>
              <a:latin typeface="Times New Roman" pitchFamily="18" charset="0"/>
              <a:ea typeface="MS Gothic" pitchFamily="49" charset="-128"/>
            </a:endParaRPr>
          </a:p>
          <a:p>
            <a:pPr marL="568325" indent="-457200" eaLnBrk="1" hangingPunct="1">
              <a:buFont typeface="+mj-lt"/>
              <a:buAutoNum type="arabicParenR" startAt="2"/>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kern="0" dirty="0">
              <a:solidFill>
                <a:schemeClr val="tx1"/>
              </a:solidFill>
              <a:latin typeface="Times New Roman" pitchFamily="18" charset="0"/>
              <a:ea typeface="MS Gothic" pitchFamily="49" charset="-128"/>
            </a:endParaRPr>
          </a:p>
          <a:p>
            <a:pPr marL="568325" indent="-457200" eaLnBrk="1" hangingPunct="1">
              <a:buFont typeface="+mj-lt"/>
              <a:buAutoNum type="arabicParenR" startAt="2"/>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kern="0" dirty="0">
              <a:solidFill>
                <a:schemeClr val="tx1"/>
              </a:solidFill>
              <a:latin typeface="Times New Roman" pitchFamily="18" charset="0"/>
              <a:ea typeface="MS Gothic" pitchFamily="49" charset="-128"/>
            </a:endParaRPr>
          </a:p>
          <a:p>
            <a:pPr marL="568325" indent="-457200" eaLnBrk="1" hangingPunct="1">
              <a:buFont typeface="+mj-lt"/>
              <a:buAutoNum type="arabicParenR" startAt="2"/>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kern="0" dirty="0">
              <a:solidFill>
                <a:schemeClr val="tx1"/>
              </a:solidFill>
              <a:latin typeface="Times New Roman" pitchFamily="18" charset="0"/>
              <a:ea typeface="MS Gothic" pitchFamily="49" charset="-128"/>
            </a:endParaRPr>
          </a:p>
          <a:p>
            <a:pPr marL="568325" indent="-457200" eaLnBrk="1" hangingPunct="1">
              <a:buFont typeface="+mj-lt"/>
              <a:buAutoNum type="arabicParenR" startAt="2"/>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kern="0" dirty="0">
              <a:solidFill>
                <a:schemeClr val="tx1"/>
              </a:solidFill>
              <a:latin typeface="Times New Roman" pitchFamily="18" charset="0"/>
              <a:ea typeface="MS Gothic" pitchFamily="49" charset="-128"/>
            </a:endParaRPr>
          </a:p>
          <a:p>
            <a:pPr marL="568325" indent="-457200" eaLnBrk="1" hangingPunct="1">
              <a:buFont typeface="+mj-lt"/>
              <a:buAutoNum type="arabicParenR" startAt="2"/>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solidFill>
                  <a:schemeClr val="tx1"/>
                </a:solidFill>
                <a:latin typeface="Times New Roman" pitchFamily="18" charset="0"/>
                <a:ea typeface="MS Gothic" pitchFamily="49" charset="-128"/>
              </a:rPr>
              <a:t>But, need to sort out the data plane at the top of stack. Similar to current multiple (logical) AP device – separate ESS and DS?</a:t>
            </a:r>
          </a:p>
          <a:p>
            <a:pPr marL="568325" indent="-457200" eaLnBrk="1" hangingPunct="1">
              <a:buFont typeface="+mj-lt"/>
              <a:buAutoNum type="arabicParenR" startAt="2"/>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solidFill>
                  <a:schemeClr val="tx1"/>
                </a:solidFill>
                <a:latin typeface="Times New Roman" pitchFamily="18" charset="0"/>
                <a:ea typeface="MS Gothic" pitchFamily="49" charset="-128"/>
              </a:rPr>
              <a:t>Multiple Beacons, etc., for each BSS, on each medium</a:t>
            </a:r>
            <a:endParaRPr lang="en-US" sz="1800" kern="0" dirty="0">
              <a:solidFill>
                <a:schemeClr val="tx1"/>
              </a:solidFill>
              <a:latin typeface="Times New Roman" pitchFamily="18" charset="0"/>
              <a:ea typeface="MS Gothic" pitchFamily="49" charset="-128"/>
            </a:endParaRPr>
          </a:p>
          <a:p>
            <a:pPr marL="796925" lvl="1"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latin typeface="Times New Roman" pitchFamily="18" charset="0"/>
              <a:ea typeface="MS Gothic" pitchFamily="49" charset="-128"/>
            </a:endParaRPr>
          </a:p>
        </p:txBody>
      </p:sp>
      <p:pic>
        <p:nvPicPr>
          <p:cNvPr id="4" name="Picture 3">
            <a:extLst>
              <a:ext uri="{FF2B5EF4-FFF2-40B4-BE49-F238E27FC236}">
                <a16:creationId xmlns:a16="http://schemas.microsoft.com/office/drawing/2014/main" id="{1562ADE7-3C33-4C02-8F22-64FBD21A8071}"/>
              </a:ext>
            </a:extLst>
          </p:cNvPr>
          <p:cNvPicPr>
            <a:picLocks noChangeAspect="1"/>
          </p:cNvPicPr>
          <p:nvPr/>
        </p:nvPicPr>
        <p:blipFill>
          <a:blip r:embed="rId2"/>
          <a:stretch>
            <a:fillRect/>
          </a:stretch>
        </p:blipFill>
        <p:spPr>
          <a:xfrm>
            <a:off x="1171054" y="2624250"/>
            <a:ext cx="7605915" cy="2604950"/>
          </a:xfrm>
          <a:prstGeom prst="rect">
            <a:avLst/>
          </a:prstGeom>
        </p:spPr>
      </p:pic>
    </p:spTree>
    <p:extLst>
      <p:ext uri="{BB962C8B-B14F-4D97-AF65-F5344CB8AC3E}">
        <p14:creationId xmlns:p14="http://schemas.microsoft.com/office/powerpoint/2010/main" val="618792458"/>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idx="10"/>
          </p:nvPr>
        </p:nvSpPr>
        <p:spPr/>
        <p:txBody>
          <a:bodyPr/>
          <a:lstStyle/>
          <a:p>
            <a:pPr>
              <a:defRPr/>
            </a:pPr>
            <a:r>
              <a:rPr lang="en-GB"/>
              <a:t>Slide </a:t>
            </a:r>
            <a:fld id="{51E13BA2-B879-42C0-8282-F2846D2A86F3}" type="slidenum">
              <a:rPr lang="en-GB"/>
              <a:pPr>
                <a:defRPr/>
              </a:pPr>
              <a:t>2</a:t>
            </a:fld>
            <a:endParaRPr lang="en-GB"/>
          </a:p>
        </p:txBody>
      </p:sp>
      <p:sp>
        <p:nvSpPr>
          <p:cNvPr id="5" name="Rectangle 4"/>
          <p:cNvSpPr>
            <a:spLocks noGrp="1" noChangeArrowheads="1"/>
          </p:cNvSpPr>
          <p:nvPr>
            <p:ph type="ftr" idx="11"/>
          </p:nvPr>
        </p:nvSpPr>
        <p:spPr/>
        <p:txBody>
          <a:bodyPr/>
          <a:lstStyle/>
          <a:p>
            <a:r>
              <a:rPr lang="en-GB" dirty="0"/>
              <a:t>Mark Hamilton, Ruckus/CommScope</a:t>
            </a:r>
          </a:p>
        </p:txBody>
      </p:sp>
      <p:sp>
        <p:nvSpPr>
          <p:cNvPr id="17409" name="Rectangle 1"/>
          <p:cNvSpPr>
            <a:spLocks noGrp="1" noChangeArrowheads="1"/>
          </p:cNvSpPr>
          <p:nvPr>
            <p:ph type="title"/>
          </p:nvPr>
        </p:nvSpPr>
        <p:spPr>
          <a:xfrm>
            <a:off x="685800" y="685800"/>
            <a:ext cx="7772400" cy="1066800"/>
          </a:xfrm>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atin typeface="Times New Roman" pitchFamily="18" charset="0"/>
                <a:ea typeface="MS Gothic" pitchFamily="49" charset="-128"/>
              </a:rPr>
              <a:t>Abstract</a:t>
            </a:r>
          </a:p>
        </p:txBody>
      </p:sp>
      <p:sp>
        <p:nvSpPr>
          <p:cNvPr id="17410" name="Rectangle 2"/>
          <p:cNvSpPr>
            <a:spLocks noGrp="1" noChangeArrowheads="1"/>
          </p:cNvSpPr>
          <p:nvPr>
            <p:ph type="body" idx="1"/>
          </p:nvPr>
        </p:nvSpPr>
        <p:spPr>
          <a:xfrm>
            <a:off x="684213" y="1989138"/>
            <a:ext cx="7772400" cy="4114800"/>
          </a:xfrm>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latin typeface="Times New Roman" pitchFamily="18" charset="0"/>
                <a:ea typeface="MS Gothic" pitchFamily="49" charset="-128"/>
              </a:rPr>
              <a:t>	This presentation considers architecture concepts for </a:t>
            </a:r>
            <a:r>
              <a:rPr lang="en-GB" dirty="0" err="1">
                <a:latin typeface="Times New Roman" pitchFamily="18" charset="0"/>
                <a:ea typeface="MS Gothic" pitchFamily="49" charset="-128"/>
              </a:rPr>
              <a:t>TGbe</a:t>
            </a:r>
            <a:r>
              <a:rPr lang="en-GB" dirty="0">
                <a:latin typeface="Times New Roman" pitchFamily="18" charset="0"/>
                <a:ea typeface="MS Gothic" pitchFamily="49" charset="-128"/>
              </a:rPr>
              <a:t> AP MLDs.  This follows ideas in presentations in the ARC SC sessions leading up to and during the Nov plenary session, Jan plenary session, and teleconferences.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20</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“Legacy” AP behaviors – alternative 2</a:t>
            </a:r>
            <a:endParaRPr lang="en-US" sz="3600" b="0" kern="1200" dirty="0">
              <a:solidFill>
                <a:schemeClr val="accent6"/>
              </a:solidFill>
            </a:endParaRPr>
          </a:p>
        </p:txBody>
      </p:sp>
      <p:sp>
        <p:nvSpPr>
          <p:cNvPr id="8" name="Rectangle 2"/>
          <p:cNvSpPr txBox="1">
            <a:spLocks noChangeArrowheads="1"/>
          </p:cNvSpPr>
          <p:nvPr/>
        </p:nvSpPr>
        <p:spPr bwMode="auto">
          <a:xfrm>
            <a:off x="715492" y="1988840"/>
            <a:ext cx="7992243" cy="448657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68325" indent="-457200" eaLnBrk="1" hangingPunct="1">
              <a:buFont typeface="+mj-lt"/>
              <a:buAutoNum type="arabi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solidFill>
                  <a:schemeClr val="tx1"/>
                </a:solidFill>
                <a:latin typeface="Times New Roman" pitchFamily="18" charset="0"/>
                <a:ea typeface="MS Gothic" pitchFamily="49" charset="-128"/>
              </a:rPr>
              <a:t>First, note that the AP MLD is handling associations from multiple non-AP STAs/MLDs.</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This implies, for example, multiple PTKSAs, PS buffers/queues, etc.</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Thus, we can think of the MLD AP as being “multi-</a:t>
            </a:r>
            <a:r>
              <a:rPr lang="en-US" sz="1800" kern="0" dirty="0" err="1">
                <a:solidFill>
                  <a:schemeClr val="tx1"/>
                </a:solidFill>
                <a:latin typeface="Times New Roman" pitchFamily="18" charset="0"/>
                <a:ea typeface="MS Gothic" pitchFamily="49" charset="-128"/>
              </a:rPr>
              <a:t>theaded</a:t>
            </a:r>
            <a:r>
              <a:rPr lang="en-US" sz="1800" kern="0" dirty="0">
                <a:solidFill>
                  <a:schemeClr val="tx1"/>
                </a:solidFill>
                <a:latin typeface="Times New Roman" pitchFamily="18" charset="0"/>
                <a:ea typeface="MS Gothic" pitchFamily="49" charset="-128"/>
              </a:rPr>
              <a:t>” in the sense that it is capable of managing an array of state information, one entry per peer non-AP STA/MLD</a:t>
            </a:r>
          </a:p>
          <a:p>
            <a:pPr marL="568325" indent="-457200" eaLnBrk="1" hangingPunct="1">
              <a:buFont typeface="+mj-lt"/>
              <a:buAutoNum type="arabi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solidFill>
                  <a:schemeClr val="tx1"/>
                </a:solidFill>
                <a:latin typeface="Times New Roman" pitchFamily="18" charset="0"/>
                <a:ea typeface="MS Gothic" pitchFamily="49" charset="-128"/>
              </a:rPr>
              <a:t>What does adding “legacy” AP behavior change in this picture?</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Add 1 bit of state, for each non-AP STA/MLD: Is it a “legacy” STA or an MLD?</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Stack layers treat the (small) differences between the two, on a case-by-case basis as the functions are accomplished.</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Thus, there is no need for a separate stack/architectural concept to support the “legacy” interop behaviors.</a:t>
            </a:r>
          </a:p>
          <a:p>
            <a:pPr marL="796925" lvl="1"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latin typeface="Times New Roman" pitchFamily="18" charset="0"/>
              <a:ea typeface="MS Gothic" pitchFamily="49" charset="-128"/>
            </a:endParaRPr>
          </a:p>
        </p:txBody>
      </p:sp>
    </p:spTree>
    <p:extLst>
      <p:ext uri="{BB962C8B-B14F-4D97-AF65-F5344CB8AC3E}">
        <p14:creationId xmlns:p14="http://schemas.microsoft.com/office/powerpoint/2010/main" val="507818184"/>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21</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“Legacy” AP behaviors – evolution and status</a:t>
            </a:r>
            <a:endParaRPr lang="en-US" sz="3600" b="0" kern="1200" dirty="0">
              <a:solidFill>
                <a:schemeClr val="accent6"/>
              </a:solidFill>
            </a:endParaRPr>
          </a:p>
        </p:txBody>
      </p:sp>
      <p:sp>
        <p:nvSpPr>
          <p:cNvPr id="8" name="Rectangle 2"/>
          <p:cNvSpPr txBox="1">
            <a:spLocks noChangeArrowheads="1"/>
          </p:cNvSpPr>
          <p:nvPr/>
        </p:nvSpPr>
        <p:spPr bwMode="auto">
          <a:xfrm>
            <a:off x="715492" y="1988840"/>
            <a:ext cx="7992243" cy="448657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68325" indent="-457200" eaLnBrk="1" hangingPunct="1">
              <a:buFont typeface="+mj-lt"/>
              <a:buAutoNum type="arabi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solidFill>
                  <a:schemeClr val="tx1"/>
                </a:solidFill>
                <a:latin typeface="Times New Roman" pitchFamily="18" charset="0"/>
                <a:ea typeface="MS Gothic" pitchFamily="49" charset="-128"/>
              </a:rPr>
              <a:t>From the discussion on November 16 telecon, started with the figure on slide 18, then:</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Realized that a goal of 11be (and current direction in SFD/motions) is to have a single PHY for both legacy and the component of the MLD that is on the same band/channel.  So, modified the figure to share the PHY (similar to slide 19).</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Next step was to realize/agree that there is only one Beacon, shared between legacy and the MLD component.  And, other “low-level” MAC functions that are link-specific are also shared.  Modified the figure to show this sharing – shared the “Lower MAC and PHY” function.</a:t>
            </a:r>
          </a:p>
          <a:p>
            <a:pPr marL="568325" indent="-457200" eaLnBrk="1" hangingPunct="1">
              <a:buFont typeface="+mj-lt"/>
              <a:buAutoNum type="arabi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kern="0" dirty="0">
                <a:solidFill>
                  <a:schemeClr val="tx1"/>
                </a:solidFill>
                <a:latin typeface="Times New Roman" pitchFamily="18" charset="0"/>
                <a:ea typeface="MS Gothic" pitchFamily="49" charset="-128"/>
              </a:rPr>
              <a:t>See next slide for current figure/status</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kern="0" dirty="0">
              <a:solidFill>
                <a:schemeClr val="tx1"/>
              </a:solidFill>
              <a:latin typeface="Times New Roman" pitchFamily="18" charset="0"/>
              <a:ea typeface="MS Gothic" pitchFamily="49" charset="-128"/>
            </a:endParaRP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kern="0" dirty="0">
              <a:solidFill>
                <a:schemeClr val="tx1"/>
              </a:solidFill>
              <a:latin typeface="Times New Roman" pitchFamily="18" charset="0"/>
              <a:ea typeface="MS Gothic" pitchFamily="49" charset="-128"/>
            </a:endParaRP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kern="0" dirty="0">
              <a:solidFill>
                <a:schemeClr val="tx1"/>
              </a:solidFill>
              <a:latin typeface="Times New Roman" pitchFamily="18" charset="0"/>
              <a:ea typeface="MS Gothic" pitchFamily="49" charset="-128"/>
            </a:endParaRPr>
          </a:p>
          <a:p>
            <a:pPr marL="796925" lvl="1"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latin typeface="Times New Roman" pitchFamily="18" charset="0"/>
              <a:ea typeface="MS Gothic" pitchFamily="49" charset="-128"/>
            </a:endParaRPr>
          </a:p>
        </p:txBody>
      </p:sp>
    </p:spTree>
    <p:extLst>
      <p:ext uri="{BB962C8B-B14F-4D97-AF65-F5344CB8AC3E}">
        <p14:creationId xmlns:p14="http://schemas.microsoft.com/office/powerpoint/2010/main" val="3781253042"/>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22</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650694" y="649235"/>
            <a:ext cx="7891644" cy="617879"/>
          </a:xfrm>
        </p:spPr>
        <p:txBody>
          <a:bodyPr/>
          <a:lstStyle/>
          <a:p>
            <a:pPr algn="l" defTabSz="914400">
              <a:lnSpc>
                <a:spcPct val="80000"/>
              </a:lnSpc>
              <a:buFont typeface="Times New Roman" pitchFamily="16" charset="0"/>
              <a:buNone/>
              <a:defRPr/>
            </a:pPr>
            <a:r>
              <a:rPr lang="en-US" sz="3600" b="0" kern="1200" dirty="0">
                <a:solidFill>
                  <a:srgbClr val="435153"/>
                </a:solidFill>
              </a:rPr>
              <a:t>With legacy added, WIP figure:</a:t>
            </a:r>
            <a:endParaRPr lang="en-US" sz="3600" b="0" kern="1200" dirty="0">
              <a:solidFill>
                <a:schemeClr val="accent6"/>
              </a:solidFill>
            </a:endParaRPr>
          </a:p>
        </p:txBody>
      </p:sp>
      <p:pic>
        <p:nvPicPr>
          <p:cNvPr id="3" name="Picture 2">
            <a:extLst>
              <a:ext uri="{FF2B5EF4-FFF2-40B4-BE49-F238E27FC236}">
                <a16:creationId xmlns:a16="http://schemas.microsoft.com/office/drawing/2014/main" id="{E2480C9F-9D25-42FE-85BD-885EA839642F}"/>
              </a:ext>
            </a:extLst>
          </p:cNvPr>
          <p:cNvPicPr>
            <a:picLocks noChangeAspect="1"/>
          </p:cNvPicPr>
          <p:nvPr/>
        </p:nvPicPr>
        <p:blipFill>
          <a:blip r:embed="rId2"/>
          <a:stretch>
            <a:fillRect/>
          </a:stretch>
        </p:blipFill>
        <p:spPr>
          <a:xfrm>
            <a:off x="1187624" y="1267114"/>
            <a:ext cx="6984776" cy="5121069"/>
          </a:xfrm>
          <a:prstGeom prst="rect">
            <a:avLst/>
          </a:prstGeom>
        </p:spPr>
      </p:pic>
    </p:spTree>
    <p:extLst>
      <p:ext uri="{BB962C8B-B14F-4D97-AF65-F5344CB8AC3E}">
        <p14:creationId xmlns:p14="http://schemas.microsoft.com/office/powerpoint/2010/main" val="562355070"/>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23</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“Legacy” AP behaviors – discussion</a:t>
            </a:r>
            <a:endParaRPr lang="en-US" sz="3600" b="0" kern="1200" dirty="0">
              <a:solidFill>
                <a:schemeClr val="accent6"/>
              </a:solidFill>
            </a:endParaRPr>
          </a:p>
        </p:txBody>
      </p:sp>
      <p:sp>
        <p:nvSpPr>
          <p:cNvPr id="8" name="Rectangle 2"/>
          <p:cNvSpPr txBox="1">
            <a:spLocks noChangeArrowheads="1"/>
          </p:cNvSpPr>
          <p:nvPr/>
        </p:nvSpPr>
        <p:spPr bwMode="auto">
          <a:xfrm>
            <a:off x="715492" y="1988840"/>
            <a:ext cx="7992243" cy="448657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11112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kern="0" dirty="0">
                <a:solidFill>
                  <a:schemeClr val="tx1"/>
                </a:solidFill>
                <a:latin typeface="Times New Roman" pitchFamily="18" charset="0"/>
                <a:ea typeface="MS Gothic" pitchFamily="49" charset="-128"/>
              </a:rPr>
              <a:t>What is left in the “Upper legacy MAC” component?</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Note that for the MLD components, the Management, etc., functions that are unique per-link are already “pulled out, to the side” per the prior discussions on the “W” shaped MLD figure.</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It seems that all the matching legacy functions are also handled in this component.</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So, the remainder of the “Upper legacy MAC” component are data plane, and higher-level management (Auth/Assoc, Action frames, etc.).</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This is very similar to the “Upper MLD MAC” functions</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The Upper MLD MAC component already has many behaviors that are per-peer, based on the peer’s capabilities and state.</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So, are the legacy behaviors anything more than an extension of the per-peer state and behavior already built-in to the Upper MLD MAC?  If not, consider combining the legacy support into the Upper MLD MAC.</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kern="0" dirty="0">
              <a:solidFill>
                <a:schemeClr val="tx1"/>
              </a:solidFill>
              <a:latin typeface="Times New Roman" pitchFamily="18" charset="0"/>
              <a:ea typeface="MS Gothic" pitchFamily="49" charset="-128"/>
            </a:endParaRP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kern="0" dirty="0">
              <a:solidFill>
                <a:schemeClr val="tx1"/>
              </a:solidFill>
              <a:latin typeface="Times New Roman" pitchFamily="18" charset="0"/>
              <a:ea typeface="MS Gothic" pitchFamily="49" charset="-128"/>
            </a:endParaRP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kern="0" dirty="0">
              <a:solidFill>
                <a:schemeClr val="tx1"/>
              </a:solidFill>
              <a:latin typeface="Times New Roman" pitchFamily="18" charset="0"/>
              <a:ea typeface="MS Gothic" pitchFamily="49" charset="-128"/>
            </a:endParaRPr>
          </a:p>
          <a:p>
            <a:pPr marL="796925" lvl="1"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latin typeface="Times New Roman" pitchFamily="18" charset="0"/>
              <a:ea typeface="MS Gothic" pitchFamily="49" charset="-128"/>
            </a:endParaRPr>
          </a:p>
        </p:txBody>
      </p:sp>
    </p:spTree>
    <p:extLst>
      <p:ext uri="{BB962C8B-B14F-4D97-AF65-F5344CB8AC3E}">
        <p14:creationId xmlns:p14="http://schemas.microsoft.com/office/powerpoint/2010/main" val="3955548935"/>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24</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650694" y="649235"/>
            <a:ext cx="7891644" cy="979565"/>
          </a:xfrm>
        </p:spPr>
        <p:txBody>
          <a:bodyPr/>
          <a:lstStyle/>
          <a:p>
            <a:pPr algn="l" defTabSz="914400">
              <a:lnSpc>
                <a:spcPct val="80000"/>
              </a:lnSpc>
              <a:buFont typeface="Times New Roman" pitchFamily="16" charset="0"/>
              <a:buNone/>
              <a:defRPr/>
            </a:pPr>
            <a:r>
              <a:rPr lang="en-US" sz="3600" b="0" kern="1200" dirty="0">
                <a:solidFill>
                  <a:srgbClr val="435153"/>
                </a:solidFill>
              </a:rPr>
              <a:t>With legacy added, first alternative (Alternative1):</a:t>
            </a:r>
            <a:endParaRPr lang="en-US" sz="3600" b="0" kern="1200" dirty="0">
              <a:solidFill>
                <a:schemeClr val="accent6"/>
              </a:solidFill>
            </a:endParaRPr>
          </a:p>
        </p:txBody>
      </p:sp>
      <p:pic>
        <p:nvPicPr>
          <p:cNvPr id="4" name="Picture 3">
            <a:extLst>
              <a:ext uri="{FF2B5EF4-FFF2-40B4-BE49-F238E27FC236}">
                <a16:creationId xmlns:a16="http://schemas.microsoft.com/office/drawing/2014/main" id="{BB7685CC-C00D-431E-BAF5-3648CFC6D70F}"/>
              </a:ext>
            </a:extLst>
          </p:cNvPr>
          <p:cNvPicPr>
            <a:picLocks noChangeAspect="1"/>
          </p:cNvPicPr>
          <p:nvPr/>
        </p:nvPicPr>
        <p:blipFill>
          <a:blip r:embed="rId2"/>
          <a:stretch>
            <a:fillRect/>
          </a:stretch>
        </p:blipFill>
        <p:spPr>
          <a:xfrm>
            <a:off x="2365106" y="1268760"/>
            <a:ext cx="4223118" cy="5131408"/>
          </a:xfrm>
          <a:prstGeom prst="rect">
            <a:avLst/>
          </a:prstGeom>
        </p:spPr>
      </p:pic>
    </p:spTree>
    <p:extLst>
      <p:ext uri="{BB962C8B-B14F-4D97-AF65-F5344CB8AC3E}">
        <p14:creationId xmlns:p14="http://schemas.microsoft.com/office/powerpoint/2010/main" val="16641532"/>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25</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650694" y="649235"/>
            <a:ext cx="7891644" cy="1051573"/>
          </a:xfrm>
        </p:spPr>
        <p:txBody>
          <a:bodyPr/>
          <a:lstStyle/>
          <a:p>
            <a:pPr algn="l" defTabSz="914400">
              <a:lnSpc>
                <a:spcPct val="80000"/>
              </a:lnSpc>
              <a:buFont typeface="Times New Roman" pitchFamily="16" charset="0"/>
              <a:buNone/>
              <a:defRPr/>
            </a:pPr>
            <a:r>
              <a:rPr lang="en-US" sz="3600" b="0" kern="1200" dirty="0">
                <a:solidFill>
                  <a:srgbClr val="435153"/>
                </a:solidFill>
              </a:rPr>
              <a:t>With legacy added, alternative from Dec 7 (Alt2):</a:t>
            </a:r>
            <a:endParaRPr lang="en-US" sz="3600" b="0" kern="1200" dirty="0">
              <a:solidFill>
                <a:schemeClr val="accent6"/>
              </a:solidFill>
            </a:endParaRPr>
          </a:p>
        </p:txBody>
      </p:sp>
      <p:pic>
        <p:nvPicPr>
          <p:cNvPr id="3" name="Picture 2">
            <a:extLst>
              <a:ext uri="{FF2B5EF4-FFF2-40B4-BE49-F238E27FC236}">
                <a16:creationId xmlns:a16="http://schemas.microsoft.com/office/drawing/2014/main" id="{3C974E59-1215-49C2-8C99-486BC1F21890}"/>
              </a:ext>
            </a:extLst>
          </p:cNvPr>
          <p:cNvPicPr>
            <a:picLocks noChangeAspect="1"/>
          </p:cNvPicPr>
          <p:nvPr/>
        </p:nvPicPr>
        <p:blipFill>
          <a:blip r:embed="rId2"/>
          <a:stretch>
            <a:fillRect/>
          </a:stretch>
        </p:blipFill>
        <p:spPr>
          <a:xfrm>
            <a:off x="1048608" y="1397963"/>
            <a:ext cx="6691744" cy="4923360"/>
          </a:xfrm>
          <a:prstGeom prst="rect">
            <a:avLst/>
          </a:prstGeom>
        </p:spPr>
      </p:pic>
    </p:spTree>
    <p:extLst>
      <p:ext uri="{BB962C8B-B14F-4D97-AF65-F5344CB8AC3E}">
        <p14:creationId xmlns:p14="http://schemas.microsoft.com/office/powerpoint/2010/main" val="3994217834"/>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26</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3" name="TextBox 2">
            <a:extLst>
              <a:ext uri="{FF2B5EF4-FFF2-40B4-BE49-F238E27FC236}">
                <a16:creationId xmlns:a16="http://schemas.microsoft.com/office/drawing/2014/main" id="{39A4ED98-0458-4B60-B65B-BFEB5F850357}"/>
              </a:ext>
            </a:extLst>
          </p:cNvPr>
          <p:cNvSpPr txBox="1"/>
          <p:nvPr/>
        </p:nvSpPr>
        <p:spPr>
          <a:xfrm>
            <a:off x="486584" y="980728"/>
            <a:ext cx="7109752" cy="400110"/>
          </a:xfrm>
          <a:prstGeom prst="rect">
            <a:avLst/>
          </a:prstGeom>
          <a:noFill/>
          <a:ln w="28575">
            <a:solidFill>
              <a:schemeClr val="tx1"/>
            </a:solidFill>
          </a:ln>
        </p:spPr>
        <p:txBody>
          <a:bodyPr wrap="square" rtlCol="0">
            <a:spAutoFit/>
          </a:bodyPr>
          <a:lstStyle/>
          <a:p>
            <a:pPr algn="l"/>
            <a:r>
              <a:rPr lang="en-US" dirty="0"/>
              <a:t>Alternative 2: Revisit stack operations and how they are split: </a:t>
            </a:r>
          </a:p>
        </p:txBody>
      </p:sp>
      <p:pic>
        <p:nvPicPr>
          <p:cNvPr id="5" name="Picture 4">
            <a:extLst>
              <a:ext uri="{FF2B5EF4-FFF2-40B4-BE49-F238E27FC236}">
                <a16:creationId xmlns:a16="http://schemas.microsoft.com/office/drawing/2014/main" id="{7DB33F9D-EFE9-467D-A146-11B70A0CE7A6}"/>
              </a:ext>
            </a:extLst>
          </p:cNvPr>
          <p:cNvPicPr>
            <a:picLocks noChangeAspect="1"/>
          </p:cNvPicPr>
          <p:nvPr/>
        </p:nvPicPr>
        <p:blipFill>
          <a:blip r:embed="rId2"/>
          <a:stretch>
            <a:fillRect/>
          </a:stretch>
        </p:blipFill>
        <p:spPr>
          <a:xfrm>
            <a:off x="529462" y="1624450"/>
            <a:ext cx="8085076" cy="3609100"/>
          </a:xfrm>
          <a:prstGeom prst="rect">
            <a:avLst/>
          </a:prstGeom>
        </p:spPr>
      </p:pic>
    </p:spTree>
    <p:extLst>
      <p:ext uri="{BB962C8B-B14F-4D97-AF65-F5344CB8AC3E}">
        <p14:creationId xmlns:p14="http://schemas.microsoft.com/office/powerpoint/2010/main" val="2330014538"/>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27</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650694" y="649235"/>
            <a:ext cx="7891644" cy="907557"/>
          </a:xfrm>
        </p:spPr>
        <p:txBody>
          <a:bodyPr/>
          <a:lstStyle/>
          <a:p>
            <a:pPr algn="l" defTabSz="914400">
              <a:lnSpc>
                <a:spcPct val="80000"/>
              </a:lnSpc>
              <a:buFont typeface="Times New Roman" pitchFamily="16" charset="0"/>
              <a:buNone/>
              <a:defRPr/>
            </a:pPr>
            <a:r>
              <a:rPr lang="en-US" sz="3600" b="0" kern="1200" dirty="0">
                <a:solidFill>
                  <a:srgbClr val="435153"/>
                </a:solidFill>
              </a:rPr>
              <a:t>Analysis of alternatives – what is where; what is different?</a:t>
            </a:r>
            <a:endParaRPr lang="en-US" sz="3600" b="0" kern="1200" dirty="0">
              <a:solidFill>
                <a:schemeClr val="accent6"/>
              </a:solidFill>
            </a:endParaRPr>
          </a:p>
        </p:txBody>
      </p:sp>
      <p:graphicFrame>
        <p:nvGraphicFramePr>
          <p:cNvPr id="3" name="Table 3">
            <a:extLst>
              <a:ext uri="{FF2B5EF4-FFF2-40B4-BE49-F238E27FC236}">
                <a16:creationId xmlns:a16="http://schemas.microsoft.com/office/drawing/2014/main" id="{370AE466-7EC4-4484-B4FB-B0852C778D16}"/>
              </a:ext>
            </a:extLst>
          </p:cNvPr>
          <p:cNvGraphicFramePr>
            <a:graphicFrameLocks noGrp="1"/>
          </p:cNvGraphicFramePr>
          <p:nvPr>
            <p:extLst>
              <p:ext uri="{D42A27DB-BD31-4B8C-83A1-F6EECF244321}">
                <p14:modId xmlns:p14="http://schemas.microsoft.com/office/powerpoint/2010/main" val="3502305619"/>
              </p:ext>
            </p:extLst>
          </p:nvPr>
        </p:nvGraphicFramePr>
        <p:xfrm>
          <a:off x="539553" y="1556793"/>
          <a:ext cx="8064894" cy="3480048"/>
        </p:xfrm>
        <a:graphic>
          <a:graphicData uri="http://schemas.openxmlformats.org/drawingml/2006/table">
            <a:tbl>
              <a:tblPr firstRow="1" bandRow="1">
                <a:tableStyleId>{5C22544A-7EE6-4342-B048-85BDC9FD1C3A}</a:tableStyleId>
              </a:tblPr>
              <a:tblGrid>
                <a:gridCol w="2688298">
                  <a:extLst>
                    <a:ext uri="{9D8B030D-6E8A-4147-A177-3AD203B41FA5}">
                      <a16:colId xmlns:a16="http://schemas.microsoft.com/office/drawing/2014/main" val="1156369216"/>
                    </a:ext>
                  </a:extLst>
                </a:gridCol>
                <a:gridCol w="2688298">
                  <a:extLst>
                    <a:ext uri="{9D8B030D-6E8A-4147-A177-3AD203B41FA5}">
                      <a16:colId xmlns:a16="http://schemas.microsoft.com/office/drawing/2014/main" val="3894491935"/>
                    </a:ext>
                  </a:extLst>
                </a:gridCol>
                <a:gridCol w="2688298">
                  <a:extLst>
                    <a:ext uri="{9D8B030D-6E8A-4147-A177-3AD203B41FA5}">
                      <a16:colId xmlns:a16="http://schemas.microsoft.com/office/drawing/2014/main" val="3159481303"/>
                    </a:ext>
                  </a:extLst>
                </a:gridCol>
              </a:tblGrid>
              <a:tr h="4320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0" dirty="0"/>
                    </a:p>
                  </a:txBody>
                  <a:tcPr/>
                </a:tc>
                <a:tc>
                  <a:txBody>
                    <a:bodyPr/>
                    <a:lstStyle/>
                    <a:p>
                      <a:r>
                        <a:rPr lang="en-US" sz="1400" dirty="0"/>
                        <a:t>Alternative 1</a:t>
                      </a:r>
                      <a:endParaRPr lang="en-US" sz="1400" b="0" dirty="0"/>
                    </a:p>
                  </a:txBody>
                  <a:tcPr/>
                </a:tc>
                <a:tc>
                  <a:txBody>
                    <a:bodyPr/>
                    <a:lstStyle/>
                    <a:p>
                      <a:r>
                        <a:rPr lang="en-US" sz="1400" dirty="0"/>
                        <a:t>Alternative 2</a:t>
                      </a:r>
                      <a:endParaRPr lang="en-US" sz="1400" b="0" dirty="0"/>
                    </a:p>
                  </a:txBody>
                  <a:tcPr/>
                </a:tc>
                <a:extLst>
                  <a:ext uri="{0D108BD9-81ED-4DB2-BD59-A6C34878D82A}">
                    <a16:rowId xmlns:a16="http://schemas.microsoft.com/office/drawing/2014/main" val="162571956"/>
                  </a:ext>
                </a:extLst>
              </a:tr>
              <a:tr h="4320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Security SAs/Keys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dirty="0"/>
                        <a:t>(In MLO, agreement, there is 1 PTK/PMK per “MLD-MLD (P2P) association”, managed by MLD stack)</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(GTKs are distributed via MLD-MLD association)</a:t>
                      </a:r>
                    </a:p>
                  </a:txBody>
                  <a:tcPr/>
                </a:tc>
                <a:tc>
                  <a:txBody>
                    <a:bodyPr/>
                    <a:lstStyle/>
                    <a:p>
                      <a:r>
                        <a:rPr lang="en-US" sz="1400" dirty="0"/>
                        <a:t>PTK/PMK: Per peer, all in MLD</a:t>
                      </a:r>
                    </a:p>
                    <a:p>
                      <a:r>
                        <a:rPr lang="en-US" sz="1400" dirty="0"/>
                        <a:t>GTK, IGTK, BIGTK: in each legacy stack</a:t>
                      </a:r>
                      <a:endParaRPr lang="en-US" sz="1400" b="0" dirty="0"/>
                    </a:p>
                  </a:txBody>
                  <a:tcPr/>
                </a:tc>
                <a:tc>
                  <a:txBody>
                    <a:bodyPr/>
                    <a:lstStyle/>
                    <a:p>
                      <a:r>
                        <a:rPr lang="en-US" sz="1400" dirty="0"/>
                        <a:t>PTK/PMK: </a:t>
                      </a:r>
                    </a:p>
                    <a:p>
                      <a:pPr marL="285750" indent="-285750">
                        <a:buFontTx/>
                        <a:buChar char="-"/>
                      </a:pPr>
                      <a:r>
                        <a:rPr lang="en-US" sz="1400" dirty="0"/>
                        <a:t>MLO: PTK/PMK in MLD stack;</a:t>
                      </a:r>
                    </a:p>
                    <a:p>
                      <a:pPr marL="285750" indent="-285750">
                        <a:buFontTx/>
                        <a:buChar char="-"/>
                      </a:pPr>
                      <a:r>
                        <a:rPr lang="en-US" sz="1400" dirty="0"/>
                        <a:t>Legacy: legacy stack’s PTK/PMK;</a:t>
                      </a:r>
                    </a:p>
                    <a:p>
                      <a:pPr marL="285750" indent="-285750">
                        <a:buFontTx/>
                        <a:buChar char="-"/>
                      </a:pPr>
                      <a:endParaRPr lang="en-US" sz="1400" dirty="0"/>
                    </a:p>
                    <a:p>
                      <a:r>
                        <a:rPr lang="en-US" sz="1400" dirty="0"/>
                        <a:t>GTK, IGTK, BIGTK: in each legacy stack</a:t>
                      </a:r>
                      <a:endParaRPr lang="en-US" sz="1400" b="0" dirty="0"/>
                    </a:p>
                  </a:txBody>
                  <a:tcPr/>
                </a:tc>
                <a:extLst>
                  <a:ext uri="{0D108BD9-81ED-4DB2-BD59-A6C34878D82A}">
                    <a16:rowId xmlns:a16="http://schemas.microsoft.com/office/drawing/2014/main" val="756955148"/>
                  </a:ext>
                </a:extLst>
              </a:tr>
              <a:tr h="432048">
                <a:tc>
                  <a:txBody>
                    <a:bodyPr/>
                    <a:lstStyle/>
                    <a:p>
                      <a:r>
                        <a:rPr lang="en-US" sz="1400" dirty="0"/>
                        <a:t>(Re)(Dis)Association, (De)Authentication</a:t>
                      </a:r>
                    </a:p>
                  </a:txBody>
                  <a:tcPr/>
                </a:tc>
                <a:tc>
                  <a:txBody>
                    <a:bodyPr/>
                    <a:lstStyle/>
                    <a:p>
                      <a:r>
                        <a:rPr lang="en-US" sz="1400" dirty="0"/>
                        <a:t>All go to MLD stack</a:t>
                      </a:r>
                    </a:p>
                  </a:txBody>
                  <a:tcPr/>
                </a:tc>
                <a:tc>
                  <a:txBody>
                    <a:bodyPr/>
                    <a:lstStyle/>
                    <a:p>
                      <a:r>
                        <a:rPr lang="en-US" sz="1400" dirty="0"/>
                        <a:t>Split based on </a:t>
                      </a:r>
                      <a:r>
                        <a:rPr lang="en-US" sz="1400" dirty="0">
                          <a:highlight>
                            <a:srgbClr val="00FFFF"/>
                          </a:highlight>
                        </a:rPr>
                        <a:t>Address1</a:t>
                      </a:r>
                      <a:r>
                        <a:rPr lang="en-US" sz="1400" dirty="0"/>
                        <a:t> (or MLO indication?)</a:t>
                      </a:r>
                    </a:p>
                  </a:txBody>
                  <a:tcPr/>
                </a:tc>
                <a:extLst>
                  <a:ext uri="{0D108BD9-81ED-4DB2-BD59-A6C34878D82A}">
                    <a16:rowId xmlns:a16="http://schemas.microsoft.com/office/drawing/2014/main" val="59187549"/>
                  </a:ext>
                </a:extLst>
              </a:tr>
              <a:tr h="432048">
                <a:tc>
                  <a:txBody>
                    <a:bodyPr/>
                    <a:lstStyle/>
                    <a:p>
                      <a:r>
                        <a:rPr lang="en-US" sz="1400" dirty="0"/>
                        <a:t>Authenticator(s)</a:t>
                      </a:r>
                    </a:p>
                  </a:txBody>
                  <a:tcPr/>
                </a:tc>
                <a:tc>
                  <a:txBody>
                    <a:bodyPr/>
                    <a:lstStyle/>
                    <a:p>
                      <a:r>
                        <a:rPr lang="en-US" sz="1400" dirty="0"/>
                        <a:t>1</a:t>
                      </a:r>
                    </a:p>
                  </a:txBody>
                  <a:tcPr/>
                </a:tc>
                <a:tc>
                  <a:txBody>
                    <a:bodyPr/>
                    <a:lstStyle/>
                    <a:p>
                      <a:r>
                        <a:rPr lang="en-US" sz="1400" dirty="0"/>
                        <a:t>1 per legacy + 1 for MLD</a:t>
                      </a:r>
                    </a:p>
                    <a:p>
                      <a:r>
                        <a:rPr lang="en-US" sz="1400" dirty="0"/>
                        <a:t>* Needs discussion about implications on counts</a:t>
                      </a:r>
                    </a:p>
                  </a:txBody>
                  <a:tcPr/>
                </a:tc>
                <a:extLst>
                  <a:ext uri="{0D108BD9-81ED-4DB2-BD59-A6C34878D82A}">
                    <a16:rowId xmlns:a16="http://schemas.microsoft.com/office/drawing/2014/main" val="862417344"/>
                  </a:ext>
                </a:extLst>
              </a:tr>
            </a:tbl>
          </a:graphicData>
        </a:graphic>
      </p:graphicFrame>
    </p:spTree>
    <p:extLst>
      <p:ext uri="{BB962C8B-B14F-4D97-AF65-F5344CB8AC3E}">
        <p14:creationId xmlns:p14="http://schemas.microsoft.com/office/powerpoint/2010/main" val="1574186114"/>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28</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650694" y="649235"/>
            <a:ext cx="7891644" cy="907557"/>
          </a:xfrm>
        </p:spPr>
        <p:txBody>
          <a:bodyPr/>
          <a:lstStyle/>
          <a:p>
            <a:pPr algn="l" defTabSz="914400">
              <a:lnSpc>
                <a:spcPct val="80000"/>
              </a:lnSpc>
              <a:buFont typeface="Times New Roman" pitchFamily="16" charset="0"/>
              <a:buNone/>
              <a:defRPr/>
            </a:pPr>
            <a:r>
              <a:rPr lang="en-US" sz="3600" b="0" kern="1200" dirty="0">
                <a:solidFill>
                  <a:srgbClr val="435153"/>
                </a:solidFill>
              </a:rPr>
              <a:t>Analysis of alternatives – what is where; what is different?</a:t>
            </a:r>
            <a:endParaRPr lang="en-US" sz="3600" b="0" kern="1200" dirty="0">
              <a:solidFill>
                <a:schemeClr val="accent6"/>
              </a:solidFill>
            </a:endParaRPr>
          </a:p>
        </p:txBody>
      </p:sp>
      <p:graphicFrame>
        <p:nvGraphicFramePr>
          <p:cNvPr id="3" name="Table 3">
            <a:extLst>
              <a:ext uri="{FF2B5EF4-FFF2-40B4-BE49-F238E27FC236}">
                <a16:creationId xmlns:a16="http://schemas.microsoft.com/office/drawing/2014/main" id="{370AE466-7EC4-4484-B4FB-B0852C778D16}"/>
              </a:ext>
            </a:extLst>
          </p:cNvPr>
          <p:cNvGraphicFramePr>
            <a:graphicFrameLocks noGrp="1"/>
          </p:cNvGraphicFramePr>
          <p:nvPr>
            <p:extLst>
              <p:ext uri="{D42A27DB-BD31-4B8C-83A1-F6EECF244321}">
                <p14:modId xmlns:p14="http://schemas.microsoft.com/office/powerpoint/2010/main" val="1764574155"/>
              </p:ext>
            </p:extLst>
          </p:nvPr>
        </p:nvGraphicFramePr>
        <p:xfrm>
          <a:off x="539553" y="1556793"/>
          <a:ext cx="8064894" cy="3388608"/>
        </p:xfrm>
        <a:graphic>
          <a:graphicData uri="http://schemas.openxmlformats.org/drawingml/2006/table">
            <a:tbl>
              <a:tblPr firstRow="1" bandRow="1">
                <a:tableStyleId>{5C22544A-7EE6-4342-B048-85BDC9FD1C3A}</a:tableStyleId>
              </a:tblPr>
              <a:tblGrid>
                <a:gridCol w="2688298">
                  <a:extLst>
                    <a:ext uri="{9D8B030D-6E8A-4147-A177-3AD203B41FA5}">
                      <a16:colId xmlns:a16="http://schemas.microsoft.com/office/drawing/2014/main" val="1156369216"/>
                    </a:ext>
                  </a:extLst>
                </a:gridCol>
                <a:gridCol w="2688298">
                  <a:extLst>
                    <a:ext uri="{9D8B030D-6E8A-4147-A177-3AD203B41FA5}">
                      <a16:colId xmlns:a16="http://schemas.microsoft.com/office/drawing/2014/main" val="3894491935"/>
                    </a:ext>
                  </a:extLst>
                </a:gridCol>
                <a:gridCol w="2688298">
                  <a:extLst>
                    <a:ext uri="{9D8B030D-6E8A-4147-A177-3AD203B41FA5}">
                      <a16:colId xmlns:a16="http://schemas.microsoft.com/office/drawing/2014/main" val="3159481303"/>
                    </a:ext>
                  </a:extLst>
                </a:gridCol>
              </a:tblGrid>
              <a:tr h="4320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0" dirty="0"/>
                    </a:p>
                  </a:txBody>
                  <a:tcPr/>
                </a:tc>
                <a:tc>
                  <a:txBody>
                    <a:bodyPr/>
                    <a:lstStyle/>
                    <a:p>
                      <a:r>
                        <a:rPr lang="en-US" sz="1400" dirty="0"/>
                        <a:t>Alternative 1</a:t>
                      </a:r>
                      <a:endParaRPr lang="en-US" sz="1400" b="0" dirty="0"/>
                    </a:p>
                  </a:txBody>
                  <a:tcPr/>
                </a:tc>
                <a:tc>
                  <a:txBody>
                    <a:bodyPr/>
                    <a:lstStyle/>
                    <a:p>
                      <a:r>
                        <a:rPr lang="en-US" sz="1400" dirty="0"/>
                        <a:t>Alternative 2</a:t>
                      </a:r>
                      <a:endParaRPr lang="en-US" sz="1400" b="0" dirty="0"/>
                    </a:p>
                  </a:txBody>
                  <a:tcPr/>
                </a:tc>
                <a:extLst>
                  <a:ext uri="{0D108BD9-81ED-4DB2-BD59-A6C34878D82A}">
                    <a16:rowId xmlns:a16="http://schemas.microsoft.com/office/drawing/2014/main" val="162571956"/>
                  </a:ext>
                </a:extLst>
              </a:tr>
              <a:tr h="4320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Address1 filter/RX frame routing</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highlight>
                            <a:srgbClr val="FFFF00"/>
                          </a:highlight>
                        </a:rPr>
                        <a:t>The value of the RA/TA fields sent over-the-air in the MAC header of a frame is the MAC address of the STA affiliated with the MLD corresponding to that link.</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highlight>
                            <a:srgbClr val="FFFF00"/>
                          </a:highlight>
                        </a:rPr>
                        <a:t>[Motion 108, [30] and [186]]</a:t>
                      </a:r>
                    </a:p>
                  </a:txBody>
                  <a:tcPr/>
                </a:tc>
                <a:tc>
                  <a:txBody>
                    <a:bodyPr/>
                    <a:lstStyle/>
                    <a:p>
                      <a:r>
                        <a:rPr lang="en-US" sz="1400" dirty="0"/>
                        <a:t>All data frames -&gt; MLD;</a:t>
                      </a:r>
                    </a:p>
                    <a:p>
                      <a:r>
                        <a:rPr lang="en-US" sz="1400" dirty="0"/>
                        <a:t>All Auth/Assoc based -&gt; MLD;</a:t>
                      </a:r>
                    </a:p>
                    <a:p>
                      <a:r>
                        <a:rPr lang="en-US" sz="1400" dirty="0"/>
                        <a:t>Most </a:t>
                      </a:r>
                      <a:r>
                        <a:rPr lang="en-US" sz="1400" dirty="0" err="1"/>
                        <a:t>Mgmt</a:t>
                      </a:r>
                      <a:r>
                        <a:rPr lang="en-US" sz="1400" dirty="0"/>
                        <a:t> -&gt; MLD (?) …</a:t>
                      </a:r>
                    </a:p>
                    <a:p>
                      <a:r>
                        <a:rPr lang="en-US" sz="1400" dirty="0"/>
                        <a:t>Any </a:t>
                      </a:r>
                      <a:r>
                        <a:rPr lang="en-US" sz="1400" dirty="0" err="1"/>
                        <a:t>Mgmt</a:t>
                      </a:r>
                      <a:r>
                        <a:rPr lang="en-US" sz="1400" dirty="0"/>
                        <a:t> -&gt; legacy??  (maybe only Control frames?)</a:t>
                      </a:r>
                    </a:p>
                  </a:txBody>
                  <a:tcPr/>
                </a:tc>
                <a:tc>
                  <a:txBody>
                    <a:bodyPr/>
                    <a:lstStyle/>
                    <a:p>
                      <a:r>
                        <a:rPr lang="en-US" sz="1400" dirty="0"/>
                        <a:t>Can we arrange a clean </a:t>
                      </a:r>
                      <a:r>
                        <a:rPr lang="en-US" sz="1400" dirty="0">
                          <a:highlight>
                            <a:srgbClr val="00FFFF"/>
                          </a:highlight>
                        </a:rPr>
                        <a:t>Address1</a:t>
                      </a:r>
                      <a:r>
                        <a:rPr lang="en-US" sz="1400" dirty="0"/>
                        <a:t> split?  (Only MLO peers will know the MLD address?)</a:t>
                      </a:r>
                    </a:p>
                  </a:txBody>
                  <a:tcPr/>
                </a:tc>
                <a:extLst>
                  <a:ext uri="{0D108BD9-81ED-4DB2-BD59-A6C34878D82A}">
                    <a16:rowId xmlns:a16="http://schemas.microsoft.com/office/drawing/2014/main" val="1819069386"/>
                  </a:ext>
                </a:extLst>
              </a:tr>
              <a:tr h="432048">
                <a:tc>
                  <a:txBody>
                    <a:bodyPr/>
                    <a:lstStyle/>
                    <a:p>
                      <a:r>
                        <a:rPr lang="en-US" sz="1400" dirty="0"/>
                        <a:t>SAP(s)</a:t>
                      </a:r>
                    </a:p>
                  </a:txBody>
                  <a:tcPr/>
                </a:tc>
                <a:tc>
                  <a:txBody>
                    <a:bodyPr/>
                    <a:lstStyle/>
                    <a:p>
                      <a:r>
                        <a:rPr lang="en-US" sz="1400" dirty="0"/>
                        <a:t>1</a:t>
                      </a:r>
                    </a:p>
                    <a:p>
                      <a:r>
                        <a:rPr lang="en-US" sz="1400" dirty="0"/>
                        <a:t>* MLD is responsible for “routing”</a:t>
                      </a:r>
                    </a:p>
                  </a:txBody>
                  <a:tcPr/>
                </a:tc>
                <a:tc>
                  <a:txBody>
                    <a:bodyPr/>
                    <a:lstStyle/>
                    <a:p>
                      <a:r>
                        <a:rPr lang="en-US" sz="1400" dirty="0"/>
                        <a:t>1 MLO, 1 per legacy</a:t>
                      </a:r>
                    </a:p>
                    <a:p>
                      <a:r>
                        <a:rPr lang="en-US" sz="1400" dirty="0"/>
                        <a:t>* DS is responsible for “routing”</a:t>
                      </a:r>
                    </a:p>
                    <a:p>
                      <a:r>
                        <a:rPr lang="en-US" sz="1400" dirty="0">
                          <a:highlight>
                            <a:srgbClr val="00FFFF"/>
                          </a:highlight>
                        </a:rPr>
                        <a:t>* Need to work through MSDU flow(s) through APs/DS/Portal</a:t>
                      </a:r>
                    </a:p>
                  </a:txBody>
                  <a:tcPr/>
                </a:tc>
                <a:extLst>
                  <a:ext uri="{0D108BD9-81ED-4DB2-BD59-A6C34878D82A}">
                    <a16:rowId xmlns:a16="http://schemas.microsoft.com/office/drawing/2014/main" val="1025275817"/>
                  </a:ext>
                </a:extLst>
              </a:tr>
            </a:tbl>
          </a:graphicData>
        </a:graphic>
      </p:graphicFrame>
    </p:spTree>
    <p:extLst>
      <p:ext uri="{BB962C8B-B14F-4D97-AF65-F5344CB8AC3E}">
        <p14:creationId xmlns:p14="http://schemas.microsoft.com/office/powerpoint/2010/main" val="3657241226"/>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3DD641-38FD-4B4E-99BE-6630A1497F91}"/>
              </a:ext>
            </a:extLst>
          </p:cNvPr>
          <p:cNvSpPr>
            <a:spLocks noGrp="1"/>
          </p:cNvSpPr>
          <p:nvPr>
            <p:ph type="title"/>
          </p:nvPr>
        </p:nvSpPr>
        <p:spPr>
          <a:xfrm>
            <a:off x="685800" y="685800"/>
            <a:ext cx="7770813" cy="637581"/>
          </a:xfrm>
        </p:spPr>
        <p:txBody>
          <a:bodyPr/>
          <a:lstStyle/>
          <a:p>
            <a:r>
              <a:rPr lang="en-US" dirty="0"/>
              <a:t>AP Data plane (Alt 2, simplified)</a:t>
            </a:r>
          </a:p>
        </p:txBody>
      </p:sp>
      <p:pic>
        <p:nvPicPr>
          <p:cNvPr id="6" name="Content Placeholder 5">
            <a:extLst>
              <a:ext uri="{FF2B5EF4-FFF2-40B4-BE49-F238E27FC236}">
                <a16:creationId xmlns:a16="http://schemas.microsoft.com/office/drawing/2014/main" id="{F52312E6-0862-4A87-AE9F-9337ADE138AB}"/>
              </a:ext>
            </a:extLst>
          </p:cNvPr>
          <p:cNvPicPr>
            <a:picLocks noGrp="1" noChangeAspect="1"/>
          </p:cNvPicPr>
          <p:nvPr>
            <p:ph idx="1"/>
          </p:nvPr>
        </p:nvPicPr>
        <p:blipFill>
          <a:blip r:embed="rId2"/>
          <a:stretch>
            <a:fillRect/>
          </a:stretch>
        </p:blipFill>
        <p:spPr>
          <a:xfrm>
            <a:off x="2546325" y="1362600"/>
            <a:ext cx="3825875" cy="5073594"/>
          </a:xfrm>
          <a:prstGeom prst="rect">
            <a:avLst/>
          </a:prstGeom>
        </p:spPr>
      </p:pic>
      <p:sp>
        <p:nvSpPr>
          <p:cNvPr id="4" name="Slide Number Placeholder 3">
            <a:extLst>
              <a:ext uri="{FF2B5EF4-FFF2-40B4-BE49-F238E27FC236}">
                <a16:creationId xmlns:a16="http://schemas.microsoft.com/office/drawing/2014/main" id="{88A239CC-8CD1-4561-91F3-D7C08BE48B7A}"/>
              </a:ext>
            </a:extLst>
          </p:cNvPr>
          <p:cNvSpPr>
            <a:spLocks noGrp="1"/>
          </p:cNvSpPr>
          <p:nvPr>
            <p:ph type="sldNum" idx="10"/>
          </p:nvPr>
        </p:nvSpPr>
        <p:spPr/>
        <p:txBody>
          <a:bodyPr/>
          <a:lstStyle/>
          <a:p>
            <a:pPr>
              <a:defRPr/>
            </a:pPr>
            <a:r>
              <a:rPr lang="en-GB"/>
              <a:t>Slide </a:t>
            </a:r>
            <a:fld id="{9902F5C3-EE39-44CE-A5E3-4276D55FC75D}" type="slidenum">
              <a:rPr lang="en-GB" smtClean="0"/>
              <a:pPr>
                <a:defRPr/>
              </a:pPr>
              <a:t>29</a:t>
            </a:fld>
            <a:endParaRPr lang="en-GB"/>
          </a:p>
        </p:txBody>
      </p:sp>
      <p:sp>
        <p:nvSpPr>
          <p:cNvPr id="5" name="Footer Placeholder 4">
            <a:extLst>
              <a:ext uri="{FF2B5EF4-FFF2-40B4-BE49-F238E27FC236}">
                <a16:creationId xmlns:a16="http://schemas.microsoft.com/office/drawing/2014/main" id="{50913E0C-F132-43C9-B8E6-15AF1A027D4F}"/>
              </a:ext>
            </a:extLst>
          </p:cNvPr>
          <p:cNvSpPr>
            <a:spLocks noGrp="1"/>
          </p:cNvSpPr>
          <p:nvPr>
            <p:ph type="ftr" idx="11"/>
          </p:nvPr>
        </p:nvSpPr>
        <p:spPr/>
        <p:txBody>
          <a:bodyPr/>
          <a:lstStyle/>
          <a:p>
            <a:r>
              <a:rPr lang="en-GB"/>
              <a:t>Mark Hamilton, Ruckus/CommScope</a:t>
            </a:r>
            <a:endParaRPr lang="en-GB" dirty="0"/>
          </a:p>
        </p:txBody>
      </p:sp>
      <p:sp>
        <p:nvSpPr>
          <p:cNvPr id="7" name="TextBox 6">
            <a:extLst>
              <a:ext uri="{FF2B5EF4-FFF2-40B4-BE49-F238E27FC236}">
                <a16:creationId xmlns:a16="http://schemas.microsoft.com/office/drawing/2014/main" id="{525AC369-2EF6-4CB3-AC16-C96221D6ACEB}"/>
              </a:ext>
            </a:extLst>
          </p:cNvPr>
          <p:cNvSpPr txBox="1"/>
          <p:nvPr/>
        </p:nvSpPr>
        <p:spPr>
          <a:xfrm>
            <a:off x="6876256" y="3645024"/>
            <a:ext cx="1872208" cy="1938992"/>
          </a:xfrm>
          <a:prstGeom prst="rect">
            <a:avLst/>
          </a:prstGeom>
          <a:solidFill>
            <a:schemeClr val="bg2">
              <a:lumMod val="20000"/>
              <a:lumOff val="80000"/>
            </a:schemeClr>
          </a:solidFill>
          <a:ln>
            <a:solidFill>
              <a:schemeClr val="tx1"/>
            </a:solidFill>
          </a:ln>
        </p:spPr>
        <p:txBody>
          <a:bodyPr wrap="square" rtlCol="0">
            <a:spAutoFit/>
          </a:bodyPr>
          <a:lstStyle/>
          <a:p>
            <a:r>
              <a:rPr lang="en-US" dirty="0"/>
              <a:t>But, how can the Lower MACs know how to route incoming frames?</a:t>
            </a:r>
          </a:p>
        </p:txBody>
      </p:sp>
    </p:spTree>
    <p:extLst>
      <p:ext uri="{BB962C8B-B14F-4D97-AF65-F5344CB8AC3E}">
        <p14:creationId xmlns:p14="http://schemas.microsoft.com/office/powerpoint/2010/main" val="379469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idx="10"/>
          </p:nvPr>
        </p:nvSpPr>
        <p:spPr/>
        <p:txBody>
          <a:bodyPr/>
          <a:lstStyle/>
          <a:p>
            <a:pPr>
              <a:defRPr/>
            </a:pPr>
            <a:r>
              <a:rPr lang="en-GB"/>
              <a:t>Slide </a:t>
            </a:r>
            <a:fld id="{51E13BA2-B879-42C0-8282-F2846D2A86F3}" type="slidenum">
              <a:rPr lang="en-GB"/>
              <a:pPr>
                <a:defRPr/>
              </a:pPr>
              <a:t>3</a:t>
            </a:fld>
            <a:endParaRPr lang="en-GB"/>
          </a:p>
        </p:txBody>
      </p:sp>
      <p:sp>
        <p:nvSpPr>
          <p:cNvPr id="5" name="Rectangle 4"/>
          <p:cNvSpPr>
            <a:spLocks noGrp="1" noChangeArrowheads="1"/>
          </p:cNvSpPr>
          <p:nvPr>
            <p:ph type="ftr" idx="11"/>
          </p:nvPr>
        </p:nvSpPr>
        <p:spPr/>
        <p:txBody>
          <a:bodyPr/>
          <a:lstStyle/>
          <a:p>
            <a:r>
              <a:rPr lang="en-GB" dirty="0"/>
              <a:t>Mark Hamilton, Ruckus/CommScope</a:t>
            </a:r>
          </a:p>
        </p:txBody>
      </p:sp>
      <p:sp>
        <p:nvSpPr>
          <p:cNvPr id="17409" name="Rectangle 1"/>
          <p:cNvSpPr>
            <a:spLocks noGrp="1" noChangeArrowheads="1"/>
          </p:cNvSpPr>
          <p:nvPr>
            <p:ph type="title"/>
          </p:nvPr>
        </p:nvSpPr>
        <p:spPr>
          <a:xfrm>
            <a:off x="323528" y="710909"/>
            <a:ext cx="5688632" cy="1735088"/>
          </a:xfrm>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dirty="0">
                <a:latin typeface="Times New Roman" pitchFamily="18" charset="0"/>
                <a:ea typeface="MS Gothic" pitchFamily="49" charset="-128"/>
              </a:rPr>
              <a:t>Need to sort out the functions within an AP MLD – which are “MLD” and which are “AP(s)”</a:t>
            </a:r>
          </a:p>
        </p:txBody>
      </p:sp>
      <p:sp>
        <p:nvSpPr>
          <p:cNvPr id="17410" name="Rectangle 2"/>
          <p:cNvSpPr>
            <a:spLocks noGrp="1" noChangeArrowheads="1"/>
          </p:cNvSpPr>
          <p:nvPr>
            <p:ph type="body" idx="1"/>
          </p:nvPr>
        </p:nvSpPr>
        <p:spPr>
          <a:xfrm>
            <a:off x="395536" y="2458889"/>
            <a:ext cx="5400601" cy="3395018"/>
          </a:xfrm>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latin typeface="Times New Roman" pitchFamily="18" charset="0"/>
                <a:ea typeface="MS Gothic" pitchFamily="49" charset="-128"/>
              </a:rPr>
              <a:t>Consider the MAC stack, as shown in 802.11 Figure 5-1:</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latin typeface="Times New Roman" pitchFamily="18" charset="0"/>
              <a:ea typeface="MS Gothic" pitchFamily="49" charset="-128"/>
            </a:endParaRP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latin typeface="Times New Roman" pitchFamily="18" charset="0"/>
                <a:ea typeface="MS Gothic" pitchFamily="49" charset="-128"/>
              </a:rPr>
              <a:t>Might be useful to ask, “Does this function have to be link-specific?” and/or “Is this function explicitly shared across the links?”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solidFill>
                  <a:srgbClr val="FF0000"/>
                </a:solidFill>
                <a:latin typeface="Times New Roman" pitchFamily="18" charset="0"/>
                <a:ea typeface="MS Gothic" pitchFamily="49" charset="-128"/>
              </a:rPr>
              <a:t>Initially (in this discussion), ignore “legacy” AP, only affiliated AP(s) are considered, then add legacy (slide 18)</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latin typeface="Times New Roman" pitchFamily="18" charset="0"/>
              <a:ea typeface="MS Gothic" pitchFamily="49" charset="-128"/>
            </a:endParaRPr>
          </a:p>
        </p:txBody>
      </p:sp>
      <p:pic>
        <p:nvPicPr>
          <p:cNvPr id="6" name="Picture 5">
            <a:extLst>
              <a:ext uri="{FF2B5EF4-FFF2-40B4-BE49-F238E27FC236}">
                <a16:creationId xmlns:a16="http://schemas.microsoft.com/office/drawing/2014/main" id="{5BCDB357-ABCD-4079-82F2-D44100023AFC}"/>
              </a:ext>
            </a:extLst>
          </p:cNvPr>
          <p:cNvPicPr>
            <a:picLocks noChangeAspect="1"/>
          </p:cNvPicPr>
          <p:nvPr/>
        </p:nvPicPr>
        <p:blipFill>
          <a:blip r:embed="rId3"/>
          <a:stretch>
            <a:fillRect/>
          </a:stretch>
        </p:blipFill>
        <p:spPr>
          <a:xfrm>
            <a:off x="5868144" y="867458"/>
            <a:ext cx="2247051" cy="5418797"/>
          </a:xfrm>
          <a:prstGeom prst="rect">
            <a:avLst/>
          </a:prstGeom>
        </p:spPr>
      </p:pic>
    </p:spTree>
    <p:extLst>
      <p:ext uri="{BB962C8B-B14F-4D97-AF65-F5344CB8AC3E}">
        <p14:creationId xmlns:p14="http://schemas.microsoft.com/office/powerpoint/2010/main" val="152095028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3DD641-38FD-4B4E-99BE-6630A1497F91}"/>
              </a:ext>
            </a:extLst>
          </p:cNvPr>
          <p:cNvSpPr>
            <a:spLocks noGrp="1"/>
          </p:cNvSpPr>
          <p:nvPr>
            <p:ph type="title"/>
          </p:nvPr>
        </p:nvSpPr>
        <p:spPr>
          <a:xfrm>
            <a:off x="685800" y="685800"/>
            <a:ext cx="7770813" cy="637581"/>
          </a:xfrm>
        </p:spPr>
        <p:txBody>
          <a:bodyPr/>
          <a:lstStyle/>
          <a:p>
            <a:r>
              <a:rPr lang="en-US" dirty="0"/>
              <a:t>AP Data plane discussion</a:t>
            </a:r>
          </a:p>
        </p:txBody>
      </p:sp>
      <p:sp>
        <p:nvSpPr>
          <p:cNvPr id="4" name="Slide Number Placeholder 3">
            <a:extLst>
              <a:ext uri="{FF2B5EF4-FFF2-40B4-BE49-F238E27FC236}">
                <a16:creationId xmlns:a16="http://schemas.microsoft.com/office/drawing/2014/main" id="{88A239CC-8CD1-4561-91F3-D7C08BE48B7A}"/>
              </a:ext>
            </a:extLst>
          </p:cNvPr>
          <p:cNvSpPr>
            <a:spLocks noGrp="1"/>
          </p:cNvSpPr>
          <p:nvPr>
            <p:ph type="sldNum" idx="10"/>
          </p:nvPr>
        </p:nvSpPr>
        <p:spPr/>
        <p:txBody>
          <a:bodyPr/>
          <a:lstStyle/>
          <a:p>
            <a:pPr>
              <a:defRPr/>
            </a:pPr>
            <a:r>
              <a:rPr lang="en-GB"/>
              <a:t>Slide </a:t>
            </a:r>
            <a:fld id="{9902F5C3-EE39-44CE-A5E3-4276D55FC75D}" type="slidenum">
              <a:rPr lang="en-GB" smtClean="0"/>
              <a:pPr>
                <a:defRPr/>
              </a:pPr>
              <a:t>30</a:t>
            </a:fld>
            <a:endParaRPr lang="en-GB"/>
          </a:p>
        </p:txBody>
      </p:sp>
      <p:sp>
        <p:nvSpPr>
          <p:cNvPr id="5" name="Footer Placeholder 4">
            <a:extLst>
              <a:ext uri="{FF2B5EF4-FFF2-40B4-BE49-F238E27FC236}">
                <a16:creationId xmlns:a16="http://schemas.microsoft.com/office/drawing/2014/main" id="{50913E0C-F132-43C9-B8E6-15AF1A027D4F}"/>
              </a:ext>
            </a:extLst>
          </p:cNvPr>
          <p:cNvSpPr>
            <a:spLocks noGrp="1"/>
          </p:cNvSpPr>
          <p:nvPr>
            <p:ph type="ftr" idx="11"/>
          </p:nvPr>
        </p:nvSpPr>
        <p:spPr/>
        <p:txBody>
          <a:bodyPr/>
          <a:lstStyle/>
          <a:p>
            <a:r>
              <a:rPr lang="en-GB"/>
              <a:t>Mark Hamilton, Ruckus/CommScope</a:t>
            </a:r>
            <a:endParaRPr lang="en-GB" dirty="0"/>
          </a:p>
        </p:txBody>
      </p:sp>
      <p:sp>
        <p:nvSpPr>
          <p:cNvPr id="8" name="Content Placeholder 7">
            <a:extLst>
              <a:ext uri="{FF2B5EF4-FFF2-40B4-BE49-F238E27FC236}">
                <a16:creationId xmlns:a16="http://schemas.microsoft.com/office/drawing/2014/main" id="{2DB16DA1-18CA-497E-8FCC-160D46A69F03}"/>
              </a:ext>
            </a:extLst>
          </p:cNvPr>
          <p:cNvSpPr>
            <a:spLocks noGrp="1"/>
          </p:cNvSpPr>
          <p:nvPr>
            <p:ph idx="1"/>
          </p:nvPr>
        </p:nvSpPr>
        <p:spPr>
          <a:xfrm>
            <a:off x="755575" y="1484784"/>
            <a:ext cx="7699449" cy="4617566"/>
          </a:xfrm>
        </p:spPr>
        <p:txBody>
          <a:bodyPr/>
          <a:lstStyle/>
          <a:p>
            <a:r>
              <a:rPr lang="en-US" dirty="0"/>
              <a:t>Consider an alternate view, for MLO:</a:t>
            </a:r>
          </a:p>
          <a:p>
            <a:pPr>
              <a:buFontTx/>
              <a:buChar char="-"/>
            </a:pPr>
            <a:r>
              <a:rPr lang="en-US" sz="2000" b="0" dirty="0"/>
              <a:t>Frames are received at the Lower MAC, relatively arbitrarily (based on the link the </a:t>
            </a:r>
            <a:r>
              <a:rPr lang="en-US" sz="2000" b="0" dirty="0" err="1"/>
              <a:t>TXer</a:t>
            </a:r>
            <a:r>
              <a:rPr lang="en-US" sz="2000" b="0" dirty="0"/>
              <a:t> chose)</a:t>
            </a:r>
          </a:p>
          <a:p>
            <a:pPr>
              <a:buFontTx/>
              <a:buChar char="-"/>
            </a:pPr>
            <a:r>
              <a:rPr lang="en-US" sz="2000" b="0" dirty="0"/>
              <a:t>For MLD/MLO peers, the two stacks “share state” (with implementation ‘magic’) for all the per-peer attributes that are needed, but either one can process an incoming frame, using that shared state</a:t>
            </a:r>
          </a:p>
          <a:p>
            <a:pPr>
              <a:buFontTx/>
              <a:buChar char="-"/>
            </a:pPr>
            <a:r>
              <a:rPr lang="en-US" sz="2000" b="0" dirty="0"/>
              <a:t>So, the Lower MAC doesn’t need to “route” incoming frames, they just always go to the “matching” Upper MAC</a:t>
            </a:r>
          </a:p>
          <a:p>
            <a:pPr>
              <a:buFontTx/>
              <a:buChar char="-"/>
            </a:pPr>
            <a:r>
              <a:rPr lang="en-US" sz="2000" b="0" dirty="0"/>
              <a:t>Upper MACs can direct transmitted frames into either Lower MAC</a:t>
            </a:r>
          </a:p>
          <a:p>
            <a:pPr>
              <a:buFontTx/>
              <a:buChar char="-"/>
            </a:pPr>
            <a:r>
              <a:rPr lang="en-US" sz="2000" b="0" dirty="0"/>
              <a:t>(Power save and EDCA queuing FFS, on TX)</a:t>
            </a:r>
          </a:p>
          <a:p>
            <a:pPr>
              <a:buFontTx/>
              <a:buChar char="-"/>
            </a:pPr>
            <a:endParaRPr lang="en-US" dirty="0"/>
          </a:p>
        </p:txBody>
      </p:sp>
    </p:spTree>
    <p:extLst>
      <p:ext uri="{BB962C8B-B14F-4D97-AF65-F5344CB8AC3E}">
        <p14:creationId xmlns:p14="http://schemas.microsoft.com/office/powerpoint/2010/main" val="338301759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3DD641-38FD-4B4E-99BE-6630A1497F91}"/>
              </a:ext>
            </a:extLst>
          </p:cNvPr>
          <p:cNvSpPr>
            <a:spLocks noGrp="1"/>
          </p:cNvSpPr>
          <p:nvPr>
            <p:ph type="title"/>
          </p:nvPr>
        </p:nvSpPr>
        <p:spPr>
          <a:xfrm>
            <a:off x="685800" y="685800"/>
            <a:ext cx="7770813" cy="637581"/>
          </a:xfrm>
        </p:spPr>
        <p:txBody>
          <a:bodyPr/>
          <a:lstStyle/>
          <a:p>
            <a:r>
              <a:rPr lang="en-US" dirty="0"/>
              <a:t>AP Data plane – no MLD stack</a:t>
            </a:r>
          </a:p>
        </p:txBody>
      </p:sp>
      <p:sp>
        <p:nvSpPr>
          <p:cNvPr id="4" name="Slide Number Placeholder 3">
            <a:extLst>
              <a:ext uri="{FF2B5EF4-FFF2-40B4-BE49-F238E27FC236}">
                <a16:creationId xmlns:a16="http://schemas.microsoft.com/office/drawing/2014/main" id="{88A239CC-8CD1-4561-91F3-D7C08BE48B7A}"/>
              </a:ext>
            </a:extLst>
          </p:cNvPr>
          <p:cNvSpPr>
            <a:spLocks noGrp="1"/>
          </p:cNvSpPr>
          <p:nvPr>
            <p:ph type="sldNum" idx="10"/>
          </p:nvPr>
        </p:nvSpPr>
        <p:spPr/>
        <p:txBody>
          <a:bodyPr/>
          <a:lstStyle/>
          <a:p>
            <a:pPr>
              <a:defRPr/>
            </a:pPr>
            <a:r>
              <a:rPr lang="en-GB"/>
              <a:t>Slide </a:t>
            </a:r>
            <a:fld id="{9902F5C3-EE39-44CE-A5E3-4276D55FC75D}" type="slidenum">
              <a:rPr lang="en-GB" smtClean="0"/>
              <a:pPr>
                <a:defRPr/>
              </a:pPr>
              <a:t>31</a:t>
            </a:fld>
            <a:endParaRPr lang="en-GB"/>
          </a:p>
        </p:txBody>
      </p:sp>
      <p:sp>
        <p:nvSpPr>
          <p:cNvPr id="5" name="Footer Placeholder 4">
            <a:extLst>
              <a:ext uri="{FF2B5EF4-FFF2-40B4-BE49-F238E27FC236}">
                <a16:creationId xmlns:a16="http://schemas.microsoft.com/office/drawing/2014/main" id="{50913E0C-F132-43C9-B8E6-15AF1A027D4F}"/>
              </a:ext>
            </a:extLst>
          </p:cNvPr>
          <p:cNvSpPr>
            <a:spLocks noGrp="1"/>
          </p:cNvSpPr>
          <p:nvPr>
            <p:ph type="ftr" idx="11"/>
          </p:nvPr>
        </p:nvSpPr>
        <p:spPr/>
        <p:txBody>
          <a:bodyPr/>
          <a:lstStyle/>
          <a:p>
            <a:r>
              <a:rPr lang="en-GB"/>
              <a:t>Mark Hamilton, Ruckus/CommScope</a:t>
            </a:r>
            <a:endParaRPr lang="en-GB" dirty="0"/>
          </a:p>
        </p:txBody>
      </p:sp>
      <p:pic>
        <p:nvPicPr>
          <p:cNvPr id="11" name="Picture 10">
            <a:extLst>
              <a:ext uri="{FF2B5EF4-FFF2-40B4-BE49-F238E27FC236}">
                <a16:creationId xmlns:a16="http://schemas.microsoft.com/office/drawing/2014/main" id="{36459BA8-DBB3-425E-859B-3E61FAFD86C4}"/>
              </a:ext>
            </a:extLst>
          </p:cNvPr>
          <p:cNvPicPr>
            <a:picLocks noChangeAspect="1"/>
          </p:cNvPicPr>
          <p:nvPr/>
        </p:nvPicPr>
        <p:blipFill>
          <a:blip r:embed="rId2"/>
          <a:stretch>
            <a:fillRect/>
          </a:stretch>
        </p:blipFill>
        <p:spPr>
          <a:xfrm>
            <a:off x="1403648" y="1268760"/>
            <a:ext cx="6446313" cy="5170139"/>
          </a:xfrm>
          <a:prstGeom prst="rect">
            <a:avLst/>
          </a:prstGeom>
        </p:spPr>
      </p:pic>
      <p:sp>
        <p:nvSpPr>
          <p:cNvPr id="12" name="TextBox 11">
            <a:extLst>
              <a:ext uri="{FF2B5EF4-FFF2-40B4-BE49-F238E27FC236}">
                <a16:creationId xmlns:a16="http://schemas.microsoft.com/office/drawing/2014/main" id="{6D2C35BF-E7B0-4F12-9D4A-7B2F88FF6CDE}"/>
              </a:ext>
            </a:extLst>
          </p:cNvPr>
          <p:cNvSpPr txBox="1"/>
          <p:nvPr/>
        </p:nvSpPr>
        <p:spPr>
          <a:xfrm>
            <a:off x="323528" y="4149080"/>
            <a:ext cx="1872208" cy="1323439"/>
          </a:xfrm>
          <a:prstGeom prst="rect">
            <a:avLst/>
          </a:prstGeom>
          <a:solidFill>
            <a:schemeClr val="bg2">
              <a:lumMod val="20000"/>
              <a:lumOff val="80000"/>
            </a:schemeClr>
          </a:solidFill>
          <a:ln>
            <a:solidFill>
              <a:schemeClr val="tx1"/>
            </a:solidFill>
          </a:ln>
        </p:spPr>
        <p:txBody>
          <a:bodyPr wrap="square" rtlCol="0">
            <a:spAutoFit/>
          </a:bodyPr>
          <a:lstStyle/>
          <a:p>
            <a:r>
              <a:rPr lang="en-US" dirty="0"/>
              <a:t>The legacy MAC SAP is pretty clear, and (I think) agreed</a:t>
            </a:r>
          </a:p>
        </p:txBody>
      </p:sp>
      <p:cxnSp>
        <p:nvCxnSpPr>
          <p:cNvPr id="14" name="Connector: Curved 13">
            <a:extLst>
              <a:ext uri="{FF2B5EF4-FFF2-40B4-BE49-F238E27FC236}">
                <a16:creationId xmlns:a16="http://schemas.microsoft.com/office/drawing/2014/main" id="{F66244C8-C10C-4B87-BECA-ACD5F984C8E3}"/>
              </a:ext>
            </a:extLst>
          </p:cNvPr>
          <p:cNvCxnSpPr>
            <a:cxnSpLocks/>
          </p:cNvCxnSpPr>
          <p:nvPr/>
        </p:nvCxnSpPr>
        <p:spPr bwMode="auto">
          <a:xfrm rot="5400000" flipH="1" flipV="1">
            <a:off x="503548" y="2024844"/>
            <a:ext cx="2520280" cy="1728192"/>
          </a:xfrm>
          <a:prstGeom prst="curvedConnector3">
            <a:avLst>
              <a:gd name="adj1" fmla="val 106167"/>
            </a:avLst>
          </a:prstGeom>
          <a:solidFill>
            <a:srgbClr val="00B8FF"/>
          </a:solidFill>
          <a:ln w="9525" cap="flat" cmpd="sng" algn="ctr">
            <a:solidFill>
              <a:schemeClr val="tx1"/>
            </a:solidFill>
            <a:prstDash val="solid"/>
            <a:round/>
            <a:headEnd type="none" w="med" len="med"/>
            <a:tailEnd type="triangle"/>
          </a:ln>
          <a:effectLst/>
        </p:spPr>
      </p:cxnSp>
      <p:sp>
        <p:nvSpPr>
          <p:cNvPr id="23" name="TextBox 22">
            <a:extLst>
              <a:ext uri="{FF2B5EF4-FFF2-40B4-BE49-F238E27FC236}">
                <a16:creationId xmlns:a16="http://schemas.microsoft.com/office/drawing/2014/main" id="{9FAEFACD-968C-44F2-BF94-0ED89FB4F260}"/>
              </a:ext>
            </a:extLst>
          </p:cNvPr>
          <p:cNvSpPr txBox="1"/>
          <p:nvPr/>
        </p:nvSpPr>
        <p:spPr>
          <a:xfrm>
            <a:off x="7217183" y="4149079"/>
            <a:ext cx="1872208" cy="1015663"/>
          </a:xfrm>
          <a:prstGeom prst="rect">
            <a:avLst/>
          </a:prstGeom>
          <a:solidFill>
            <a:schemeClr val="bg2">
              <a:lumMod val="20000"/>
              <a:lumOff val="80000"/>
            </a:schemeClr>
          </a:solidFill>
          <a:ln>
            <a:solidFill>
              <a:schemeClr val="tx1"/>
            </a:solidFill>
          </a:ln>
        </p:spPr>
        <p:txBody>
          <a:bodyPr wrap="square" rtlCol="0">
            <a:spAutoFit/>
          </a:bodyPr>
          <a:lstStyle/>
          <a:p>
            <a:r>
              <a:rPr lang="en-US" dirty="0"/>
              <a:t>But where is the MAC SAP for MLO peers?</a:t>
            </a:r>
          </a:p>
        </p:txBody>
      </p:sp>
    </p:spTree>
    <p:extLst>
      <p:ext uri="{BB962C8B-B14F-4D97-AF65-F5344CB8AC3E}">
        <p14:creationId xmlns:p14="http://schemas.microsoft.com/office/powerpoint/2010/main" val="176225587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3DD641-38FD-4B4E-99BE-6630A1497F91}"/>
              </a:ext>
            </a:extLst>
          </p:cNvPr>
          <p:cNvSpPr>
            <a:spLocks noGrp="1"/>
          </p:cNvSpPr>
          <p:nvPr>
            <p:ph type="title"/>
          </p:nvPr>
        </p:nvSpPr>
        <p:spPr>
          <a:xfrm>
            <a:off x="685800" y="685800"/>
            <a:ext cx="7770813" cy="637581"/>
          </a:xfrm>
        </p:spPr>
        <p:txBody>
          <a:bodyPr/>
          <a:lstStyle/>
          <a:p>
            <a:r>
              <a:rPr lang="en-US" dirty="0"/>
              <a:t>Reminder of (legacy) DS structure</a:t>
            </a:r>
          </a:p>
        </p:txBody>
      </p:sp>
      <p:sp>
        <p:nvSpPr>
          <p:cNvPr id="4" name="Slide Number Placeholder 3">
            <a:extLst>
              <a:ext uri="{FF2B5EF4-FFF2-40B4-BE49-F238E27FC236}">
                <a16:creationId xmlns:a16="http://schemas.microsoft.com/office/drawing/2014/main" id="{88A239CC-8CD1-4561-91F3-D7C08BE48B7A}"/>
              </a:ext>
            </a:extLst>
          </p:cNvPr>
          <p:cNvSpPr>
            <a:spLocks noGrp="1"/>
          </p:cNvSpPr>
          <p:nvPr>
            <p:ph type="sldNum" idx="10"/>
          </p:nvPr>
        </p:nvSpPr>
        <p:spPr/>
        <p:txBody>
          <a:bodyPr/>
          <a:lstStyle/>
          <a:p>
            <a:pPr>
              <a:defRPr/>
            </a:pPr>
            <a:r>
              <a:rPr lang="en-GB"/>
              <a:t>Slide </a:t>
            </a:r>
            <a:fld id="{9902F5C3-EE39-44CE-A5E3-4276D55FC75D}" type="slidenum">
              <a:rPr lang="en-GB" smtClean="0"/>
              <a:pPr>
                <a:defRPr/>
              </a:pPr>
              <a:t>32</a:t>
            </a:fld>
            <a:endParaRPr lang="en-GB"/>
          </a:p>
        </p:txBody>
      </p:sp>
      <p:sp>
        <p:nvSpPr>
          <p:cNvPr id="5" name="Footer Placeholder 4">
            <a:extLst>
              <a:ext uri="{FF2B5EF4-FFF2-40B4-BE49-F238E27FC236}">
                <a16:creationId xmlns:a16="http://schemas.microsoft.com/office/drawing/2014/main" id="{50913E0C-F132-43C9-B8E6-15AF1A027D4F}"/>
              </a:ext>
            </a:extLst>
          </p:cNvPr>
          <p:cNvSpPr>
            <a:spLocks noGrp="1"/>
          </p:cNvSpPr>
          <p:nvPr>
            <p:ph type="ftr" idx="11"/>
          </p:nvPr>
        </p:nvSpPr>
        <p:spPr/>
        <p:txBody>
          <a:bodyPr/>
          <a:lstStyle/>
          <a:p>
            <a:r>
              <a:rPr lang="en-GB"/>
              <a:t>Mark Hamilton, Ruckus/CommScope</a:t>
            </a:r>
            <a:endParaRPr lang="en-GB" dirty="0"/>
          </a:p>
        </p:txBody>
      </p:sp>
      <p:pic>
        <p:nvPicPr>
          <p:cNvPr id="3" name="Picture 2">
            <a:extLst>
              <a:ext uri="{FF2B5EF4-FFF2-40B4-BE49-F238E27FC236}">
                <a16:creationId xmlns:a16="http://schemas.microsoft.com/office/drawing/2014/main" id="{A5F73A86-4A9C-47B1-8B6F-FA62869F8776}"/>
              </a:ext>
            </a:extLst>
          </p:cNvPr>
          <p:cNvPicPr>
            <a:picLocks noChangeAspect="1"/>
          </p:cNvPicPr>
          <p:nvPr/>
        </p:nvPicPr>
        <p:blipFill>
          <a:blip r:embed="rId2"/>
          <a:stretch>
            <a:fillRect/>
          </a:stretch>
        </p:blipFill>
        <p:spPr>
          <a:xfrm>
            <a:off x="721411" y="1484784"/>
            <a:ext cx="7701178" cy="2303833"/>
          </a:xfrm>
          <a:prstGeom prst="rect">
            <a:avLst/>
          </a:prstGeom>
        </p:spPr>
      </p:pic>
      <p:sp>
        <p:nvSpPr>
          <p:cNvPr id="6" name="TextBox 5">
            <a:extLst>
              <a:ext uri="{FF2B5EF4-FFF2-40B4-BE49-F238E27FC236}">
                <a16:creationId xmlns:a16="http://schemas.microsoft.com/office/drawing/2014/main" id="{6433E7BF-12B4-41A6-BDD2-6F38986B34D8}"/>
              </a:ext>
            </a:extLst>
          </p:cNvPr>
          <p:cNvSpPr txBox="1"/>
          <p:nvPr/>
        </p:nvSpPr>
        <p:spPr>
          <a:xfrm>
            <a:off x="572153" y="4153066"/>
            <a:ext cx="8096532" cy="2246769"/>
          </a:xfrm>
          <a:prstGeom prst="rect">
            <a:avLst/>
          </a:prstGeom>
          <a:noFill/>
        </p:spPr>
        <p:txBody>
          <a:bodyPr wrap="square" rtlCol="0">
            <a:spAutoFit/>
          </a:bodyPr>
          <a:lstStyle/>
          <a:p>
            <a:pPr algn="l"/>
            <a:r>
              <a:rPr lang="en-US" dirty="0"/>
              <a:t>Maybe it doesn’t matter where the MLO MAC SAP is?</a:t>
            </a:r>
          </a:p>
          <a:p>
            <a:pPr marL="342900" indent="-342900" algn="l">
              <a:buFontTx/>
              <a:buChar char="-"/>
            </a:pPr>
            <a:r>
              <a:rPr lang="en-US" dirty="0"/>
              <a:t>Each stack has a MAC SAP, which (on an AP) supports a DSAF</a:t>
            </a:r>
          </a:p>
          <a:p>
            <a:pPr marL="342900" indent="-342900" algn="l">
              <a:buFontTx/>
              <a:buChar char="-"/>
            </a:pPr>
            <a:r>
              <a:rPr lang="en-US" dirty="0"/>
              <a:t>The DS doesn’t care (or can be designed/fixed to not care) where uplink frames enter</a:t>
            </a:r>
          </a:p>
          <a:p>
            <a:pPr marL="342900" indent="-342900" algn="l">
              <a:buFontTx/>
              <a:buChar char="-"/>
            </a:pPr>
            <a:r>
              <a:rPr lang="en-US" dirty="0"/>
              <a:t>The DS will route all downlink frames to one of the MAC SAPs (the one that has “registered” this client (really associated, but that’s confusing right now)</a:t>
            </a:r>
          </a:p>
        </p:txBody>
      </p:sp>
      <p:sp>
        <p:nvSpPr>
          <p:cNvPr id="7" name="Rectangle 6">
            <a:extLst>
              <a:ext uri="{FF2B5EF4-FFF2-40B4-BE49-F238E27FC236}">
                <a16:creationId xmlns:a16="http://schemas.microsoft.com/office/drawing/2014/main" id="{EB0202E8-A704-452E-A09F-4A00F2E577D1}"/>
              </a:ext>
            </a:extLst>
          </p:cNvPr>
          <p:cNvSpPr/>
          <p:nvPr/>
        </p:nvSpPr>
        <p:spPr bwMode="auto">
          <a:xfrm>
            <a:off x="572153" y="1323381"/>
            <a:ext cx="8096532" cy="2681683"/>
          </a:xfrm>
          <a:prstGeom prst="rect">
            <a:avLst/>
          </a:prstGeom>
          <a:noFill/>
          <a:ln w="9525" cap="flat" cmpd="sng" algn="ctr">
            <a:solidFill>
              <a:schemeClr val="tx1"/>
            </a:solidFill>
            <a:prstDash val="solid"/>
            <a:round/>
            <a:headEnd type="none" w="med" len="med"/>
            <a:tailEnd type="none" w="med" len="med"/>
          </a:ln>
          <a:effectLst>
            <a:glow rad="63500">
              <a:schemeClr val="accent4">
                <a:satMod val="175000"/>
                <a:alpha val="40000"/>
              </a:schemeClr>
            </a:glow>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217341596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33</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650694" y="649235"/>
            <a:ext cx="7891644" cy="907557"/>
          </a:xfrm>
        </p:spPr>
        <p:txBody>
          <a:bodyPr/>
          <a:lstStyle/>
          <a:p>
            <a:pPr algn="l" defTabSz="914400">
              <a:lnSpc>
                <a:spcPct val="80000"/>
              </a:lnSpc>
              <a:buFont typeface="Times New Roman" pitchFamily="16" charset="0"/>
              <a:buNone/>
              <a:defRPr/>
            </a:pPr>
            <a:r>
              <a:rPr lang="en-US" sz="3600" b="0" kern="1200" dirty="0">
                <a:solidFill>
                  <a:srgbClr val="435153"/>
                </a:solidFill>
              </a:rPr>
              <a:t>Analysis of alternatives – what is where; what is different?</a:t>
            </a:r>
            <a:endParaRPr lang="en-US" sz="3600" b="0" kern="1200" dirty="0">
              <a:solidFill>
                <a:schemeClr val="accent6"/>
              </a:solidFill>
            </a:endParaRPr>
          </a:p>
        </p:txBody>
      </p:sp>
      <p:graphicFrame>
        <p:nvGraphicFramePr>
          <p:cNvPr id="3" name="Table 3">
            <a:extLst>
              <a:ext uri="{FF2B5EF4-FFF2-40B4-BE49-F238E27FC236}">
                <a16:creationId xmlns:a16="http://schemas.microsoft.com/office/drawing/2014/main" id="{370AE466-7EC4-4484-B4FB-B0852C778D16}"/>
              </a:ext>
            </a:extLst>
          </p:cNvPr>
          <p:cNvGraphicFramePr>
            <a:graphicFrameLocks noGrp="1"/>
          </p:cNvGraphicFramePr>
          <p:nvPr>
            <p:extLst>
              <p:ext uri="{D42A27DB-BD31-4B8C-83A1-F6EECF244321}">
                <p14:modId xmlns:p14="http://schemas.microsoft.com/office/powerpoint/2010/main" val="2707461086"/>
              </p:ext>
            </p:extLst>
          </p:nvPr>
        </p:nvGraphicFramePr>
        <p:xfrm>
          <a:off x="539553" y="1556793"/>
          <a:ext cx="8064894" cy="3922752"/>
        </p:xfrm>
        <a:graphic>
          <a:graphicData uri="http://schemas.openxmlformats.org/drawingml/2006/table">
            <a:tbl>
              <a:tblPr firstRow="1" bandRow="1">
                <a:tableStyleId>{5C22544A-7EE6-4342-B048-85BDC9FD1C3A}</a:tableStyleId>
              </a:tblPr>
              <a:tblGrid>
                <a:gridCol w="2688298">
                  <a:extLst>
                    <a:ext uri="{9D8B030D-6E8A-4147-A177-3AD203B41FA5}">
                      <a16:colId xmlns:a16="http://schemas.microsoft.com/office/drawing/2014/main" val="1156369216"/>
                    </a:ext>
                  </a:extLst>
                </a:gridCol>
                <a:gridCol w="2688298">
                  <a:extLst>
                    <a:ext uri="{9D8B030D-6E8A-4147-A177-3AD203B41FA5}">
                      <a16:colId xmlns:a16="http://schemas.microsoft.com/office/drawing/2014/main" val="3894491935"/>
                    </a:ext>
                  </a:extLst>
                </a:gridCol>
                <a:gridCol w="2688298">
                  <a:extLst>
                    <a:ext uri="{9D8B030D-6E8A-4147-A177-3AD203B41FA5}">
                      <a16:colId xmlns:a16="http://schemas.microsoft.com/office/drawing/2014/main" val="3159481303"/>
                    </a:ext>
                  </a:extLst>
                </a:gridCol>
              </a:tblGrid>
              <a:tr h="4320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0" dirty="0"/>
                    </a:p>
                  </a:txBody>
                  <a:tcPr/>
                </a:tc>
                <a:tc>
                  <a:txBody>
                    <a:bodyPr/>
                    <a:lstStyle/>
                    <a:p>
                      <a:r>
                        <a:rPr lang="en-US" sz="1400" dirty="0"/>
                        <a:t>Alternative 1</a:t>
                      </a:r>
                      <a:endParaRPr lang="en-US" sz="1400" b="0" dirty="0"/>
                    </a:p>
                  </a:txBody>
                  <a:tcPr/>
                </a:tc>
                <a:tc>
                  <a:txBody>
                    <a:bodyPr/>
                    <a:lstStyle/>
                    <a:p>
                      <a:r>
                        <a:rPr lang="en-US" sz="1400" dirty="0"/>
                        <a:t>Alternative 2</a:t>
                      </a:r>
                      <a:endParaRPr lang="en-US" sz="1400" b="0" dirty="0"/>
                    </a:p>
                  </a:txBody>
                  <a:tcPr/>
                </a:tc>
                <a:extLst>
                  <a:ext uri="{0D108BD9-81ED-4DB2-BD59-A6C34878D82A}">
                    <a16:rowId xmlns:a16="http://schemas.microsoft.com/office/drawing/2014/main" val="162571956"/>
                  </a:ext>
                </a:extLst>
              </a:tr>
              <a:tr h="432048">
                <a:tc>
                  <a:txBody>
                    <a:bodyPr/>
                    <a:lstStyle/>
                    <a:p>
                      <a:r>
                        <a:rPr lang="en-US" sz="1400" dirty="0"/>
                        <a:t>Beacons; Probes</a:t>
                      </a:r>
                    </a:p>
                  </a:txBody>
                  <a:tcPr/>
                </a:tc>
                <a:tc>
                  <a:txBody>
                    <a:bodyPr/>
                    <a:lstStyle/>
                    <a:p>
                      <a:r>
                        <a:rPr lang="en-US" sz="1400" dirty="0"/>
                        <a:t>All go to legacy stack</a:t>
                      </a:r>
                    </a:p>
                  </a:txBody>
                  <a:tcPr/>
                </a:tc>
                <a:tc>
                  <a:txBody>
                    <a:bodyPr/>
                    <a:lstStyle/>
                    <a:p>
                      <a:r>
                        <a:rPr lang="en-US" sz="1400" dirty="0"/>
                        <a:t>All go to legacy stack</a:t>
                      </a:r>
                    </a:p>
                  </a:txBody>
                  <a:tcPr/>
                </a:tc>
                <a:extLst>
                  <a:ext uri="{0D108BD9-81ED-4DB2-BD59-A6C34878D82A}">
                    <a16:rowId xmlns:a16="http://schemas.microsoft.com/office/drawing/2014/main" val="4028072618"/>
                  </a:ext>
                </a:extLst>
              </a:tr>
              <a:tr h="432048">
                <a:tc>
                  <a:txBody>
                    <a:bodyPr/>
                    <a:lstStyle/>
                    <a:p>
                      <a:r>
                        <a:rPr lang="en-US" sz="1400" dirty="0"/>
                        <a:t>Robust management frames</a:t>
                      </a:r>
                    </a:p>
                  </a:txBody>
                  <a:tcPr/>
                </a:tc>
                <a:tc>
                  <a:txBody>
                    <a:bodyPr/>
                    <a:lstStyle/>
                    <a:p>
                      <a:endParaRPr lang="en-US" sz="1400" dirty="0"/>
                    </a:p>
                  </a:txBody>
                  <a:tcPr/>
                </a:tc>
                <a:tc>
                  <a:txBody>
                    <a:bodyPr/>
                    <a:lstStyle/>
                    <a:p>
                      <a:endParaRPr lang="en-US" sz="1400" dirty="0"/>
                    </a:p>
                  </a:txBody>
                  <a:tcPr/>
                </a:tc>
                <a:extLst>
                  <a:ext uri="{0D108BD9-81ED-4DB2-BD59-A6C34878D82A}">
                    <a16:rowId xmlns:a16="http://schemas.microsoft.com/office/drawing/2014/main" val="2794363115"/>
                  </a:ext>
                </a:extLst>
              </a:tr>
              <a:tr h="432048">
                <a:tc>
                  <a:txBody>
                    <a:bodyPr/>
                    <a:lstStyle/>
                    <a:p>
                      <a:r>
                        <a:rPr lang="en-US" sz="1400" dirty="0"/>
                        <a:t>GAS/ANQP (Pre-Assoc or post-Assoc)</a:t>
                      </a:r>
                    </a:p>
                  </a:txBody>
                  <a:tcPr/>
                </a:tc>
                <a:tc>
                  <a:txBody>
                    <a:bodyPr/>
                    <a:lstStyle/>
                    <a:p>
                      <a:r>
                        <a:rPr lang="en-US" sz="1400" dirty="0"/>
                        <a:t>??</a:t>
                      </a:r>
                    </a:p>
                  </a:txBody>
                  <a:tcPr/>
                </a:tc>
                <a:tc>
                  <a:txBody>
                    <a:bodyPr/>
                    <a:lstStyle/>
                    <a:p>
                      <a:r>
                        <a:rPr lang="en-US" sz="1400" dirty="0"/>
                        <a:t>??</a:t>
                      </a:r>
                    </a:p>
                  </a:txBody>
                  <a:tcPr/>
                </a:tc>
                <a:extLst>
                  <a:ext uri="{0D108BD9-81ED-4DB2-BD59-A6C34878D82A}">
                    <a16:rowId xmlns:a16="http://schemas.microsoft.com/office/drawing/2014/main" val="4097817663"/>
                  </a:ext>
                </a:extLst>
              </a:tr>
              <a:tr h="432048">
                <a:tc>
                  <a:txBody>
                    <a:bodyPr/>
                    <a:lstStyle/>
                    <a:p>
                      <a:r>
                        <a:rPr lang="en-US" sz="1400" dirty="0"/>
                        <a:t>QoS queues/retry buffers (includes how to “merge” TX traffic at the lower MAC boundary)</a:t>
                      </a:r>
                    </a:p>
                  </a:txBody>
                  <a:tcPr/>
                </a:tc>
                <a:tc>
                  <a:txBody>
                    <a:bodyPr/>
                    <a:lstStyle/>
                    <a:p>
                      <a:r>
                        <a:rPr lang="en-US" sz="1400" dirty="0"/>
                        <a:t>One set, in MLD (but need to merge in mgmt. traffic)</a:t>
                      </a:r>
                    </a:p>
                  </a:txBody>
                  <a:tcPr/>
                </a:tc>
                <a:tc>
                  <a:txBody>
                    <a:bodyPr/>
                    <a:lstStyle/>
                    <a:p>
                      <a:r>
                        <a:rPr lang="en-US" sz="1400" dirty="0"/>
                        <a:t>Two sets?  (With normal co-located BSS contention between them?)</a:t>
                      </a:r>
                    </a:p>
                  </a:txBody>
                  <a:tcPr/>
                </a:tc>
                <a:extLst>
                  <a:ext uri="{0D108BD9-81ED-4DB2-BD59-A6C34878D82A}">
                    <a16:rowId xmlns:a16="http://schemas.microsoft.com/office/drawing/2014/main" val="2629091920"/>
                  </a:ext>
                </a:extLst>
              </a:tr>
              <a:tr h="432048">
                <a:tc>
                  <a:txBody>
                    <a:bodyPr/>
                    <a:lstStyle/>
                    <a:p>
                      <a:r>
                        <a:rPr lang="en-US" sz="1400" dirty="0"/>
                        <a:t>Block Ack</a:t>
                      </a:r>
                    </a:p>
                  </a:txBody>
                  <a:tcPr/>
                </a:tc>
                <a:tc>
                  <a:txBody>
                    <a:bodyPr/>
                    <a:lstStyle/>
                    <a:p>
                      <a:r>
                        <a:rPr lang="en-US" sz="1400" dirty="0"/>
                        <a:t>??</a:t>
                      </a:r>
                    </a:p>
                  </a:txBody>
                  <a:tcPr/>
                </a:tc>
                <a:tc>
                  <a:txBody>
                    <a:bodyPr/>
                    <a:lstStyle/>
                    <a:p>
                      <a:r>
                        <a:rPr lang="en-US" sz="1400" dirty="0"/>
                        <a:t>??</a:t>
                      </a:r>
                    </a:p>
                  </a:txBody>
                  <a:tcPr/>
                </a:tc>
                <a:extLst>
                  <a:ext uri="{0D108BD9-81ED-4DB2-BD59-A6C34878D82A}">
                    <a16:rowId xmlns:a16="http://schemas.microsoft.com/office/drawing/2014/main" val="394939494"/>
                  </a:ext>
                </a:extLst>
              </a:tr>
              <a:tr h="432048">
                <a:tc>
                  <a:txBody>
                    <a:bodyPr/>
                    <a:lstStyle/>
                    <a:p>
                      <a:r>
                        <a:rPr lang="en-US" sz="1400" dirty="0"/>
                        <a:t>MLO channel configuration/modification of operation</a:t>
                      </a:r>
                    </a:p>
                  </a:txBody>
                  <a:tcPr/>
                </a:tc>
                <a:tc>
                  <a:txBody>
                    <a:bodyPr/>
                    <a:lstStyle/>
                    <a:p>
                      <a:endParaRPr lang="en-US" sz="1400" dirty="0"/>
                    </a:p>
                  </a:txBody>
                  <a:tcPr/>
                </a:tc>
                <a:tc>
                  <a:txBody>
                    <a:bodyPr/>
                    <a:lstStyle/>
                    <a:p>
                      <a:endParaRPr lang="en-US" sz="1400" dirty="0"/>
                    </a:p>
                  </a:txBody>
                  <a:tcPr/>
                </a:tc>
                <a:extLst>
                  <a:ext uri="{0D108BD9-81ED-4DB2-BD59-A6C34878D82A}">
                    <a16:rowId xmlns:a16="http://schemas.microsoft.com/office/drawing/2014/main" val="42629309"/>
                  </a:ext>
                </a:extLst>
              </a:tr>
            </a:tbl>
          </a:graphicData>
        </a:graphic>
      </p:graphicFrame>
    </p:spTree>
    <p:extLst>
      <p:ext uri="{BB962C8B-B14F-4D97-AF65-F5344CB8AC3E}">
        <p14:creationId xmlns:p14="http://schemas.microsoft.com/office/powerpoint/2010/main" val="2662291937"/>
      </p:ext>
    </p:extLst>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34</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650694" y="649235"/>
            <a:ext cx="7891644" cy="907557"/>
          </a:xfrm>
        </p:spPr>
        <p:txBody>
          <a:bodyPr/>
          <a:lstStyle/>
          <a:p>
            <a:pPr algn="l" defTabSz="914400">
              <a:lnSpc>
                <a:spcPct val="80000"/>
              </a:lnSpc>
              <a:buFont typeface="Times New Roman" pitchFamily="16" charset="0"/>
              <a:buNone/>
              <a:defRPr/>
            </a:pPr>
            <a:r>
              <a:rPr lang="en-US" sz="3600" b="0" kern="1200" dirty="0">
                <a:solidFill>
                  <a:srgbClr val="435153"/>
                </a:solidFill>
              </a:rPr>
              <a:t>Analysis of alternatives – what is where; what is different?</a:t>
            </a:r>
            <a:endParaRPr lang="en-US" sz="3600" b="0" kern="1200" dirty="0">
              <a:solidFill>
                <a:schemeClr val="accent6"/>
              </a:solidFill>
            </a:endParaRPr>
          </a:p>
        </p:txBody>
      </p:sp>
      <p:graphicFrame>
        <p:nvGraphicFramePr>
          <p:cNvPr id="3" name="Table 3">
            <a:extLst>
              <a:ext uri="{FF2B5EF4-FFF2-40B4-BE49-F238E27FC236}">
                <a16:creationId xmlns:a16="http://schemas.microsoft.com/office/drawing/2014/main" id="{370AE466-7EC4-4484-B4FB-B0852C778D16}"/>
              </a:ext>
            </a:extLst>
          </p:cNvPr>
          <p:cNvGraphicFramePr>
            <a:graphicFrameLocks noGrp="1"/>
          </p:cNvGraphicFramePr>
          <p:nvPr>
            <p:extLst>
              <p:ext uri="{D42A27DB-BD31-4B8C-83A1-F6EECF244321}">
                <p14:modId xmlns:p14="http://schemas.microsoft.com/office/powerpoint/2010/main" val="2251563410"/>
              </p:ext>
            </p:extLst>
          </p:nvPr>
        </p:nvGraphicFramePr>
        <p:xfrm>
          <a:off x="539553" y="1556793"/>
          <a:ext cx="8064894" cy="4532352"/>
        </p:xfrm>
        <a:graphic>
          <a:graphicData uri="http://schemas.openxmlformats.org/drawingml/2006/table">
            <a:tbl>
              <a:tblPr firstRow="1" bandRow="1">
                <a:tableStyleId>{5C22544A-7EE6-4342-B048-85BDC9FD1C3A}</a:tableStyleId>
              </a:tblPr>
              <a:tblGrid>
                <a:gridCol w="2688298">
                  <a:extLst>
                    <a:ext uri="{9D8B030D-6E8A-4147-A177-3AD203B41FA5}">
                      <a16:colId xmlns:a16="http://schemas.microsoft.com/office/drawing/2014/main" val="1156369216"/>
                    </a:ext>
                  </a:extLst>
                </a:gridCol>
                <a:gridCol w="2688298">
                  <a:extLst>
                    <a:ext uri="{9D8B030D-6E8A-4147-A177-3AD203B41FA5}">
                      <a16:colId xmlns:a16="http://schemas.microsoft.com/office/drawing/2014/main" val="3894491935"/>
                    </a:ext>
                  </a:extLst>
                </a:gridCol>
                <a:gridCol w="2688298">
                  <a:extLst>
                    <a:ext uri="{9D8B030D-6E8A-4147-A177-3AD203B41FA5}">
                      <a16:colId xmlns:a16="http://schemas.microsoft.com/office/drawing/2014/main" val="3159481303"/>
                    </a:ext>
                  </a:extLst>
                </a:gridCol>
              </a:tblGrid>
              <a:tr h="432048">
                <a:tc>
                  <a:txBody>
                    <a:bodyPr/>
                    <a:lstStyle/>
                    <a:p>
                      <a:endParaRPr lang="en-US" sz="1400" b="0" dirty="0"/>
                    </a:p>
                  </a:txBody>
                  <a:tcPr/>
                </a:tc>
                <a:tc>
                  <a:txBody>
                    <a:bodyPr/>
                    <a:lstStyle/>
                    <a:p>
                      <a:r>
                        <a:rPr lang="en-US" sz="1400" dirty="0"/>
                        <a:t>Alternative 1</a:t>
                      </a:r>
                      <a:endParaRPr lang="en-US" sz="1400" b="0" dirty="0"/>
                    </a:p>
                  </a:txBody>
                  <a:tcPr/>
                </a:tc>
                <a:tc>
                  <a:txBody>
                    <a:bodyPr/>
                    <a:lstStyle/>
                    <a:p>
                      <a:r>
                        <a:rPr lang="en-US" sz="1400" dirty="0"/>
                        <a:t>Alternative 2</a:t>
                      </a:r>
                      <a:endParaRPr lang="en-US" sz="1400" b="0" dirty="0"/>
                    </a:p>
                  </a:txBody>
                  <a:tcPr/>
                </a:tc>
                <a:extLst>
                  <a:ext uri="{0D108BD9-81ED-4DB2-BD59-A6C34878D82A}">
                    <a16:rowId xmlns:a16="http://schemas.microsoft.com/office/drawing/2014/main" val="2319219022"/>
                  </a:ext>
                </a:extLst>
              </a:tr>
              <a:tr h="432048">
                <a:tc>
                  <a:txBody>
                    <a:bodyPr/>
                    <a:lstStyle/>
                    <a:p>
                      <a:r>
                        <a:rPr lang="en-US" sz="1400" dirty="0"/>
                        <a:t>SN and PN (including QMF)</a:t>
                      </a:r>
                    </a:p>
                  </a:txBody>
                  <a:tcPr/>
                </a:tc>
                <a:tc>
                  <a:txBody>
                    <a:bodyPr/>
                    <a:lstStyle/>
                    <a:p>
                      <a:r>
                        <a:rPr lang="en-US" sz="1400" dirty="0"/>
                        <a:t>Single stack, single spaces as per legacy behavior – including across BSSs</a:t>
                      </a:r>
                    </a:p>
                  </a:txBody>
                  <a:tcPr/>
                </a:tc>
                <a:tc>
                  <a:txBody>
                    <a:bodyPr/>
                    <a:lstStyle/>
                    <a:p>
                      <a:r>
                        <a:rPr lang="en-US" sz="1400" dirty="0"/>
                        <a:t>Number spaces per stack – need MLO </a:t>
                      </a:r>
                      <a:r>
                        <a:rPr lang="en-US" sz="1400" dirty="0" err="1"/>
                        <a:t>RXr</a:t>
                      </a:r>
                      <a:r>
                        <a:rPr lang="en-US" sz="1400" dirty="0"/>
                        <a:t> to keep separate</a:t>
                      </a:r>
                    </a:p>
                  </a:txBody>
                  <a:tcPr/>
                </a:tc>
                <a:extLst>
                  <a:ext uri="{0D108BD9-81ED-4DB2-BD59-A6C34878D82A}">
                    <a16:rowId xmlns:a16="http://schemas.microsoft.com/office/drawing/2014/main" val="529537626"/>
                  </a:ext>
                </a:extLst>
              </a:tr>
              <a:tr h="432048">
                <a:tc>
                  <a:txBody>
                    <a:bodyPr/>
                    <a:lstStyle/>
                    <a:p>
                      <a:r>
                        <a:rPr lang="en-US" sz="1400" dirty="0"/>
                        <a:t>DMS</a:t>
                      </a:r>
                    </a:p>
                  </a:txBody>
                  <a:tcPr/>
                </a:tc>
                <a:tc>
                  <a:txBody>
                    <a:bodyPr/>
                    <a:lstStyle/>
                    <a:p>
                      <a:r>
                        <a:rPr lang="en-US" sz="1400" dirty="0"/>
                        <a:t>Messy</a:t>
                      </a:r>
                    </a:p>
                  </a:txBody>
                  <a:tcPr/>
                </a:tc>
                <a:tc>
                  <a:txBody>
                    <a:bodyPr/>
                    <a:lstStyle/>
                    <a:p>
                      <a:r>
                        <a:rPr lang="en-US" sz="1400" dirty="0"/>
                        <a:t>Legacy peer: as today;</a:t>
                      </a:r>
                    </a:p>
                    <a:p>
                      <a:r>
                        <a:rPr lang="en-US" sz="1400" dirty="0"/>
                        <a:t>MLO peer: messy</a:t>
                      </a:r>
                    </a:p>
                  </a:txBody>
                  <a:tcPr/>
                </a:tc>
                <a:extLst>
                  <a:ext uri="{0D108BD9-81ED-4DB2-BD59-A6C34878D82A}">
                    <a16:rowId xmlns:a16="http://schemas.microsoft.com/office/drawing/2014/main" val="3585495078"/>
                  </a:ext>
                </a:extLst>
              </a:tr>
              <a:tr h="432048">
                <a:tc>
                  <a:txBody>
                    <a:bodyPr/>
                    <a:lstStyle/>
                    <a:p>
                      <a:r>
                        <a:rPr lang="en-US" sz="1400" dirty="0"/>
                        <a:t>Multiple BSSID sets</a:t>
                      </a:r>
                      <a:endParaRPr lang="en-US" sz="1400" b="0" dirty="0"/>
                    </a:p>
                  </a:txBody>
                  <a:tcPr/>
                </a:tc>
                <a:tc>
                  <a:txBody>
                    <a:bodyPr/>
                    <a:lstStyle/>
                    <a:p>
                      <a:r>
                        <a:rPr lang="en-US" sz="1400" dirty="0"/>
                        <a:t>?? (Being discussed)</a:t>
                      </a:r>
                      <a:endParaRPr lang="en-US" sz="1400" b="0" dirty="0"/>
                    </a:p>
                  </a:txBody>
                  <a:tcPr/>
                </a:tc>
                <a:tc>
                  <a:txBody>
                    <a:bodyPr/>
                    <a:lstStyle/>
                    <a:p>
                      <a:r>
                        <a:rPr lang="en-US" sz="1400" dirty="0"/>
                        <a:t>Are legacy and MLD stacks separate “multiple BSSs”?</a:t>
                      </a:r>
                      <a:endParaRPr lang="en-US" sz="1400" b="0" dirty="0"/>
                    </a:p>
                  </a:txBody>
                  <a:tcPr/>
                </a:tc>
                <a:extLst>
                  <a:ext uri="{0D108BD9-81ED-4DB2-BD59-A6C34878D82A}">
                    <a16:rowId xmlns:a16="http://schemas.microsoft.com/office/drawing/2014/main" val="3444121553"/>
                  </a:ext>
                </a:extLst>
              </a:tr>
              <a:tr h="432048">
                <a:tc>
                  <a:txBody>
                    <a:bodyPr/>
                    <a:lstStyle/>
                    <a:p>
                      <a:r>
                        <a:rPr lang="en-US" sz="1400" dirty="0"/>
                        <a:t>Any impacts on DS interface?</a:t>
                      </a:r>
                    </a:p>
                  </a:txBody>
                  <a:tcPr/>
                </a:tc>
                <a:tc>
                  <a:txBody>
                    <a:bodyPr/>
                    <a:lstStyle/>
                    <a:p>
                      <a:r>
                        <a:rPr lang="en-US" sz="1400" dirty="0"/>
                        <a:t>Single SAP</a:t>
                      </a:r>
                    </a:p>
                  </a:txBody>
                  <a:tcPr/>
                </a:tc>
                <a:tc>
                  <a:txBody>
                    <a:bodyPr/>
                    <a:lstStyle/>
                    <a:p>
                      <a:r>
                        <a:rPr lang="en-US" sz="1400" dirty="0"/>
                        <a:t>Separate SAPs – so what (??)</a:t>
                      </a:r>
                    </a:p>
                  </a:txBody>
                  <a:tcPr/>
                </a:tc>
                <a:extLst>
                  <a:ext uri="{0D108BD9-81ED-4DB2-BD59-A6C34878D82A}">
                    <a16:rowId xmlns:a16="http://schemas.microsoft.com/office/drawing/2014/main" val="3656802186"/>
                  </a:ext>
                </a:extLst>
              </a:tr>
              <a:tr h="432048">
                <a:tc>
                  <a:txBody>
                    <a:bodyPr/>
                    <a:lstStyle/>
                    <a:p>
                      <a:r>
                        <a:rPr lang="en-US" sz="1400" dirty="0"/>
                        <a:t>What is an ESS/BSS?  (In MLO, transitions to/from MLO)</a:t>
                      </a:r>
                    </a:p>
                  </a:txBody>
                  <a:tcPr/>
                </a:tc>
                <a:tc>
                  <a:txBody>
                    <a:bodyPr/>
                    <a:lstStyle/>
                    <a:p>
                      <a:endParaRPr lang="en-US" sz="1400" dirty="0"/>
                    </a:p>
                  </a:txBody>
                  <a:tcPr/>
                </a:tc>
                <a:tc>
                  <a:txBody>
                    <a:bodyPr/>
                    <a:lstStyle/>
                    <a:p>
                      <a:endParaRPr lang="en-US" sz="1400" dirty="0"/>
                    </a:p>
                  </a:txBody>
                  <a:tcPr/>
                </a:tc>
                <a:extLst>
                  <a:ext uri="{0D108BD9-81ED-4DB2-BD59-A6C34878D82A}">
                    <a16:rowId xmlns:a16="http://schemas.microsoft.com/office/drawing/2014/main" val="673159107"/>
                  </a:ext>
                </a:extLst>
              </a:tr>
              <a:tr h="432048">
                <a:tc>
                  <a:txBody>
                    <a:bodyPr/>
                    <a:lstStyle/>
                    <a:p>
                      <a:r>
                        <a:rPr lang="en-US" sz="1400" dirty="0"/>
                        <a:t>Access Controls?</a:t>
                      </a:r>
                    </a:p>
                  </a:txBody>
                  <a:tcPr/>
                </a:tc>
                <a:tc>
                  <a:txBody>
                    <a:bodyPr/>
                    <a:lstStyle/>
                    <a:p>
                      <a:endParaRPr lang="en-US" sz="1400" dirty="0"/>
                    </a:p>
                  </a:txBody>
                  <a:tcPr/>
                </a:tc>
                <a:tc>
                  <a:txBody>
                    <a:bodyPr/>
                    <a:lstStyle/>
                    <a:p>
                      <a:endParaRPr lang="en-US" sz="1400" dirty="0"/>
                    </a:p>
                  </a:txBody>
                  <a:tcPr/>
                </a:tc>
                <a:extLst>
                  <a:ext uri="{0D108BD9-81ED-4DB2-BD59-A6C34878D82A}">
                    <a16:rowId xmlns:a16="http://schemas.microsoft.com/office/drawing/2014/main" val="11251109"/>
                  </a:ext>
                </a:extLst>
              </a:tr>
              <a:tr h="432048">
                <a:tc>
                  <a:txBody>
                    <a:bodyPr/>
                    <a:lstStyle/>
                    <a:p>
                      <a:r>
                        <a:rPr lang="en-US" sz="1400" dirty="0"/>
                        <a:t>Multi-AP coordination?</a:t>
                      </a:r>
                    </a:p>
                  </a:txBody>
                  <a:tcPr/>
                </a:tc>
                <a:tc>
                  <a:txBody>
                    <a:bodyPr/>
                    <a:lstStyle/>
                    <a:p>
                      <a:endParaRPr lang="en-US" sz="1400" dirty="0"/>
                    </a:p>
                  </a:txBody>
                  <a:tcPr/>
                </a:tc>
                <a:tc>
                  <a:txBody>
                    <a:bodyPr/>
                    <a:lstStyle/>
                    <a:p>
                      <a:endParaRPr lang="en-US" sz="1400" dirty="0"/>
                    </a:p>
                  </a:txBody>
                  <a:tcPr/>
                </a:tc>
                <a:extLst>
                  <a:ext uri="{0D108BD9-81ED-4DB2-BD59-A6C34878D82A}">
                    <a16:rowId xmlns:a16="http://schemas.microsoft.com/office/drawing/2014/main" val="1790961084"/>
                  </a:ext>
                </a:extLst>
              </a:tr>
              <a:tr h="432048">
                <a:tc>
                  <a:txBody>
                    <a:bodyPr/>
                    <a:lstStyle/>
                    <a:p>
                      <a:r>
                        <a:rPr lang="en-US" sz="1400" dirty="0"/>
                        <a:t>(Mixed-mode) Mesh?  Relays?  OCB?  TDLS?</a:t>
                      </a:r>
                    </a:p>
                  </a:txBody>
                  <a:tcPr/>
                </a:tc>
                <a:tc>
                  <a:txBody>
                    <a:bodyPr/>
                    <a:lstStyle/>
                    <a:p>
                      <a:endParaRPr lang="en-US" sz="1400"/>
                    </a:p>
                  </a:txBody>
                  <a:tcPr/>
                </a:tc>
                <a:tc>
                  <a:txBody>
                    <a:bodyPr/>
                    <a:lstStyle/>
                    <a:p>
                      <a:endParaRPr lang="en-US" sz="1400" dirty="0"/>
                    </a:p>
                  </a:txBody>
                  <a:tcPr/>
                </a:tc>
                <a:extLst>
                  <a:ext uri="{0D108BD9-81ED-4DB2-BD59-A6C34878D82A}">
                    <a16:rowId xmlns:a16="http://schemas.microsoft.com/office/drawing/2014/main" val="4035876608"/>
                  </a:ext>
                </a:extLst>
              </a:tr>
            </a:tbl>
          </a:graphicData>
        </a:graphic>
      </p:graphicFrame>
    </p:spTree>
    <p:extLst>
      <p:ext uri="{BB962C8B-B14F-4D97-AF65-F5344CB8AC3E}">
        <p14:creationId xmlns:p14="http://schemas.microsoft.com/office/powerpoint/2010/main" val="3762517750"/>
      </p:ext>
    </p:extLst>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35</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8" name="Rectangle 2"/>
          <p:cNvSpPr txBox="1">
            <a:spLocks noChangeArrowheads="1"/>
          </p:cNvSpPr>
          <p:nvPr/>
        </p:nvSpPr>
        <p:spPr bwMode="auto">
          <a:xfrm>
            <a:off x="755576" y="1124745"/>
            <a:ext cx="7488832" cy="432047"/>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Then, consider non-AP peers (MLD or legacy): </a:t>
            </a:r>
            <a:endParaRPr lang="en-US" sz="1400" kern="0" dirty="0">
              <a:solidFill>
                <a:schemeClr val="tx1"/>
              </a:solidFill>
              <a:latin typeface="Times New Roman" pitchFamily="18" charset="0"/>
              <a:ea typeface="MS Gothic" pitchFamily="49" charset="-128"/>
            </a:endParaRPr>
          </a:p>
        </p:txBody>
      </p:sp>
      <p:sp>
        <p:nvSpPr>
          <p:cNvPr id="7" name="Rectangle 2">
            <a:extLst>
              <a:ext uri="{FF2B5EF4-FFF2-40B4-BE49-F238E27FC236}">
                <a16:creationId xmlns:a16="http://schemas.microsoft.com/office/drawing/2014/main" id="{52EC1DE9-D78A-423A-8532-83F7E2A5FD3C}"/>
              </a:ext>
            </a:extLst>
          </p:cNvPr>
          <p:cNvSpPr txBox="1">
            <a:spLocks noChangeArrowheads="1"/>
          </p:cNvSpPr>
          <p:nvPr/>
        </p:nvSpPr>
        <p:spPr bwMode="auto">
          <a:xfrm>
            <a:off x="755576" y="5011118"/>
            <a:ext cx="7488832" cy="432047"/>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When interacting with “STA a”, the peer database tells the AP MLD to enable all the components (blue), and use “MLD signaling enhancements”</a:t>
            </a:r>
            <a:endParaRPr lang="en-US" sz="1400" kern="0" dirty="0">
              <a:solidFill>
                <a:schemeClr val="tx1"/>
              </a:solidFill>
              <a:latin typeface="Times New Roman" pitchFamily="18" charset="0"/>
              <a:ea typeface="MS Gothic" pitchFamily="49" charset="-128"/>
            </a:endParaRPr>
          </a:p>
        </p:txBody>
      </p:sp>
      <p:pic>
        <p:nvPicPr>
          <p:cNvPr id="3" name="Picture 2">
            <a:extLst>
              <a:ext uri="{FF2B5EF4-FFF2-40B4-BE49-F238E27FC236}">
                <a16:creationId xmlns:a16="http://schemas.microsoft.com/office/drawing/2014/main" id="{391C4FD1-3D21-4B76-944F-4CFE0E25478D}"/>
              </a:ext>
            </a:extLst>
          </p:cNvPr>
          <p:cNvPicPr>
            <a:picLocks noChangeAspect="1"/>
          </p:cNvPicPr>
          <p:nvPr/>
        </p:nvPicPr>
        <p:blipFill>
          <a:blip r:embed="rId2"/>
          <a:stretch>
            <a:fillRect/>
          </a:stretch>
        </p:blipFill>
        <p:spPr>
          <a:xfrm>
            <a:off x="1141154" y="1647358"/>
            <a:ext cx="6861691" cy="3363760"/>
          </a:xfrm>
          <a:prstGeom prst="rect">
            <a:avLst/>
          </a:prstGeom>
        </p:spPr>
      </p:pic>
    </p:spTree>
    <p:extLst>
      <p:ext uri="{BB962C8B-B14F-4D97-AF65-F5344CB8AC3E}">
        <p14:creationId xmlns:p14="http://schemas.microsoft.com/office/powerpoint/2010/main" val="2131395756"/>
      </p:ext>
    </p:extLst>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36</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8" name="Rectangle 2"/>
          <p:cNvSpPr txBox="1">
            <a:spLocks noChangeArrowheads="1"/>
          </p:cNvSpPr>
          <p:nvPr/>
        </p:nvSpPr>
        <p:spPr bwMode="auto">
          <a:xfrm>
            <a:off x="755576" y="1124745"/>
            <a:ext cx="7488832" cy="432047"/>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Then, consider non-AP peers (MLD or legacy): </a:t>
            </a:r>
            <a:endParaRPr lang="en-US" sz="1400" kern="0" dirty="0">
              <a:solidFill>
                <a:schemeClr val="tx1"/>
              </a:solidFill>
              <a:latin typeface="Times New Roman" pitchFamily="18" charset="0"/>
              <a:ea typeface="MS Gothic" pitchFamily="49" charset="-128"/>
            </a:endParaRPr>
          </a:p>
        </p:txBody>
      </p:sp>
      <p:sp>
        <p:nvSpPr>
          <p:cNvPr id="7" name="Rectangle 2">
            <a:extLst>
              <a:ext uri="{FF2B5EF4-FFF2-40B4-BE49-F238E27FC236}">
                <a16:creationId xmlns:a16="http://schemas.microsoft.com/office/drawing/2014/main" id="{52EC1DE9-D78A-423A-8532-83F7E2A5FD3C}"/>
              </a:ext>
            </a:extLst>
          </p:cNvPr>
          <p:cNvSpPr txBox="1">
            <a:spLocks noChangeArrowheads="1"/>
          </p:cNvSpPr>
          <p:nvPr/>
        </p:nvSpPr>
        <p:spPr bwMode="auto">
          <a:xfrm>
            <a:off x="755576" y="4988769"/>
            <a:ext cx="7488832" cy="432047"/>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When interacting with “STA b”, the peer database tells the AP MLD to enable only the one link (red), and not use “MLD signaling enhancements”</a:t>
            </a:r>
          </a:p>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This can include using legacy behavior for re-association within the link information in the database</a:t>
            </a:r>
            <a:endParaRPr lang="en-US" sz="1400" kern="0" dirty="0">
              <a:solidFill>
                <a:schemeClr val="tx1"/>
              </a:solidFill>
              <a:latin typeface="Times New Roman" pitchFamily="18" charset="0"/>
              <a:ea typeface="MS Gothic" pitchFamily="49" charset="-128"/>
            </a:endParaRPr>
          </a:p>
        </p:txBody>
      </p:sp>
      <p:pic>
        <p:nvPicPr>
          <p:cNvPr id="2" name="Picture 1">
            <a:extLst>
              <a:ext uri="{FF2B5EF4-FFF2-40B4-BE49-F238E27FC236}">
                <a16:creationId xmlns:a16="http://schemas.microsoft.com/office/drawing/2014/main" id="{747F7E96-6D7F-4A79-95F7-F06A21A1E6D5}"/>
              </a:ext>
            </a:extLst>
          </p:cNvPr>
          <p:cNvPicPr>
            <a:picLocks noChangeAspect="1"/>
          </p:cNvPicPr>
          <p:nvPr/>
        </p:nvPicPr>
        <p:blipFill>
          <a:blip r:embed="rId2"/>
          <a:stretch>
            <a:fillRect/>
          </a:stretch>
        </p:blipFill>
        <p:spPr>
          <a:xfrm>
            <a:off x="1193832" y="1802513"/>
            <a:ext cx="6402503" cy="3138655"/>
          </a:xfrm>
          <a:prstGeom prst="rect">
            <a:avLst/>
          </a:prstGeom>
        </p:spPr>
      </p:pic>
    </p:spTree>
    <p:extLst>
      <p:ext uri="{BB962C8B-B14F-4D97-AF65-F5344CB8AC3E}">
        <p14:creationId xmlns:p14="http://schemas.microsoft.com/office/powerpoint/2010/main" val="535855868"/>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4</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“MLD-level”, or “per-AP/link-level” - 1</a:t>
            </a:r>
            <a:endParaRPr lang="en-US" sz="3600" b="0" kern="1200" dirty="0">
              <a:solidFill>
                <a:schemeClr val="accent6"/>
              </a:solidFill>
            </a:endParaRPr>
          </a:p>
        </p:txBody>
      </p:sp>
      <p:sp>
        <p:nvSpPr>
          <p:cNvPr id="8" name="Rectangle 2"/>
          <p:cNvSpPr txBox="1">
            <a:spLocks noChangeArrowheads="1"/>
          </p:cNvSpPr>
          <p:nvPr/>
        </p:nvSpPr>
        <p:spPr bwMode="auto">
          <a:xfrm>
            <a:off x="467545" y="1556792"/>
            <a:ext cx="8227486" cy="4918621"/>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All the figures/discussion presented in discussion so far have had some concept of some MAC functions that are per-link and “lower” in the stack, and some MAC functions that are shared across the links “at MLD level” and shown “higher” in the stack.</a:t>
            </a:r>
          </a:p>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A proposed split/allocation of some MAC functions (on this and following slides):</a:t>
            </a:r>
          </a:p>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MLD (shared state across all links/can use any available link):</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kern="0" dirty="0">
                <a:solidFill>
                  <a:schemeClr val="tx1"/>
                </a:solidFill>
                <a:latin typeface="Times New Roman" pitchFamily="18" charset="0"/>
                <a:ea typeface="MS Gothic" pitchFamily="49" charset="-128"/>
              </a:rPr>
              <a:t>Security Association/state; PN space [Motion 111 #SP0611-29]</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“802.11be supports that after multi-link setup between two MLDs, the same PMK and the same PTK across links are used with the same PN space for a PTKSA.”</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sym typeface="Wingdings" panose="05000000000000000000" pitchFamily="2" charset="2"/>
              </a:rPr>
              <a:t> Therefore, MPDU </a:t>
            </a:r>
            <a:r>
              <a:rPr lang="en-US" sz="1400" kern="0" dirty="0">
                <a:solidFill>
                  <a:schemeClr val="tx1"/>
                </a:solidFill>
                <a:latin typeface="Times New Roman" pitchFamily="18" charset="0"/>
                <a:ea typeface="MS Gothic" pitchFamily="49" charset="-128"/>
              </a:rPr>
              <a:t>Encryption/Decryption, is a shared MLD function.  (Note: see 11-20/1240, this does NOT mean an implementation is prevented from having parallel blocks.)</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kern="0" dirty="0">
                <a:solidFill>
                  <a:schemeClr val="tx1"/>
                </a:solidFill>
                <a:latin typeface="Times New Roman" pitchFamily="18" charset="0"/>
                <a:ea typeface="MS Gothic" pitchFamily="49" charset="-128"/>
              </a:rPr>
              <a:t>Sequence Number assignment; Receive reordering buffer [Motion 62]</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“For each block ack agreement, there exists one receive reordering buffer based on MPDUs in the MLD which is the recipient of the QoS Data frames for that block ack agreement. The receive reordering buffer operation is based on the Sequence Number space that is shared between the two MLDs.”</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sym typeface="Wingdings" panose="05000000000000000000" pitchFamily="2" charset="2"/>
              </a:rPr>
              <a:t> Note that this implies PS buffering (of individually addressed frames, at least) is a shared MLD function, in order to maintain SN ordering.</a:t>
            </a:r>
            <a:endParaRPr lang="en-US" sz="1400" kern="0" dirty="0">
              <a:solidFill>
                <a:schemeClr val="tx1"/>
              </a:solidFill>
              <a:latin typeface="Times New Roman" pitchFamily="18" charset="0"/>
              <a:ea typeface="MS Gothic" pitchFamily="49" charset="-128"/>
            </a:endParaRP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highlight>
                <a:srgbClr val="FFFF00"/>
              </a:highlight>
              <a:latin typeface="Times New Roman" pitchFamily="18" charset="0"/>
              <a:ea typeface="MS Gothic" pitchFamily="49" charset="-128"/>
            </a:endParaRPr>
          </a:p>
        </p:txBody>
      </p:sp>
    </p:spTree>
    <p:extLst>
      <p:ext uri="{BB962C8B-B14F-4D97-AF65-F5344CB8AC3E}">
        <p14:creationId xmlns:p14="http://schemas.microsoft.com/office/powerpoint/2010/main" val="2750270652"/>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5</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“MLD-level”, or “per-AP/link-level” - 2</a:t>
            </a:r>
            <a:endParaRPr lang="en-US" sz="3600" b="0" kern="1200" dirty="0">
              <a:solidFill>
                <a:schemeClr val="accent6"/>
              </a:solidFill>
            </a:endParaRPr>
          </a:p>
        </p:txBody>
      </p:sp>
      <p:sp>
        <p:nvSpPr>
          <p:cNvPr id="8" name="Rectangle 2"/>
          <p:cNvSpPr txBox="1">
            <a:spLocks noChangeArrowheads="1"/>
          </p:cNvSpPr>
          <p:nvPr/>
        </p:nvSpPr>
        <p:spPr bwMode="auto">
          <a:xfrm>
            <a:off x="395536" y="1484784"/>
            <a:ext cx="8456343" cy="4918621"/>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spcBef>
                <a:spcPts val="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solidFill>
                  <a:schemeClr val="tx1"/>
                </a:solidFill>
                <a:latin typeface="Times New Roman" pitchFamily="18" charset="0"/>
                <a:ea typeface="MS Gothic" pitchFamily="49" charset="-128"/>
              </a:rPr>
              <a:t>Retransmission discussion:</a:t>
            </a:r>
          </a:p>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Motion 61: </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kern="0" dirty="0">
                <a:solidFill>
                  <a:schemeClr val="tx1"/>
                </a:solidFill>
                <a:latin typeface="Times New Roman" pitchFamily="18" charset="0"/>
                <a:ea typeface="MS Gothic" pitchFamily="49" charset="-128"/>
              </a:rPr>
              <a:t>“The established block ack agreement allows the QoS Data frames of the TID, aggregated within the A-MPDUs, to be exchanged between the two MLDs on any available link.</a:t>
            </a:r>
            <a:endParaRPr lang="en-US" sz="1400" kern="0" dirty="0">
              <a:solidFill>
                <a:schemeClr val="tx1"/>
              </a:solidFill>
              <a:latin typeface="Times New Roman" pitchFamily="18" charset="0"/>
              <a:ea typeface="MS Gothic" pitchFamily="49" charset="-128"/>
            </a:endParaRP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kern="0" dirty="0">
                <a:solidFill>
                  <a:schemeClr val="tx1"/>
                </a:solidFill>
                <a:latin typeface="Times New Roman" pitchFamily="18" charset="0"/>
                <a:ea typeface="MS Gothic" pitchFamily="49" charset="-128"/>
              </a:rPr>
              <a:t>NOTE – QoS Data frames that are not fragments might be retransmitted on any available link.”</a:t>
            </a:r>
            <a:endParaRPr lang="en-US" sz="1400" kern="0" dirty="0">
              <a:solidFill>
                <a:schemeClr val="tx1"/>
              </a:solidFill>
              <a:latin typeface="Times New Roman" pitchFamily="18" charset="0"/>
              <a:ea typeface="MS Gothic" pitchFamily="49" charset="-128"/>
            </a:endParaRPr>
          </a:p>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Motion 61 is from 11-20/0434r3</a:t>
            </a:r>
          </a:p>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11-20/0434r3 goes on, with a second Straw Poll, which was never run:</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The MLD MAC address of the recipient MLD is used as the A1 field for the AAD construction.</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The MLD MAC address of the transmitting MLD is used as the A2 field for the AAD and Nonce construction.</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If the Address 3 field of the protected frame carries the BSSID, the MLD MAC Address of the AP MLD is used as the A3 field for the AAD construction. Otherwise, the Address 3 field of the protected frame is used.</a:t>
            </a:r>
          </a:p>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If the above (second Straw Poll) is accepted, Retransmission on any link “just works”, without any discussion of “MLD level” or “per-link level” retransmission.</a:t>
            </a:r>
          </a:p>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If the above is not accepted, retransmission behavior “on any available link” needs to be defined.  There is nothing in the SFD or D0.1 describing this, so far.</a:t>
            </a:r>
          </a:p>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kern="0" dirty="0">
              <a:solidFill>
                <a:schemeClr val="tx1"/>
              </a:solidFill>
              <a:latin typeface="Times New Roman" pitchFamily="18" charset="0"/>
              <a:ea typeface="MS Gothic" pitchFamily="49" charset="-128"/>
            </a:endParaRPr>
          </a:p>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Is this all “TBD” in </a:t>
            </a:r>
            <a:r>
              <a:rPr lang="en-US" sz="1800" kern="0" dirty="0" err="1">
                <a:solidFill>
                  <a:schemeClr val="tx1"/>
                </a:solidFill>
                <a:latin typeface="Times New Roman" pitchFamily="18" charset="0"/>
                <a:ea typeface="MS Gothic" pitchFamily="49" charset="-128"/>
              </a:rPr>
              <a:t>TGbe</a:t>
            </a:r>
            <a:r>
              <a:rPr lang="en-US" sz="1800" kern="0" dirty="0">
                <a:solidFill>
                  <a:schemeClr val="tx1"/>
                </a:solidFill>
                <a:latin typeface="Times New Roman" pitchFamily="18" charset="0"/>
                <a:ea typeface="MS Gothic" pitchFamily="49" charset="-128"/>
              </a:rPr>
              <a:t>, still?</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highlight>
                <a:srgbClr val="FFFF00"/>
              </a:highlight>
              <a:latin typeface="Times New Roman" pitchFamily="18" charset="0"/>
              <a:ea typeface="MS Gothic" pitchFamily="49" charset="-128"/>
            </a:endParaRP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highlight>
                <a:srgbClr val="FFFF00"/>
              </a:highlight>
              <a:latin typeface="Times New Roman" pitchFamily="18" charset="0"/>
              <a:ea typeface="MS Gothic" pitchFamily="49" charset="-128"/>
            </a:endParaRPr>
          </a:p>
        </p:txBody>
      </p:sp>
    </p:spTree>
    <p:extLst>
      <p:ext uri="{BB962C8B-B14F-4D97-AF65-F5344CB8AC3E}">
        <p14:creationId xmlns:p14="http://schemas.microsoft.com/office/powerpoint/2010/main" val="3584770457"/>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6</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“MLD-level”, or “per-AP/link-level” - 3</a:t>
            </a:r>
            <a:endParaRPr lang="en-US" sz="3600" b="0" kern="1200" dirty="0">
              <a:solidFill>
                <a:schemeClr val="accent6"/>
              </a:solidFill>
            </a:endParaRPr>
          </a:p>
        </p:txBody>
      </p:sp>
      <p:sp>
        <p:nvSpPr>
          <p:cNvPr id="8" name="Rectangle 2"/>
          <p:cNvSpPr txBox="1">
            <a:spLocks noChangeArrowheads="1"/>
          </p:cNvSpPr>
          <p:nvPr/>
        </p:nvSpPr>
        <p:spPr bwMode="auto">
          <a:xfrm>
            <a:off x="467545" y="1556792"/>
            <a:ext cx="8227486" cy="4304805"/>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Implementation choice (explicitly), of MLD shared or per-link:</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Block-Ack </a:t>
            </a:r>
            <a:r>
              <a:rPr lang="en-US" sz="1400" kern="0" dirty="0" err="1">
                <a:solidFill>
                  <a:schemeClr val="tx1"/>
                </a:solidFill>
                <a:latin typeface="Times New Roman" pitchFamily="18" charset="0"/>
                <a:ea typeface="MS Gothic" pitchFamily="49" charset="-128"/>
              </a:rPr>
              <a:t>scoreboarding</a:t>
            </a:r>
            <a:r>
              <a:rPr lang="en-US" sz="1400" kern="0" dirty="0">
                <a:solidFill>
                  <a:schemeClr val="tx1"/>
                </a:solidFill>
                <a:latin typeface="Times New Roman" pitchFamily="18" charset="0"/>
                <a:ea typeface="MS Gothic" pitchFamily="49" charset="-128"/>
              </a:rPr>
              <a:t> [Motion 63.  Motion 114.  (Motion 112.) ]</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“The receive status of QoS Data frames of a TID received on a link shall be signaled on the same link and may be signaled on other available link(s).”</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“802.11be shall define mechanism for multi-link operation that enables the following: A STA of a recipient MLD shall provide receive status for MPDUs received on the link that it is operating on and may provide (if available) information on successful reception of MPDUs received by another STA of that MLD.”</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(“An originator MLD of a BA agreement: 1) shall update the receive status for an MPDU corresponding to the BA agreement if the received status indicates successful reception. 2) shall not update the receive status for an MPDU corresponding to the BA agreement that has been already positively acknowledged.”)</a:t>
            </a:r>
          </a:p>
        </p:txBody>
      </p:sp>
    </p:spTree>
    <p:extLst>
      <p:ext uri="{BB962C8B-B14F-4D97-AF65-F5344CB8AC3E}">
        <p14:creationId xmlns:p14="http://schemas.microsoft.com/office/powerpoint/2010/main" val="267610609"/>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7</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“MLD-level”, or “per-AP/link-level” - 4</a:t>
            </a:r>
            <a:endParaRPr lang="en-US" sz="3600" b="0" kern="1200" dirty="0">
              <a:solidFill>
                <a:schemeClr val="accent6"/>
              </a:solidFill>
            </a:endParaRPr>
          </a:p>
        </p:txBody>
      </p:sp>
      <p:sp>
        <p:nvSpPr>
          <p:cNvPr id="8" name="Rectangle 2"/>
          <p:cNvSpPr txBox="1">
            <a:spLocks noChangeArrowheads="1"/>
          </p:cNvSpPr>
          <p:nvPr/>
        </p:nvSpPr>
        <p:spPr bwMode="auto">
          <a:xfrm>
            <a:off x="467545" y="1556792"/>
            <a:ext cx="8227486" cy="4304805"/>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Per-link functions:</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CCA, </a:t>
            </a:r>
            <a:r>
              <a:rPr lang="en-US" sz="1400" kern="0" dirty="0" err="1">
                <a:solidFill>
                  <a:schemeClr val="tx1"/>
                </a:solidFill>
                <a:latin typeface="Times New Roman" pitchFamily="18" charset="0"/>
                <a:ea typeface="MS Gothic" pitchFamily="49" charset="-128"/>
              </a:rPr>
              <a:t>backoff</a:t>
            </a:r>
            <a:r>
              <a:rPr lang="en-US" sz="1400" kern="0" dirty="0">
                <a:solidFill>
                  <a:schemeClr val="tx1"/>
                </a:solidFill>
                <a:latin typeface="Times New Roman" pitchFamily="18" charset="0"/>
                <a:ea typeface="MS Gothic" pitchFamily="49" charset="-128"/>
              </a:rPr>
              <a:t>, NAV, etc. (although there may be timing alignment done across the links, which puts restrictions on the EDCA access) [Motion 20]</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“Each of STAs belonging to a MLD performs a channel access over their links independently in order to transmit frames.”</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A-MPDU aggregation/de-aggregation [I’m just assuming, since this is such a low-level function]</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Address 1 matching [Allows per-link MAC address; allows per-link </a:t>
            </a:r>
            <a:r>
              <a:rPr lang="en-US" sz="1400" kern="0" dirty="0" err="1">
                <a:solidFill>
                  <a:schemeClr val="tx1"/>
                </a:solidFill>
                <a:latin typeface="Times New Roman" pitchFamily="18" charset="0"/>
                <a:ea typeface="MS Gothic" pitchFamily="49" charset="-128"/>
              </a:rPr>
              <a:t>scoreboarding</a:t>
            </a:r>
            <a:r>
              <a:rPr lang="en-US" sz="1400" kern="0" dirty="0">
                <a:solidFill>
                  <a:schemeClr val="tx1"/>
                </a:solidFill>
                <a:latin typeface="Times New Roman" pitchFamily="18" charset="0"/>
                <a:ea typeface="MS Gothic" pitchFamily="49" charset="-128"/>
              </a:rPr>
              <a:t>.  </a:t>
            </a:r>
            <a:r>
              <a:rPr lang="en-US" sz="1400" u="sng" kern="0" dirty="0">
                <a:solidFill>
                  <a:schemeClr val="tx1"/>
                </a:solidFill>
                <a:latin typeface="Times New Roman" pitchFamily="18" charset="0"/>
                <a:ea typeface="MS Gothic" pitchFamily="49" charset="-128"/>
              </a:rPr>
              <a:t>Although, maybe this should be in the “Implementation choice” category?]</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Group addressed frame transmission</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After multi-link setup between two MLDs, different GTK/IGTK/BIGTK in different links with different PN spaces are used. GTK/IGTK/BIGTK in different links can be delivered in one 4-way handshake. [Motion 71]</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802.11be agrees that each AP in an AP MLD shall independently transmit all </a:t>
            </a:r>
            <a:r>
              <a:rPr lang="en-US" sz="1400" kern="0" dirty="0" err="1">
                <a:solidFill>
                  <a:schemeClr val="tx1"/>
                </a:solidFill>
                <a:latin typeface="Times New Roman" pitchFamily="18" charset="0"/>
                <a:ea typeface="MS Gothic" pitchFamily="49" charset="-128"/>
              </a:rPr>
              <a:t>bufferable</a:t>
            </a:r>
            <a:r>
              <a:rPr lang="en-US" sz="1400" kern="0" dirty="0">
                <a:solidFill>
                  <a:schemeClr val="tx1"/>
                </a:solidFill>
                <a:latin typeface="Times New Roman" pitchFamily="18" charset="0"/>
                <a:ea typeface="MS Gothic" pitchFamily="49" charset="-128"/>
              </a:rPr>
              <a:t> group addressed Management frames after every DTIM beacon in R1. [Motion 131 #SP206]</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No agreement on group addressed data frames (but see 11-20/0661 for discussion of options)</a:t>
            </a:r>
          </a:p>
        </p:txBody>
      </p:sp>
    </p:spTree>
    <p:extLst>
      <p:ext uri="{BB962C8B-B14F-4D97-AF65-F5344CB8AC3E}">
        <p14:creationId xmlns:p14="http://schemas.microsoft.com/office/powerpoint/2010/main" val="482732625"/>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8</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Implications</a:t>
            </a:r>
            <a:endParaRPr lang="en-US" sz="3600" b="0" kern="1200" dirty="0">
              <a:solidFill>
                <a:schemeClr val="accent6"/>
              </a:solidFill>
            </a:endParaRPr>
          </a:p>
        </p:txBody>
      </p:sp>
      <p:sp>
        <p:nvSpPr>
          <p:cNvPr id="8" name="Rectangle 2"/>
          <p:cNvSpPr txBox="1">
            <a:spLocks noChangeArrowheads="1"/>
          </p:cNvSpPr>
          <p:nvPr/>
        </p:nvSpPr>
        <p:spPr bwMode="auto">
          <a:xfrm>
            <a:off x="715492" y="1556792"/>
            <a:ext cx="7992243" cy="4824536"/>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Implications:</a:t>
            </a:r>
          </a:p>
          <a:p>
            <a:pPr marL="339725" indent="-285750"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MLD:</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802.1X controlled/uncontrolled filtering [Done at the MAC SAP]</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RX/TX MSDU rate limiting [Done at the MAC SAP]</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A-MSDU aggregation/</a:t>
            </a:r>
            <a:r>
              <a:rPr lang="en-US" sz="1400" kern="0" dirty="0" err="1">
                <a:solidFill>
                  <a:schemeClr val="tx1"/>
                </a:solidFill>
                <a:latin typeface="Times New Roman" pitchFamily="18" charset="0"/>
                <a:ea typeface="MS Gothic" pitchFamily="49" charset="-128"/>
              </a:rPr>
              <a:t>deaggregation</a:t>
            </a:r>
            <a:r>
              <a:rPr lang="en-US" sz="1400" kern="0" dirty="0">
                <a:solidFill>
                  <a:schemeClr val="tx1"/>
                </a:solidFill>
                <a:latin typeface="Times New Roman" pitchFamily="18" charset="0"/>
                <a:ea typeface="MS Gothic" pitchFamily="49" charset="-128"/>
              </a:rPr>
              <a:t> [Must be done “above” encryption and reordering buffer]</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 </a:t>
            </a:r>
            <a:r>
              <a:rPr lang="en-US" sz="1400" kern="0" dirty="0">
                <a:solidFill>
                  <a:schemeClr val="tx1"/>
                </a:solidFill>
                <a:latin typeface="Times New Roman" pitchFamily="18" charset="0"/>
                <a:ea typeface="MS Gothic" pitchFamily="49" charset="-128"/>
                <a:sym typeface="Wingdings" panose="05000000000000000000" pitchFamily="2" charset="2"/>
              </a:rPr>
              <a:t></a:t>
            </a:r>
            <a:r>
              <a:rPr lang="en-US" sz="1400" kern="0" dirty="0">
                <a:solidFill>
                  <a:schemeClr val="tx1"/>
                </a:solidFill>
                <a:latin typeface="Times New Roman" pitchFamily="18" charset="0"/>
                <a:ea typeface="MS Gothic" pitchFamily="49" charset="-128"/>
              </a:rPr>
              <a:t> </a:t>
            </a:r>
            <a:r>
              <a:rPr lang="en-US" sz="1400" kern="0" dirty="0" err="1">
                <a:solidFill>
                  <a:schemeClr val="tx1"/>
                </a:solidFill>
                <a:latin typeface="Times New Roman" pitchFamily="18" charset="0"/>
                <a:ea typeface="MS Gothic" pitchFamily="49" charset="-128"/>
              </a:rPr>
              <a:t>bufferable</a:t>
            </a:r>
            <a:r>
              <a:rPr lang="en-US" sz="1400" kern="0" dirty="0">
                <a:solidFill>
                  <a:schemeClr val="tx1"/>
                </a:solidFill>
                <a:latin typeface="Times New Roman" pitchFamily="18" charset="0"/>
                <a:ea typeface="MS Gothic" pitchFamily="49" charset="-128"/>
              </a:rPr>
              <a:t> unicast MMPDUs need to inject into the stack here, so Action frames??)</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PS Defer Queuing (of unicast frames – as discussed on slide 4)</a:t>
            </a:r>
          </a:p>
          <a:p>
            <a:pPr marL="1196975" lvl="2"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what about different PS state on different links??  (_all_ doze =&gt; buffer; _any_ active =&gt; don’t buffer)</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sym typeface="Wingdings" panose="05000000000000000000" pitchFamily="2" charset="2"/>
              </a:rPr>
              <a:t> </a:t>
            </a:r>
            <a:r>
              <a:rPr lang="en-US" sz="1400" kern="0" dirty="0">
                <a:solidFill>
                  <a:schemeClr val="tx1"/>
                </a:solidFill>
                <a:latin typeface="Times New Roman" pitchFamily="18" charset="0"/>
                <a:ea typeface="MS Gothic" pitchFamily="49" charset="-128"/>
              </a:rPr>
              <a:t>Management frames like Authentication/Association/Reassociation Request/Response [Must be above SN assignment]</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Sequence Number assignment (per slide 4)</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Replay detection on RX [Matches PN assignment on TX]</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sym typeface="Wingdings" panose="05000000000000000000" pitchFamily="2" charset="2"/>
              </a:rPr>
              <a:t>MPDU </a:t>
            </a:r>
            <a:r>
              <a:rPr lang="en-US" sz="1400" kern="0" dirty="0">
                <a:solidFill>
                  <a:schemeClr val="tx1"/>
                </a:solidFill>
                <a:latin typeface="Times New Roman" pitchFamily="18" charset="0"/>
                <a:ea typeface="MS Gothic" pitchFamily="49" charset="-128"/>
              </a:rPr>
              <a:t>Encryption/Decryption (as discussed on slide 4)</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Duplicate Detection [Goes with receive reordering buffer]</a:t>
            </a:r>
          </a:p>
          <a:p>
            <a:pPr marL="396875"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Per-link:</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Control frames (RTS/CTS, Acks, NDP, etc.)</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Management frames: Beacon generation, Probe Request/Response</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highlight>
                  <a:srgbClr val="FFFF00"/>
                </a:highlight>
                <a:latin typeface="Times New Roman" pitchFamily="18" charset="0"/>
                <a:ea typeface="MS Gothic" pitchFamily="49" charset="-128"/>
              </a:rPr>
              <a:t>MPDU header creation/validation – “actual header”, not “masked header”/AAD for integrity?</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latin typeface="Times New Roman" pitchFamily="18" charset="0"/>
              <a:ea typeface="MS Gothic" pitchFamily="49" charset="-128"/>
            </a:endParaRPr>
          </a:p>
          <a:p>
            <a:pPr marL="796925" lvl="1"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latin typeface="Times New Roman" pitchFamily="18" charset="0"/>
              <a:ea typeface="MS Gothic" pitchFamily="49" charset="-128"/>
            </a:endParaRPr>
          </a:p>
        </p:txBody>
      </p:sp>
    </p:spTree>
    <p:extLst>
      <p:ext uri="{BB962C8B-B14F-4D97-AF65-F5344CB8AC3E}">
        <p14:creationId xmlns:p14="http://schemas.microsoft.com/office/powerpoint/2010/main" val="2272632092"/>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9</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8" name="Rectangle 2"/>
          <p:cNvSpPr txBox="1">
            <a:spLocks noChangeArrowheads="1"/>
          </p:cNvSpPr>
          <p:nvPr/>
        </p:nvSpPr>
        <p:spPr bwMode="auto">
          <a:xfrm>
            <a:off x="755576" y="1124744"/>
            <a:ext cx="3064419" cy="838201"/>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So, something like:</a:t>
            </a:r>
            <a:endParaRPr lang="en-US" sz="1400" kern="0" dirty="0">
              <a:solidFill>
                <a:schemeClr val="tx1"/>
              </a:solidFill>
              <a:latin typeface="Times New Roman" pitchFamily="18" charset="0"/>
              <a:ea typeface="MS Gothic" pitchFamily="49" charset="-128"/>
            </a:endParaRPr>
          </a:p>
        </p:txBody>
      </p:sp>
      <p:pic>
        <p:nvPicPr>
          <p:cNvPr id="3" name="Picture 2">
            <a:extLst>
              <a:ext uri="{FF2B5EF4-FFF2-40B4-BE49-F238E27FC236}">
                <a16:creationId xmlns:a16="http://schemas.microsoft.com/office/drawing/2014/main" id="{E80281C6-17D9-4610-B035-583CA35E199A}"/>
              </a:ext>
            </a:extLst>
          </p:cNvPr>
          <p:cNvPicPr>
            <a:picLocks noChangeAspect="1"/>
          </p:cNvPicPr>
          <p:nvPr/>
        </p:nvPicPr>
        <p:blipFill>
          <a:blip r:embed="rId2"/>
          <a:stretch>
            <a:fillRect/>
          </a:stretch>
        </p:blipFill>
        <p:spPr>
          <a:xfrm>
            <a:off x="2699792" y="692696"/>
            <a:ext cx="5433466" cy="5657380"/>
          </a:xfrm>
          <a:prstGeom prst="rect">
            <a:avLst/>
          </a:prstGeom>
        </p:spPr>
      </p:pic>
    </p:spTree>
    <p:extLst>
      <p:ext uri="{BB962C8B-B14F-4D97-AF65-F5344CB8AC3E}">
        <p14:creationId xmlns:p14="http://schemas.microsoft.com/office/powerpoint/2010/main" val="378148692"/>
      </p:ext>
    </p:extLst>
  </p:cSld>
  <p:clrMapOvr>
    <a:masterClrMapping/>
  </p:clrMapOvr>
  <p:transition/>
</p:sld>
</file>

<file path=ppt/theme/theme1.xml><?xml version="1.0" encoding="utf-8"?>
<a:theme xmlns:a="http://schemas.openxmlformats.org/drawingml/2006/main" name="802-11-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template">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43859</TotalTime>
  <Words>4032</Words>
  <Application>Microsoft Office PowerPoint</Application>
  <PresentationFormat>On-screen Show (4:3)</PresentationFormat>
  <Paragraphs>355</Paragraphs>
  <Slides>36</Slides>
  <Notes>3</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36</vt:i4>
      </vt:variant>
    </vt:vector>
  </HeadingPairs>
  <TitlesOfParts>
    <vt:vector size="40" baseType="lpstr">
      <vt:lpstr>Arial</vt:lpstr>
      <vt:lpstr>Times New Roman</vt:lpstr>
      <vt:lpstr>802-11-template</vt:lpstr>
      <vt:lpstr>Document</vt:lpstr>
      <vt:lpstr>802.11be AP MLD Architecture Discussion</vt:lpstr>
      <vt:lpstr>Abstract</vt:lpstr>
      <vt:lpstr>Need to sort out the functions within an AP MLD – which are “MLD” and which are “AP(s)”</vt:lpstr>
      <vt:lpstr>“MLD-level”, or “per-AP/link-level” - 1</vt:lpstr>
      <vt:lpstr>“MLD-level”, or “per-AP/link-level” - 2</vt:lpstr>
      <vt:lpstr>“MLD-level”, or “per-AP/link-level” - 3</vt:lpstr>
      <vt:lpstr>“MLD-level”, or “per-AP/link-level” - 4</vt:lpstr>
      <vt:lpstr>Implications</vt:lpstr>
      <vt:lpstr>PowerPoint Presentation</vt:lpstr>
      <vt:lpstr>Data plane/management plane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“Legacy” AP behaviors – alternative 1</vt:lpstr>
      <vt:lpstr>“Legacy” AP behaviors – alternative 1</vt:lpstr>
      <vt:lpstr>“Legacy” AP behaviors – alternative 2</vt:lpstr>
      <vt:lpstr>“Legacy” AP behaviors – evolution and status</vt:lpstr>
      <vt:lpstr>With legacy added, WIP figure:</vt:lpstr>
      <vt:lpstr>“Legacy” AP behaviors – discussion</vt:lpstr>
      <vt:lpstr>With legacy added, first alternative (Alternative1):</vt:lpstr>
      <vt:lpstr>With legacy added, alternative from Dec 7 (Alt2):</vt:lpstr>
      <vt:lpstr>PowerPoint Presentation</vt:lpstr>
      <vt:lpstr>Analysis of alternatives – what is where; what is different?</vt:lpstr>
      <vt:lpstr>Analysis of alternatives – what is where; what is different?</vt:lpstr>
      <vt:lpstr>AP Data plane (Alt 2, simplified)</vt:lpstr>
      <vt:lpstr>AP Data plane discussion</vt:lpstr>
      <vt:lpstr>AP Data plane – no MLD stack</vt:lpstr>
      <vt:lpstr>Reminder of (legacy) DS structure</vt:lpstr>
      <vt:lpstr>Analysis of alternatives – what is where; what is different?</vt:lpstr>
      <vt:lpstr>Analysis of alternatives – what is where; what is different?</vt:lpstr>
      <vt:lpstr>PowerPoint Presentation</vt:lpstr>
      <vt:lpstr>PowerPoint Presentation</vt:lpstr>
    </vt:vector>
  </TitlesOfParts>
  <Company>Cisco Systems, Spctralink</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Portal and 802.1AC Convergence Function</dc:title>
  <dc:creator>Norman Finn, Mark Hamilton</dc:creator>
  <cp:lastModifiedBy>Hamilton, Mark</cp:lastModifiedBy>
  <cp:revision>388</cp:revision>
  <cp:lastPrinted>1601-01-01T00:00:00Z</cp:lastPrinted>
  <dcterms:created xsi:type="dcterms:W3CDTF">2010-02-15T12:38:41Z</dcterms:created>
  <dcterms:modified xsi:type="dcterms:W3CDTF">2021-02-03T22:25:52Z</dcterms:modified>
</cp:coreProperties>
</file>