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14"/>
  </p:notesMasterIdLst>
  <p:handoutMasterIdLst>
    <p:handoutMasterId r:id="rId15"/>
  </p:handoutMasterIdLst>
  <p:sldIdLst>
    <p:sldId id="256" r:id="rId2"/>
    <p:sldId id="257" r:id="rId3"/>
    <p:sldId id="323" r:id="rId4"/>
    <p:sldId id="324" r:id="rId5"/>
    <p:sldId id="330" r:id="rId6"/>
    <p:sldId id="329" r:id="rId7"/>
    <p:sldId id="331" r:id="rId8"/>
    <p:sldId id="325" r:id="rId9"/>
    <p:sldId id="322" r:id="rId10"/>
    <p:sldId id="326" r:id="rId11"/>
    <p:sldId id="327" r:id="rId12"/>
    <p:sldId id="328" r:id="rId13"/>
  </p:sldIdLst>
  <p:sldSz cx="9144000" cy="6858000" type="screen4x3"/>
  <p:notesSz cx="6934200" cy="9280525"/>
  <p:defaultTextStyle>
    <a:defPPr>
      <a:defRPr lang="en-GB"/>
    </a:defPPr>
    <a:lvl1pPr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1pPr>
    <a:lvl2pPr marL="742950" indent="-28575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2pPr>
    <a:lvl3pPr marL="11430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3pPr>
    <a:lvl4pPr marL="16002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4pPr>
    <a:lvl5pPr marL="20574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5pPr>
    <a:lvl6pPr marL="2286000" algn="l" defTabSz="914400" rtl="0" eaLnBrk="1" latinLnBrk="0" hangingPunct="1">
      <a:defRPr sz="2000" kern="1200">
        <a:solidFill>
          <a:srgbClr val="000000"/>
        </a:solidFill>
        <a:latin typeface="Times New Roman" pitchFamily="18" charset="0"/>
        <a:ea typeface="MS Gothic" pitchFamily="49" charset="-128"/>
        <a:cs typeface="+mn-cs"/>
      </a:defRPr>
    </a:lvl6pPr>
    <a:lvl7pPr marL="2743200" algn="l" defTabSz="914400" rtl="0" eaLnBrk="1" latinLnBrk="0" hangingPunct="1">
      <a:defRPr sz="2000" kern="1200">
        <a:solidFill>
          <a:srgbClr val="000000"/>
        </a:solidFill>
        <a:latin typeface="Times New Roman" pitchFamily="18" charset="0"/>
        <a:ea typeface="MS Gothic" pitchFamily="49" charset="-128"/>
        <a:cs typeface="+mn-cs"/>
      </a:defRPr>
    </a:lvl7pPr>
    <a:lvl8pPr marL="3200400" algn="l" defTabSz="914400" rtl="0" eaLnBrk="1" latinLnBrk="0" hangingPunct="1">
      <a:defRPr sz="2000" kern="1200">
        <a:solidFill>
          <a:srgbClr val="000000"/>
        </a:solidFill>
        <a:latin typeface="Times New Roman" pitchFamily="18" charset="0"/>
        <a:ea typeface="MS Gothic" pitchFamily="49" charset="-128"/>
        <a:cs typeface="+mn-cs"/>
      </a:defRPr>
    </a:lvl8pPr>
    <a:lvl9pPr marL="3657600" algn="l" defTabSz="914400" rtl="0" eaLnBrk="1" latinLnBrk="0" hangingPunct="1">
      <a:defRPr sz="2000" kern="1200">
        <a:solidFill>
          <a:srgbClr val="000000"/>
        </a:solidFill>
        <a:latin typeface="Times New Roman" pitchFamily="18" charset="0"/>
        <a:ea typeface="MS Gothic" pitchFamily="49"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697B"/>
    <a:srgbClr val="008000"/>
    <a:srgbClr val="FF0000"/>
    <a:srgbClr val="963B01"/>
    <a:srgbClr val="FF7C80"/>
    <a:srgbClr val="00CC99"/>
    <a:srgbClr val="D2D2F4"/>
    <a:srgbClr val="4351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42" autoAdjust="0"/>
    <p:restoredTop sz="94530" autoAdjust="0"/>
  </p:normalViewPr>
  <p:slideViewPr>
    <p:cSldViewPr>
      <p:cViewPr varScale="1">
        <p:scale>
          <a:sx n="105" d="100"/>
          <a:sy n="105" d="100"/>
        </p:scale>
        <p:origin x="702"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3662"/>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buFont typeface="Times New Roman" pitchFamily="16" charset="0"/>
              <a:buNone/>
              <a:defRPr sz="1200" dirty="0" smtClean="0">
                <a:solidFill>
                  <a:schemeClr val="bg1"/>
                </a:solidFill>
                <a:latin typeface="Times New Roman" pitchFamily="16" charset="0"/>
                <a:ea typeface="MS Gothic" charset="-128"/>
              </a:defRPr>
            </a:lvl1pPr>
          </a:lstStyle>
          <a:p>
            <a:pPr>
              <a:defRPr/>
            </a:pPr>
            <a:r>
              <a:rPr lang="en-US"/>
              <a:t>doc.: IEEE 802.11-14/0497r0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buFont typeface="Times New Roman" pitchFamily="16" charset="0"/>
              <a:buNone/>
              <a:defRPr sz="1200" smtClean="0">
                <a:solidFill>
                  <a:schemeClr val="bg1"/>
                </a:solidFill>
                <a:latin typeface="Times New Roman" pitchFamily="16" charset="0"/>
                <a:ea typeface="MS Gothic" charset="-128"/>
              </a:defRPr>
            </a:lvl1pPr>
          </a:lstStyle>
          <a:p>
            <a:pPr>
              <a:defRPr/>
            </a:pPr>
            <a:r>
              <a:rPr lang="en-US"/>
              <a:t>April 2014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buFont typeface="Times New Roman" pitchFamily="16" charset="0"/>
              <a:buNone/>
              <a:defRPr sz="1200" smtClean="0">
                <a:solidFill>
                  <a:schemeClr val="bg1"/>
                </a:solidFill>
                <a:latin typeface="Times New Roman" pitchFamily="16" charset="0"/>
                <a:ea typeface="MS Gothic" charset="-128"/>
              </a:defRPr>
            </a:lvl1pPr>
          </a:lstStyle>
          <a:p>
            <a:pPr>
              <a:defRPr/>
            </a:pPr>
            <a:r>
              <a:rPr lang="en-US"/>
              <a:t>Norman Finn, Cisco Systems, Mark Hamilton, Spectralink</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buFont typeface="Times New Roman" pitchFamily="16" charset="0"/>
              <a:buNone/>
              <a:defRPr sz="1200" smtClean="0">
                <a:solidFill>
                  <a:schemeClr val="bg1"/>
                </a:solidFill>
                <a:latin typeface="Times New Roman" pitchFamily="16" charset="0"/>
                <a:ea typeface="MS Gothic" charset="-128"/>
              </a:defRPr>
            </a:lvl1pPr>
          </a:lstStyle>
          <a:p>
            <a:pPr>
              <a:defRPr/>
            </a:pPr>
            <a:fld id="{EFA02C3A-0257-4E73-B776-6234CDD4A15A}" type="slidenum">
              <a:rPr lang="en-US"/>
              <a:pPr>
                <a:defRPr/>
              </a:pPr>
              <a:t>‹#›</a:t>
            </a:fld>
            <a:endParaRPr lang="en-US"/>
          </a:p>
        </p:txBody>
      </p:sp>
    </p:spTree>
    <p:extLst>
      <p:ext uri="{BB962C8B-B14F-4D97-AF65-F5344CB8AC3E}">
        <p14:creationId xmlns:p14="http://schemas.microsoft.com/office/powerpoint/2010/main" val="26452107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dirty="0" smtClean="0">
                <a:solidFill>
                  <a:srgbClr val="000000"/>
                </a:solidFill>
                <a:latin typeface="Times New Roman" pitchFamily="16" charset="0"/>
                <a:ea typeface="MS Gothic" charset="-128"/>
                <a:cs typeface="Arial Unicode MS" charset="0"/>
              </a:defRPr>
            </a:lvl1pPr>
          </a:lstStyle>
          <a:p>
            <a:pPr>
              <a:defRPr/>
            </a:pPr>
            <a:r>
              <a:rPr lang="en-US"/>
              <a:t>doc.: IEEE 802.11-14/0497r0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l">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smtClean="0">
                <a:solidFill>
                  <a:srgbClr val="000000"/>
                </a:solidFill>
                <a:latin typeface="Times New Roman" pitchFamily="16" charset="0"/>
                <a:ea typeface="MS Gothic" charset="-128"/>
                <a:cs typeface="Arial Unicode MS" charset="0"/>
              </a:defRPr>
            </a:lvl1pPr>
          </a:lstStyle>
          <a:p>
            <a:pPr>
              <a:defRPr/>
            </a:pPr>
            <a:r>
              <a:rPr lang="en-US"/>
              <a:t>April 2014</a:t>
            </a:r>
          </a:p>
        </p:txBody>
      </p:sp>
      <p:sp>
        <p:nvSpPr>
          <p:cNvPr id="12293"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smtClean="0">
                <a:solidFill>
                  <a:srgbClr val="000000"/>
                </a:solidFill>
                <a:latin typeface="Times New Roman" pitchFamily="16" charset="0"/>
                <a:ea typeface="MS Gothic" charset="-128"/>
                <a:cs typeface="Arial Unicode MS" charset="0"/>
              </a:defRPr>
            </a:lvl1pPr>
          </a:lstStyle>
          <a:p>
            <a:pPr>
              <a:defRPr/>
            </a:pPr>
            <a:r>
              <a:rPr lang="en-US"/>
              <a:t>Norman Finn, Cisco Systems, Mark Hamilton, Spectralink</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9E595099-37FF-4D97-855A-3A2DBA799B84}"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lgn="l">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latin typeface="Times New Roman" pitchFamily="16" charset="0"/>
                <a:ea typeface="MS Gothic" charset="-128"/>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1292549734"/>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802.11-14/0497r0</a:t>
            </a:r>
          </a:p>
        </p:txBody>
      </p:sp>
      <p:sp>
        <p:nvSpPr>
          <p:cNvPr id="16387"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April 2014</a:t>
            </a:r>
          </a:p>
        </p:txBody>
      </p:sp>
      <p:sp>
        <p:nvSpPr>
          <p:cNvPr id="16388"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Norman Finn, Cisco Systems, Mark Hamilton, Spectralink</a:t>
            </a:r>
          </a:p>
        </p:txBody>
      </p:sp>
      <p:sp>
        <p:nvSpPr>
          <p:cNvPr id="16389"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C9385C2B-E14E-49A3-BAAA-94314E0F8E7C}"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a:latin typeface="Times New Roman" pitchFamily="18" charset="0"/>
              <a:ea typeface="Arial Unicode MS" pitchFamily="34" charset="-128"/>
              <a:cs typeface="Arial Unicode MS" pitchFamily="34" charset="-128"/>
            </a:endParaRPr>
          </a:p>
        </p:txBody>
      </p:sp>
      <p:sp>
        <p:nvSpPr>
          <p:cNvPr id="1639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lgn="l"/>
            <a:endParaRPr lang="en-US" sz="2400">
              <a:solidFill>
                <a:schemeClr val="bg1"/>
              </a:solidFill>
            </a:endParaRPr>
          </a:p>
        </p:txBody>
      </p:sp>
      <p:sp>
        <p:nvSpPr>
          <p:cNvPr id="16391" name="Rectangle 2"/>
          <p:cNvSpPr txBox="1">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978282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802.11-14/0497r0</a:t>
            </a:r>
          </a:p>
        </p:txBody>
      </p:sp>
      <p:sp>
        <p:nvSpPr>
          <p:cNvPr id="18435"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April 2014</a:t>
            </a:r>
          </a:p>
        </p:txBody>
      </p:sp>
      <p:sp>
        <p:nvSpPr>
          <p:cNvPr id="18436"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Norman Finn, Cisco Systems, Mark Hamilton, Spectralink</a:t>
            </a:r>
          </a:p>
        </p:txBody>
      </p:sp>
      <p:sp>
        <p:nvSpPr>
          <p:cNvPr id="18437"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D798DD57-E888-4F58-B52C-8335C0926C0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a:latin typeface="Times New Roman" pitchFamily="18" charset="0"/>
              <a:ea typeface="Arial Unicode MS" pitchFamily="34" charset="-128"/>
              <a:cs typeface="Arial Unicode MS" pitchFamily="34" charset="-128"/>
            </a:endParaRPr>
          </a:p>
        </p:txBody>
      </p:sp>
      <p:sp>
        <p:nvSpPr>
          <p:cNvPr id="18438"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lgn="l"/>
            <a:endParaRPr lang="en-US" sz="2400">
              <a:solidFill>
                <a:schemeClr val="bg1"/>
              </a:solidFill>
            </a:endParaRPr>
          </a:p>
        </p:txBody>
      </p:sp>
      <p:sp>
        <p:nvSpPr>
          <p:cNvPr id="18439" name="Rectangle 2"/>
          <p:cNvSpPr txBox="1">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28361276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802.11-14/0497r0</a:t>
            </a:r>
          </a:p>
        </p:txBody>
      </p:sp>
      <p:sp>
        <p:nvSpPr>
          <p:cNvPr id="18435"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April 2014</a:t>
            </a:r>
          </a:p>
        </p:txBody>
      </p:sp>
      <p:sp>
        <p:nvSpPr>
          <p:cNvPr id="18436"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Norman Finn, Cisco Systems, Mark Hamilton, Spectralink</a:t>
            </a:r>
          </a:p>
        </p:txBody>
      </p:sp>
      <p:sp>
        <p:nvSpPr>
          <p:cNvPr id="18437"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D798DD57-E888-4F58-B52C-8335C0926C0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a:latin typeface="Times New Roman" pitchFamily="18" charset="0"/>
              <a:ea typeface="Arial Unicode MS" pitchFamily="34" charset="-128"/>
              <a:cs typeface="Arial Unicode MS" pitchFamily="34" charset="-128"/>
            </a:endParaRPr>
          </a:p>
        </p:txBody>
      </p:sp>
      <p:sp>
        <p:nvSpPr>
          <p:cNvPr id="18438"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lgn="l"/>
            <a:endParaRPr lang="en-US" sz="2400">
              <a:solidFill>
                <a:schemeClr val="bg1"/>
              </a:solidFill>
            </a:endParaRPr>
          </a:p>
        </p:txBody>
      </p:sp>
      <p:sp>
        <p:nvSpPr>
          <p:cNvPr id="18439" name="Rectangle 2"/>
          <p:cNvSpPr txBox="1">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14563632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5"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6" name="Date Placeholder 3"/>
          <p:cNvSpPr txBox="1">
            <a:spLocks/>
          </p:cNvSpPr>
          <p:nvPr/>
        </p:nvSpPr>
        <p:spPr bwMode="auto">
          <a:xfrm>
            <a:off x="5000625" y="357188"/>
            <a:ext cx="3500438" cy="273050"/>
          </a:xfrm>
          <a:prstGeom prst="rect">
            <a:avLst/>
          </a:prstGeom>
          <a:noFill/>
          <a:ln w="9525">
            <a:noFill/>
            <a:round/>
            <a:headEnd/>
            <a:tailEnd/>
          </a:ln>
          <a:effectLst/>
        </p:spPr>
        <p:txBody>
          <a:bodyPr lIns="0" tIns="0" rIns="0" bIns="0" anchor="b"/>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ea typeface="Arial Unicode MS" pitchFamily="34" charset="-128"/>
                <a:cs typeface="Arial Unicode MS" pitchFamily="34" charset="-128"/>
              </a:rPr>
              <a:t>doc.: IEEE 11-20/1639r2</a:t>
            </a:r>
          </a:p>
        </p:txBody>
      </p:sp>
      <p:sp>
        <p:nvSpPr>
          <p:cNvPr id="7" name="Date Placeholder 3"/>
          <p:cNvSpPr txBox="1">
            <a:spLocks/>
          </p:cNvSpPr>
          <p:nvPr userDrawn="1"/>
        </p:nvSpPr>
        <p:spPr bwMode="auto">
          <a:xfrm>
            <a:off x="684213" y="333375"/>
            <a:ext cx="2087562" cy="273050"/>
          </a:xfrm>
          <a:prstGeom prst="rect">
            <a:avLst/>
          </a:prstGeom>
          <a:noFill/>
          <a:ln w="9525">
            <a:noFill/>
            <a:round/>
            <a:headEnd/>
            <a:tailEnd/>
          </a:ln>
          <a:effectLst/>
        </p:spPr>
        <p:txBody>
          <a:bodyPr lIns="0" tIns="0" rIns="0" bIns="0" anchor="b"/>
          <a:lstStyle/>
          <a:p>
            <a:pPr algn="l"/>
            <a:r>
              <a:rPr lang="en-US" sz="1800" b="1" dirty="0">
                <a:solidFill>
                  <a:schemeClr val="tx1"/>
                </a:solidFill>
              </a:rPr>
              <a:t>October 2020</a:t>
            </a:r>
            <a:endParaRPr lang="en-GB" sz="1800" b="1" dirty="0">
              <a:solidFill>
                <a:schemeClr val="tx1"/>
              </a:solidFill>
            </a:endParaRPr>
          </a:p>
        </p:txBody>
      </p:sp>
      <p:sp>
        <p:nvSpPr>
          <p:cNvPr id="8" name="Date Placeholder 3"/>
          <p:cNvSpPr txBox="1">
            <a:spLocks/>
          </p:cNvSpPr>
          <p:nvPr userDrawn="1"/>
        </p:nvSpPr>
        <p:spPr bwMode="auto">
          <a:xfrm>
            <a:off x="684213" y="6453188"/>
            <a:ext cx="719137" cy="201612"/>
          </a:xfrm>
          <a:prstGeom prst="rect">
            <a:avLst/>
          </a:prstGeom>
          <a:noFill/>
          <a:ln w="9525">
            <a:noFill/>
            <a:round/>
            <a:headEnd/>
            <a:tailEnd/>
          </a:ln>
          <a:effectLst/>
        </p:spPr>
        <p:txBody>
          <a:bodyPr lIns="0" tIns="0" rIns="0" bIns="0" anchor="b"/>
          <a:lstStyle>
            <a:lvl1pPr>
              <a:defRPr/>
            </a:lvl1pPr>
          </a:lstStyle>
          <a:p>
            <a:pPr algn="l">
              <a:buFont typeface="Times New Roman" pitchFamily="16" charset="0"/>
              <a:buNone/>
              <a:defRPr/>
            </a:pPr>
            <a:r>
              <a:rPr lang="en-GB" sz="1200" dirty="0">
                <a:latin typeface="Times New Roman" pitchFamily="16" charset="0"/>
                <a:ea typeface="MS Gothic" charset="-128"/>
              </a:rPr>
              <a:t>Submission</a:t>
            </a:r>
            <a:endParaRPr lang="en-GB" sz="1200" b="1" dirty="0">
              <a:solidFill>
                <a:schemeClr val="tx1"/>
              </a:solidFill>
              <a:latin typeface="Times New Roman" pitchFamily="16" charset="0"/>
              <a:ea typeface="MS Gothic" charset="-128"/>
            </a:endParaRPr>
          </a:p>
        </p:txBody>
      </p:sp>
      <p:sp>
        <p:nvSpPr>
          <p:cNvPr id="9" name="Date Placeholder 3"/>
          <p:cNvSpPr txBox="1">
            <a:spLocks/>
          </p:cNvSpPr>
          <p:nvPr userDrawn="1"/>
        </p:nvSpPr>
        <p:spPr bwMode="auto">
          <a:xfrm>
            <a:off x="4140200" y="6453188"/>
            <a:ext cx="647700" cy="201612"/>
          </a:xfrm>
          <a:prstGeom prst="rect">
            <a:avLst/>
          </a:prstGeom>
          <a:noFill/>
          <a:ln w="9525">
            <a:noFill/>
            <a:round/>
            <a:headEnd/>
            <a:tailEnd/>
          </a:ln>
          <a:effectLst/>
        </p:spPr>
        <p:txBody>
          <a:bodyPr lIns="0" tIns="0" rIns="0" bIns="0" anchor="b"/>
          <a:lstStyle>
            <a:lvl1pPr>
              <a:defRPr/>
            </a:lvl1pPr>
          </a:lstStyle>
          <a:p>
            <a:pPr algn="l">
              <a:buFont typeface="Times New Roman" pitchFamily="16" charset="0"/>
              <a:buNone/>
              <a:defRPr/>
            </a:pPr>
            <a:r>
              <a:rPr lang="en-GB" sz="1200" dirty="0">
                <a:solidFill>
                  <a:schemeClr val="tx1"/>
                </a:solidFill>
                <a:latin typeface="Times New Roman" pitchFamily="16" charset="0"/>
                <a:ea typeface="MS Gothic" charset="-128"/>
              </a:rPr>
              <a:t>Slide </a:t>
            </a:r>
            <a:fld id="{9F342BB7-22B5-4100-9C4D-5F8452E5D4A3}" type="slidenum">
              <a:rPr lang="en-GB" sz="1200" smtClean="0">
                <a:solidFill>
                  <a:schemeClr val="tx1"/>
                </a:solidFill>
                <a:latin typeface="Times New Roman" pitchFamily="16" charset="0"/>
                <a:ea typeface="MS Gothic" charset="-128"/>
              </a:rPr>
              <a:pPr algn="l">
                <a:buFont typeface="Times New Roman" pitchFamily="16" charset="0"/>
                <a:buNone/>
                <a:defRPr/>
              </a:pPr>
              <a:t>‹#›</a:t>
            </a:fld>
            <a:endParaRPr lang="en-GB" sz="1200" dirty="0">
              <a:solidFill>
                <a:schemeClr val="tx1"/>
              </a:solidFill>
              <a:latin typeface="Times New Roman" pitchFamily="16" charset="0"/>
              <a:ea typeface="MS Gothic" charset="-128"/>
            </a:endParaRPr>
          </a:p>
        </p:txBody>
      </p:sp>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Slide Number Placeholder 5"/>
          <p:cNvSpPr>
            <a:spLocks noGrp="1"/>
          </p:cNvSpPr>
          <p:nvPr>
            <p:ph type="sldNum" idx="10"/>
          </p:nvPr>
        </p:nvSpPr>
        <p:spPr/>
        <p:txBody>
          <a:bodyPr/>
          <a:lstStyle>
            <a:lvl1pPr>
              <a:defRPr dirty="0"/>
            </a:lvl1pPr>
          </a:lstStyle>
          <a:p>
            <a:pPr>
              <a:defRPr/>
            </a:pPr>
            <a:r>
              <a:rPr lang="en-GB"/>
              <a:t>Slide </a:t>
            </a:r>
            <a:fld id="{9902F5C3-EE39-44CE-A5E3-4276D55FC75D}" type="slidenum">
              <a:rPr lang="en-GB"/>
              <a:pPr>
                <a:defRPr/>
              </a:pPr>
              <a:t>‹#›</a:t>
            </a:fld>
            <a:endParaRPr lang="en-GB"/>
          </a:p>
        </p:txBody>
      </p:sp>
      <p:sp>
        <p:nvSpPr>
          <p:cNvPr id="11" name="Rectangle 4"/>
          <p:cNvSpPr>
            <a:spLocks noGrp="1" noChangeArrowheads="1"/>
          </p:cNvSpPr>
          <p:nvPr>
            <p:ph type="ftr" idx="11"/>
          </p:nvPr>
        </p:nvSpPr>
        <p:spPr/>
        <p:txBody>
          <a:bodyPr/>
          <a:lstStyle>
            <a:lvl1pPr>
              <a:defRPr/>
            </a:lvl1pPr>
          </a:lstStyle>
          <a:p>
            <a:r>
              <a:rPr lang="en-GB" dirty="0"/>
              <a:t>Mark Hamilton, Ruckus/CommScope</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9"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40970" name="Rectangle 2"/>
          <p:cNvSpPr>
            <a:spLocks noGrp="1" noChangeArrowheads="1"/>
          </p:cNvSpPr>
          <p:nvPr>
            <p:ph type="body" idx="1"/>
          </p:nvPr>
        </p:nvSpPr>
        <p:spPr bwMode="auto">
          <a:xfrm>
            <a:off x="684213" y="1989138"/>
            <a:ext cx="7770812" cy="4113212"/>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5" name="Slide Number Placeholder 5"/>
          <p:cNvSpPr>
            <a:spLocks noGrp="1"/>
          </p:cNvSpPr>
          <p:nvPr>
            <p:ph type="sldNum" idx="4"/>
          </p:nvPr>
        </p:nvSpPr>
        <p:spPr>
          <a:xfrm>
            <a:off x="4356100" y="4868863"/>
            <a:ext cx="528638" cy="363537"/>
          </a:xfrm>
          <a:prstGeom prst="rect">
            <a:avLst/>
          </a:prstGeom>
        </p:spPr>
        <p:txBody>
          <a:bodyPr/>
          <a:lstStyle>
            <a:lvl1pPr algn="l">
              <a:buFont typeface="Times New Roman" pitchFamily="16" charset="0"/>
              <a:buNone/>
              <a:defRPr sz="2400" dirty="0">
                <a:solidFill>
                  <a:schemeClr val="bg1"/>
                </a:solidFill>
                <a:latin typeface="Times New Roman" pitchFamily="16" charset="0"/>
                <a:ea typeface="MS Gothic" charset="-128"/>
              </a:defRPr>
            </a:lvl1pPr>
          </a:lstStyle>
          <a:p>
            <a:pPr>
              <a:defRPr/>
            </a:pPr>
            <a:r>
              <a:rPr lang="en-GB"/>
              <a:t>Slide </a:t>
            </a:r>
            <a:fld id="{035E315F-9D7E-420F-9D9E-F633AD025BEF}" type="slidenum">
              <a:rPr lang="en-GB"/>
              <a:pPr>
                <a:defRPr/>
              </a:pPr>
              <a:t>‹#›</a:t>
            </a:fld>
            <a:endParaRPr lang="en-GB"/>
          </a:p>
        </p:txBody>
      </p:sp>
      <p:sp>
        <p:nvSpPr>
          <p:cNvPr id="16" name="Rectangle 4"/>
          <p:cNvSpPr>
            <a:spLocks noGrp="1" noChangeArrowheads="1"/>
          </p:cNvSpPr>
          <p:nvPr>
            <p:ph type="ftr" idx="3"/>
          </p:nvPr>
        </p:nvSpPr>
        <p:spPr bwMode="auto">
          <a:xfrm>
            <a:off x="4716463" y="6475413"/>
            <a:ext cx="3825875" cy="193675"/>
          </a:xfrm>
          <a:prstGeom prst="rect">
            <a:avLst/>
          </a:prstGeom>
          <a:ln>
            <a:round/>
            <a:headEnd/>
            <a:tailEnd/>
          </a:ln>
        </p:spPr>
        <p:txBody>
          <a:bodyPr vert="horz" wrap="square" lIns="0" tIns="0" rIns="0" bIns="0" numCol="1" anchor="t" anchorCtr="0" compatLnSpc="1">
            <a:prstTxWarp prst="textNoShape">
              <a:avLst/>
            </a:prstTxWarp>
          </a:bodyPr>
          <a:lstStyle>
            <a:lvl1pPr algn="r">
              <a:defRPr sz="1200">
                <a:ea typeface="Arial Unicode MS" pitchFamily="34" charset="-128"/>
                <a:cs typeface="Arial Unicode MS" pitchFamily="34" charset="-128"/>
              </a:defRPr>
            </a:lvl1pPr>
          </a:lstStyle>
          <a:p>
            <a:r>
              <a:rPr lang="en-GB" dirty="0"/>
              <a:t>Mark Hamilton, Ruckus/Brocade</a:t>
            </a:r>
          </a:p>
        </p:txBody>
      </p:sp>
    </p:spTree>
  </p:cSld>
  <p:clrMap bg1="lt1" tx1="dk1" bg2="lt2" tx2="dk2" accent1="accent1" accent2="accent2" accent3="accent3" accent4="accent4" accent5="accent5" accent6="accent6" hlink="hlink" folHlink="folHlink"/>
  <p:sldLayoutIdLst>
    <p:sldLayoutId id="2147483652" r:id="rId1"/>
  </p:sldLayoutIdLst>
  <p:hf hdr="0"/>
  <p:txStyles>
    <p:titleStyle>
      <a:lvl1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mj-lt"/>
          <a:ea typeface="+mj-ea"/>
          <a:cs typeface="+mj-cs"/>
        </a:defRPr>
      </a:lvl1pPr>
      <a:lvl2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2pPr>
      <a:lvl3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3pPr>
      <a:lvl4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4pPr>
      <a:lvl5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0"/>
          </p:nvPr>
        </p:nvSpPr>
        <p:spPr/>
        <p:txBody>
          <a:bodyPr/>
          <a:lstStyle/>
          <a:p>
            <a:pPr>
              <a:defRPr/>
            </a:pPr>
            <a:r>
              <a:rPr lang="en-GB"/>
              <a:t>Slide </a:t>
            </a:r>
            <a:fld id="{43FFF1FD-F421-45EF-B2F7-3B6C7D498092}" type="slidenum">
              <a:rPr lang="en-GB"/>
              <a:pPr>
                <a:defRPr/>
              </a:pPr>
              <a:t>1</a:t>
            </a:fld>
            <a:endParaRPr lang="en-GB"/>
          </a:p>
        </p:txBody>
      </p:sp>
      <p:sp>
        <p:nvSpPr>
          <p:cNvPr id="7" name="Rectangle 4"/>
          <p:cNvSpPr>
            <a:spLocks noGrp="1" noChangeArrowheads="1"/>
          </p:cNvSpPr>
          <p:nvPr>
            <p:ph type="ftr" idx="11"/>
          </p:nvPr>
        </p:nvSpPr>
        <p:spPr/>
        <p:txBody>
          <a:bodyPr/>
          <a:lstStyle/>
          <a:p>
            <a:r>
              <a:rPr lang="en-GB" dirty="0"/>
              <a:t>Mark Hamilton, Ruckus/CommScope</a:t>
            </a:r>
          </a:p>
        </p:txBody>
      </p:sp>
      <p:sp>
        <p:nvSpPr>
          <p:cNvPr id="3120" name="Rectangle 1"/>
          <p:cNvSpPr>
            <a:spLocks noGrp="1" noChangeArrowheads="1"/>
          </p:cNvSpPr>
          <p:nvPr>
            <p:ph type="title"/>
          </p:nvPr>
        </p:nvSpPr>
        <p:spPr>
          <a:xfrm>
            <a:off x="0" y="692150"/>
            <a:ext cx="9144000"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Times New Roman" pitchFamily="18" charset="0"/>
                <a:ea typeface="MS Gothic" pitchFamily="49" charset="-128"/>
              </a:rPr>
              <a:t>802.11be AP MLD Architecture Discussion</a:t>
            </a:r>
          </a:p>
        </p:txBody>
      </p:sp>
      <p:sp>
        <p:nvSpPr>
          <p:cNvPr id="3074" name="Rectangle 2"/>
          <p:cNvSpPr>
            <a:spLocks noGrp="1" noChangeArrowheads="1"/>
          </p:cNvSpPr>
          <p:nvPr>
            <p:ph type="body" idx="1"/>
          </p:nvPr>
        </p:nvSpPr>
        <p:spPr>
          <a:xfrm>
            <a:off x="685800" y="1663700"/>
            <a:ext cx="7772400" cy="396875"/>
          </a:xfrm>
        </p:spPr>
        <p:txBody>
          <a:bodyPr>
            <a:normAutofit lnSpcReduction="10000"/>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Times New Roman" pitchFamily="18" charset="0"/>
                <a:ea typeface="MS Gothic" pitchFamily="49" charset="-128"/>
              </a:rPr>
              <a:t>Date:</a:t>
            </a:r>
            <a:r>
              <a:rPr lang="en-GB" sz="2000" b="0" dirty="0">
                <a:latin typeface="Times New Roman" pitchFamily="18" charset="0"/>
                <a:ea typeface="MS Gothic" pitchFamily="49" charset="-128"/>
              </a:rPr>
              <a:t> 2020-10-28</a:t>
            </a:r>
          </a:p>
        </p:txBody>
      </p:sp>
      <p:graphicFrame>
        <p:nvGraphicFramePr>
          <p:cNvPr id="3119" name="Object 47"/>
          <p:cNvGraphicFramePr>
            <a:graphicFrameLocks noChangeAspect="1"/>
          </p:cNvGraphicFramePr>
          <p:nvPr>
            <p:extLst>
              <p:ext uri="{D42A27DB-BD31-4B8C-83A1-F6EECF244321}">
                <p14:modId xmlns:p14="http://schemas.microsoft.com/office/powerpoint/2010/main" val="64060573"/>
              </p:ext>
            </p:extLst>
          </p:nvPr>
        </p:nvGraphicFramePr>
        <p:xfrm>
          <a:off x="538163" y="2349500"/>
          <a:ext cx="7996237" cy="2438400"/>
        </p:xfrm>
        <a:graphic>
          <a:graphicData uri="http://schemas.openxmlformats.org/presentationml/2006/ole">
            <mc:AlternateContent xmlns:mc="http://schemas.openxmlformats.org/markup-compatibility/2006">
              <mc:Choice xmlns:v="urn:schemas-microsoft-com:vml" Requires="v">
                <p:oleObj spid="_x0000_s3252" name="Document" r:id="rId4" imgW="8267030" imgH="2518660" progId="Word.Document.8">
                  <p:embed/>
                </p:oleObj>
              </mc:Choice>
              <mc:Fallback>
                <p:oleObj name="Document" r:id="rId4" imgW="8267030" imgH="2518660" progId="Word.Document.8">
                  <p:embed/>
                  <p:pic>
                    <p:nvPicPr>
                      <p:cNvPr id="0" name="Picture 47"/>
                      <p:cNvPicPr>
                        <a:picLocks noChangeAspect="1" noChangeArrowheads="1"/>
                      </p:cNvPicPr>
                      <p:nvPr/>
                    </p:nvPicPr>
                    <p:blipFill>
                      <a:blip r:embed="rId5"/>
                      <a:srcRect/>
                      <a:stretch>
                        <a:fillRect/>
                      </a:stretch>
                    </p:blipFill>
                    <p:spPr bwMode="auto">
                      <a:xfrm>
                        <a:off x="538163" y="2349500"/>
                        <a:ext cx="7996237" cy="24384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122"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algn="l">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10</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Data plan/management plane</a:t>
            </a:r>
            <a:endParaRPr lang="en-US" sz="3600" b="0" kern="1200" dirty="0">
              <a:solidFill>
                <a:schemeClr val="accent6"/>
              </a:solidFill>
            </a:endParaRPr>
          </a:p>
        </p:txBody>
      </p:sp>
      <p:sp>
        <p:nvSpPr>
          <p:cNvPr id="8" name="Rectangle 2"/>
          <p:cNvSpPr txBox="1">
            <a:spLocks noChangeArrowheads="1"/>
          </p:cNvSpPr>
          <p:nvPr/>
        </p:nvSpPr>
        <p:spPr bwMode="auto">
          <a:xfrm>
            <a:off x="715492" y="1705658"/>
            <a:ext cx="7992243" cy="4155939"/>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Note that Figure 5-1 is really just a data plane view.  But, we are considering some management plane traffic/functions.  It would be helpful to clarify with a diagram that shows management functions.</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Many years ago (2008), the ARC SC started work on an overall architecture picture that combines data and management (and some control) functions.  See 11-08/949 and 11-08/1298. </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That ARC work was intended to be relatively comprehensive, and therefore got complicated (and never finished).  We can try something simpler for 11be purposes (next slide).</a:t>
            </a:r>
            <a:endParaRPr lang="en-US" sz="14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spTree>
    <p:extLst>
      <p:ext uri="{BB962C8B-B14F-4D97-AF65-F5344CB8AC3E}">
        <p14:creationId xmlns:p14="http://schemas.microsoft.com/office/powerpoint/2010/main" val="93942837"/>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11</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pic>
        <p:nvPicPr>
          <p:cNvPr id="2" name="Picture 1">
            <a:extLst>
              <a:ext uri="{FF2B5EF4-FFF2-40B4-BE49-F238E27FC236}">
                <a16:creationId xmlns:a16="http://schemas.microsoft.com/office/drawing/2014/main" id="{7F5731D6-FEB8-49CC-992D-2A4ADA7168CD}"/>
              </a:ext>
            </a:extLst>
          </p:cNvPr>
          <p:cNvPicPr>
            <a:picLocks noChangeAspect="1"/>
          </p:cNvPicPr>
          <p:nvPr/>
        </p:nvPicPr>
        <p:blipFill>
          <a:blip r:embed="rId2"/>
          <a:stretch>
            <a:fillRect/>
          </a:stretch>
        </p:blipFill>
        <p:spPr>
          <a:xfrm>
            <a:off x="899592" y="764704"/>
            <a:ext cx="7139084" cy="5486706"/>
          </a:xfrm>
          <a:prstGeom prst="rect">
            <a:avLst/>
          </a:prstGeom>
        </p:spPr>
      </p:pic>
    </p:spTree>
    <p:extLst>
      <p:ext uri="{BB962C8B-B14F-4D97-AF65-F5344CB8AC3E}">
        <p14:creationId xmlns:p14="http://schemas.microsoft.com/office/powerpoint/2010/main" val="123869173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12</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“Legacy” AP behaviors</a:t>
            </a:r>
            <a:endParaRPr lang="en-US" sz="3600" b="0" kern="1200" dirty="0">
              <a:solidFill>
                <a:schemeClr val="accent6"/>
              </a:solidFill>
            </a:endParaRPr>
          </a:p>
        </p:txBody>
      </p:sp>
      <p:sp>
        <p:nvSpPr>
          <p:cNvPr id="8" name="Rectangle 2"/>
          <p:cNvSpPr txBox="1">
            <a:spLocks noChangeArrowheads="1"/>
          </p:cNvSpPr>
          <p:nvPr/>
        </p:nvSpPr>
        <p:spPr bwMode="auto">
          <a:xfrm>
            <a:off x="715492" y="1988840"/>
            <a:ext cx="7992243" cy="448657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68325" indent="-457200" eaLnBrk="1" hangingPunct="1">
              <a:buFont typeface="+mj-lt"/>
              <a:buAutoNum type="arabi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First, note that the AP MLD is handling associations from multiple non-AP STAs/MLDs.</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This implies, for example, multiple PTKSAs, PS buffers/queues, etc.</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Thus, we can think of the MLD AP as being “multi-</a:t>
            </a:r>
            <a:r>
              <a:rPr lang="en-US" sz="1800" kern="0" dirty="0" err="1">
                <a:solidFill>
                  <a:schemeClr val="tx1"/>
                </a:solidFill>
                <a:latin typeface="Times New Roman" pitchFamily="18" charset="0"/>
                <a:ea typeface="MS Gothic" pitchFamily="49" charset="-128"/>
              </a:rPr>
              <a:t>theaded</a:t>
            </a:r>
            <a:r>
              <a:rPr lang="en-US" sz="1800" kern="0" dirty="0">
                <a:solidFill>
                  <a:schemeClr val="tx1"/>
                </a:solidFill>
                <a:latin typeface="Times New Roman" pitchFamily="18" charset="0"/>
                <a:ea typeface="MS Gothic" pitchFamily="49" charset="-128"/>
              </a:rPr>
              <a:t>” in the sense that it is capable of managing an array of state information, one entry per peer non-AP STA/MLD</a:t>
            </a:r>
          </a:p>
          <a:p>
            <a:pPr marL="568325" indent="-457200" eaLnBrk="1" hangingPunct="1">
              <a:buFont typeface="+mj-lt"/>
              <a:buAutoNum type="arabi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What does adding “legacy” AP behavior change in this picture?</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Add 1 bit of state, for each non-AP STA/MLD: Is it a “legacy” STA or an MLD?</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Stack layers treat the (small) differences between the two, on a case-by-case basis as the functions are accomplished.</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Thus, there is no need for a separate stack/architectural concept to support the “legacy” interop behaviors.</a:t>
            </a: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spTree>
    <p:extLst>
      <p:ext uri="{BB962C8B-B14F-4D97-AF65-F5344CB8AC3E}">
        <p14:creationId xmlns:p14="http://schemas.microsoft.com/office/powerpoint/2010/main" val="50781818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0"/>
          </p:nvPr>
        </p:nvSpPr>
        <p:spPr/>
        <p:txBody>
          <a:bodyPr/>
          <a:lstStyle/>
          <a:p>
            <a:pPr>
              <a:defRPr/>
            </a:pPr>
            <a:r>
              <a:rPr lang="en-GB"/>
              <a:t>Slide </a:t>
            </a:r>
            <a:fld id="{51E13BA2-B879-42C0-8282-F2846D2A86F3}" type="slidenum">
              <a:rPr lang="en-GB"/>
              <a:pPr>
                <a:defRPr/>
              </a:pPr>
              <a:t>2</a:t>
            </a:fld>
            <a:endParaRPr lang="en-GB"/>
          </a:p>
        </p:txBody>
      </p:sp>
      <p:sp>
        <p:nvSpPr>
          <p:cNvPr id="5" name="Rectangle 4"/>
          <p:cNvSpPr>
            <a:spLocks noGrp="1" noChangeArrowheads="1"/>
          </p:cNvSpPr>
          <p:nvPr>
            <p:ph type="ftr" idx="11"/>
          </p:nvPr>
        </p:nvSpPr>
        <p:spPr/>
        <p:txBody>
          <a:bodyPr/>
          <a:lstStyle/>
          <a:p>
            <a:r>
              <a:rPr lang="en-GB" dirty="0"/>
              <a:t>Mark Hamilton, Ruckus/CommScope</a:t>
            </a:r>
          </a:p>
        </p:txBody>
      </p:sp>
      <p:sp>
        <p:nvSpPr>
          <p:cNvPr id="17409" name="Rectangle 1"/>
          <p:cNvSpPr>
            <a:spLocks noGrp="1" noChangeArrowheads="1"/>
          </p:cNvSpPr>
          <p:nvPr>
            <p:ph type="title"/>
          </p:nvPr>
        </p:nvSpPr>
        <p:spPr>
          <a:xfrm>
            <a:off x="685800" y="685800"/>
            <a:ext cx="7772400"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atin typeface="Times New Roman" pitchFamily="18" charset="0"/>
                <a:ea typeface="MS Gothic" pitchFamily="49" charset="-128"/>
              </a:rPr>
              <a:t>Abstract</a:t>
            </a:r>
          </a:p>
        </p:txBody>
      </p:sp>
      <p:sp>
        <p:nvSpPr>
          <p:cNvPr id="17410" name="Rectangle 2"/>
          <p:cNvSpPr>
            <a:spLocks noGrp="1" noChangeArrowheads="1"/>
          </p:cNvSpPr>
          <p:nvPr>
            <p:ph type="body" idx="1"/>
          </p:nvPr>
        </p:nvSpPr>
        <p:spPr>
          <a:xfrm>
            <a:off x="684213" y="1989138"/>
            <a:ext cx="7772400" cy="4114800"/>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latin typeface="Times New Roman" pitchFamily="18" charset="0"/>
                <a:ea typeface="MS Gothic" pitchFamily="49" charset="-128"/>
              </a:rPr>
              <a:t>	This presentation considers architecture concepts for </a:t>
            </a:r>
            <a:r>
              <a:rPr lang="en-GB" dirty="0" err="1">
                <a:latin typeface="Times New Roman" pitchFamily="18" charset="0"/>
                <a:ea typeface="MS Gothic" pitchFamily="49" charset="-128"/>
              </a:rPr>
              <a:t>TGbe</a:t>
            </a:r>
            <a:r>
              <a:rPr lang="en-GB" dirty="0">
                <a:latin typeface="Times New Roman" pitchFamily="18" charset="0"/>
                <a:ea typeface="MS Gothic" pitchFamily="49" charset="-128"/>
              </a:rPr>
              <a:t> AP MLDs.  This follows ideas in some first presentations in the ARC SC sessions on Aug 6, Aug 24, and Sep 16.</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0"/>
          </p:nvPr>
        </p:nvSpPr>
        <p:spPr/>
        <p:txBody>
          <a:bodyPr/>
          <a:lstStyle/>
          <a:p>
            <a:pPr>
              <a:defRPr/>
            </a:pPr>
            <a:r>
              <a:rPr lang="en-GB"/>
              <a:t>Slide </a:t>
            </a:r>
            <a:fld id="{51E13BA2-B879-42C0-8282-F2846D2A86F3}" type="slidenum">
              <a:rPr lang="en-GB"/>
              <a:pPr>
                <a:defRPr/>
              </a:pPr>
              <a:t>3</a:t>
            </a:fld>
            <a:endParaRPr lang="en-GB"/>
          </a:p>
        </p:txBody>
      </p:sp>
      <p:sp>
        <p:nvSpPr>
          <p:cNvPr id="5" name="Rectangle 4"/>
          <p:cNvSpPr>
            <a:spLocks noGrp="1" noChangeArrowheads="1"/>
          </p:cNvSpPr>
          <p:nvPr>
            <p:ph type="ftr" idx="11"/>
          </p:nvPr>
        </p:nvSpPr>
        <p:spPr/>
        <p:txBody>
          <a:bodyPr/>
          <a:lstStyle/>
          <a:p>
            <a:r>
              <a:rPr lang="en-GB" dirty="0"/>
              <a:t>Mark Hamilton, Ruckus/CommScope</a:t>
            </a:r>
          </a:p>
        </p:txBody>
      </p:sp>
      <p:sp>
        <p:nvSpPr>
          <p:cNvPr id="17409" name="Rectangle 1"/>
          <p:cNvSpPr>
            <a:spLocks noGrp="1" noChangeArrowheads="1"/>
          </p:cNvSpPr>
          <p:nvPr>
            <p:ph type="title"/>
          </p:nvPr>
        </p:nvSpPr>
        <p:spPr>
          <a:xfrm>
            <a:off x="323528" y="710909"/>
            <a:ext cx="5688632" cy="1735088"/>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latin typeface="Times New Roman" pitchFamily="18" charset="0"/>
                <a:ea typeface="MS Gothic" pitchFamily="49" charset="-128"/>
              </a:rPr>
              <a:t>Need to sort out the functions within an AP MLD – which are “MLD” and which are “AP(s)”</a:t>
            </a:r>
          </a:p>
        </p:txBody>
      </p:sp>
      <p:sp>
        <p:nvSpPr>
          <p:cNvPr id="17410" name="Rectangle 2"/>
          <p:cNvSpPr>
            <a:spLocks noGrp="1" noChangeArrowheads="1"/>
          </p:cNvSpPr>
          <p:nvPr>
            <p:ph type="body" idx="1"/>
          </p:nvPr>
        </p:nvSpPr>
        <p:spPr>
          <a:xfrm>
            <a:off x="395536" y="2458889"/>
            <a:ext cx="5400601" cy="3395018"/>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latin typeface="Times New Roman" pitchFamily="18" charset="0"/>
                <a:ea typeface="MS Gothic" pitchFamily="49" charset="-128"/>
              </a:rPr>
              <a:t>Consider the MAC stack, as shown in 802.11 Figure 5-1:</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latin typeface="Times New Roman" pitchFamily="18" charset="0"/>
              <a:ea typeface="MS Gothic" pitchFamily="49" charset="-128"/>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latin typeface="Times New Roman" pitchFamily="18" charset="0"/>
                <a:ea typeface="MS Gothic" pitchFamily="49" charset="-128"/>
              </a:rPr>
              <a:t>Might be useful to ask, “Does this function have to be link-specific?” and/or “Is this function explicitly shared across the links?”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latin typeface="Times New Roman" pitchFamily="18" charset="0"/>
              <a:ea typeface="MS Gothic" pitchFamily="49" charset="-128"/>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rgbClr val="FF0000"/>
                </a:solidFill>
                <a:latin typeface="Times New Roman" pitchFamily="18" charset="0"/>
                <a:ea typeface="MS Gothic" pitchFamily="49" charset="-128"/>
              </a:rPr>
              <a:t>For now, ignore “legacy” AP, only affiliated AP(s) are considered</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latin typeface="Times New Roman" pitchFamily="18" charset="0"/>
              <a:ea typeface="MS Gothic" pitchFamily="49" charset="-128"/>
            </a:endParaRPr>
          </a:p>
        </p:txBody>
      </p:sp>
      <p:pic>
        <p:nvPicPr>
          <p:cNvPr id="6" name="Picture 5">
            <a:extLst>
              <a:ext uri="{FF2B5EF4-FFF2-40B4-BE49-F238E27FC236}">
                <a16:creationId xmlns:a16="http://schemas.microsoft.com/office/drawing/2014/main" id="{5BCDB357-ABCD-4079-82F2-D44100023AFC}"/>
              </a:ext>
            </a:extLst>
          </p:cNvPr>
          <p:cNvPicPr>
            <a:picLocks noChangeAspect="1"/>
          </p:cNvPicPr>
          <p:nvPr/>
        </p:nvPicPr>
        <p:blipFill>
          <a:blip r:embed="rId3"/>
          <a:stretch>
            <a:fillRect/>
          </a:stretch>
        </p:blipFill>
        <p:spPr>
          <a:xfrm>
            <a:off x="5868144" y="867458"/>
            <a:ext cx="2247051" cy="5418797"/>
          </a:xfrm>
          <a:prstGeom prst="rect">
            <a:avLst/>
          </a:prstGeom>
        </p:spPr>
      </p:pic>
    </p:spTree>
    <p:extLst>
      <p:ext uri="{BB962C8B-B14F-4D97-AF65-F5344CB8AC3E}">
        <p14:creationId xmlns:p14="http://schemas.microsoft.com/office/powerpoint/2010/main" val="152095028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4</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“MLD-level”, or “per-AP/link-level” - 1</a:t>
            </a:r>
            <a:endParaRPr lang="en-US" sz="3600" b="0" kern="1200" dirty="0">
              <a:solidFill>
                <a:schemeClr val="accent6"/>
              </a:solidFill>
            </a:endParaRPr>
          </a:p>
        </p:txBody>
      </p:sp>
      <p:sp>
        <p:nvSpPr>
          <p:cNvPr id="8" name="Rectangle 2"/>
          <p:cNvSpPr txBox="1">
            <a:spLocks noChangeArrowheads="1"/>
          </p:cNvSpPr>
          <p:nvPr/>
        </p:nvSpPr>
        <p:spPr bwMode="auto">
          <a:xfrm>
            <a:off x="467545" y="1556792"/>
            <a:ext cx="8227486" cy="491862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All the figures/discussion presented in discussion so far have had some concept of some MAC functions that are per-link and “lower” in the stack, and some MAC functions that are shared across the links “at MLD level” and shown “higher” in the stack.</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A proposed split/allocation of some MAC functions (on this and following slides):</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MLD (shared state across all links/can use any available link):</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Security Association/state; PN space [Motion 111 #SP0611-29]</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“802.11be supports that after multi-link setup between two MLDs, the same PMK and the same PTK across links are used with the same PN space for a PTKSA.”</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sym typeface="Wingdings" panose="05000000000000000000" pitchFamily="2" charset="2"/>
              </a:rPr>
              <a:t> Therefore, MPDU </a:t>
            </a:r>
            <a:r>
              <a:rPr lang="en-US" sz="1400" kern="0" dirty="0">
                <a:solidFill>
                  <a:schemeClr val="tx1"/>
                </a:solidFill>
                <a:latin typeface="Times New Roman" pitchFamily="18" charset="0"/>
                <a:ea typeface="MS Gothic" pitchFamily="49" charset="-128"/>
              </a:rPr>
              <a:t>Encryption/Decryption, is a shared MLD function.  (Note: see 11-20/1240, this does NOT mean an implementation is prevented from having parallel blocks.)</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Sequence Number assignment; Receive reordering buffer [Motion 62]</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“For each block ack agreement, there exists one receive reordering buffer based on MPDUs in the MLD which is the recipient of the QoS Data frames for that block ack agreement. The receive reordering buffer operation is based on the Sequence Number space that is shared between the two MLDs.”</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sym typeface="Wingdings" panose="05000000000000000000" pitchFamily="2" charset="2"/>
              </a:rPr>
              <a:t> Note that this implies PS buffering (of individually addressed frames, at least) is a shared MLD function, in order to maintain SN ordering.</a:t>
            </a:r>
            <a:endParaRPr lang="en-US" sz="1400" kern="0" dirty="0">
              <a:solidFill>
                <a:schemeClr val="tx1"/>
              </a:solidFill>
              <a:latin typeface="Times New Roman" pitchFamily="18" charset="0"/>
              <a:ea typeface="MS Gothic" pitchFamily="49" charset="-128"/>
            </a:endParaRP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highlight>
                <a:srgbClr val="FFFF00"/>
              </a:highlight>
              <a:latin typeface="Times New Roman" pitchFamily="18" charset="0"/>
              <a:ea typeface="MS Gothic" pitchFamily="49" charset="-128"/>
            </a:endParaRPr>
          </a:p>
        </p:txBody>
      </p:sp>
    </p:spTree>
    <p:extLst>
      <p:ext uri="{BB962C8B-B14F-4D97-AF65-F5344CB8AC3E}">
        <p14:creationId xmlns:p14="http://schemas.microsoft.com/office/powerpoint/2010/main" val="275027065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5</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“MLD-level”, or “per-AP/link-level” - 2</a:t>
            </a:r>
            <a:endParaRPr lang="en-US" sz="3600" b="0" kern="1200" dirty="0">
              <a:solidFill>
                <a:schemeClr val="accent6"/>
              </a:solidFill>
            </a:endParaRPr>
          </a:p>
        </p:txBody>
      </p:sp>
      <p:sp>
        <p:nvSpPr>
          <p:cNvPr id="8" name="Rectangle 2"/>
          <p:cNvSpPr txBox="1">
            <a:spLocks noChangeArrowheads="1"/>
          </p:cNvSpPr>
          <p:nvPr/>
        </p:nvSpPr>
        <p:spPr bwMode="auto">
          <a:xfrm>
            <a:off x="395536" y="1484784"/>
            <a:ext cx="8456343" cy="491862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spcBef>
                <a:spcPts val="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Retransmission discussion:</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Motion 61: </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kern="0" dirty="0">
                <a:solidFill>
                  <a:schemeClr val="tx1"/>
                </a:solidFill>
                <a:latin typeface="Times New Roman" pitchFamily="18" charset="0"/>
                <a:ea typeface="MS Gothic" pitchFamily="49" charset="-128"/>
              </a:rPr>
              <a:t>“The established block ack agreement allows the QoS Data frames of the TID, aggregated within the A-MPDUs, to be exchanged between the two MLDs on any available link.</a:t>
            </a:r>
            <a:endParaRPr lang="en-US" sz="1400" kern="0" dirty="0">
              <a:solidFill>
                <a:schemeClr val="tx1"/>
              </a:solidFill>
              <a:latin typeface="Times New Roman" pitchFamily="18" charset="0"/>
              <a:ea typeface="MS Gothic" pitchFamily="49" charset="-128"/>
            </a:endParaRP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kern="0" dirty="0">
                <a:solidFill>
                  <a:schemeClr val="tx1"/>
                </a:solidFill>
                <a:latin typeface="Times New Roman" pitchFamily="18" charset="0"/>
                <a:ea typeface="MS Gothic" pitchFamily="49" charset="-128"/>
              </a:rPr>
              <a:t>NOTE – QoS Data frames that are not fragments might be retransmitted on any available link.”</a:t>
            </a:r>
            <a:endParaRPr lang="en-US" sz="1400" kern="0" dirty="0">
              <a:solidFill>
                <a:schemeClr val="tx1"/>
              </a:solidFill>
              <a:latin typeface="Times New Roman" pitchFamily="18" charset="0"/>
              <a:ea typeface="MS Gothic" pitchFamily="49" charset="-128"/>
            </a:endParaRP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Motion 61 is from 11-20/0434r3</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11-20/0434r3 goes on, with a second Straw Poll, which was never run:</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The MLD MAC address of the recipient MLD is used as the A1 field for the AAD construction.</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The MLD MAC address of the transmitting MLD is used as the A2 field for the AAD and Nonce construction.</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If the Address 3 field of the protected frame carries the BSSID, the MLD MAC Address of the AP MLD is used as the A3 field for the AAD construction. Otherwise, the Address 3 field of the protected frame is used.</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If the above (second Straw Poll) is accepted, Retransmission on any link “just works”, without any discussion of “MLD level” or “per-link level” retransmission.</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If the above is not accepted, retransmission behavior “on any available link” needs to be defined.  There is nothing in the SFD or D0.1 describing this, so far.</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Is this all “TBD” in </a:t>
            </a:r>
            <a:r>
              <a:rPr lang="en-US" sz="1800" kern="0" dirty="0" err="1">
                <a:solidFill>
                  <a:schemeClr val="tx1"/>
                </a:solidFill>
                <a:latin typeface="Times New Roman" pitchFamily="18" charset="0"/>
                <a:ea typeface="MS Gothic" pitchFamily="49" charset="-128"/>
              </a:rPr>
              <a:t>TGbe</a:t>
            </a:r>
            <a:r>
              <a:rPr lang="en-US" sz="1800" kern="0" dirty="0">
                <a:solidFill>
                  <a:schemeClr val="tx1"/>
                </a:solidFill>
                <a:latin typeface="Times New Roman" pitchFamily="18" charset="0"/>
                <a:ea typeface="MS Gothic" pitchFamily="49" charset="-128"/>
              </a:rPr>
              <a:t>, still?</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highlight>
                <a:srgbClr val="FFFF00"/>
              </a:highlight>
              <a:latin typeface="Times New Roman" pitchFamily="18" charset="0"/>
              <a:ea typeface="MS Gothic" pitchFamily="49" charset="-128"/>
            </a:endParaRP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highlight>
                <a:srgbClr val="FFFF00"/>
              </a:highlight>
              <a:latin typeface="Times New Roman" pitchFamily="18" charset="0"/>
              <a:ea typeface="MS Gothic" pitchFamily="49" charset="-128"/>
            </a:endParaRPr>
          </a:p>
        </p:txBody>
      </p:sp>
    </p:spTree>
    <p:extLst>
      <p:ext uri="{BB962C8B-B14F-4D97-AF65-F5344CB8AC3E}">
        <p14:creationId xmlns:p14="http://schemas.microsoft.com/office/powerpoint/2010/main" val="358477045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6</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“MLD-level”, or “per-AP/link-level” - 3</a:t>
            </a:r>
            <a:endParaRPr lang="en-US" sz="3600" b="0" kern="1200" dirty="0">
              <a:solidFill>
                <a:schemeClr val="accent6"/>
              </a:solidFill>
            </a:endParaRPr>
          </a:p>
        </p:txBody>
      </p:sp>
      <p:sp>
        <p:nvSpPr>
          <p:cNvPr id="8" name="Rectangle 2"/>
          <p:cNvSpPr txBox="1">
            <a:spLocks noChangeArrowheads="1"/>
          </p:cNvSpPr>
          <p:nvPr/>
        </p:nvSpPr>
        <p:spPr bwMode="auto">
          <a:xfrm>
            <a:off x="467545" y="1556792"/>
            <a:ext cx="8227486" cy="4304805"/>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Implementation choice (explicitly), of MLD shared or per-link:</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Block-Ack </a:t>
            </a:r>
            <a:r>
              <a:rPr lang="en-US" sz="1400" kern="0" dirty="0" err="1">
                <a:solidFill>
                  <a:schemeClr val="tx1"/>
                </a:solidFill>
                <a:latin typeface="Times New Roman" pitchFamily="18" charset="0"/>
                <a:ea typeface="MS Gothic" pitchFamily="49" charset="-128"/>
              </a:rPr>
              <a:t>scoreboarding</a:t>
            </a:r>
            <a:r>
              <a:rPr lang="en-US" sz="1400" kern="0" dirty="0">
                <a:solidFill>
                  <a:schemeClr val="tx1"/>
                </a:solidFill>
                <a:latin typeface="Times New Roman" pitchFamily="18" charset="0"/>
                <a:ea typeface="MS Gothic" pitchFamily="49" charset="-128"/>
              </a:rPr>
              <a:t> [Motion 63.  Motion 114.  (Motion 112.) ]</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“The receive status of QoS Data frames of a TID received on a link shall be signaled on the same link and may be signaled on other available link(s).”</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“802.11be shall define mechanism for multi-link operation that enables the following: A STA of a recipient MLD shall provide receive status for MPDUs received on the link that it is operating on and may provide (if available) information on successful reception of MPDUs received by another STA of that MLD.”</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(“An originator MLD of a BA agreement: 1) shall update the receive status for an MPDU corresponding to the BA agreement if the received status indicates successful reception. 2) shall not update the receive status for an MPDU corresponding to the BA agreement that has been already positively acknowledged.”)</a:t>
            </a:r>
          </a:p>
        </p:txBody>
      </p:sp>
    </p:spTree>
    <p:extLst>
      <p:ext uri="{BB962C8B-B14F-4D97-AF65-F5344CB8AC3E}">
        <p14:creationId xmlns:p14="http://schemas.microsoft.com/office/powerpoint/2010/main" val="26761060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7</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“MLD-level”, or “per-AP/link-level” - 4</a:t>
            </a:r>
            <a:endParaRPr lang="en-US" sz="3600" b="0" kern="1200" dirty="0">
              <a:solidFill>
                <a:schemeClr val="accent6"/>
              </a:solidFill>
            </a:endParaRPr>
          </a:p>
        </p:txBody>
      </p:sp>
      <p:sp>
        <p:nvSpPr>
          <p:cNvPr id="8" name="Rectangle 2"/>
          <p:cNvSpPr txBox="1">
            <a:spLocks noChangeArrowheads="1"/>
          </p:cNvSpPr>
          <p:nvPr/>
        </p:nvSpPr>
        <p:spPr bwMode="auto">
          <a:xfrm>
            <a:off x="467545" y="1556792"/>
            <a:ext cx="8227486" cy="4304805"/>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Per-link functions:</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CCA, </a:t>
            </a:r>
            <a:r>
              <a:rPr lang="en-US" sz="1400" kern="0" dirty="0" err="1">
                <a:solidFill>
                  <a:schemeClr val="tx1"/>
                </a:solidFill>
                <a:latin typeface="Times New Roman" pitchFamily="18" charset="0"/>
                <a:ea typeface="MS Gothic" pitchFamily="49" charset="-128"/>
              </a:rPr>
              <a:t>backoff</a:t>
            </a:r>
            <a:r>
              <a:rPr lang="en-US" sz="1400" kern="0" dirty="0">
                <a:solidFill>
                  <a:schemeClr val="tx1"/>
                </a:solidFill>
                <a:latin typeface="Times New Roman" pitchFamily="18" charset="0"/>
                <a:ea typeface="MS Gothic" pitchFamily="49" charset="-128"/>
              </a:rPr>
              <a:t>, NAV, etc. (although there may be timing alignment done across the links, which puts restrictions on the EDCA access) [Motion 20]</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“Each of STAs belonging to a MLD performs a channel access over their links independently in order to transmit frames.”</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A-MPDU aggregation/de-aggregation [I’m just assuming, since this is such a low-level function]</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Address 1 matching [Allows per-link MAC address; allows per-link </a:t>
            </a:r>
            <a:r>
              <a:rPr lang="en-US" sz="1400" kern="0" dirty="0" err="1">
                <a:solidFill>
                  <a:schemeClr val="tx1"/>
                </a:solidFill>
                <a:latin typeface="Times New Roman" pitchFamily="18" charset="0"/>
                <a:ea typeface="MS Gothic" pitchFamily="49" charset="-128"/>
              </a:rPr>
              <a:t>scoreboarding</a:t>
            </a:r>
            <a:r>
              <a:rPr lang="en-US" sz="1400" kern="0" dirty="0">
                <a:solidFill>
                  <a:schemeClr val="tx1"/>
                </a:solidFill>
                <a:latin typeface="Times New Roman" pitchFamily="18" charset="0"/>
                <a:ea typeface="MS Gothic" pitchFamily="49" charset="-128"/>
              </a:rPr>
              <a:t>.  </a:t>
            </a:r>
            <a:r>
              <a:rPr lang="en-US" sz="1400" u="sng" kern="0" dirty="0">
                <a:solidFill>
                  <a:schemeClr val="tx1"/>
                </a:solidFill>
                <a:latin typeface="Times New Roman" pitchFamily="18" charset="0"/>
                <a:ea typeface="MS Gothic" pitchFamily="49" charset="-128"/>
              </a:rPr>
              <a:t>Although, maybe this should be in the “Implementation choice” category?]</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Group addressed frame transmission</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After multi-link setup between two MLDs, different GTK/IGTK/BIGTK in different links with different PN spaces are used. GTK/IGTK/BIGTK in different links can be delivered in one 4-way handshake. [Motion 71]</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802.11be agrees that each AP in an AP MLD shall independently transmit all </a:t>
            </a:r>
            <a:r>
              <a:rPr lang="en-US" sz="1400" kern="0" dirty="0" err="1">
                <a:solidFill>
                  <a:schemeClr val="tx1"/>
                </a:solidFill>
                <a:latin typeface="Times New Roman" pitchFamily="18" charset="0"/>
                <a:ea typeface="MS Gothic" pitchFamily="49" charset="-128"/>
              </a:rPr>
              <a:t>bufferable</a:t>
            </a:r>
            <a:r>
              <a:rPr lang="en-US" sz="1400" kern="0" dirty="0">
                <a:solidFill>
                  <a:schemeClr val="tx1"/>
                </a:solidFill>
                <a:latin typeface="Times New Roman" pitchFamily="18" charset="0"/>
                <a:ea typeface="MS Gothic" pitchFamily="49" charset="-128"/>
              </a:rPr>
              <a:t> group addressed Management frames after every DTIM beacon in R1. [Motion 131 #SP206]</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No agreement on group addressed data frames (but see 11-20/0661 for discussion of options)</a:t>
            </a:r>
          </a:p>
        </p:txBody>
      </p:sp>
    </p:spTree>
    <p:extLst>
      <p:ext uri="{BB962C8B-B14F-4D97-AF65-F5344CB8AC3E}">
        <p14:creationId xmlns:p14="http://schemas.microsoft.com/office/powerpoint/2010/main" val="482732625"/>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8</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Implications</a:t>
            </a:r>
            <a:endParaRPr lang="en-US" sz="3600" b="0" kern="1200" dirty="0">
              <a:solidFill>
                <a:schemeClr val="accent6"/>
              </a:solidFill>
            </a:endParaRPr>
          </a:p>
        </p:txBody>
      </p:sp>
      <p:sp>
        <p:nvSpPr>
          <p:cNvPr id="8" name="Rectangle 2"/>
          <p:cNvSpPr txBox="1">
            <a:spLocks noChangeArrowheads="1"/>
          </p:cNvSpPr>
          <p:nvPr/>
        </p:nvSpPr>
        <p:spPr bwMode="auto">
          <a:xfrm>
            <a:off x="715492" y="1556792"/>
            <a:ext cx="7992243" cy="4824536"/>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Implications:</a:t>
            </a:r>
          </a:p>
          <a:p>
            <a:pPr marL="339725" indent="-285750"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MLD:</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802.1X controlled/uncontrolled filtering [Done at the MAC SAP]</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RX/TX MSDU rate limiting [Done at the MAC SAP]</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A-MSDU aggregation/</a:t>
            </a:r>
            <a:r>
              <a:rPr lang="en-US" sz="1400" kern="0" dirty="0" err="1">
                <a:solidFill>
                  <a:schemeClr val="tx1"/>
                </a:solidFill>
                <a:latin typeface="Times New Roman" pitchFamily="18" charset="0"/>
                <a:ea typeface="MS Gothic" pitchFamily="49" charset="-128"/>
              </a:rPr>
              <a:t>deaggregation</a:t>
            </a:r>
            <a:r>
              <a:rPr lang="en-US" sz="1400" kern="0" dirty="0">
                <a:solidFill>
                  <a:schemeClr val="tx1"/>
                </a:solidFill>
                <a:latin typeface="Times New Roman" pitchFamily="18" charset="0"/>
                <a:ea typeface="MS Gothic" pitchFamily="49" charset="-128"/>
              </a:rPr>
              <a:t> [Must be done “above” encryption and reordering buffer]</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 </a:t>
            </a:r>
            <a:r>
              <a:rPr lang="en-US" sz="1400" kern="0" dirty="0">
                <a:solidFill>
                  <a:schemeClr val="tx1"/>
                </a:solidFill>
                <a:latin typeface="Times New Roman" pitchFamily="18" charset="0"/>
                <a:ea typeface="MS Gothic" pitchFamily="49" charset="-128"/>
                <a:sym typeface="Wingdings" panose="05000000000000000000" pitchFamily="2" charset="2"/>
              </a:rPr>
              <a:t></a:t>
            </a:r>
            <a:r>
              <a:rPr lang="en-US" sz="1400" kern="0" dirty="0">
                <a:solidFill>
                  <a:schemeClr val="tx1"/>
                </a:solidFill>
                <a:latin typeface="Times New Roman" pitchFamily="18" charset="0"/>
                <a:ea typeface="MS Gothic" pitchFamily="49" charset="-128"/>
              </a:rPr>
              <a:t> </a:t>
            </a:r>
            <a:r>
              <a:rPr lang="en-US" sz="1400" kern="0" dirty="0" err="1">
                <a:solidFill>
                  <a:schemeClr val="tx1"/>
                </a:solidFill>
                <a:latin typeface="Times New Roman" pitchFamily="18" charset="0"/>
                <a:ea typeface="MS Gothic" pitchFamily="49" charset="-128"/>
              </a:rPr>
              <a:t>bufferable</a:t>
            </a:r>
            <a:r>
              <a:rPr lang="en-US" sz="1400" kern="0" dirty="0">
                <a:solidFill>
                  <a:schemeClr val="tx1"/>
                </a:solidFill>
                <a:latin typeface="Times New Roman" pitchFamily="18" charset="0"/>
                <a:ea typeface="MS Gothic" pitchFamily="49" charset="-128"/>
              </a:rPr>
              <a:t> unicast MMPDUs need to inject into the stack here, so Action frames??)</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PS Defer Queuing (of unicast frames – as discussed on slide 4)</a:t>
            </a:r>
          </a:p>
          <a:p>
            <a:pPr marL="1196975" lvl="2"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what about different PS state on different links??  (_all_ doze =&gt; buffer; _any_ active =&gt; don’t buffer)</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sym typeface="Wingdings" panose="05000000000000000000" pitchFamily="2" charset="2"/>
              </a:rPr>
              <a:t> </a:t>
            </a:r>
            <a:r>
              <a:rPr lang="en-US" sz="1400" kern="0" dirty="0">
                <a:solidFill>
                  <a:schemeClr val="tx1"/>
                </a:solidFill>
                <a:latin typeface="Times New Roman" pitchFamily="18" charset="0"/>
                <a:ea typeface="MS Gothic" pitchFamily="49" charset="-128"/>
              </a:rPr>
              <a:t>Management frames like Authentication/Association/Reassociation Request/Response [Must be above SN assignment]</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Sequence Number assignment (per slide 4)</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Replay detection on RX [Matches PN assignment on TX]</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sym typeface="Wingdings" panose="05000000000000000000" pitchFamily="2" charset="2"/>
              </a:rPr>
              <a:t>MPDU </a:t>
            </a:r>
            <a:r>
              <a:rPr lang="en-US" sz="1400" kern="0" dirty="0">
                <a:solidFill>
                  <a:schemeClr val="tx1"/>
                </a:solidFill>
                <a:latin typeface="Times New Roman" pitchFamily="18" charset="0"/>
                <a:ea typeface="MS Gothic" pitchFamily="49" charset="-128"/>
              </a:rPr>
              <a:t>Encryption/Decryption (as discussed on slide 4)</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Duplicate Detection [Goes with receive reordering buffer]</a:t>
            </a:r>
          </a:p>
          <a:p>
            <a:pPr marL="396875"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Per-link:</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Control frames (RTS/CTS, Acks, NDP, etc.)</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Management frames: Beacon generation, Probe Request/Response</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MPDU header creation/validation</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spTree>
    <p:extLst>
      <p:ext uri="{BB962C8B-B14F-4D97-AF65-F5344CB8AC3E}">
        <p14:creationId xmlns:p14="http://schemas.microsoft.com/office/powerpoint/2010/main" val="2272632092"/>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9</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4"/>
            <a:ext cx="3064419" cy="83820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So, something like:</a:t>
            </a:r>
            <a:endParaRPr lang="en-US" sz="1400" kern="0" dirty="0">
              <a:solidFill>
                <a:schemeClr val="tx1"/>
              </a:solidFill>
              <a:latin typeface="Times New Roman" pitchFamily="18" charset="0"/>
              <a:ea typeface="MS Gothic" pitchFamily="49" charset="-128"/>
            </a:endParaRPr>
          </a:p>
        </p:txBody>
      </p:sp>
      <p:pic>
        <p:nvPicPr>
          <p:cNvPr id="3" name="Picture 2">
            <a:extLst>
              <a:ext uri="{FF2B5EF4-FFF2-40B4-BE49-F238E27FC236}">
                <a16:creationId xmlns:a16="http://schemas.microsoft.com/office/drawing/2014/main" id="{E80281C6-17D9-4610-B035-583CA35E199A}"/>
              </a:ext>
            </a:extLst>
          </p:cNvPr>
          <p:cNvPicPr>
            <a:picLocks noChangeAspect="1"/>
          </p:cNvPicPr>
          <p:nvPr/>
        </p:nvPicPr>
        <p:blipFill>
          <a:blip r:embed="rId2"/>
          <a:stretch>
            <a:fillRect/>
          </a:stretch>
        </p:blipFill>
        <p:spPr>
          <a:xfrm>
            <a:off x="2699792" y="692696"/>
            <a:ext cx="5433466" cy="5657380"/>
          </a:xfrm>
          <a:prstGeom prst="rect">
            <a:avLst/>
          </a:prstGeom>
        </p:spPr>
      </p:pic>
    </p:spTree>
    <p:extLst>
      <p:ext uri="{BB962C8B-B14F-4D97-AF65-F5344CB8AC3E}">
        <p14:creationId xmlns:p14="http://schemas.microsoft.com/office/powerpoint/2010/main" val="378148692"/>
      </p:ext>
    </p:extLst>
  </p:cSld>
  <p:clrMapOvr>
    <a:masterClrMapping/>
  </p:clrMapOvr>
  <p:transition/>
</p:sld>
</file>

<file path=ppt/theme/theme1.xml><?xml version="1.0" encoding="utf-8"?>
<a:theme xmlns:a="http://schemas.openxmlformats.org/drawingml/2006/main" name="802-11-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templat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36915</TotalTime>
  <Words>1633</Words>
  <Application>Microsoft Office PowerPoint</Application>
  <PresentationFormat>On-screen Show (4:3)</PresentationFormat>
  <Paragraphs>120</Paragraphs>
  <Slides>12</Slides>
  <Notes>3</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6" baseType="lpstr">
      <vt:lpstr>Arial</vt:lpstr>
      <vt:lpstr>Times New Roman</vt:lpstr>
      <vt:lpstr>802-11-template</vt:lpstr>
      <vt:lpstr>Document</vt:lpstr>
      <vt:lpstr>802.11be AP MLD Architecture Discussion</vt:lpstr>
      <vt:lpstr>Abstract</vt:lpstr>
      <vt:lpstr>Need to sort out the functions within an AP MLD – which are “MLD” and which are “AP(s)”</vt:lpstr>
      <vt:lpstr>“MLD-level”, or “per-AP/link-level” - 1</vt:lpstr>
      <vt:lpstr>“MLD-level”, or “per-AP/link-level” - 2</vt:lpstr>
      <vt:lpstr>“MLD-level”, or “per-AP/link-level” - 3</vt:lpstr>
      <vt:lpstr>“MLD-level”, or “per-AP/link-level” - 4</vt:lpstr>
      <vt:lpstr>Implications</vt:lpstr>
      <vt:lpstr>PowerPoint Presentation</vt:lpstr>
      <vt:lpstr>Data plan/management plane</vt:lpstr>
      <vt:lpstr>PowerPoint Presentation</vt:lpstr>
      <vt:lpstr>“Legacy” AP behaviors</vt:lpstr>
    </vt:vector>
  </TitlesOfParts>
  <Company>Cisco Systems, Spctralink</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Portal and 802.1AC Convergence Function</dc:title>
  <dc:creator>Norman Finn, Mark Hamilton</dc:creator>
  <cp:lastModifiedBy>Hamilton, Mark</cp:lastModifiedBy>
  <cp:revision>287</cp:revision>
  <cp:lastPrinted>1601-01-01T00:00:00Z</cp:lastPrinted>
  <dcterms:created xsi:type="dcterms:W3CDTF">2010-02-15T12:38:41Z</dcterms:created>
  <dcterms:modified xsi:type="dcterms:W3CDTF">2020-10-28T22:15:01Z</dcterms:modified>
</cp:coreProperties>
</file>