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1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323" r:id="rId4"/>
    <p:sldId id="324" r:id="rId5"/>
    <p:sldId id="325" r:id="rId6"/>
    <p:sldId id="322" r:id="rId7"/>
    <p:sldId id="326" r:id="rId8"/>
    <p:sldId id="327" r:id="rId9"/>
    <p:sldId id="328" r:id="rId10"/>
  </p:sldIdLst>
  <p:sldSz cx="9144000" cy="6858000" type="screen4x3"/>
  <p:notesSz cx="6934200" cy="9280525"/>
  <p:defaultTextStyle>
    <a:defPPr>
      <a:defRPr lang="en-GB"/>
    </a:defPPr>
    <a:lvl1pPr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1pPr>
    <a:lvl2pPr marL="742950" indent="-28575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2pPr>
    <a:lvl3pPr marL="11430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3pPr>
    <a:lvl4pPr marL="16002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4pPr>
    <a:lvl5pPr marL="2057400" indent="-228600" algn="ctr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5pPr>
    <a:lvl6pPr marL="22860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6pPr>
    <a:lvl7pPr marL="27432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7pPr>
    <a:lvl8pPr marL="32004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8pPr>
    <a:lvl9pPr marL="3657600" algn="l" defTabSz="914400" rtl="0" eaLnBrk="1" latinLnBrk="0" hangingPunct="1">
      <a:defRPr sz="2000" kern="1200">
        <a:solidFill>
          <a:srgbClr val="000000"/>
        </a:solidFill>
        <a:latin typeface="Times New Roman" pitchFamily="18" charset="0"/>
        <a:ea typeface="MS Gothic" pitchFamily="49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9697B"/>
    <a:srgbClr val="008000"/>
    <a:srgbClr val="FF0000"/>
    <a:srgbClr val="963B01"/>
    <a:srgbClr val="FF7C80"/>
    <a:srgbClr val="00CC99"/>
    <a:srgbClr val="D2D2F4"/>
    <a:srgbClr val="43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42" autoAdjust="0"/>
    <p:restoredTop sz="94530" autoAdjust="0"/>
  </p:normalViewPr>
  <p:slideViewPr>
    <p:cSldViewPr>
      <p:cViewPr varScale="1">
        <p:scale>
          <a:sx n="114" d="100"/>
          <a:sy n="114" d="100"/>
        </p:scale>
        <p:origin x="216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62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buFont typeface="Times New Roman" pitchFamily="16" charset="0"/>
              <a:buNone/>
              <a:defRPr sz="1200" dirty="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buFont typeface="Times New Roman" pitchFamily="16" charset="0"/>
              <a:buNone/>
              <a:defRPr sz="1200" smtClean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fld id="{EFA02C3A-0257-4E73-B776-6234CDD4A1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21079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doc.: IEEE 802.11-14/0497r0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April 2014</a:t>
            </a:r>
          </a:p>
        </p:txBody>
      </p:sp>
      <p:sp>
        <p:nvSpPr>
          <p:cNvPr id="12293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noProof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Norman Finn, Cisco Systems, Mark Hamilton, Spectralink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E595099-37FF-4D97-855A-3A2DBA799B8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sz="1200">
                <a:latin typeface="Times New Roman" pitchFamily="16" charset="0"/>
                <a:ea typeface="MS Gothic" charset="-128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92549734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C9385C2B-E14E-49A3-BAAA-94314E0F8E7C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1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390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6391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82822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2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61276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doc.: IEEE 802.11-14/0497r0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April 2014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Norman Finn, Cisco Systems, Mark Hamilton, Spectralink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r>
              <a:rPr lang="en-US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t>Page </a:t>
            </a:r>
            <a:fld id="{D798DD57-E888-4F58-B52C-8335C0926C04}" type="slidenum">
              <a:rPr lang="en-US" smtClean="0">
                <a:latin typeface="Times New Roman" pitchFamily="18" charset="0"/>
                <a:ea typeface="Arial Unicode MS" pitchFamily="34" charset="-128"/>
                <a:cs typeface="Arial Unicode MS" pitchFamily="34" charset="-128"/>
              </a:rPr>
              <a:pPr>
                <a:buFont typeface="Times New Roman" pitchFamily="18" charset="0"/>
                <a:buNone/>
              </a:pPr>
              <a:t>3</a:t>
            </a:fld>
            <a:endParaRPr lang="en-US"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438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l"/>
            <a:endParaRPr lang="en-US" sz="2400">
              <a:solidFill>
                <a:schemeClr val="bg1"/>
              </a:solidFill>
            </a:endParaRPr>
          </a:p>
        </p:txBody>
      </p:sp>
      <p:sp>
        <p:nvSpPr>
          <p:cNvPr id="18439" name="Rectangle 2"/>
          <p:cNvSpPr txBox="1">
            <a:spLocks noGrp="1" noChangeArrowheads="1"/>
          </p:cNvSpPr>
          <p:nvPr>
            <p:ph type="body"/>
          </p:nvPr>
        </p:nvSpPr>
        <p:spPr>
          <a:xfrm>
            <a:off x="923925" y="4408488"/>
            <a:ext cx="5086350" cy="4270375"/>
          </a:xfrm>
          <a:noFill/>
          <a:ln/>
        </p:spPr>
        <p:txBody>
          <a:bodyPr wrap="none" anchor="ctr"/>
          <a:lstStyle/>
          <a:p>
            <a:endParaRPr lang="en-US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636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l">
              <a:buFont typeface="Times New Roman" pitchFamily="16" charset="0"/>
              <a:buNone/>
              <a:defRPr/>
            </a:pPr>
            <a:endParaRPr lang="en-GB" sz="2400">
              <a:solidFill>
                <a:schemeClr val="bg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Date Placeholder 3"/>
          <p:cNvSpPr txBox="1">
            <a:spLocks/>
          </p:cNvSpPr>
          <p:nvPr/>
        </p:nvSpPr>
        <p:spPr bwMode="auto">
          <a:xfrm>
            <a:off x="5000625" y="357188"/>
            <a:ext cx="3500438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800" b="1" dirty="0">
                <a:ea typeface="Arial Unicode MS" pitchFamily="34" charset="-128"/>
                <a:cs typeface="Arial Unicode MS" pitchFamily="34" charset="-128"/>
              </a:rPr>
              <a:t>doc.: IEEE 11-20/1639r1</a:t>
            </a:r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 bwMode="auto">
          <a:xfrm>
            <a:off x="684213" y="333375"/>
            <a:ext cx="20875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/>
          <a:p>
            <a:pPr algn="l"/>
            <a:r>
              <a:rPr lang="en-US" sz="1800" b="1" dirty="0">
                <a:solidFill>
                  <a:schemeClr val="tx1"/>
                </a:solidFill>
              </a:rPr>
              <a:t>October 2020</a:t>
            </a:r>
            <a:endParaRPr lang="en-GB" sz="1800" b="1" dirty="0">
              <a:solidFill>
                <a:schemeClr val="tx1"/>
              </a:solidFill>
            </a:endParaRPr>
          </a:p>
        </p:txBody>
      </p:sp>
      <p:sp>
        <p:nvSpPr>
          <p:cNvPr id="8" name="Date Placeholder 3"/>
          <p:cNvSpPr txBox="1">
            <a:spLocks/>
          </p:cNvSpPr>
          <p:nvPr userDrawn="1"/>
        </p:nvSpPr>
        <p:spPr bwMode="auto">
          <a:xfrm>
            <a:off x="684213" y="6453188"/>
            <a:ext cx="719137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latin typeface="Times New Roman" pitchFamily="16" charset="0"/>
                <a:ea typeface="MS Gothic" charset="-128"/>
              </a:rPr>
              <a:t>Submission</a:t>
            </a:r>
            <a:endParaRPr lang="en-GB" sz="1200" b="1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Date Placeholder 3"/>
          <p:cNvSpPr txBox="1">
            <a:spLocks/>
          </p:cNvSpPr>
          <p:nvPr userDrawn="1"/>
        </p:nvSpPr>
        <p:spPr bwMode="auto">
          <a:xfrm>
            <a:off x="4140200" y="6453188"/>
            <a:ext cx="647700" cy="2016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 anchor="b"/>
          <a:lstStyle>
            <a:lvl1pPr>
              <a:defRPr/>
            </a:lvl1pPr>
          </a:lstStyle>
          <a:p>
            <a:pPr algn="l">
              <a:buFont typeface="Times New Roman" pitchFamily="16" charset="0"/>
              <a:buNone/>
              <a:defRPr/>
            </a:pPr>
            <a:r>
              <a:rPr lang="en-GB" sz="1200" dirty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t>Slide </a:t>
            </a:r>
            <a:fld id="{9F342BB7-22B5-4100-9C4D-5F8452E5D4A3}" type="slidenum">
              <a:rPr lang="en-GB" sz="1200" smtClean="0">
                <a:solidFill>
                  <a:schemeClr val="tx1"/>
                </a:solidFill>
                <a:latin typeface="Times New Roman" pitchFamily="16" charset="0"/>
                <a:ea typeface="MS Gothic" charset="-128"/>
              </a:rPr>
              <a:pPr algn="l">
                <a:buFont typeface="Times New Roman" pitchFamily="16" charset="0"/>
                <a:buNone/>
                <a:defRPr/>
              </a:pPr>
              <a:t>‹#›</a:t>
            </a:fld>
            <a:endParaRPr lang="en-GB" sz="1200" dirty="0">
              <a:solidFill>
                <a:schemeClr val="tx1"/>
              </a:solidFill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GB"/>
              <a:t>Slide </a:t>
            </a:r>
            <a:fld id="{9902F5C3-EE39-44CE-A5E3-4276D55FC75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Mark Hamilton, Ruckus/CommScope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9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4097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0812" cy="41132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5" name="Slide Number Placeholder 5"/>
          <p:cNvSpPr>
            <a:spLocks noGrp="1"/>
          </p:cNvSpPr>
          <p:nvPr>
            <p:ph type="sldNum" idx="4"/>
          </p:nvPr>
        </p:nvSpPr>
        <p:spPr>
          <a:xfrm>
            <a:off x="4356100" y="4868863"/>
            <a:ext cx="528638" cy="363537"/>
          </a:xfrm>
          <a:prstGeom prst="rect">
            <a:avLst/>
          </a:prstGeom>
        </p:spPr>
        <p:txBody>
          <a:bodyPr/>
          <a:lstStyle>
            <a:lvl1pPr algn="l">
              <a:buFont typeface="Times New Roman" pitchFamily="16" charset="0"/>
              <a:buNone/>
              <a:defRPr sz="2400" dirty="0">
                <a:solidFill>
                  <a:schemeClr val="bg1"/>
                </a:solidFill>
                <a:latin typeface="Times New Roman" pitchFamily="16" charset="0"/>
                <a:ea typeface="MS Gothic" charset="-128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035E315F-9D7E-420F-9D9E-F633AD025B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6" name="Rectangle 4"/>
          <p:cNvSpPr>
            <a:spLocks noGrp="1" noChangeArrowheads="1"/>
          </p:cNvSpPr>
          <p:nvPr>
            <p:ph type="ftr" idx="3"/>
          </p:nvPr>
        </p:nvSpPr>
        <p:spPr bwMode="auto">
          <a:xfrm>
            <a:off x="4716463" y="6475413"/>
            <a:ext cx="3825875" cy="193675"/>
          </a:xfrm>
          <a:prstGeom prst="rect">
            <a:avLst/>
          </a:prstGeom>
          <a:ln>
            <a:round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Mark Hamilton, Ruckus/Brocade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/>
  <p:txStyles>
    <p:titleStyle>
      <a:lvl1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algn="ctr" defTabSz="449263" rtl="0" fontAlgn="base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fontAlgn="base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fontAlgn="base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fontAlgn="base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43FFF1FD-F421-45EF-B2F7-3B6C7D498092}" type="slidenum">
              <a:rPr lang="en-GB"/>
              <a:pPr>
                <a:defRPr/>
              </a:pPr>
              <a:t>1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3120" name="Rectangle 1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802.11be AP MLD Architecture Discussion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700"/>
            <a:ext cx="7772400" cy="396875"/>
          </a:xfrm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>
                <a:latin typeface="Times New Roman" pitchFamily="18" charset="0"/>
                <a:ea typeface="MS Gothic" pitchFamily="49" charset="-128"/>
              </a:rPr>
              <a:t>Date:</a:t>
            </a:r>
            <a:r>
              <a:rPr lang="en-GB" sz="2000" b="0" dirty="0">
                <a:latin typeface="Times New Roman" pitchFamily="18" charset="0"/>
                <a:ea typeface="MS Gothic" pitchFamily="49" charset="-128"/>
              </a:rPr>
              <a:t> 2020-10-14</a:t>
            </a:r>
          </a:p>
        </p:txBody>
      </p:sp>
      <p:graphicFrame>
        <p:nvGraphicFramePr>
          <p:cNvPr id="3119" name="Object 4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060573"/>
              </p:ext>
            </p:extLst>
          </p:nvPr>
        </p:nvGraphicFramePr>
        <p:xfrm>
          <a:off x="538163" y="2349500"/>
          <a:ext cx="7996237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Document" r:id="rId4" imgW="8267030" imgH="2518660" progId="Word.Document.8">
                  <p:embed/>
                </p:oleObj>
              </mc:Choice>
              <mc:Fallback>
                <p:oleObj name="Document" r:id="rId4" imgW="8267030" imgH="2518660" progId="Word.Document.8">
                  <p:embed/>
                  <p:pic>
                    <p:nvPicPr>
                      <p:cNvPr id="0" name="Picture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8163" y="2349500"/>
                        <a:ext cx="7996237" cy="2438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2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2160" tIns="46080" rIns="92160" bIns="46080"/>
          <a:lstStyle/>
          <a:p>
            <a:pPr algn="l"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/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2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latin typeface="Times New Roman" pitchFamily="18" charset="0"/>
                <a:ea typeface="MS Gothic" pitchFamily="49" charset="-128"/>
              </a:rPr>
              <a:t>Abstract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4213" y="1989138"/>
            <a:ext cx="7772400" cy="4114800"/>
          </a:xfrm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	This presentation considers architecture concepts for </a:t>
            </a:r>
            <a:r>
              <a:rPr lang="en-GB" dirty="0" err="1">
                <a:latin typeface="Times New Roman" pitchFamily="18" charset="0"/>
                <a:ea typeface="MS Gothic" pitchFamily="49" charset="-128"/>
              </a:rPr>
              <a:t>TGbe</a:t>
            </a:r>
            <a:r>
              <a:rPr lang="en-GB" dirty="0">
                <a:latin typeface="Times New Roman" pitchFamily="18" charset="0"/>
                <a:ea typeface="MS Gothic" pitchFamily="49" charset="-128"/>
              </a:rPr>
              <a:t> AP MLDs.  This follows ideas in some first presentations in the ARC SC sessions on Aug 6, Aug 24, and Sep 16.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Slide </a:t>
            </a:r>
            <a:fld id="{51E13BA2-B879-42C0-8282-F2846D2A86F3}" type="slidenum">
              <a:rPr lang="en-GB"/>
              <a:pPr>
                <a:defRPr/>
              </a:pPr>
              <a:t>3</a:t>
            </a:fld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323528" y="710909"/>
            <a:ext cx="5688632" cy="1735088"/>
          </a:xfrm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800" dirty="0">
                <a:latin typeface="Times New Roman" pitchFamily="18" charset="0"/>
                <a:ea typeface="MS Gothic" pitchFamily="49" charset="-128"/>
              </a:rPr>
              <a:t>Need to sort out the functions within an AP MLD – which are “MLD” and which are “AP(s)”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2458889"/>
            <a:ext cx="5400601" cy="33950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Consider the MAC stack, as shown in 802.11 Figure 5-1: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latin typeface="Times New Roman" pitchFamily="18" charset="0"/>
                <a:ea typeface="MS Gothic" pitchFamily="49" charset="-128"/>
              </a:rPr>
              <a:t>Might be useful to ask, “Does this function have to be link-specific?” and/or “Is this function explicitly shared across the links?”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FF0000"/>
                </a:solidFill>
                <a:latin typeface="Times New Roman" pitchFamily="18" charset="0"/>
                <a:ea typeface="MS Gothic" pitchFamily="49" charset="-128"/>
              </a:rPr>
              <a:t>For now, ignore “legacy” AP, only affiliated AP(s) are considered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>
              <a:latin typeface="Times New Roman" pitchFamily="18" charset="0"/>
              <a:ea typeface="MS Gothic" pitchFamily="49" charset="-12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CDB357-ABCD-4079-82F2-D44100023A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68144" y="867458"/>
            <a:ext cx="2247051" cy="541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950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“MLD-level”, or “per-AP/link-level”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467545" y="1556792"/>
            <a:ext cx="8227486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All the figures/discussion presented in discussion so far have had some concept of some MAC functions that are per-link and “lower” in the stack, and some MAC functions that are shared across the links “at MLD level” and shown “higher” in the stack.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 proposed split/allocation of some MAC functions:</a:t>
            </a:r>
          </a:p>
          <a:p>
            <a:pPr marL="396875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 (shared state across all links/can use any available link):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Security Association/state; Encryption/Decryption; PN space [Motion 111]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Sequence Number assignment; Receive reordering buffer [Motion 62]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A-MSDU aggregation/de-aggregation [Must be done “above” encryption and reordering buffer]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Retransmission [Motion 61, Motion 115]</a:t>
            </a:r>
          </a:p>
          <a:p>
            <a:pPr marL="396875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Implementation choice (explicitly):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Block-Ack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scoreboarding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[Motion 63.  Motion 114.  (Motion 112.) ]</a:t>
            </a:r>
          </a:p>
          <a:p>
            <a:pPr marL="396875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Per-link: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CCA,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backoff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, NAV, etc. [No change proposed – channel access is per-link (although there may be alignment done across the links, which puts restrictions on the EDCA access)]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A-MPDU aggregation/de-aggregation [I’m just assuming, since this is such a low-level function]</a:t>
            </a:r>
          </a:p>
          <a:p>
            <a:pPr marL="796925" lvl="1" eaLnBrk="1" hangingPunct="1">
              <a:spcBef>
                <a:spcPts val="0"/>
              </a:spcBef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Address 1 matching [Allows per-link MAC address; allows per-link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scoreboarding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.  Although, maybe this should be in the “Implementation choice” category?]</a:t>
            </a:r>
          </a:p>
        </p:txBody>
      </p:sp>
    </p:spTree>
    <p:extLst>
      <p:ext uri="{BB962C8B-B14F-4D97-AF65-F5344CB8AC3E}">
        <p14:creationId xmlns:p14="http://schemas.microsoft.com/office/powerpoint/2010/main" val="2750270652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5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“MLD-level”, or “per-AP/link-level”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5492" y="1556792"/>
            <a:ext cx="7992243" cy="430480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Implications:</a:t>
            </a:r>
          </a:p>
          <a:p>
            <a:pPr marL="339725" indent="-285750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MLD: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802.1X controlled/uncontrolled filtering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RX/TX MSDU rate limiting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A-MSDU aggregation/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deaggregation</a:t>
            </a: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( 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  <a:sym typeface="Wingdings" panose="05000000000000000000" pitchFamily="2" charset="2"/>
              </a:rPr>
              <a:t>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</a:t>
            </a:r>
            <a:r>
              <a:rPr lang="en-US" sz="14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bufferable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 MMPDUs need to inject into the stack here, so Action frames’ functions??)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PS Defer Queuing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  <a:sym typeface="Wingdings" panose="05000000000000000000" pitchFamily="2" charset="2"/>
              </a:rPr>
              <a:t> </a:t>
            </a: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Management frames: Authentication/Association/Reassociation Request/Response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Sequence Number assignment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Packet Number assignment/Replay detection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Block Ack Buffering and Reordering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MPDU Encryption/Decryption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Duplicate Detection</a:t>
            </a:r>
          </a:p>
          <a:p>
            <a:pPr marL="396875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Per-link: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Control frames (RTS/CTS, Acks, NDP, etc.)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4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Management frames: Beacon generation, Probe Request/Response, 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72632092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6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55576" y="1124744"/>
            <a:ext cx="3064419" cy="838201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So, something like:</a:t>
            </a: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80281C6-17D9-4610-B035-583CA35E1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99792" y="692696"/>
            <a:ext cx="5433466" cy="5657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148692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7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Data plan/management plane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5492" y="1705658"/>
            <a:ext cx="7992243" cy="4155939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Note that Figure 5-1 is really just a data plane view.  But, we are considering some management plane traffic/functions.  It would be helpful to clarify with a diagram that shows management functions.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Many years ago (2008), the ARC SC started work on an overall architecture picture that combines data and management (and some control) functions.  See 11-08/949 and 11-08/1298. </a:t>
            </a: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8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53975" indent="0" eaLnBrk="1" hangingPunct="1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That ARC work was intended to be relatively complete, and therefore got complicated.  We can try something simpler for 11be purposes (next slide).</a:t>
            </a: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94283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8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5731D6-FEB8-49CC-992D-2A4ADA7168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592" y="764704"/>
            <a:ext cx="7139084" cy="5486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8691733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lide Number Placeholder 5"/>
          <p:cNvSpPr>
            <a:spLocks noGrp="1"/>
          </p:cNvSpPr>
          <p:nvPr>
            <p:ph type="sldNum" idx="10"/>
          </p:nvPr>
        </p:nvSpPr>
        <p:spPr>
          <a:xfrm>
            <a:off x="4355976" y="4725144"/>
            <a:ext cx="528638" cy="363537"/>
          </a:xfrm>
        </p:spPr>
        <p:txBody>
          <a:bodyPr/>
          <a:lstStyle/>
          <a:p>
            <a:pPr>
              <a:defRPr/>
            </a:pPr>
            <a:r>
              <a:rPr lang="en-GB" dirty="0"/>
              <a:t>Slide </a:t>
            </a:r>
            <a:fld id="{1C2B32AF-A0A6-420E-BC00-B7B1B3A82339}" type="slidenum">
              <a:rPr lang="en-GB"/>
              <a:pPr>
                <a:defRPr/>
              </a:pPr>
              <a:t>9</a:t>
            </a:fld>
            <a:endParaRPr lang="en-GB" dirty="0"/>
          </a:p>
        </p:txBody>
      </p:sp>
      <p:sp>
        <p:nvSpPr>
          <p:cNvPr id="34" name="Rectangle 4"/>
          <p:cNvSpPr>
            <a:spLocks noGrp="1" noChangeArrowheads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Mark Hamilton, Ruckus/CommScope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341" y="867458"/>
            <a:ext cx="8131538" cy="838200"/>
          </a:xfrm>
        </p:spPr>
        <p:txBody>
          <a:bodyPr/>
          <a:lstStyle/>
          <a:p>
            <a:pPr algn="l" defTabSz="914400">
              <a:lnSpc>
                <a:spcPct val="80000"/>
              </a:lnSpc>
              <a:buFont typeface="Times New Roman" pitchFamily="16" charset="0"/>
              <a:buNone/>
              <a:defRPr/>
            </a:pPr>
            <a:r>
              <a:rPr lang="en-US" sz="3600" b="0" kern="1200" dirty="0">
                <a:solidFill>
                  <a:srgbClr val="435153"/>
                </a:solidFill>
              </a:rPr>
              <a:t>“Legacy” AP behaviors</a:t>
            </a:r>
            <a:endParaRPr lang="en-US" sz="3600" b="0" kern="1200" dirty="0">
              <a:solidFill>
                <a:schemeClr val="accent6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715492" y="1988840"/>
            <a:ext cx="7992243" cy="448657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fontAlgn="base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fontAlgn="base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fontAlgn="base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fontAlgn="base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568325" indent="-457200" eaLnBrk="1" hangingPunct="1">
              <a:buFont typeface="+mj-lt"/>
              <a:buAutoNum type="arabi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First, note that the AP MLD is handling associations from multiple non-AP STAs/MLDs.</a:t>
            </a:r>
          </a:p>
          <a:p>
            <a:pPr marL="968375" lvl="1" indent="-457200" eaLnBrk="1" hangingPunct="1">
              <a:buFont typeface="+mj-lt"/>
              <a:buAutoNum type="alphaL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This implies, for example, multiple PTKSAs, PS buffers/queues, etc.</a:t>
            </a:r>
          </a:p>
          <a:p>
            <a:pPr marL="968375" lvl="1" indent="-457200" eaLnBrk="1" hangingPunct="1">
              <a:buFont typeface="+mj-lt"/>
              <a:buAutoNum type="alphaL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Thus, we can think of the MLD AP as being “multi-</a:t>
            </a:r>
            <a:r>
              <a:rPr lang="en-US" sz="1800" kern="0" dirty="0" err="1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theaded</a:t>
            </a: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” in the sense that it is capable of managing an array of state information, one entry per peer non-AP STA/MLD</a:t>
            </a:r>
          </a:p>
          <a:p>
            <a:pPr marL="568325" indent="-457200" eaLnBrk="1" hangingPunct="1">
              <a:buFont typeface="+mj-lt"/>
              <a:buAutoNum type="arabi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20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What does adding “legacy” AP behavior change in this picture?</a:t>
            </a:r>
          </a:p>
          <a:p>
            <a:pPr marL="968375" lvl="1" indent="-457200" eaLnBrk="1" hangingPunct="1">
              <a:buFont typeface="+mj-lt"/>
              <a:buAutoNum type="alphaL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Add 1 bit of state, for each non-AP STA/MLD: Is it a “legacy” STA or an MLD?</a:t>
            </a:r>
          </a:p>
          <a:p>
            <a:pPr marL="968375" lvl="1" indent="-457200" eaLnBrk="1" hangingPunct="1">
              <a:buFont typeface="+mj-lt"/>
              <a:buAutoNum type="alphaL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Stack layers treat the (small) differences between the two, on a case-by-case basis as the functions are accomplished.</a:t>
            </a:r>
          </a:p>
          <a:p>
            <a:pPr marL="968375" lvl="1" indent="-457200" eaLnBrk="1" hangingPunct="1">
              <a:buFont typeface="+mj-lt"/>
              <a:buAutoNum type="alphaLcParenR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US" sz="1800" kern="0" dirty="0">
                <a:solidFill>
                  <a:schemeClr val="tx1"/>
                </a:solidFill>
                <a:latin typeface="Times New Roman" pitchFamily="18" charset="0"/>
                <a:ea typeface="MS Gothic" pitchFamily="49" charset="-128"/>
              </a:rPr>
              <a:t>Thus, there is no need for a separate stack/architectural concept to support the “legacy” interop behaviors.</a:t>
            </a:r>
          </a:p>
          <a:p>
            <a:pPr marL="796925" lvl="1" eaLnBrk="1" hangingPunct="1">
              <a:buFontTx/>
              <a:buChar char="-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US" sz="1400" kern="0" dirty="0">
              <a:solidFill>
                <a:schemeClr val="tx1"/>
              </a:solidFill>
              <a:latin typeface="Times New Roman" pitchFamily="18" charset="0"/>
              <a:ea typeface="MS Gothic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7818184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-11-template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36486</TotalTime>
  <Words>860</Words>
  <Application>Microsoft Office PowerPoint</Application>
  <PresentationFormat>On-screen Show (4:3)</PresentationFormat>
  <Paragraphs>87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802-11-template</vt:lpstr>
      <vt:lpstr>Microsoft Word 97 - 2003 Document</vt:lpstr>
      <vt:lpstr>802.11be AP MLD Architecture Discussion</vt:lpstr>
      <vt:lpstr>Abstract</vt:lpstr>
      <vt:lpstr>Need to sort out the functions within an AP MLD – which are “MLD” and which are “AP(s)”</vt:lpstr>
      <vt:lpstr>“MLD-level”, or “per-AP/link-level”</vt:lpstr>
      <vt:lpstr>“MLD-level”, or “per-AP/link-level”</vt:lpstr>
      <vt:lpstr>PowerPoint Presentation</vt:lpstr>
      <vt:lpstr>Data plan/management plane</vt:lpstr>
      <vt:lpstr>PowerPoint Presentation</vt:lpstr>
      <vt:lpstr>“Legacy” AP behaviors</vt:lpstr>
    </vt:vector>
  </TitlesOfParts>
  <Company>Cisco Systems, Spctralink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Portal and 802.1AC Convergence Function</dc:title>
  <dc:creator>Norman Finn, Mark Hamilton</dc:creator>
  <cp:lastModifiedBy>Hamilton, Mark</cp:lastModifiedBy>
  <cp:revision>268</cp:revision>
  <cp:lastPrinted>1601-01-01T00:00:00Z</cp:lastPrinted>
  <dcterms:created xsi:type="dcterms:W3CDTF">2010-02-15T12:38:41Z</dcterms:created>
  <dcterms:modified xsi:type="dcterms:W3CDTF">2020-10-14T22:43:43Z</dcterms:modified>
</cp:coreProperties>
</file>