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724" r:id="rId4"/>
  </p:sldMasterIdLst>
  <p:notesMasterIdLst>
    <p:notesMasterId r:id="rId21"/>
  </p:notesMasterIdLst>
  <p:handoutMasterIdLst>
    <p:handoutMasterId r:id="rId22"/>
  </p:handoutMasterIdLst>
  <p:sldIdLst>
    <p:sldId id="256" r:id="rId5"/>
    <p:sldId id="257" r:id="rId6"/>
    <p:sldId id="265" r:id="rId7"/>
    <p:sldId id="266" r:id="rId8"/>
    <p:sldId id="267" r:id="rId9"/>
    <p:sldId id="268" r:id="rId10"/>
    <p:sldId id="269" r:id="rId11"/>
    <p:sldId id="272" r:id="rId12"/>
    <p:sldId id="484" r:id="rId13"/>
    <p:sldId id="486" r:id="rId14"/>
    <p:sldId id="515" r:id="rId15"/>
    <p:sldId id="516" r:id="rId16"/>
    <p:sldId id="283" r:id="rId17"/>
    <p:sldId id="519" r:id="rId18"/>
    <p:sldId id="511" r:id="rId19"/>
    <p:sldId id="264" r:id="rId20"/>
  </p:sldIdLst>
  <p:sldSz cx="12192000" cy="6858000"/>
  <p:notesSz cx="6934200" cy="9280525"/>
  <p:defaultTextStyle>
    <a:defPPr>
      <a:defRPr lang="en-GB"/>
    </a:defPPr>
    <a:lvl1pPr algn="l" defTabSz="449263" rtl="0" fontAlgn="base">
      <a:spcBef>
        <a:spcPct val="0"/>
      </a:spcBef>
      <a:spcAft>
        <a:spcPct val="0"/>
      </a:spcAft>
      <a:defRPr sz="2400" kern="1200">
        <a:solidFill>
          <a:schemeClr val="bg1"/>
        </a:solidFill>
        <a:latin typeface="Times New Roman" pitchFamily="18" charset="0"/>
        <a:ea typeface="MS Gothic"/>
        <a:cs typeface="MS Gothic"/>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685A98B-8BA6-4A03-9508-7A6E832CE512}" v="19" dt="2020-11-10T14:33:30.06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978" autoAdjust="0"/>
    <p:restoredTop sz="89701" autoAdjust="0"/>
  </p:normalViewPr>
  <p:slideViewPr>
    <p:cSldViewPr>
      <p:cViewPr varScale="1">
        <p:scale>
          <a:sx n="71" d="100"/>
          <a:sy n="71" d="100"/>
        </p:scale>
        <p:origin x="162" y="7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28"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handoutMaster" Target="handoutMasters/handoutMaster1.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n Rosdahl" userId="2820f357-2dd4-4127-8713-e0bfde0fd756" providerId="ADAL" clId="{C685A98B-8BA6-4A03-9508-7A6E832CE512}"/>
    <pc:docChg chg="delSld modSld modMainMaster">
      <pc:chgData name="Jon Rosdahl" userId="2820f357-2dd4-4127-8713-e0bfde0fd756" providerId="ADAL" clId="{C685A98B-8BA6-4A03-9508-7A6E832CE512}" dt="2020-11-10T14:32:45.398" v="86" actId="2696"/>
      <pc:docMkLst>
        <pc:docMk/>
      </pc:docMkLst>
      <pc:sldChg chg="del">
        <pc:chgData name="Jon Rosdahl" userId="2820f357-2dd4-4127-8713-e0bfde0fd756" providerId="ADAL" clId="{C685A98B-8BA6-4A03-9508-7A6E832CE512}" dt="2020-11-10T14:32:45.398" v="86" actId="2696"/>
        <pc:sldMkLst>
          <pc:docMk/>
          <pc:sldMk cId="1906786797" sldId="291"/>
        </pc:sldMkLst>
      </pc:sldChg>
      <pc:sldChg chg="modSp">
        <pc:chgData name="Jon Rosdahl" userId="2820f357-2dd4-4127-8713-e0bfde0fd756" providerId="ADAL" clId="{C685A98B-8BA6-4A03-9508-7A6E832CE512}" dt="2020-11-10T14:32:24.290" v="85" actId="20577"/>
        <pc:sldMkLst>
          <pc:docMk/>
          <pc:sldMk cId="1285106033" sldId="519"/>
        </pc:sldMkLst>
        <pc:spChg chg="mod">
          <ac:chgData name="Jon Rosdahl" userId="2820f357-2dd4-4127-8713-e0bfde0fd756" providerId="ADAL" clId="{C685A98B-8BA6-4A03-9508-7A6E832CE512}" dt="2020-11-10T14:32:24.290" v="85" actId="20577"/>
          <ac:spMkLst>
            <pc:docMk/>
            <pc:sldMk cId="1285106033" sldId="519"/>
            <ac:spMk id="8" creationId="{7B8A0CA0-9C1E-4722-82B0-EF1FBB7A6360}"/>
          </ac:spMkLst>
        </pc:spChg>
      </pc:sldChg>
      <pc:sldMasterChg chg="modSp">
        <pc:chgData name="Jon Rosdahl" userId="2820f357-2dd4-4127-8713-e0bfde0fd756" providerId="ADAL" clId="{C685A98B-8BA6-4A03-9508-7A6E832CE512}" dt="2020-11-10T14:29:18.846" v="1" actId="6549"/>
        <pc:sldMasterMkLst>
          <pc:docMk/>
          <pc:sldMasterMk cId="4140644176" sldId="2147483724"/>
        </pc:sldMasterMkLst>
        <pc:spChg chg="mod">
          <ac:chgData name="Jon Rosdahl" userId="2820f357-2dd4-4127-8713-e0bfde0fd756" providerId="ADAL" clId="{C685A98B-8BA6-4A03-9508-7A6E832CE512}" dt="2020-11-10T14:29:18.846" v="1" actId="6549"/>
          <ac:spMkLst>
            <pc:docMk/>
            <pc:sldMasterMk cId="4140644176" sldId="2147483724"/>
            <ac:spMk id="10" creationId="{00000000-0000-0000-0000-000000000000}"/>
          </ac:spMkLst>
        </pc:spChg>
      </pc:sldMasterChg>
    </pc:docChg>
  </pc:docChgLst>
  <pc:docChgLst>
    <pc:chgData name="Jon Rosdahl" userId="2820f357-2dd4-4127-8713-e0bfde0fd756" providerId="ADAL" clId="{4DFEA82A-6EC0-4596-A793-0C3E71EB73C6}"/>
    <pc:docChg chg="custSel addSld delSld modSld">
      <pc:chgData name="Jon Rosdahl" userId="2820f357-2dd4-4127-8713-e0bfde0fd756" providerId="ADAL" clId="{4DFEA82A-6EC0-4596-A793-0C3E71EB73C6}" dt="2020-11-10T06:21:24.758" v="318" actId="20577"/>
      <pc:docMkLst>
        <pc:docMk/>
      </pc:docMkLst>
      <pc:sldChg chg="modSp">
        <pc:chgData name="Jon Rosdahl" userId="2820f357-2dd4-4127-8713-e0bfde0fd756" providerId="ADAL" clId="{4DFEA82A-6EC0-4596-A793-0C3E71EB73C6}" dt="2020-11-10T05:50:47.875" v="1" actId="6549"/>
        <pc:sldMkLst>
          <pc:docMk/>
          <pc:sldMk cId="0" sldId="256"/>
        </pc:sldMkLst>
        <pc:spChg chg="mod">
          <ac:chgData name="Jon Rosdahl" userId="2820f357-2dd4-4127-8713-e0bfde0fd756" providerId="ADAL" clId="{4DFEA82A-6EC0-4596-A793-0C3E71EB73C6}" dt="2020-11-10T05:50:47.875" v="1" actId="6549"/>
          <ac:spMkLst>
            <pc:docMk/>
            <pc:sldMk cId="0" sldId="256"/>
            <ac:spMk id="3074" creationId="{00000000-0000-0000-0000-000000000000}"/>
          </ac:spMkLst>
        </pc:spChg>
      </pc:sldChg>
      <pc:sldChg chg="modSp">
        <pc:chgData name="Jon Rosdahl" userId="2820f357-2dd4-4127-8713-e0bfde0fd756" providerId="ADAL" clId="{4DFEA82A-6EC0-4596-A793-0C3E71EB73C6}" dt="2020-11-10T05:52:11.509" v="8" actId="20577"/>
        <pc:sldMkLst>
          <pc:docMk/>
          <pc:sldMk cId="1017069488" sldId="511"/>
        </pc:sldMkLst>
        <pc:spChg chg="mod">
          <ac:chgData name="Jon Rosdahl" userId="2820f357-2dd4-4127-8713-e0bfde0fd756" providerId="ADAL" clId="{4DFEA82A-6EC0-4596-A793-0C3E71EB73C6}" dt="2020-11-10T05:52:11.509" v="8" actId="20577"/>
          <ac:spMkLst>
            <pc:docMk/>
            <pc:sldMk cId="1017069488" sldId="511"/>
            <ac:spMk id="2" creationId="{00000000-0000-0000-0000-000000000000}"/>
          </ac:spMkLst>
        </pc:spChg>
      </pc:sldChg>
      <pc:sldChg chg="addSp delSp modSp add del">
        <pc:chgData name="Jon Rosdahl" userId="2820f357-2dd4-4127-8713-e0bfde0fd756" providerId="ADAL" clId="{4DFEA82A-6EC0-4596-A793-0C3E71EB73C6}" dt="2020-11-10T06:12:22.138" v="294" actId="2696"/>
        <pc:sldMkLst>
          <pc:docMk/>
          <pc:sldMk cId="724905603" sldId="517"/>
        </pc:sldMkLst>
        <pc:spChg chg="del">
          <ac:chgData name="Jon Rosdahl" userId="2820f357-2dd4-4127-8713-e0bfde0fd756" providerId="ADAL" clId="{4DFEA82A-6EC0-4596-A793-0C3E71EB73C6}" dt="2020-11-10T06:07:43.618" v="10"/>
          <ac:spMkLst>
            <pc:docMk/>
            <pc:sldMk cId="724905603" sldId="517"/>
            <ac:spMk id="2" creationId="{195ABB94-E3B8-4AD2-B78F-1AD813D66E91}"/>
          </ac:spMkLst>
        </pc:spChg>
        <pc:spChg chg="del">
          <ac:chgData name="Jon Rosdahl" userId="2820f357-2dd4-4127-8713-e0bfde0fd756" providerId="ADAL" clId="{4DFEA82A-6EC0-4596-A793-0C3E71EB73C6}" dt="2020-11-10T06:07:43.618" v="10"/>
          <ac:spMkLst>
            <pc:docMk/>
            <pc:sldMk cId="724905603" sldId="517"/>
            <ac:spMk id="3" creationId="{A4D8B4EC-6736-4A44-8BF5-A5FC3619AF87}"/>
          </ac:spMkLst>
        </pc:spChg>
        <pc:spChg chg="add mod">
          <ac:chgData name="Jon Rosdahl" userId="2820f357-2dd4-4127-8713-e0bfde0fd756" providerId="ADAL" clId="{4DFEA82A-6EC0-4596-A793-0C3E71EB73C6}" dt="2020-11-10T06:08:04.313" v="13" actId="14100"/>
          <ac:spMkLst>
            <pc:docMk/>
            <pc:sldMk cId="724905603" sldId="517"/>
            <ac:spMk id="7" creationId="{0FF671D6-FDDA-4A19-8C83-488CA38272BA}"/>
          </ac:spMkLst>
        </pc:spChg>
        <pc:spChg chg="add mod">
          <ac:chgData name="Jon Rosdahl" userId="2820f357-2dd4-4127-8713-e0bfde0fd756" providerId="ADAL" clId="{4DFEA82A-6EC0-4596-A793-0C3E71EB73C6}" dt="2020-11-10T06:11:44.798" v="290" actId="6549"/>
          <ac:spMkLst>
            <pc:docMk/>
            <pc:sldMk cId="724905603" sldId="517"/>
            <ac:spMk id="8" creationId="{7B8A0CA0-9C1E-4722-82B0-EF1FBB7A6360}"/>
          </ac:spMkLst>
        </pc:spChg>
      </pc:sldChg>
      <pc:sldChg chg="add del">
        <pc:chgData name="Jon Rosdahl" userId="2820f357-2dd4-4127-8713-e0bfde0fd756" providerId="ADAL" clId="{4DFEA82A-6EC0-4596-A793-0C3E71EB73C6}" dt="2020-11-10T06:12:04.271" v="293" actId="2696"/>
        <pc:sldMkLst>
          <pc:docMk/>
          <pc:sldMk cId="3670421314" sldId="518"/>
        </pc:sldMkLst>
      </pc:sldChg>
      <pc:sldChg chg="modSp add">
        <pc:chgData name="Jon Rosdahl" userId="2820f357-2dd4-4127-8713-e0bfde0fd756" providerId="ADAL" clId="{4DFEA82A-6EC0-4596-A793-0C3E71EB73C6}" dt="2020-11-10T06:21:24.758" v="318" actId="20577"/>
        <pc:sldMkLst>
          <pc:docMk/>
          <pc:sldMk cId="1285106033" sldId="519"/>
        </pc:sldMkLst>
        <pc:spChg chg="mod">
          <ac:chgData name="Jon Rosdahl" userId="2820f357-2dd4-4127-8713-e0bfde0fd756" providerId="ADAL" clId="{4DFEA82A-6EC0-4596-A793-0C3E71EB73C6}" dt="2020-11-10T06:21:24.758" v="318" actId="20577"/>
          <ac:spMkLst>
            <pc:docMk/>
            <pc:sldMk cId="1285106033" sldId="519"/>
            <ac:spMk id="8" creationId="{7B8A0CA0-9C1E-4722-82B0-EF1FBB7A6360}"/>
          </ac:spMkLst>
        </pc:spChg>
      </pc:sld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802.11-20/1633r2</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November 2020</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Jon Rosdahl, Qualcomm</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802.11-20/1633r2</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November 2020</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Jon Rosdahl, Qualcomm</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802.11-20/1633r2</a:t>
            </a:r>
          </a:p>
        </p:txBody>
      </p:sp>
      <p:sp>
        <p:nvSpPr>
          <p:cNvPr id="5" name="Rectangle 3"/>
          <p:cNvSpPr>
            <a:spLocks noGrp="1" noChangeArrowheads="1"/>
          </p:cNvSpPr>
          <p:nvPr>
            <p:ph type="dt"/>
          </p:nvPr>
        </p:nvSpPr>
        <p:spPr>
          <a:ln/>
        </p:spPr>
        <p:txBody>
          <a:bodyPr/>
          <a:lstStyle/>
          <a:p>
            <a:r>
              <a:rPr lang="en-US"/>
              <a:t>November 2020</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802.11-20/1633r2</a:t>
            </a:r>
          </a:p>
        </p:txBody>
      </p:sp>
      <p:sp>
        <p:nvSpPr>
          <p:cNvPr id="5" name="Rectangle 3"/>
          <p:cNvSpPr>
            <a:spLocks noGrp="1" noChangeArrowheads="1"/>
          </p:cNvSpPr>
          <p:nvPr>
            <p:ph type="dt"/>
          </p:nvPr>
        </p:nvSpPr>
        <p:spPr>
          <a:ln/>
        </p:spPr>
        <p:txBody>
          <a:bodyPr/>
          <a:lstStyle/>
          <a:p>
            <a:r>
              <a:rPr lang="en-US"/>
              <a:t>November 2020</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802.11-20/1633r2</a:t>
            </a:r>
            <a:endParaRPr lang="en-US" dirty="0"/>
          </a:p>
        </p:txBody>
      </p:sp>
      <p:sp>
        <p:nvSpPr>
          <p:cNvPr id="5" name="Date Placeholder 4"/>
          <p:cNvSpPr>
            <a:spLocks noGrp="1"/>
          </p:cNvSpPr>
          <p:nvPr>
            <p:ph type="dt" idx="11"/>
          </p:nvPr>
        </p:nvSpPr>
        <p:spPr/>
        <p:txBody>
          <a:bodyPr/>
          <a:lstStyle/>
          <a:p>
            <a:r>
              <a:rPr lang="en-US"/>
              <a:t>November 2020</a:t>
            </a:r>
            <a:endParaRPr lang="en-US" dirty="0"/>
          </a:p>
        </p:txBody>
      </p:sp>
      <p:sp>
        <p:nvSpPr>
          <p:cNvPr id="6" name="Footer Placeholder 5"/>
          <p:cNvSpPr>
            <a:spLocks noGrp="1"/>
          </p:cNvSpPr>
          <p:nvPr>
            <p:ph type="ftr" idx="12"/>
          </p:nvPr>
        </p:nvSpPr>
        <p:spPr/>
        <p:txBody>
          <a:bodyPr/>
          <a:lstStyle/>
          <a:p>
            <a:r>
              <a:rPr lang="en-US" dirty="0"/>
              <a:t>Jon Rosdahl, Qualcomm</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30135981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TBC = Venue has been selected. Contracts have not been executed, but are being negotiated.</a:t>
            </a:r>
          </a:p>
        </p:txBody>
      </p:sp>
      <p:sp>
        <p:nvSpPr>
          <p:cNvPr id="4" name="Header Placeholder 3"/>
          <p:cNvSpPr>
            <a:spLocks noGrp="1"/>
          </p:cNvSpPr>
          <p:nvPr>
            <p:ph type="hdr"/>
          </p:nvPr>
        </p:nvSpPr>
        <p:spPr/>
        <p:txBody>
          <a:bodyPr/>
          <a:lstStyle/>
          <a:p>
            <a:r>
              <a:rPr lang="en-US"/>
              <a:t>doc.: IEEE 802.11-20/1633r2</a:t>
            </a:r>
          </a:p>
        </p:txBody>
      </p:sp>
      <p:sp>
        <p:nvSpPr>
          <p:cNvPr id="5" name="Date Placeholder 4"/>
          <p:cNvSpPr>
            <a:spLocks noGrp="1"/>
          </p:cNvSpPr>
          <p:nvPr>
            <p:ph type="dt"/>
          </p:nvPr>
        </p:nvSpPr>
        <p:spPr/>
        <p:txBody>
          <a:bodyPr/>
          <a:lstStyle/>
          <a:p>
            <a:r>
              <a:rPr lang="en-US"/>
              <a:t>November 2020</a:t>
            </a:r>
          </a:p>
        </p:txBody>
      </p:sp>
      <p:sp>
        <p:nvSpPr>
          <p:cNvPr id="6" name="Footer Placeholder 5"/>
          <p:cNvSpPr>
            <a:spLocks noGrp="1"/>
          </p:cNvSpPr>
          <p:nvPr>
            <p:ph type="ftr"/>
          </p:nvPr>
        </p:nvSpPr>
        <p:spPr/>
        <p:txBody>
          <a:bodyPr/>
          <a:lstStyle/>
          <a:p>
            <a:r>
              <a:rPr lang="en-US"/>
              <a:t>Jon Rosdahl, Qualcomm</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12</a:t>
            </a:fld>
            <a:endParaRPr lang="en-US"/>
          </a:p>
        </p:txBody>
      </p:sp>
    </p:spTree>
    <p:extLst>
      <p:ext uri="{BB962C8B-B14F-4D97-AF65-F5344CB8AC3E}">
        <p14:creationId xmlns:p14="http://schemas.microsoft.com/office/powerpoint/2010/main" val="34167154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TBC = Venue has been selected. Contracts have not been executed, but are being negotiated.</a:t>
            </a:r>
          </a:p>
        </p:txBody>
      </p:sp>
      <p:sp>
        <p:nvSpPr>
          <p:cNvPr id="4" name="Header Placeholder 3"/>
          <p:cNvSpPr>
            <a:spLocks noGrp="1"/>
          </p:cNvSpPr>
          <p:nvPr>
            <p:ph type="hdr"/>
          </p:nvPr>
        </p:nvSpPr>
        <p:spPr/>
        <p:txBody>
          <a:bodyPr/>
          <a:lstStyle/>
          <a:p>
            <a:r>
              <a:rPr lang="en-US"/>
              <a:t>doc.: IEEE 802.11-20/1633r2</a:t>
            </a:r>
          </a:p>
        </p:txBody>
      </p:sp>
      <p:sp>
        <p:nvSpPr>
          <p:cNvPr id="5" name="Date Placeholder 4"/>
          <p:cNvSpPr>
            <a:spLocks noGrp="1"/>
          </p:cNvSpPr>
          <p:nvPr>
            <p:ph type="dt"/>
          </p:nvPr>
        </p:nvSpPr>
        <p:spPr/>
        <p:txBody>
          <a:bodyPr/>
          <a:lstStyle/>
          <a:p>
            <a:r>
              <a:rPr lang="en-US"/>
              <a:t>November 2020</a:t>
            </a:r>
          </a:p>
        </p:txBody>
      </p:sp>
      <p:sp>
        <p:nvSpPr>
          <p:cNvPr id="6" name="Footer Placeholder 5"/>
          <p:cNvSpPr>
            <a:spLocks noGrp="1"/>
          </p:cNvSpPr>
          <p:nvPr>
            <p:ph type="ftr"/>
          </p:nvPr>
        </p:nvSpPr>
        <p:spPr/>
        <p:txBody>
          <a:bodyPr/>
          <a:lstStyle/>
          <a:p>
            <a:r>
              <a:rPr lang="en-US"/>
              <a:t>Jon Rosdahl, Qualcomm</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15</a:t>
            </a:fld>
            <a:endParaRPr lang="en-US"/>
          </a:p>
        </p:txBody>
      </p:sp>
    </p:spTree>
    <p:extLst>
      <p:ext uri="{BB962C8B-B14F-4D97-AF65-F5344CB8AC3E}">
        <p14:creationId xmlns:p14="http://schemas.microsoft.com/office/powerpoint/2010/main" val="311943730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802.11-20/1633r2</a:t>
            </a:r>
          </a:p>
        </p:txBody>
      </p:sp>
      <p:sp>
        <p:nvSpPr>
          <p:cNvPr id="5" name="Rectangle 3"/>
          <p:cNvSpPr>
            <a:spLocks noGrp="1" noChangeArrowheads="1"/>
          </p:cNvSpPr>
          <p:nvPr>
            <p:ph type="dt"/>
          </p:nvPr>
        </p:nvSpPr>
        <p:spPr>
          <a:ln/>
        </p:spPr>
        <p:txBody>
          <a:bodyPr/>
          <a:lstStyle/>
          <a:p>
            <a:r>
              <a:rPr lang="en-US"/>
              <a:t>November 2020</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16</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r>
              <a:rPr lang="en-US"/>
              <a:t>November 2020</a:t>
            </a:r>
            <a:endParaRPr lang="en-GB"/>
          </a:p>
        </p:txBody>
      </p:sp>
      <p:sp>
        <p:nvSpPr>
          <p:cNvPr id="5" name="Rectangle 4"/>
          <p:cNvSpPr>
            <a:spLocks noGrp="1" noChangeArrowheads="1"/>
          </p:cNvSpPr>
          <p:nvPr>
            <p:ph type="ftr" idx="11"/>
          </p:nvPr>
        </p:nvSpPr>
        <p:spPr>
          <a:ln/>
        </p:spPr>
        <p:txBody>
          <a:bodyPr/>
          <a:lstStyle>
            <a:lvl1pPr>
              <a:defRPr/>
            </a:lvl1pPr>
          </a:lstStyle>
          <a:p>
            <a:r>
              <a:rPr lang="en-GB"/>
              <a:t>Jon Rosdahl, Qualcomm</a:t>
            </a:r>
          </a:p>
        </p:txBody>
      </p:sp>
      <p:sp>
        <p:nvSpPr>
          <p:cNvPr id="6" name="Rectangle 5"/>
          <p:cNvSpPr>
            <a:spLocks noGrp="1" noChangeArrowheads="1"/>
          </p:cNvSpPr>
          <p:nvPr>
            <p:ph type="sldNum" idx="12"/>
          </p:nvPr>
        </p:nvSpPr>
        <p:spPr>
          <a:ln/>
        </p:spPr>
        <p:txBody>
          <a:bodyPr/>
          <a:lstStyle>
            <a:lvl1pPr>
              <a:defRPr/>
            </a:lvl1pPr>
          </a:lstStyle>
          <a:p>
            <a:r>
              <a:rPr lang="en-GB"/>
              <a:t>Slide </a:t>
            </a:r>
            <a:fld id="{DE40C9FC-4879-4F20-9ECA-A574A90476B7}" type="slidenum">
              <a:rPr lang="en-GB" smtClean="0"/>
              <a:pPr/>
              <a:t>‹#›</a:t>
            </a:fld>
            <a:endParaRPr lang="en-GB"/>
          </a:p>
        </p:txBody>
      </p:sp>
    </p:spTree>
    <p:extLst>
      <p:ext uri="{BB962C8B-B14F-4D97-AF65-F5344CB8AC3E}">
        <p14:creationId xmlns:p14="http://schemas.microsoft.com/office/powerpoint/2010/main" val="36933790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November 2020</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440F5867-744E-4AA6-B0ED-4C44D2DFBB7B}" type="slidenum">
              <a:rPr lang="en-GB" smtClean="0"/>
              <a:pPr/>
              <a:t>‹#›</a:t>
            </a:fld>
            <a:endParaRPr lang="en-GB" dirty="0"/>
          </a:p>
        </p:txBody>
      </p:sp>
    </p:spTree>
    <p:extLst>
      <p:ext uri="{BB962C8B-B14F-4D97-AF65-F5344CB8AC3E}">
        <p14:creationId xmlns:p14="http://schemas.microsoft.com/office/powerpoint/2010/main" val="505296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3"/>
          <p:cNvSpPr>
            <a:spLocks noGrp="1" noChangeArrowheads="1"/>
          </p:cNvSpPr>
          <p:nvPr>
            <p:ph type="dt" idx="10"/>
          </p:nvPr>
        </p:nvSpPr>
        <p:spPr>
          <a:ln/>
        </p:spPr>
        <p:txBody>
          <a:bodyPr/>
          <a:lstStyle>
            <a:lvl1pPr>
              <a:defRPr/>
            </a:lvl1pPr>
          </a:lstStyle>
          <a:p>
            <a:r>
              <a:rPr lang="en-US"/>
              <a:t>November 2020</a:t>
            </a:r>
            <a:endParaRPr lang="en-GB"/>
          </a:p>
        </p:txBody>
      </p:sp>
      <p:sp>
        <p:nvSpPr>
          <p:cNvPr id="5" name="Rectangle 4"/>
          <p:cNvSpPr>
            <a:spLocks noGrp="1" noChangeArrowheads="1"/>
          </p:cNvSpPr>
          <p:nvPr>
            <p:ph type="ftr" idx="11"/>
          </p:nvPr>
        </p:nvSpPr>
        <p:spPr>
          <a:ln/>
        </p:spPr>
        <p:txBody>
          <a:bodyPr/>
          <a:lstStyle>
            <a:lvl1pPr>
              <a:defRPr/>
            </a:lvl1pPr>
          </a:lstStyle>
          <a:p>
            <a:r>
              <a:rPr lang="en-GB"/>
              <a:t>Jon Rosdahl, Qualcomm</a:t>
            </a:r>
          </a:p>
        </p:txBody>
      </p:sp>
      <p:sp>
        <p:nvSpPr>
          <p:cNvPr id="6" name="Rectangle 5"/>
          <p:cNvSpPr>
            <a:spLocks noGrp="1" noChangeArrowheads="1"/>
          </p:cNvSpPr>
          <p:nvPr>
            <p:ph type="sldNum" idx="12"/>
          </p:nvPr>
        </p:nvSpPr>
        <p:spPr>
          <a:ln/>
        </p:spPr>
        <p:txBody>
          <a:bodyPr/>
          <a:lstStyle>
            <a:lvl1pPr>
              <a:defRPr/>
            </a:lvl1pPr>
          </a:lstStyle>
          <a:p>
            <a:r>
              <a:rPr lang="en-GB"/>
              <a:t>Slide </a:t>
            </a:r>
            <a:fld id="{3ABCC52B-A3F7-440B-BBF2-55191E6E7773}" type="slidenum">
              <a:rPr lang="en-GB" smtClean="0"/>
              <a:pPr/>
              <a:t>‹#›</a:t>
            </a:fld>
            <a:endParaRPr lang="en-GB"/>
          </a:p>
        </p:txBody>
      </p:sp>
    </p:spTree>
    <p:extLst>
      <p:ext uri="{BB962C8B-B14F-4D97-AF65-F5344CB8AC3E}">
        <p14:creationId xmlns:p14="http://schemas.microsoft.com/office/powerpoint/2010/main" val="5132647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3"/>
          <p:cNvSpPr>
            <a:spLocks noGrp="1" noChangeArrowheads="1"/>
          </p:cNvSpPr>
          <p:nvPr>
            <p:ph type="dt" idx="10"/>
          </p:nvPr>
        </p:nvSpPr>
        <p:spPr>
          <a:ln/>
        </p:spPr>
        <p:txBody>
          <a:bodyPr/>
          <a:lstStyle>
            <a:lvl1pPr>
              <a:defRPr/>
            </a:lvl1pPr>
          </a:lstStyle>
          <a:p>
            <a:r>
              <a:rPr lang="en-US"/>
              <a:t>November 2020</a:t>
            </a:r>
            <a:endParaRPr lang="en-GB"/>
          </a:p>
        </p:txBody>
      </p:sp>
      <p:sp>
        <p:nvSpPr>
          <p:cNvPr id="6" name="Rectangle 4"/>
          <p:cNvSpPr>
            <a:spLocks noGrp="1" noChangeArrowheads="1"/>
          </p:cNvSpPr>
          <p:nvPr>
            <p:ph type="ftr" idx="11"/>
          </p:nvPr>
        </p:nvSpPr>
        <p:spPr>
          <a:ln/>
        </p:spPr>
        <p:txBody>
          <a:bodyPr/>
          <a:lstStyle>
            <a:lvl1pPr>
              <a:defRPr/>
            </a:lvl1pPr>
          </a:lstStyle>
          <a:p>
            <a:r>
              <a:rPr lang="en-GB"/>
              <a:t>Jon Rosdahl, Qualcomm</a:t>
            </a:r>
          </a:p>
        </p:txBody>
      </p:sp>
      <p:sp>
        <p:nvSpPr>
          <p:cNvPr id="7" name="Rectangle 5"/>
          <p:cNvSpPr>
            <a:spLocks noGrp="1" noChangeArrowheads="1"/>
          </p:cNvSpPr>
          <p:nvPr>
            <p:ph type="sldNum" idx="12"/>
          </p:nvPr>
        </p:nvSpPr>
        <p:spPr>
          <a:ln/>
        </p:spPr>
        <p:txBody>
          <a:bodyPr/>
          <a:lstStyle>
            <a:lvl1pPr>
              <a:defRPr/>
            </a:lvl1pPr>
          </a:lstStyle>
          <a:p>
            <a:r>
              <a:rPr lang="en-GB"/>
              <a:t>Slide </a:t>
            </a:r>
            <a:fld id="{1CD163DD-D5E7-41DA-95F2-71530C24F8C3}" type="slidenum">
              <a:rPr lang="en-GB" smtClean="0"/>
              <a:pPr/>
              <a:t>‹#›</a:t>
            </a:fld>
            <a:endParaRPr lang="en-GB"/>
          </a:p>
        </p:txBody>
      </p:sp>
    </p:spTree>
    <p:extLst>
      <p:ext uri="{BB962C8B-B14F-4D97-AF65-F5344CB8AC3E}">
        <p14:creationId xmlns:p14="http://schemas.microsoft.com/office/powerpoint/2010/main" val="32185184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10972800" cy="808038"/>
          </a:xfrm>
        </p:spPr>
        <p:txBody>
          <a:bodyPr/>
          <a:lstStyle>
            <a:lvl1pPr>
              <a:defRPr/>
            </a:lvl1pPr>
          </a:lstStyle>
          <a:p>
            <a:r>
              <a:rPr lang="en-US"/>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r>
              <a:rPr lang="en-US"/>
              <a:t>November 2020</a:t>
            </a:r>
            <a:endParaRPr lang="en-GB"/>
          </a:p>
        </p:txBody>
      </p:sp>
      <p:sp>
        <p:nvSpPr>
          <p:cNvPr id="8" name="Footer Placeholder 7"/>
          <p:cNvSpPr>
            <a:spLocks noGrp="1"/>
          </p:cNvSpPr>
          <p:nvPr>
            <p:ph type="ftr" idx="11"/>
          </p:nvPr>
        </p:nvSpPr>
        <p:spPr>
          <a:xfrm>
            <a:off x="7524752" y="6475414"/>
            <a:ext cx="3865033" cy="180975"/>
          </a:xfrm>
        </p:spPr>
        <p:txBody>
          <a:bodyPr/>
          <a:lstStyle>
            <a:lvl1pPr>
              <a:defRPr/>
            </a:lvl1pPr>
          </a:lstStyle>
          <a:p>
            <a:r>
              <a:rPr lang="en-GB"/>
              <a:t>Jon Rosdahl, Qualcomm</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smtClean="0"/>
              <a:pPr/>
              <a:t>‹#›</a:t>
            </a:fld>
            <a:endParaRPr lang="en-GB"/>
          </a:p>
        </p:txBody>
      </p:sp>
    </p:spTree>
    <p:extLst>
      <p:ext uri="{BB962C8B-B14F-4D97-AF65-F5344CB8AC3E}">
        <p14:creationId xmlns:p14="http://schemas.microsoft.com/office/powerpoint/2010/main" val="32894061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r>
              <a:rPr lang="en-US"/>
              <a:t>November 2020</a:t>
            </a:r>
            <a:endParaRPr lang="en-GB"/>
          </a:p>
        </p:txBody>
      </p:sp>
      <p:sp>
        <p:nvSpPr>
          <p:cNvPr id="4" name="Rectangle 4"/>
          <p:cNvSpPr>
            <a:spLocks noGrp="1" noChangeArrowheads="1"/>
          </p:cNvSpPr>
          <p:nvPr>
            <p:ph type="ftr" idx="11"/>
          </p:nvPr>
        </p:nvSpPr>
        <p:spPr>
          <a:ln/>
        </p:spPr>
        <p:txBody>
          <a:bodyPr/>
          <a:lstStyle>
            <a:lvl1pPr>
              <a:defRPr/>
            </a:lvl1pPr>
          </a:lstStyle>
          <a:p>
            <a:r>
              <a:rPr lang="en-GB"/>
              <a:t>Jon Rosdahl, Qualcomm</a:t>
            </a:r>
          </a:p>
        </p:txBody>
      </p:sp>
      <p:sp>
        <p:nvSpPr>
          <p:cNvPr id="5" name="Rectangle 5"/>
          <p:cNvSpPr>
            <a:spLocks noGrp="1" noChangeArrowheads="1"/>
          </p:cNvSpPr>
          <p:nvPr>
            <p:ph type="sldNum" idx="12"/>
          </p:nvPr>
        </p:nvSpPr>
        <p:spPr>
          <a:ln/>
        </p:spPr>
        <p:txBody>
          <a:bodyPr/>
          <a:lstStyle>
            <a:lvl1pPr>
              <a:defRPr/>
            </a:lvl1pPr>
          </a:lstStyle>
          <a:p>
            <a:r>
              <a:rPr lang="en-GB"/>
              <a:t>Slide </a:t>
            </a:r>
            <a:fld id="{06B781AF-4CCF-49B0-A572-DE54FBE5D942}" type="slidenum">
              <a:rPr lang="en-GB" smtClean="0"/>
              <a:pPr/>
              <a:t>‹#›</a:t>
            </a:fld>
            <a:endParaRPr lang="en-GB"/>
          </a:p>
        </p:txBody>
      </p:sp>
    </p:spTree>
    <p:extLst>
      <p:ext uri="{BB962C8B-B14F-4D97-AF65-F5344CB8AC3E}">
        <p14:creationId xmlns:p14="http://schemas.microsoft.com/office/powerpoint/2010/main" val="21607497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r>
              <a:rPr lang="en-US"/>
              <a:t>November 2020</a:t>
            </a:r>
            <a:endParaRPr lang="en-GB"/>
          </a:p>
        </p:txBody>
      </p:sp>
      <p:sp>
        <p:nvSpPr>
          <p:cNvPr id="3" name="Rectangle 4"/>
          <p:cNvSpPr>
            <a:spLocks noGrp="1" noChangeArrowheads="1"/>
          </p:cNvSpPr>
          <p:nvPr>
            <p:ph type="ftr" idx="11"/>
          </p:nvPr>
        </p:nvSpPr>
        <p:spPr>
          <a:ln/>
        </p:spPr>
        <p:txBody>
          <a:bodyPr/>
          <a:lstStyle>
            <a:lvl1pPr>
              <a:defRPr/>
            </a:lvl1pPr>
          </a:lstStyle>
          <a:p>
            <a:r>
              <a:rPr lang="en-GB"/>
              <a:t>Jon Rosdahl, Qualcomm</a:t>
            </a:r>
          </a:p>
        </p:txBody>
      </p:sp>
      <p:sp>
        <p:nvSpPr>
          <p:cNvPr id="4" name="Rectangle 5"/>
          <p:cNvSpPr>
            <a:spLocks noGrp="1" noChangeArrowheads="1"/>
          </p:cNvSpPr>
          <p:nvPr>
            <p:ph type="sldNum" idx="12"/>
          </p:nvPr>
        </p:nvSpPr>
        <p:spPr>
          <a:ln/>
        </p:spPr>
        <p:txBody>
          <a:bodyPr/>
          <a:lstStyle>
            <a:lvl1pPr>
              <a:defRPr/>
            </a:lvl1pPr>
          </a:lstStyle>
          <a:p>
            <a:r>
              <a:rPr lang="en-GB"/>
              <a:t>Slide </a:t>
            </a:r>
            <a:fld id="{F5D8E26B-7BCF-4D25-9C89-0168A6618F18}" type="slidenum">
              <a:rPr lang="en-GB" smtClean="0"/>
              <a:pPr/>
              <a:t>‹#›</a:t>
            </a:fld>
            <a:endParaRPr lang="en-GB"/>
          </a:p>
        </p:txBody>
      </p:sp>
    </p:spTree>
    <p:extLst>
      <p:ext uri="{BB962C8B-B14F-4D97-AF65-F5344CB8AC3E}">
        <p14:creationId xmlns:p14="http://schemas.microsoft.com/office/powerpoint/2010/main" val="27824741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November 2020</a:t>
            </a:r>
            <a:endParaRPr lang="en-GB"/>
          </a:p>
        </p:txBody>
      </p:sp>
      <p:sp>
        <p:nvSpPr>
          <p:cNvPr id="5" name="Rectangle 4"/>
          <p:cNvSpPr>
            <a:spLocks noGrp="1" noChangeArrowheads="1"/>
          </p:cNvSpPr>
          <p:nvPr>
            <p:ph type="ftr" idx="11"/>
          </p:nvPr>
        </p:nvSpPr>
        <p:spPr>
          <a:ln/>
        </p:spPr>
        <p:txBody>
          <a:bodyPr/>
          <a:lstStyle>
            <a:lvl1pPr>
              <a:defRPr/>
            </a:lvl1pPr>
          </a:lstStyle>
          <a:p>
            <a:r>
              <a:rPr lang="en-GB"/>
              <a:t>Jon Rosdahl, Qualcomm</a:t>
            </a:r>
          </a:p>
        </p:txBody>
      </p:sp>
      <p:sp>
        <p:nvSpPr>
          <p:cNvPr id="6" name="Rectangle 5"/>
          <p:cNvSpPr>
            <a:spLocks noGrp="1" noChangeArrowheads="1"/>
          </p:cNvSpPr>
          <p:nvPr>
            <p:ph type="sldNum" idx="12"/>
          </p:nvPr>
        </p:nvSpPr>
        <p:spPr>
          <a:ln/>
        </p:spPr>
        <p:txBody>
          <a:bodyPr/>
          <a:lstStyle>
            <a:lvl1pPr>
              <a:defRPr/>
            </a:lvl1pPr>
          </a:lstStyle>
          <a:p>
            <a:r>
              <a:rPr lang="en-GB"/>
              <a:t>Slide </a:t>
            </a:r>
            <a:fld id="{6B5E41C2-EF12-4EF2-8280-F2B4208277C2}" type="slidenum">
              <a:rPr lang="en-GB" smtClean="0"/>
              <a:pPr/>
              <a:t>‹#›</a:t>
            </a:fld>
            <a:endParaRPr lang="en-GB"/>
          </a:p>
        </p:txBody>
      </p:sp>
    </p:spTree>
    <p:extLst>
      <p:ext uri="{BB962C8B-B14F-4D97-AF65-F5344CB8AC3E}">
        <p14:creationId xmlns:p14="http://schemas.microsoft.com/office/powerpoint/2010/main" val="38987540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November 2020</a:t>
            </a:r>
            <a:endParaRPr lang="en-GB"/>
          </a:p>
        </p:txBody>
      </p:sp>
      <p:sp>
        <p:nvSpPr>
          <p:cNvPr id="5" name="Rectangle 4"/>
          <p:cNvSpPr>
            <a:spLocks noGrp="1" noChangeArrowheads="1"/>
          </p:cNvSpPr>
          <p:nvPr>
            <p:ph type="ftr" idx="11"/>
          </p:nvPr>
        </p:nvSpPr>
        <p:spPr>
          <a:ln/>
        </p:spPr>
        <p:txBody>
          <a:bodyPr/>
          <a:lstStyle>
            <a:lvl1pPr>
              <a:defRPr/>
            </a:lvl1pPr>
          </a:lstStyle>
          <a:p>
            <a:r>
              <a:rPr lang="en-GB"/>
              <a:t>Jon Rosdahl, Qualcomm</a:t>
            </a:r>
          </a:p>
        </p:txBody>
      </p:sp>
      <p:sp>
        <p:nvSpPr>
          <p:cNvPr id="6" name="Rectangle 5"/>
          <p:cNvSpPr>
            <a:spLocks noGrp="1" noChangeArrowheads="1"/>
          </p:cNvSpPr>
          <p:nvPr>
            <p:ph type="sldNum" idx="12"/>
          </p:nvPr>
        </p:nvSpPr>
        <p:spPr>
          <a:ln/>
        </p:spPr>
        <p:txBody>
          <a:bodyPr/>
          <a:lstStyle>
            <a:lvl1pPr>
              <a:defRPr/>
            </a:lvl1pPr>
          </a:lstStyle>
          <a:p>
            <a:r>
              <a:rPr lang="en-GB"/>
              <a:t>Slide </a:t>
            </a:r>
            <a:fld id="{9B0D65C8-A0CA-4DDA-83BB-897866218593}" type="slidenum">
              <a:rPr lang="en-GB" smtClean="0"/>
              <a:pPr/>
              <a:t>‹#›</a:t>
            </a:fld>
            <a:endParaRPr lang="en-GB"/>
          </a:p>
        </p:txBody>
      </p:sp>
    </p:spTree>
    <p:extLst>
      <p:ext uri="{BB962C8B-B14F-4D97-AF65-F5344CB8AC3E}">
        <p14:creationId xmlns:p14="http://schemas.microsoft.com/office/powerpoint/2010/main" val="7291995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914401" y="685801"/>
            <a:ext cx="10361084"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2051" name="Rectangle 2"/>
          <p:cNvSpPr>
            <a:spLocks noGrp="1" noChangeArrowheads="1"/>
          </p:cNvSpPr>
          <p:nvPr>
            <p:ph type="body" idx="1"/>
          </p:nvPr>
        </p:nvSpPr>
        <p:spPr bwMode="auto">
          <a:xfrm>
            <a:off x="914401" y="1981201"/>
            <a:ext cx="10361084"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8" y="333375"/>
            <a:ext cx="24997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r>
              <a:rPr lang="en-US"/>
              <a:t>November 2020</a:t>
            </a:r>
            <a:endParaRPr lang="en-GB" dirty="0"/>
          </a:p>
        </p:txBody>
      </p:sp>
      <p:sp>
        <p:nvSpPr>
          <p:cNvPr id="1028" name="Rectangle 4"/>
          <p:cNvSpPr>
            <a:spLocks noGrp="1" noChangeArrowheads="1"/>
          </p:cNvSpPr>
          <p:nvPr>
            <p:ph type="ftr"/>
          </p:nvPr>
        </p:nvSpPr>
        <p:spPr bwMode="auto">
          <a:xfrm>
            <a:off x="7143752" y="6475414"/>
            <a:ext cx="4246033"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200">
                <a:solidFill>
                  <a:srgbClr val="000000"/>
                </a:solidFill>
                <a:ea typeface="Arial Unicode MS" pitchFamily="34" charset="-128"/>
                <a:cs typeface="Arial Unicode MS" pitchFamily="34" charset="-128"/>
              </a:defRPr>
            </a:lvl1pPr>
          </a:lstStyle>
          <a:p>
            <a:r>
              <a:rPr lang="en-GB"/>
              <a:t>Jon Rosdahl, Qualcomm</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r>
              <a:rPr lang="en-GB"/>
              <a:t>Slide </a:t>
            </a:r>
            <a:fld id="{D09C756B-EB39-4236-ADBB-73052B179AE4}" type="slidenum">
              <a:rPr lang="en-GB" smtClean="0"/>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2400">
              <a:latin typeface="Times New Roman" pitchFamily="16" charset="0"/>
              <a:ea typeface="MS Gothic" charset="-128"/>
              <a:cs typeface="+mn-cs"/>
            </a:endParaRPr>
          </a:p>
        </p:txBody>
      </p:sp>
      <p:sp>
        <p:nvSpPr>
          <p:cNvPr id="1031" name="Rectangle 7"/>
          <p:cNvSpPr>
            <a:spLocks noChangeArrowheads="1"/>
          </p:cNvSpPr>
          <p:nvPr/>
        </p:nvSpPr>
        <p:spPr bwMode="auto">
          <a:xfrm>
            <a:off x="912285" y="6475413"/>
            <a:ext cx="419987" cy="184666"/>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2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2400">
              <a:latin typeface="Times New Roman" pitchFamily="16" charset="0"/>
              <a:ea typeface="MS Gothic" charset="-128"/>
              <a:cs typeface="+mn-cs"/>
            </a:endParaRPr>
          </a:p>
        </p:txBody>
      </p:sp>
      <p:sp>
        <p:nvSpPr>
          <p:cNvPr id="10" name="Date Placeholder 3"/>
          <p:cNvSpPr txBox="1">
            <a:spLocks/>
          </p:cNvSpPr>
          <p:nvPr/>
        </p:nvSpPr>
        <p:spPr bwMode="auto">
          <a:xfrm>
            <a:off x="4775200" y="357188"/>
            <a:ext cx="6496051" cy="273050"/>
          </a:xfrm>
          <a:prstGeom prst="rect">
            <a:avLst/>
          </a:prstGeom>
          <a:noFill/>
          <a:ln w="9525">
            <a:noFill/>
            <a:round/>
            <a:headEnd/>
            <a:tailEnd/>
          </a:ln>
          <a:effectLst/>
        </p:spPr>
        <p:txBody>
          <a:bodyPr lIns="0" tIns="0" rIns="0" bIns="0" anchor="b"/>
          <a:lstStyle>
            <a:lvl1pPr>
              <a:defRPr/>
            </a:lvl1pPr>
          </a:lstStyle>
          <a:p>
            <a: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800" b="1" dirty="0">
                <a:solidFill>
                  <a:schemeClr val="tx1"/>
                </a:solidFill>
                <a:latin typeface="Times New Roman" pitchFamily="16" charset="0"/>
                <a:ea typeface="MS Gothic" charset="-128"/>
                <a:cs typeface="Arial Unicode MS" charset="0"/>
              </a:rPr>
              <a:t>doc.: IEEE 802.</a:t>
            </a:r>
            <a:r>
              <a:rPr lang="en-US" sz="1800" b="1" dirty="0">
                <a:solidFill>
                  <a:schemeClr val="tx1"/>
                </a:solidFill>
                <a:effectLst/>
              </a:rPr>
              <a:t>11-20-1633r2</a:t>
            </a:r>
            <a:endParaRPr lang="en-GB" sz="1800" b="1" dirty="0">
              <a:solidFill>
                <a:schemeClr val="tx1"/>
              </a:solidFill>
              <a:latin typeface="Times New Roman" pitchFamily="16" charset="0"/>
              <a:ea typeface="MS Gothic" charset="-128"/>
              <a:cs typeface="Arial Unicode MS" charset="0"/>
            </a:endParaRPr>
          </a:p>
        </p:txBody>
      </p:sp>
    </p:spTree>
    <p:extLst>
      <p:ext uri="{BB962C8B-B14F-4D97-AF65-F5344CB8AC3E}">
        <p14:creationId xmlns:p14="http://schemas.microsoft.com/office/powerpoint/2010/main" val="4140644176"/>
      </p:ext>
    </p:extLst>
  </p:cSld>
  <p:clrMap bg1="lt1" tx1="dk1" bg2="lt2" tx2="dk2" accent1="accent1" accent2="accent2" accent3="accent3" accent4="accent4" accent5="accent5" accent6="accent6" hlink="hlink" folHlink="folHlink"/>
  <p:sldLayoutIdLst>
    <p:sldLayoutId id="2147483725" r:id="rId1"/>
    <p:sldLayoutId id="2147483726" r:id="rId2"/>
    <p:sldLayoutId id="2147483727" r:id="rId3"/>
    <p:sldLayoutId id="2147483728" r:id="rId4"/>
    <p:sldLayoutId id="2147483729" r:id="rId5"/>
    <p:sldLayoutId id="2147483730" r:id="rId6"/>
    <p:sldLayoutId id="2147483731" r:id="rId7"/>
    <p:sldLayoutId id="2147483732" r:id="rId8"/>
    <p:sldLayoutId id="2147483733"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1" fontAlgn="base" hangingPunct="1">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1" fontAlgn="base" hangingPunct="1">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8" Type="http://schemas.openxmlformats.org/officeDocument/2006/relationships/hyperlink" Target="http://www.ieee802.org/24/" TargetMode="External"/><Relationship Id="rId3" Type="http://schemas.openxmlformats.org/officeDocument/2006/relationships/hyperlink" Target="http://www.ieee802.org/3/" TargetMode="External"/><Relationship Id="rId7" Type="http://schemas.openxmlformats.org/officeDocument/2006/relationships/hyperlink" Target="http://www.ieee802.org/19/" TargetMode="External"/><Relationship Id="rId2" Type="http://schemas.openxmlformats.org/officeDocument/2006/relationships/hyperlink" Target="http://www.ieee802.org/1/" TargetMode="External"/><Relationship Id="rId1" Type="http://schemas.openxmlformats.org/officeDocument/2006/relationships/slideLayout" Target="../slideLayouts/slideLayout2.xml"/><Relationship Id="rId6" Type="http://schemas.openxmlformats.org/officeDocument/2006/relationships/hyperlink" Target="http://grouper.ieee.org/groups/802/18/" TargetMode="External"/><Relationship Id="rId5" Type="http://schemas.openxmlformats.org/officeDocument/2006/relationships/hyperlink" Target="https://mentor.ieee.org/802.15/documents?is_dcn=agenda&amp;is_group=0000" TargetMode="External"/><Relationship Id="rId4" Type="http://schemas.openxmlformats.org/officeDocument/2006/relationships/hyperlink" Target="https://mentor.ieee.org/802.11/documents?is_dcn=agenda&amp;is_group=0000" TargetMode="External"/><Relationship Id="rId9" Type="http://schemas.openxmlformats.org/officeDocument/2006/relationships/hyperlink" Target="https://mentor.ieee.org/802-ec/dcn/20/ec-20-0175-00-WCSG-Wireless_Treasurer_Report_Nov_2020%20-%20Electronic%20Plenary.pptx"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https://calendar.google.com/calendar/ical/b1i61797rqce8ks5fd9fi7k2nc%40group.calendar.google.com/public/basic.ics" TargetMode="External"/><Relationship Id="rId2" Type="http://schemas.openxmlformats.org/officeDocument/2006/relationships/hyperlink" Target="http://www.ieee802.org/802tele_calendar.html" TargetMode="External"/><Relationship Id="rId1" Type="http://schemas.openxmlformats.org/officeDocument/2006/relationships/slideLayout" Target="../slideLayouts/slideLayout2.xml"/><Relationship Id="rId4" Type="http://schemas.openxmlformats.org/officeDocument/2006/relationships/hyperlink" Target="https://support.office.com/en-us/article/see-your-google-calendar-in-outlook-c1dab514-0ad4-4811-824a-7d02c5e77126"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imat.ieee.org/802.11/attendance-log?p=3183700005&amp;t=47200043" TargetMode="External"/><Relationship Id="rId2" Type="http://schemas.openxmlformats.org/officeDocument/2006/relationships/hyperlink" Target="https://imat.ieee.org/sp7200043/attendance-groups?p=3036700005"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www.ieee802.org/802tele_calendar.html" TargetMode="External"/><Relationship Id="rId2" Type="http://schemas.openxmlformats.org/officeDocument/2006/relationships/hyperlink" Target="http://schedule.802world.com/ics/show?group=11"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29218" y="674307"/>
            <a:ext cx="10363200" cy="749300"/>
          </a:xfrm>
          <a:ln/>
        </p:spPr>
        <p:txBody>
          <a:bodyPr>
            <a:norm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b="0" dirty="0"/>
              <a:t>1st Vice Chair Report - Nov 2020 - Electronic Plenary</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2020-11-10</a:t>
            </a:r>
          </a:p>
        </p:txBody>
      </p:sp>
      <p:sp>
        <p:nvSpPr>
          <p:cNvPr id="6" name="Date Placeholder 3"/>
          <p:cNvSpPr>
            <a:spLocks noGrp="1"/>
          </p:cNvSpPr>
          <p:nvPr>
            <p:ph type="dt" idx="10"/>
          </p:nvPr>
        </p:nvSpPr>
        <p:spPr/>
        <p:txBody>
          <a:bodyPr/>
          <a:lstStyle/>
          <a:p>
            <a:r>
              <a:rPr lang="en-US"/>
              <a:t>November 2020</a:t>
            </a:r>
            <a:endParaRPr lang="en-GB" dirty="0"/>
          </a:p>
        </p:txBody>
      </p:sp>
      <p:sp>
        <p:nvSpPr>
          <p:cNvPr id="7" name="Footer Placeholder 4"/>
          <p:cNvSpPr>
            <a:spLocks noGrp="1"/>
          </p:cNvSpPr>
          <p:nvPr>
            <p:ph type="ftr" idx="11"/>
          </p:nvPr>
        </p:nvSpPr>
        <p:spPr/>
        <p:txBody>
          <a:bodyPr/>
          <a:lstStyle/>
          <a:p>
            <a:r>
              <a:rPr lang="en-GB"/>
              <a:t>Jon Rosdahl, Qualcomm</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3">
            <a:extLst>
              <a:ext uri="{FF2B5EF4-FFF2-40B4-BE49-F238E27FC236}">
                <a16:creationId xmlns:a16="http://schemas.microsoft.com/office/drawing/2014/main" id="{AFC3DD29-9CAC-4260-9BE4-AE28C71128F4}"/>
              </a:ext>
            </a:extLst>
          </p:cNvPr>
          <p:cNvGraphicFramePr>
            <a:graphicFrameLocks noChangeAspect="1"/>
          </p:cNvGraphicFramePr>
          <p:nvPr>
            <p:extLst>
              <p:ext uri="{D42A27DB-BD31-4B8C-83A1-F6EECF244321}">
                <p14:modId xmlns:p14="http://schemas.microsoft.com/office/powerpoint/2010/main" val="777685483"/>
              </p:ext>
            </p:extLst>
          </p:nvPr>
        </p:nvGraphicFramePr>
        <p:xfrm>
          <a:off x="993775" y="2382457"/>
          <a:ext cx="9750425" cy="2702307"/>
        </p:xfrm>
        <a:graphic>
          <a:graphicData uri="http://schemas.openxmlformats.org/presentationml/2006/ole">
            <mc:AlternateContent xmlns:mc="http://schemas.openxmlformats.org/markup-compatibility/2006">
              <mc:Choice xmlns:v="urn:schemas-microsoft-com:vml" Requires="v">
                <p:oleObj spid="_x0000_s1026" name="Document" r:id="rId4" imgW="8253180" imgH="2529696" progId="Word.Document.8">
                  <p:embed/>
                </p:oleObj>
              </mc:Choice>
              <mc:Fallback>
                <p:oleObj name="Document" r:id="rId4" imgW="8253180" imgH="2529696" progId="Word.Document.8">
                  <p:embed/>
                  <p:pic>
                    <p:nvPicPr>
                      <p:cNvPr id="9" name="Object 3">
                        <a:extLst>
                          <a:ext uri="{FF2B5EF4-FFF2-40B4-BE49-F238E27FC236}">
                            <a16:creationId xmlns:a16="http://schemas.microsoft.com/office/drawing/2014/main" id="{AFC3DD29-9CAC-4260-9BE4-AE28C71128F4}"/>
                          </a:ext>
                        </a:extLst>
                      </p:cNvPr>
                      <p:cNvPicPr>
                        <a:picLocks noChangeAspect="1" noChangeArrowheads="1"/>
                      </p:cNvPicPr>
                      <p:nvPr/>
                    </p:nvPicPr>
                    <p:blipFill>
                      <a:blip r:embed="rId5"/>
                      <a:srcRect/>
                      <a:stretch>
                        <a:fillRect/>
                      </a:stretch>
                    </p:blipFill>
                    <p:spPr bwMode="auto">
                      <a:xfrm>
                        <a:off x="993775" y="2382457"/>
                        <a:ext cx="9750425" cy="2702307"/>
                      </a:xfrm>
                      <a:prstGeom prst="rect">
                        <a:avLst/>
                      </a:prstGeom>
                      <a:noFill/>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2"/>
            <a:ext cx="7770813" cy="609599"/>
          </a:xfrm>
        </p:spPr>
        <p:txBody>
          <a:bodyPr/>
          <a:lstStyle/>
          <a:p>
            <a:pPr rtl="0" eaLnBrk="1" fontAlgn="base" hangingPunct="1"/>
            <a:r>
              <a:rPr lang="en-US" b="0" dirty="0">
                <a:cs typeface="+mj-cs"/>
              </a:rPr>
              <a:t>M3.7</a:t>
            </a:r>
            <a:r>
              <a:rPr lang="en-US" dirty="0">
                <a:cs typeface="+mj-cs"/>
              </a:rPr>
              <a:t> </a:t>
            </a:r>
            <a:r>
              <a:rPr lang="en-US" b="0" dirty="0">
                <a:cs typeface="+mj-cs"/>
              </a:rPr>
              <a:t>Recording attendance</a:t>
            </a:r>
            <a:endParaRPr lang="en-US" dirty="0"/>
          </a:p>
        </p:txBody>
      </p:sp>
      <p:sp>
        <p:nvSpPr>
          <p:cNvPr id="3" name="Content Placeholder 2"/>
          <p:cNvSpPr>
            <a:spLocks noGrp="1"/>
          </p:cNvSpPr>
          <p:nvPr>
            <p:ph idx="1"/>
          </p:nvPr>
        </p:nvSpPr>
        <p:spPr>
          <a:xfrm>
            <a:off x="929219" y="1219200"/>
            <a:ext cx="10460566" cy="5181600"/>
          </a:xfrm>
        </p:spPr>
        <p:txBody>
          <a:bodyPr>
            <a:normAutofit/>
          </a:bodyPr>
          <a:lstStyle/>
          <a:p>
            <a:pPr>
              <a:lnSpc>
                <a:spcPct val="90000"/>
              </a:lnSpc>
            </a:pPr>
            <a:r>
              <a:rPr lang="en-GB" dirty="0"/>
              <a:t>It is a </a:t>
            </a:r>
            <a:r>
              <a:rPr lang="en-GB" dirty="0">
                <a:solidFill>
                  <a:srgbClr val="FF3300"/>
                </a:solidFill>
              </a:rPr>
              <a:t>requirement</a:t>
            </a:r>
            <a:r>
              <a:rPr lang="en-GB" dirty="0"/>
              <a:t> that attendees record their participation at an 802.11 session and declare their affiliation.  This record is usually made using the IMAT attendance system.</a:t>
            </a:r>
          </a:p>
          <a:p>
            <a:pPr lvl="1">
              <a:lnSpc>
                <a:spcPct val="90000"/>
              </a:lnSpc>
            </a:pPr>
            <a:r>
              <a:rPr lang="en-GB" dirty="0"/>
              <a:t>If you wish to participate without recording attendance,  send an email per session to the WG 2</a:t>
            </a:r>
            <a:r>
              <a:rPr lang="en-GB" baseline="30000" dirty="0"/>
              <a:t>nd</a:t>
            </a:r>
            <a:r>
              <a:rPr lang="en-GB" dirty="0"/>
              <a:t> vice chair declaring your participation and affiliation.   </a:t>
            </a:r>
            <a:r>
              <a:rPr lang="en-GB" dirty="0">
                <a:solidFill>
                  <a:schemeClr val="bg1"/>
                </a:solidFill>
              </a:rPr>
              <a:t>You cannot gain or maintain 802.11 voting membership using this method.</a:t>
            </a:r>
          </a:p>
          <a:p>
            <a:pPr>
              <a:lnSpc>
                <a:spcPct val="90000"/>
              </a:lnSpc>
            </a:pPr>
            <a:r>
              <a:rPr lang="en-GB" dirty="0">
                <a:solidFill>
                  <a:schemeClr val="bg1"/>
                </a:solidFill>
              </a:rPr>
              <a:t>You must record 75% attendance of required 802.11 slots in a session for that session to count towards gaining or maintaining 802.11 voting membership</a:t>
            </a:r>
          </a:p>
          <a:p>
            <a:pPr lvl="1">
              <a:lnSpc>
                <a:spcPct val="90000"/>
              </a:lnSpc>
            </a:pPr>
            <a:r>
              <a:rPr lang="en-GB" dirty="0"/>
              <a:t>You need a single IEEE-SA web account</a:t>
            </a:r>
          </a:p>
          <a:p>
            <a:pPr lvl="2">
              <a:lnSpc>
                <a:spcPct val="90000"/>
              </a:lnSpc>
            </a:pPr>
            <a:r>
              <a:rPr lang="en-GB" sz="2000" dirty="0"/>
              <a:t>The IEEE SA web account requires a working email address</a:t>
            </a:r>
          </a:p>
          <a:p>
            <a:pPr lvl="2">
              <a:lnSpc>
                <a:spcPct val="90000"/>
              </a:lnSpc>
            </a:pPr>
            <a:r>
              <a:rPr lang="en-GB" sz="2000" dirty="0"/>
              <a:t>do not remove your email address from the account</a:t>
            </a:r>
          </a:p>
          <a:p>
            <a:pPr lvl="1">
              <a:lnSpc>
                <a:spcPct val="90000"/>
              </a:lnSpc>
            </a:pPr>
            <a:r>
              <a:rPr lang="en-GB" dirty="0"/>
              <a:t>Use the email address associated with that web account when registering attendance</a:t>
            </a:r>
          </a:p>
          <a:p>
            <a:pPr lvl="2">
              <a:lnSpc>
                <a:spcPct val="90000"/>
              </a:lnSpc>
            </a:pPr>
            <a:r>
              <a:rPr lang="en-GB" sz="2000" dirty="0"/>
              <a:t>If you change email addresses, update the web account,  don’t create a new web account,  or your membership status may not be calculated properly</a:t>
            </a:r>
          </a:p>
          <a:p>
            <a:pPr lvl="1">
              <a:lnSpc>
                <a:spcPct val="90000"/>
              </a:lnSpc>
            </a:pPr>
            <a:r>
              <a:rPr lang="en-GB" sz="2400" dirty="0"/>
              <a:t>Record attendance using this URL:</a:t>
            </a:r>
            <a:r>
              <a:rPr lang="en-US" sz="2400" dirty="0"/>
              <a:t>  </a:t>
            </a:r>
            <a:r>
              <a:rPr lang="en-US" sz="2400" b="1" dirty="0">
                <a:solidFill>
                  <a:schemeClr val="tx2"/>
                </a:solidFill>
              </a:rPr>
              <a:t>IMAT.IEEE.ORG/</a:t>
            </a:r>
          </a:p>
        </p:txBody>
      </p:sp>
      <p:sp>
        <p:nvSpPr>
          <p:cNvPr id="6" name="Date Placeholder 5"/>
          <p:cNvSpPr>
            <a:spLocks noGrp="1"/>
          </p:cNvSpPr>
          <p:nvPr>
            <p:ph type="dt" idx="10"/>
          </p:nvPr>
        </p:nvSpPr>
        <p:spPr/>
        <p:txBody>
          <a:bodyPr/>
          <a:lstStyle/>
          <a:p>
            <a:r>
              <a:rPr lang="en-US"/>
              <a:t>November 2020</a:t>
            </a:r>
            <a:endParaRPr lang="en-GB" dirty="0"/>
          </a:p>
        </p:txBody>
      </p:sp>
      <p:sp>
        <p:nvSpPr>
          <p:cNvPr id="5" name="Footer Placeholder 4"/>
          <p:cNvSpPr>
            <a:spLocks noGrp="1"/>
          </p:cNvSpPr>
          <p:nvPr>
            <p:ph type="ftr" idx="11"/>
          </p:nvPr>
        </p:nvSpPr>
        <p:spPr/>
        <p:txBody>
          <a:bodyPr/>
          <a:lstStyle/>
          <a:p>
            <a:r>
              <a:rPr lang="en-GB" dirty="0"/>
              <a:t>Jon Rosdahl, Qualcomm</a:t>
            </a:r>
          </a:p>
        </p:txBody>
      </p:sp>
      <p:sp>
        <p:nvSpPr>
          <p:cNvPr id="4" name="Slide Number Placeholder 3">
            <a:extLst>
              <a:ext uri="{FF2B5EF4-FFF2-40B4-BE49-F238E27FC236}">
                <a16:creationId xmlns:a16="http://schemas.microsoft.com/office/drawing/2014/main" id="{FD4C263C-D4B0-4954-9299-2BA60A02869B}"/>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26134976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73E333E-091A-48F6-A0FB-DE73CAF3D5CA}"/>
              </a:ext>
            </a:extLst>
          </p:cNvPr>
          <p:cNvSpPr>
            <a:spLocks noGrp="1"/>
          </p:cNvSpPr>
          <p:nvPr>
            <p:ph type="title"/>
          </p:nvPr>
        </p:nvSpPr>
        <p:spPr>
          <a:xfrm>
            <a:off x="914401" y="685802"/>
            <a:ext cx="10361084" cy="301624"/>
          </a:xfrm>
        </p:spPr>
        <p:txBody>
          <a:bodyPr/>
          <a:lstStyle/>
          <a:p>
            <a:r>
              <a:rPr lang="en-US" sz="2400" dirty="0"/>
              <a:t>Letter to 802 LMSC Participants regarding November 2020</a:t>
            </a:r>
          </a:p>
        </p:txBody>
      </p:sp>
      <p:sp>
        <p:nvSpPr>
          <p:cNvPr id="3" name="Content Placeholder 2">
            <a:extLst>
              <a:ext uri="{FF2B5EF4-FFF2-40B4-BE49-F238E27FC236}">
                <a16:creationId xmlns:a16="http://schemas.microsoft.com/office/drawing/2014/main" id="{8C4D98F9-2C0B-47C7-B8D9-2CB5C7E42934}"/>
              </a:ext>
            </a:extLst>
          </p:cNvPr>
          <p:cNvSpPr>
            <a:spLocks noGrp="1"/>
          </p:cNvSpPr>
          <p:nvPr>
            <p:ph idx="1"/>
          </p:nvPr>
        </p:nvSpPr>
        <p:spPr>
          <a:xfrm>
            <a:off x="914401" y="1066803"/>
            <a:ext cx="10361084" cy="4113213"/>
          </a:xfrm>
        </p:spPr>
        <p:txBody>
          <a:bodyPr/>
          <a:lstStyle/>
          <a:p>
            <a:r>
              <a:rPr lang="en-US" sz="2000" b="0" dirty="0"/>
              <a:t>Dear IEEE 802 LMSC Participants,</a:t>
            </a:r>
          </a:p>
          <a:p>
            <a:r>
              <a:rPr lang="en-US" sz="2000" b="0" dirty="0"/>
              <a:t>As previously noted, the November 2020 IEEE 802 Plenary will not be held in Bangkok.  This week the IEEE 802 Executive Committee approved holding the 2020 November IEEE 802 Plenary electronically.  For the 2020 November Electronic Plenary Session, the opening IEEE 802 LMSC meeting shall be held on 30 October 2020 from 1:00-3:00 pm ET and the closing IEEE 802 LMSC meeting shall be held on 13 November 2020 from 1:00-5:00 pm ET.    </a:t>
            </a:r>
          </a:p>
          <a:p>
            <a:r>
              <a:rPr lang="en-US" sz="2000" b="0" dirty="0"/>
              <a:t>Further details for specific WG’s and TAG’s will be provided by the respective chairs.  </a:t>
            </a:r>
          </a:p>
          <a:p>
            <a:r>
              <a:rPr lang="en-US" sz="2000" b="0" dirty="0"/>
              <a:t>As we take these necessary steps during these challenging times, the IEEE 802 Executive Committee appreciates your patience and dedication, as demonstrated by your ongoing participation in the various web meetings with the goal of progressing the various standardization activities.   </a:t>
            </a:r>
          </a:p>
          <a:p>
            <a:r>
              <a:rPr lang="en-US" sz="2000" b="0" dirty="0"/>
              <a:t>I hope you and your families continue to be as well as possible in the face of the COVID-19 pandemic.  Stay safe and be well.</a:t>
            </a:r>
          </a:p>
          <a:p>
            <a:r>
              <a:rPr lang="en-US" sz="2000" b="0" dirty="0"/>
              <a:t>Sincerely,</a:t>
            </a:r>
          </a:p>
          <a:p>
            <a:r>
              <a:rPr lang="en-US" sz="2000" b="0" dirty="0"/>
              <a:t>Paul </a:t>
            </a:r>
            <a:r>
              <a:rPr lang="en-US" sz="2000" b="0" dirty="0" err="1"/>
              <a:t>Nikolich</a:t>
            </a:r>
            <a:br>
              <a:rPr lang="en-US" sz="2000" b="0" dirty="0"/>
            </a:br>
            <a:r>
              <a:rPr lang="en-US" sz="2000" b="0" dirty="0"/>
              <a:t>Chair, IEEE 802 LAN/MAN Standards Committee</a:t>
            </a:r>
          </a:p>
        </p:txBody>
      </p:sp>
      <p:sp>
        <p:nvSpPr>
          <p:cNvPr id="4" name="Date Placeholder 3">
            <a:extLst>
              <a:ext uri="{FF2B5EF4-FFF2-40B4-BE49-F238E27FC236}">
                <a16:creationId xmlns:a16="http://schemas.microsoft.com/office/drawing/2014/main" id="{E6AFAF58-D5A9-484F-985C-B3B809C360E7}"/>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November 2020</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5" name="Footer Placeholder 4">
            <a:extLst>
              <a:ext uri="{FF2B5EF4-FFF2-40B4-BE49-F238E27FC236}">
                <a16:creationId xmlns:a16="http://schemas.microsoft.com/office/drawing/2014/main" id="{03291D7B-80A2-462F-A0A1-5BBA901F338A}"/>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defRPr/>
            </a:pPr>
            <a:r>
              <a:rPr kumimoji="0" lang="en-GB" sz="1200" b="0" i="0" u="none" strike="noStrike" kern="1200" cap="none" spc="0" normalizeH="0" baseline="0" noProof="0">
                <a:ln>
                  <a:noFill/>
                </a:ln>
                <a:solidFill>
                  <a:srgbClr val="000000"/>
                </a:solidFill>
                <a:effectLst/>
                <a:uLnTx/>
                <a:uFillTx/>
                <a:latin typeface="Times New Roman" pitchFamily="18" charset="0"/>
                <a:ea typeface="Arial Unicode MS" pitchFamily="34" charset="-128"/>
              </a:rPr>
              <a:t>Jon Rosdahl, Qualcomm</a:t>
            </a:r>
            <a:endParaRPr kumimoji="0" lang="en-GB" sz="1200" b="0" i="0" u="none" strike="noStrike" kern="1200" cap="none" spc="0" normalizeH="0" baseline="0" noProof="0" dirty="0">
              <a:ln>
                <a:noFill/>
              </a:ln>
              <a:solidFill>
                <a:srgbClr val="000000"/>
              </a:solidFill>
              <a:effectLst/>
              <a:uLnTx/>
              <a:uFillTx/>
              <a:latin typeface="Times New Roman" pitchFamily="18" charset="0"/>
              <a:ea typeface="Arial Unicode MS" pitchFamily="34" charset="-128"/>
            </a:endParaRPr>
          </a:p>
        </p:txBody>
      </p:sp>
      <p:sp>
        <p:nvSpPr>
          <p:cNvPr id="6" name="Slide Number Placeholder 5">
            <a:extLst>
              <a:ext uri="{FF2B5EF4-FFF2-40B4-BE49-F238E27FC236}">
                <a16:creationId xmlns:a16="http://schemas.microsoft.com/office/drawing/2014/main" id="{0F4DA70F-4070-444A-A2E4-5D2FE6D29BF3}"/>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440F5867-744E-4AA6-B0ED-4C44D2DFBB7B}"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11</a:t>
            </a:fld>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Tree>
    <p:extLst>
      <p:ext uri="{BB962C8B-B14F-4D97-AF65-F5344CB8AC3E}">
        <p14:creationId xmlns:p14="http://schemas.microsoft.com/office/powerpoint/2010/main" val="36243464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3.9 - 2021 </a:t>
            </a:r>
            <a:r>
              <a:rPr lang="en-US" dirty="0"/>
              <a:t>Future Venues</a:t>
            </a:r>
          </a:p>
        </p:txBody>
      </p:sp>
      <p:sp>
        <p:nvSpPr>
          <p:cNvPr id="4" name="Text Placeholder 3"/>
          <p:cNvSpPr>
            <a:spLocks noGrp="1"/>
          </p:cNvSpPr>
          <p:nvPr>
            <p:ph idx="1"/>
          </p:nvPr>
        </p:nvSpPr>
        <p:spPr/>
        <p:txBody>
          <a:bodyPr/>
          <a:lstStyle/>
          <a:p>
            <a:r>
              <a:rPr lang="en-US" dirty="0"/>
              <a:t>Interim: 10-15 January </a:t>
            </a:r>
            <a:r>
              <a:rPr lang="es-ES" b="0" strike="sngStrike" dirty="0"/>
              <a:t>Hotel Irvine, Irvine CA USA – TBC </a:t>
            </a:r>
            <a:r>
              <a:rPr lang="es-ES" dirty="0"/>
              <a:t>- Electronic</a:t>
            </a:r>
            <a:endParaRPr lang="en-US" dirty="0"/>
          </a:p>
          <a:p>
            <a:r>
              <a:rPr lang="en-US" dirty="0"/>
              <a:t>Plenary: 14-19 March </a:t>
            </a:r>
            <a:r>
              <a:rPr lang="en-US" b="0" dirty="0"/>
              <a:t>Hyatt Regency Denver at Colorado Convention Center</a:t>
            </a:r>
            <a:endParaRPr lang="sv-SE" dirty="0"/>
          </a:p>
          <a:p>
            <a:r>
              <a:rPr lang="sv-SE" dirty="0"/>
              <a:t>	IEEE 802 </a:t>
            </a:r>
            <a:r>
              <a:rPr lang="en-US" strike="sngStrike" dirty="0"/>
              <a:t>40</a:t>
            </a:r>
            <a:r>
              <a:rPr lang="en-US" strike="sngStrike" baseline="30000" dirty="0"/>
              <a:t>th</a:t>
            </a:r>
            <a:r>
              <a:rPr lang="en-US" strike="sngStrike" dirty="0"/>
              <a:t> </a:t>
            </a:r>
            <a:r>
              <a:rPr lang="en-US" dirty="0">
                <a:solidFill>
                  <a:srgbClr val="FF0000"/>
                </a:solidFill>
              </a:rPr>
              <a:t>41</a:t>
            </a:r>
            <a:r>
              <a:rPr lang="en-US" baseline="30000" dirty="0">
                <a:solidFill>
                  <a:srgbClr val="FF0000"/>
                </a:solidFill>
              </a:rPr>
              <a:t>st</a:t>
            </a:r>
            <a:r>
              <a:rPr lang="en-US" dirty="0"/>
              <a:t> Anniversary Celebrations!!</a:t>
            </a:r>
          </a:p>
          <a:p>
            <a:r>
              <a:rPr lang="en-US" dirty="0"/>
              <a:t>Interim: 9-14 May </a:t>
            </a:r>
            <a:r>
              <a:rPr lang="en-US" b="0" dirty="0"/>
              <a:t>Panama Hilton, Panama, Panama - TBC</a:t>
            </a:r>
            <a:endParaRPr lang="en-US" dirty="0"/>
          </a:p>
          <a:p>
            <a:r>
              <a:rPr lang="en-US" dirty="0"/>
              <a:t>Plenary: 11-16 July </a:t>
            </a:r>
            <a:r>
              <a:rPr lang="en-US" b="0" dirty="0"/>
              <a:t>Marriott Madrid Auditorium, Madrid, Spain - TBC</a:t>
            </a:r>
            <a:endParaRPr lang="en-US" dirty="0"/>
          </a:p>
          <a:p>
            <a:r>
              <a:rPr lang="en-US" dirty="0"/>
              <a:t>Interim: 12-17 Sept </a:t>
            </a:r>
            <a:r>
              <a:rPr lang="fi-FI" b="0" dirty="0"/>
              <a:t>Hilton Waikoloa Village, Kona, HI, USA</a:t>
            </a:r>
            <a:endParaRPr lang="en-US" dirty="0"/>
          </a:p>
          <a:p>
            <a:r>
              <a:rPr lang="en-US" dirty="0"/>
              <a:t>Plenary: 14-19 November </a:t>
            </a:r>
            <a:r>
              <a:rPr lang="fr-FR" b="0" dirty="0"/>
              <a:t>Hyatt Regency Vancouver, Vancouver Canada</a:t>
            </a:r>
            <a:endParaRPr lang="en-US" dirty="0"/>
          </a:p>
        </p:txBody>
      </p:sp>
      <p:sp>
        <p:nvSpPr>
          <p:cNvPr id="15" name="Date Placeholder 14">
            <a:extLst>
              <a:ext uri="{FF2B5EF4-FFF2-40B4-BE49-F238E27FC236}">
                <a16:creationId xmlns:a16="http://schemas.microsoft.com/office/drawing/2014/main" id="{7E801F79-7CC0-4F91-B7A7-55EF76FAF743}"/>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November 2020</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16" name="Footer Placeholder 15">
            <a:extLst>
              <a:ext uri="{FF2B5EF4-FFF2-40B4-BE49-F238E27FC236}">
                <a16:creationId xmlns:a16="http://schemas.microsoft.com/office/drawing/2014/main" id="{B7FAB641-08D5-4FC0-9CBF-DA696C27F610}"/>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defRPr/>
            </a:pPr>
            <a:r>
              <a:rPr kumimoji="0" lang="en-GB" sz="1400" b="0" i="0" u="none" strike="noStrike" kern="1200" cap="none" spc="0" normalizeH="0" baseline="0" noProof="0">
                <a:ln>
                  <a:noFill/>
                </a:ln>
                <a:solidFill>
                  <a:srgbClr val="000000"/>
                </a:solidFill>
                <a:effectLst/>
                <a:uLnTx/>
                <a:uFillTx/>
                <a:latin typeface="Times New Roman" pitchFamily="16" charset="0"/>
                <a:ea typeface="Arial Unicode MS" pitchFamily="34" charset="-128"/>
              </a:rPr>
              <a:t>Jon Rosdahl, Qualcomm</a:t>
            </a:r>
            <a:endParaRPr kumimoji="0" lang="en-GB" sz="1400" b="0" i="0" u="none" strike="noStrike" kern="1200" cap="none" spc="0" normalizeH="0" baseline="0" noProof="0" dirty="0">
              <a:ln>
                <a:noFill/>
              </a:ln>
              <a:solidFill>
                <a:srgbClr val="000000"/>
              </a:solidFill>
              <a:effectLst/>
              <a:uLnTx/>
              <a:uFillTx/>
              <a:latin typeface="Times New Roman" pitchFamily="16" charset="0"/>
              <a:ea typeface="Arial Unicode MS" pitchFamily="34" charset="-128"/>
            </a:endParaRPr>
          </a:p>
        </p:txBody>
      </p:sp>
      <p:sp>
        <p:nvSpPr>
          <p:cNvPr id="17" name="Slide Number Placeholder 16">
            <a:extLst>
              <a:ext uri="{FF2B5EF4-FFF2-40B4-BE49-F238E27FC236}">
                <a16:creationId xmlns:a16="http://schemas.microsoft.com/office/drawing/2014/main" id="{1E52803C-3EAF-4433-AC68-A9A1DAF07117}"/>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440F5867-744E-4AA6-B0ED-4C44D2DFBB7B}"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12</a:t>
            </a:fld>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Tree>
    <p:extLst>
      <p:ext uri="{BB962C8B-B14F-4D97-AF65-F5344CB8AC3E}">
        <p14:creationId xmlns:p14="http://schemas.microsoft.com/office/powerpoint/2010/main" val="11536502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2207568" y="2204865"/>
            <a:ext cx="7772400" cy="1362075"/>
          </a:xfrm>
        </p:spPr>
        <p:txBody>
          <a:bodyPr/>
          <a:lstStyle/>
          <a:p>
            <a:r>
              <a:rPr lang="en-US" sz="3600" dirty="0"/>
              <a:t>802.11 WG Closing Plenary</a:t>
            </a:r>
          </a:p>
        </p:txBody>
      </p:sp>
      <p:sp>
        <p:nvSpPr>
          <p:cNvPr id="8" name="Text Placeholder 7"/>
          <p:cNvSpPr>
            <a:spLocks noGrp="1"/>
          </p:cNvSpPr>
          <p:nvPr>
            <p:ph type="body" idx="1"/>
          </p:nvPr>
        </p:nvSpPr>
        <p:spPr>
          <a:xfrm>
            <a:off x="2063552" y="4077073"/>
            <a:ext cx="7772400" cy="1500187"/>
          </a:xfrm>
        </p:spPr>
        <p:txBody>
          <a:bodyPr/>
          <a:lstStyle/>
          <a:p>
            <a:r>
              <a:rPr lang="en-US" dirty="0"/>
              <a:t>Agenda Items:</a:t>
            </a:r>
          </a:p>
          <a:p>
            <a:r>
              <a:rPr lang="en-US" dirty="0"/>
              <a:t>3.1.2 – Straw Poll</a:t>
            </a:r>
          </a:p>
          <a:p>
            <a:r>
              <a:rPr lang="en-US" dirty="0"/>
              <a:t>3.1.3 -- Future venues status and discussion</a:t>
            </a:r>
          </a:p>
          <a:p>
            <a:endParaRPr lang="en-US" dirty="0"/>
          </a:p>
          <a:p>
            <a:endParaRPr lang="en-US" dirty="0"/>
          </a:p>
        </p:txBody>
      </p:sp>
      <p:sp>
        <p:nvSpPr>
          <p:cNvPr id="6" name="Date Placeholder 5"/>
          <p:cNvSpPr>
            <a:spLocks noGrp="1"/>
          </p:cNvSpPr>
          <p:nvPr>
            <p:ph type="dt" idx="10"/>
          </p:nvPr>
        </p:nvSpPr>
        <p:spPr>
          <a:xfrm>
            <a:off x="0" y="333375"/>
            <a:ext cx="2500313" cy="273050"/>
          </a:xfrm>
        </p:spPr>
        <p:txBody>
          <a:bodyPr/>
          <a:lstStyle/>
          <a:p>
            <a:r>
              <a:rPr lang="en-US"/>
              <a:t>November 2020</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2" name="Slide Number Placeholder 1">
            <a:extLst>
              <a:ext uri="{FF2B5EF4-FFF2-40B4-BE49-F238E27FC236}">
                <a16:creationId xmlns:a16="http://schemas.microsoft.com/office/drawing/2014/main" id="{B6471B00-D561-4706-9119-80B8D07348EB}"/>
              </a:ext>
            </a:extLst>
          </p:cNvPr>
          <p:cNvSpPr>
            <a:spLocks noGrp="1"/>
          </p:cNvSpPr>
          <p:nvPr>
            <p:ph type="sldNum" idx="12"/>
          </p:nvPr>
        </p:nvSpPr>
        <p:spPr/>
        <p:txBody>
          <a:bodyPr/>
          <a:lstStyle/>
          <a:p>
            <a:r>
              <a:rPr lang="en-GB"/>
              <a:t>Slide </a:t>
            </a:r>
            <a:fld id="{3ABCC52B-A3F7-440B-BBF2-55191E6E7773}" type="slidenum">
              <a:rPr lang="en-GB" smtClean="0"/>
              <a:pPr/>
              <a:t>13</a:t>
            </a:fld>
            <a:endParaRPr lang="en-GB"/>
          </a:p>
        </p:txBody>
      </p:sp>
    </p:spTree>
    <p:extLst>
      <p:ext uri="{BB962C8B-B14F-4D97-AF65-F5344CB8AC3E}">
        <p14:creationId xmlns:p14="http://schemas.microsoft.com/office/powerpoint/2010/main" val="3219788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0FF671D6-FDDA-4A19-8C83-488CA38272BA}"/>
              </a:ext>
            </a:extLst>
          </p:cNvPr>
          <p:cNvSpPr>
            <a:spLocks noGrp="1"/>
          </p:cNvSpPr>
          <p:nvPr>
            <p:ph type="title"/>
          </p:nvPr>
        </p:nvSpPr>
        <p:spPr>
          <a:xfrm>
            <a:off x="914401" y="685801"/>
            <a:ext cx="10361084" cy="533399"/>
          </a:xfrm>
        </p:spPr>
        <p:txBody>
          <a:bodyPr/>
          <a:lstStyle/>
          <a:p>
            <a:r>
              <a:rPr lang="en-US" dirty="0"/>
              <a:t>3.1.2 – Straw Poll</a:t>
            </a:r>
          </a:p>
        </p:txBody>
      </p:sp>
      <p:sp>
        <p:nvSpPr>
          <p:cNvPr id="8" name="Content Placeholder 7">
            <a:extLst>
              <a:ext uri="{FF2B5EF4-FFF2-40B4-BE49-F238E27FC236}">
                <a16:creationId xmlns:a16="http://schemas.microsoft.com/office/drawing/2014/main" id="{7B8A0CA0-9C1E-4722-82B0-EF1FBB7A6360}"/>
              </a:ext>
            </a:extLst>
          </p:cNvPr>
          <p:cNvSpPr>
            <a:spLocks noGrp="1"/>
          </p:cNvSpPr>
          <p:nvPr>
            <p:ph idx="1"/>
          </p:nvPr>
        </p:nvSpPr>
        <p:spPr>
          <a:xfrm>
            <a:off x="914401" y="1600201"/>
            <a:ext cx="10361084" cy="4494214"/>
          </a:xfrm>
        </p:spPr>
        <p:txBody>
          <a:bodyPr/>
          <a:lstStyle/>
          <a:p>
            <a:r>
              <a:rPr lang="en-US" dirty="0"/>
              <a:t>When do you expect the next in person 802.11 Session will be?</a:t>
            </a:r>
          </a:p>
          <a:p>
            <a:pPr lvl="1"/>
            <a:r>
              <a:rPr lang="en-US" sz="2400" dirty="0"/>
              <a:t>		A.– March 2021     		17/217 (  8%)</a:t>
            </a:r>
          </a:p>
          <a:p>
            <a:pPr lvl="1"/>
            <a:r>
              <a:rPr lang="en-US" sz="2400" dirty="0"/>
              <a:t>      B.- May 2021       		14/217 (  6%)</a:t>
            </a:r>
          </a:p>
          <a:p>
            <a:pPr lvl="1"/>
            <a:r>
              <a:rPr lang="en-US" sz="2400" dirty="0"/>
              <a:t>      C. - July 2021     			57/217 ( 26%)</a:t>
            </a:r>
          </a:p>
          <a:p>
            <a:pPr lvl="1"/>
            <a:r>
              <a:rPr lang="en-US" sz="2400" dirty="0"/>
              <a:t>      D.- Sept 2021      			29/217 ( 13%)</a:t>
            </a:r>
          </a:p>
          <a:p>
            <a:pPr lvl="1"/>
            <a:r>
              <a:rPr lang="en-US" sz="2400" dirty="0"/>
              <a:t>      E.- November 2021  		16/217 (  7%)</a:t>
            </a:r>
          </a:p>
          <a:p>
            <a:pPr lvl="1"/>
            <a:r>
              <a:rPr lang="en-US" sz="2400" dirty="0"/>
              <a:t>      F.- after 2021     			25/217 ( 12%)</a:t>
            </a:r>
          </a:p>
          <a:p>
            <a:pPr lvl="1"/>
            <a:r>
              <a:rPr lang="en-US" sz="2400" dirty="0"/>
              <a:t>		No Answer      			59/217 ( 27%)</a:t>
            </a:r>
          </a:p>
          <a:p>
            <a:endParaRPr lang="en-US" dirty="0"/>
          </a:p>
        </p:txBody>
      </p:sp>
      <p:sp>
        <p:nvSpPr>
          <p:cNvPr id="4" name="Date Placeholder 3">
            <a:extLst>
              <a:ext uri="{FF2B5EF4-FFF2-40B4-BE49-F238E27FC236}">
                <a16:creationId xmlns:a16="http://schemas.microsoft.com/office/drawing/2014/main" id="{D89E5204-9BDD-4980-B56F-93B1A3D151A5}"/>
              </a:ext>
            </a:extLst>
          </p:cNvPr>
          <p:cNvSpPr>
            <a:spLocks noGrp="1"/>
          </p:cNvSpPr>
          <p:nvPr>
            <p:ph type="dt" idx="10"/>
          </p:nvPr>
        </p:nvSpPr>
        <p:spPr/>
        <p:txBody>
          <a:bodyPr/>
          <a:lstStyle/>
          <a:p>
            <a:r>
              <a:rPr lang="en-US"/>
              <a:t>November 2020</a:t>
            </a:r>
            <a:endParaRPr lang="en-GB"/>
          </a:p>
        </p:txBody>
      </p:sp>
      <p:sp>
        <p:nvSpPr>
          <p:cNvPr id="5" name="Footer Placeholder 4">
            <a:extLst>
              <a:ext uri="{FF2B5EF4-FFF2-40B4-BE49-F238E27FC236}">
                <a16:creationId xmlns:a16="http://schemas.microsoft.com/office/drawing/2014/main" id="{C0D9EB24-0867-464D-A306-2487657A210E}"/>
              </a:ext>
            </a:extLst>
          </p:cNvPr>
          <p:cNvSpPr>
            <a:spLocks noGrp="1"/>
          </p:cNvSpPr>
          <p:nvPr>
            <p:ph type="ftr" idx="11"/>
          </p:nvPr>
        </p:nvSpPr>
        <p:spPr/>
        <p:txBody>
          <a:bodyPr/>
          <a:lstStyle/>
          <a:p>
            <a:r>
              <a:rPr lang="en-GB"/>
              <a:t>Jon Rosdahl, Qualcomm</a:t>
            </a:r>
          </a:p>
        </p:txBody>
      </p:sp>
      <p:sp>
        <p:nvSpPr>
          <p:cNvPr id="6" name="Slide Number Placeholder 5">
            <a:extLst>
              <a:ext uri="{FF2B5EF4-FFF2-40B4-BE49-F238E27FC236}">
                <a16:creationId xmlns:a16="http://schemas.microsoft.com/office/drawing/2014/main" id="{9E07BA04-11BF-4D20-9B02-AB6DC53A3112}"/>
              </a:ext>
            </a:extLst>
          </p:cNvPr>
          <p:cNvSpPr>
            <a:spLocks noGrp="1"/>
          </p:cNvSpPr>
          <p:nvPr>
            <p:ph type="sldNum" idx="12"/>
          </p:nvPr>
        </p:nvSpPr>
        <p:spPr/>
        <p:txBody>
          <a:bodyPr/>
          <a:lstStyle/>
          <a:p>
            <a:r>
              <a:rPr lang="en-GB"/>
              <a:t>Slide </a:t>
            </a:r>
            <a:fld id="{3ABCC52B-A3F7-440B-BBF2-55191E6E7773}" type="slidenum">
              <a:rPr lang="en-GB" smtClean="0"/>
              <a:pPr/>
              <a:t>14</a:t>
            </a:fld>
            <a:endParaRPr lang="en-GB"/>
          </a:p>
        </p:txBody>
      </p:sp>
    </p:spTree>
    <p:extLst>
      <p:ext uri="{BB962C8B-B14F-4D97-AF65-F5344CB8AC3E}">
        <p14:creationId xmlns:p14="http://schemas.microsoft.com/office/powerpoint/2010/main" val="12851060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T3.1.3:Future Venue Insight  -  2021 Future Venues</a:t>
            </a:r>
          </a:p>
        </p:txBody>
      </p:sp>
      <p:sp>
        <p:nvSpPr>
          <p:cNvPr id="4" name="Text Placeholder 3"/>
          <p:cNvSpPr>
            <a:spLocks noGrp="1"/>
          </p:cNvSpPr>
          <p:nvPr>
            <p:ph idx="1"/>
          </p:nvPr>
        </p:nvSpPr>
        <p:spPr/>
        <p:txBody>
          <a:bodyPr/>
          <a:lstStyle/>
          <a:p>
            <a:r>
              <a:rPr lang="en-US" dirty="0"/>
              <a:t>Interim: 10-15 January </a:t>
            </a:r>
            <a:r>
              <a:rPr lang="es-ES" b="0" strike="sngStrike" dirty="0"/>
              <a:t>Hotel Irvine, Irvine CA USA – TBC </a:t>
            </a:r>
            <a:r>
              <a:rPr lang="es-ES" dirty="0"/>
              <a:t>- Electronic</a:t>
            </a:r>
            <a:endParaRPr lang="en-US" dirty="0"/>
          </a:p>
          <a:p>
            <a:r>
              <a:rPr lang="en-US" dirty="0"/>
              <a:t>Plenary: 14-19 March </a:t>
            </a:r>
            <a:r>
              <a:rPr lang="en-US" b="0" dirty="0"/>
              <a:t>Hyatt Regency Denver at Colorado Convention Center</a:t>
            </a:r>
            <a:endParaRPr lang="sv-SE" dirty="0"/>
          </a:p>
          <a:p>
            <a:r>
              <a:rPr lang="sv-SE" dirty="0"/>
              <a:t>	IEEE 802 </a:t>
            </a:r>
            <a:r>
              <a:rPr lang="en-US" strike="sngStrike" dirty="0"/>
              <a:t>40</a:t>
            </a:r>
            <a:r>
              <a:rPr lang="en-US" strike="sngStrike" baseline="30000" dirty="0"/>
              <a:t>th</a:t>
            </a:r>
            <a:r>
              <a:rPr lang="en-US" strike="sngStrike" dirty="0"/>
              <a:t> </a:t>
            </a:r>
            <a:r>
              <a:rPr lang="en-US" dirty="0">
                <a:solidFill>
                  <a:srgbClr val="FF0000"/>
                </a:solidFill>
              </a:rPr>
              <a:t>41</a:t>
            </a:r>
            <a:r>
              <a:rPr lang="en-US" baseline="30000" dirty="0">
                <a:solidFill>
                  <a:srgbClr val="FF0000"/>
                </a:solidFill>
              </a:rPr>
              <a:t>st</a:t>
            </a:r>
            <a:r>
              <a:rPr lang="en-US" dirty="0"/>
              <a:t> Anniversary Celebrations!!</a:t>
            </a:r>
          </a:p>
          <a:p>
            <a:r>
              <a:rPr lang="en-US" dirty="0"/>
              <a:t>Interim: 9-14 May </a:t>
            </a:r>
            <a:r>
              <a:rPr lang="en-US" b="0" dirty="0"/>
              <a:t>Panama Hilton, Panama, Panama - TBC</a:t>
            </a:r>
            <a:endParaRPr lang="en-US" dirty="0"/>
          </a:p>
          <a:p>
            <a:r>
              <a:rPr lang="en-US" dirty="0"/>
              <a:t>Plenary: 11-16 July </a:t>
            </a:r>
            <a:r>
              <a:rPr lang="en-US" b="0" dirty="0"/>
              <a:t>Marriott Madrid Auditorium, Madrid, Spain - TBC</a:t>
            </a:r>
            <a:endParaRPr lang="en-US" dirty="0"/>
          </a:p>
          <a:p>
            <a:r>
              <a:rPr lang="en-US" dirty="0"/>
              <a:t>Interim: 12-17 Sept </a:t>
            </a:r>
            <a:r>
              <a:rPr lang="fi-FI" b="0" dirty="0"/>
              <a:t>Hilton Waikoloa Village, Kona, HI, USA</a:t>
            </a:r>
            <a:endParaRPr lang="en-US" dirty="0"/>
          </a:p>
          <a:p>
            <a:r>
              <a:rPr lang="en-US" dirty="0"/>
              <a:t>Plenary: 14-19 November </a:t>
            </a:r>
            <a:r>
              <a:rPr lang="fr-FR" b="0" dirty="0"/>
              <a:t>Hyatt Regency Vancouver, Vancouver Canada</a:t>
            </a:r>
            <a:endParaRPr lang="en-US" dirty="0"/>
          </a:p>
        </p:txBody>
      </p:sp>
      <p:sp>
        <p:nvSpPr>
          <p:cNvPr id="15" name="Date Placeholder 14">
            <a:extLst>
              <a:ext uri="{FF2B5EF4-FFF2-40B4-BE49-F238E27FC236}">
                <a16:creationId xmlns:a16="http://schemas.microsoft.com/office/drawing/2014/main" id="{7E801F79-7CC0-4F91-B7A7-55EF76FAF743}"/>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November 2020</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16" name="Footer Placeholder 15">
            <a:extLst>
              <a:ext uri="{FF2B5EF4-FFF2-40B4-BE49-F238E27FC236}">
                <a16:creationId xmlns:a16="http://schemas.microsoft.com/office/drawing/2014/main" id="{B7FAB641-08D5-4FC0-9CBF-DA696C27F610}"/>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defRPr/>
            </a:pPr>
            <a:r>
              <a:rPr kumimoji="0" lang="en-GB" sz="1400" b="0" i="0" u="none" strike="noStrike" kern="1200" cap="none" spc="0" normalizeH="0" baseline="0" noProof="0">
                <a:ln>
                  <a:noFill/>
                </a:ln>
                <a:solidFill>
                  <a:srgbClr val="000000"/>
                </a:solidFill>
                <a:effectLst/>
                <a:uLnTx/>
                <a:uFillTx/>
                <a:latin typeface="Times New Roman" pitchFamily="16" charset="0"/>
                <a:ea typeface="Arial Unicode MS" pitchFamily="34" charset="-128"/>
              </a:rPr>
              <a:t>Jon Rosdahl, Qualcomm</a:t>
            </a:r>
            <a:endParaRPr kumimoji="0" lang="en-GB" sz="1400" b="0" i="0" u="none" strike="noStrike" kern="1200" cap="none" spc="0" normalizeH="0" baseline="0" noProof="0" dirty="0">
              <a:ln>
                <a:noFill/>
              </a:ln>
              <a:solidFill>
                <a:srgbClr val="000000"/>
              </a:solidFill>
              <a:effectLst/>
              <a:uLnTx/>
              <a:uFillTx/>
              <a:latin typeface="Times New Roman" pitchFamily="16" charset="0"/>
              <a:ea typeface="Arial Unicode MS" pitchFamily="34" charset="-128"/>
            </a:endParaRPr>
          </a:p>
        </p:txBody>
      </p:sp>
      <p:sp>
        <p:nvSpPr>
          <p:cNvPr id="17" name="Slide Number Placeholder 16">
            <a:extLst>
              <a:ext uri="{FF2B5EF4-FFF2-40B4-BE49-F238E27FC236}">
                <a16:creationId xmlns:a16="http://schemas.microsoft.com/office/drawing/2014/main" id="{1E52803C-3EAF-4433-AC68-A9A1DAF07117}"/>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440F5867-744E-4AA6-B0ED-4C44D2DFBB7B}"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15</a:t>
            </a:fld>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Tree>
    <p:extLst>
      <p:ext uri="{BB962C8B-B14F-4D97-AF65-F5344CB8AC3E}">
        <p14:creationId xmlns:p14="http://schemas.microsoft.com/office/powerpoint/2010/main" val="10170694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r>
              <a:rPr lang="en-US" dirty="0"/>
              <a:t>Plenary Meeting Status File</a:t>
            </a:r>
            <a:r>
              <a:rPr lang="en-US"/>
              <a:t>: EC-20/0001r01</a:t>
            </a:r>
            <a:endParaRPr lang="en-US" dirty="0"/>
          </a:p>
          <a:p>
            <a:r>
              <a:rPr lang="en-US" dirty="0">
                <a:solidFill>
                  <a:schemeClr val="accent2"/>
                </a:solidFill>
              </a:rPr>
              <a:t>https://mentor.ieee.org/802-ec/dcn/20/ec-20-0001-01-00EC-802-plenary-future-venue-contract-status.xlsx</a:t>
            </a:r>
            <a:endParaRPr lang="en-GB" dirty="0"/>
          </a:p>
        </p:txBody>
      </p:sp>
      <p:sp>
        <p:nvSpPr>
          <p:cNvPr id="4" name="Date Placeholder 3"/>
          <p:cNvSpPr>
            <a:spLocks noGrp="1"/>
          </p:cNvSpPr>
          <p:nvPr>
            <p:ph type="dt" idx="10"/>
          </p:nvPr>
        </p:nvSpPr>
        <p:spPr/>
        <p:txBody>
          <a:bodyPr/>
          <a:lstStyle/>
          <a:p>
            <a:r>
              <a:rPr lang="en-US"/>
              <a:t>November 2020</a:t>
            </a:r>
            <a:endParaRPr lang="en-GB"/>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16</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normAutofit fontScale="90000"/>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914401" y="1298576"/>
            <a:ext cx="10361084" cy="5176837"/>
          </a:xfrm>
          <a:ln/>
        </p:spPr>
        <p:txBody>
          <a:bodyPr>
            <a:normAutofit/>
          </a:bodyPr>
          <a:lstStyle/>
          <a:p>
            <a:r>
              <a:rPr lang="en-GB" dirty="0"/>
              <a:t>Agenda Items for 1st Vice Chair – </a:t>
            </a:r>
          </a:p>
          <a:p>
            <a:r>
              <a:rPr lang="en-GB" dirty="0"/>
              <a:t>Monday:</a:t>
            </a:r>
          </a:p>
          <a:p>
            <a:r>
              <a:rPr lang="en-GB" dirty="0"/>
              <a:t>	M3.3	II	Other WG meeting plans</a:t>
            </a:r>
          </a:p>
          <a:p>
            <a:r>
              <a:rPr lang="en-GB" dirty="0"/>
              <a:t>	</a:t>
            </a:r>
            <a:r>
              <a:rPr lang="en-GB" strike="sngStrike" dirty="0"/>
              <a:t>M3.4	II	Meeting room locations</a:t>
            </a:r>
          </a:p>
          <a:p>
            <a:r>
              <a:rPr lang="en-GB" dirty="0"/>
              <a:t>	</a:t>
            </a:r>
            <a:r>
              <a:rPr lang="en-GB" strike="sngStrike" dirty="0"/>
              <a:t>M3.5	II	Meeting registration </a:t>
            </a:r>
          </a:p>
          <a:p>
            <a:r>
              <a:rPr lang="en-GB" dirty="0"/>
              <a:t>	M3.6	II 	Recording attendance</a:t>
            </a:r>
          </a:p>
          <a:p>
            <a:r>
              <a:rPr lang="en-GB" dirty="0"/>
              <a:t>	M3.7	II	File server</a:t>
            </a:r>
          </a:p>
          <a:p>
            <a:r>
              <a:rPr lang="en-GB" dirty="0"/>
              <a:t>	</a:t>
            </a:r>
            <a:r>
              <a:rPr lang="en-GB" strike="sngStrike" dirty="0"/>
              <a:t>M3.8	II	Breakfast, breaks, Social logistics</a:t>
            </a:r>
          </a:p>
          <a:p>
            <a:r>
              <a:rPr lang="en-GB" dirty="0"/>
              <a:t>	M3.9	II	Next Session reminder</a:t>
            </a:r>
          </a:p>
          <a:p>
            <a:r>
              <a:rPr lang="en-GB" dirty="0"/>
              <a:t>Friday:</a:t>
            </a:r>
          </a:p>
          <a:p>
            <a:pPr lvl="1"/>
            <a:r>
              <a:rPr lang="en-US" dirty="0"/>
              <a:t>F3.1.1  II      WG Straw Poll regarding this session location </a:t>
            </a:r>
          </a:p>
          <a:p>
            <a:pPr lvl="1"/>
            <a:r>
              <a:rPr lang="en-US" dirty="0"/>
              <a:t>F3.1.2  DT	Future venues status and discussion </a:t>
            </a:r>
          </a:p>
        </p:txBody>
      </p:sp>
      <p:sp>
        <p:nvSpPr>
          <p:cNvPr id="4" name="Date Placeholder 3"/>
          <p:cNvSpPr>
            <a:spLocks noGrp="1"/>
          </p:cNvSpPr>
          <p:nvPr>
            <p:ph type="dt" idx="10"/>
          </p:nvPr>
        </p:nvSpPr>
        <p:spPr/>
        <p:txBody>
          <a:bodyPr/>
          <a:lstStyle/>
          <a:p>
            <a:r>
              <a:rPr lang="en-US"/>
              <a:t>November 2020</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743DF2AD-D7EF-4A51-AD0E-A14652E5BB67}"/>
              </a:ext>
            </a:extLst>
          </p:cNvPr>
          <p:cNvSpPr>
            <a:spLocks noGrp="1"/>
          </p:cNvSpPr>
          <p:nvPr>
            <p:ph type="title"/>
          </p:nvPr>
        </p:nvSpPr>
        <p:spPr/>
        <p:txBody>
          <a:bodyPr/>
          <a:lstStyle/>
          <a:p>
            <a:r>
              <a:rPr lang="en-US" dirty="0"/>
              <a:t>Monday– </a:t>
            </a:r>
            <a:br>
              <a:rPr lang="en-US" dirty="0"/>
            </a:br>
            <a:r>
              <a:rPr lang="en-US" dirty="0"/>
              <a:t>802.11 Opening Plenary</a:t>
            </a:r>
          </a:p>
        </p:txBody>
      </p:sp>
      <p:sp>
        <p:nvSpPr>
          <p:cNvPr id="8" name="Text Placeholder 7">
            <a:extLst>
              <a:ext uri="{FF2B5EF4-FFF2-40B4-BE49-F238E27FC236}">
                <a16:creationId xmlns:a16="http://schemas.microsoft.com/office/drawing/2014/main" id="{DD2F5436-70CC-4EDA-9B70-2C205A1BE6E4}"/>
              </a:ext>
            </a:extLst>
          </p:cNvPr>
          <p:cNvSpPr>
            <a:spLocks noGrp="1"/>
          </p:cNvSpPr>
          <p:nvPr>
            <p:ph type="body" idx="1"/>
          </p:nvPr>
        </p:nvSpPr>
        <p:spPr/>
        <p:txBody>
          <a:bodyPr/>
          <a:lstStyle/>
          <a:p>
            <a:r>
              <a:rPr lang="en-US" dirty="0"/>
              <a:t>802.11 First Vice Chair Report</a:t>
            </a:r>
          </a:p>
          <a:p>
            <a:endParaRPr lang="en-US" dirty="0"/>
          </a:p>
        </p:txBody>
      </p:sp>
      <p:sp>
        <p:nvSpPr>
          <p:cNvPr id="6" name="Date Placeholder 5">
            <a:extLst>
              <a:ext uri="{FF2B5EF4-FFF2-40B4-BE49-F238E27FC236}">
                <a16:creationId xmlns:a16="http://schemas.microsoft.com/office/drawing/2014/main" id="{E910CDB2-C764-4522-8019-692D594FF976}"/>
              </a:ext>
            </a:extLst>
          </p:cNvPr>
          <p:cNvSpPr>
            <a:spLocks noGrp="1"/>
          </p:cNvSpPr>
          <p:nvPr>
            <p:ph type="dt" idx="10"/>
          </p:nvPr>
        </p:nvSpPr>
        <p:spPr/>
        <p:txBody>
          <a:bodyPr/>
          <a:lstStyle/>
          <a:p>
            <a:r>
              <a:rPr lang="en-US"/>
              <a:t>November 2020</a:t>
            </a:r>
            <a:endParaRPr lang="en-GB" dirty="0"/>
          </a:p>
        </p:txBody>
      </p:sp>
      <p:sp>
        <p:nvSpPr>
          <p:cNvPr id="5" name="Footer Placeholder 4">
            <a:extLst>
              <a:ext uri="{FF2B5EF4-FFF2-40B4-BE49-F238E27FC236}">
                <a16:creationId xmlns:a16="http://schemas.microsoft.com/office/drawing/2014/main" id="{B11EBB26-3EFB-4A3F-A85A-C2F02A0A2D06}"/>
              </a:ext>
            </a:extLst>
          </p:cNvPr>
          <p:cNvSpPr>
            <a:spLocks noGrp="1"/>
          </p:cNvSpPr>
          <p:nvPr>
            <p:ph type="ftr" idx="11"/>
          </p:nvPr>
        </p:nvSpPr>
        <p:spPr/>
        <p:txBody>
          <a:bodyPr/>
          <a:lstStyle/>
          <a:p>
            <a:r>
              <a:rPr lang="en-GB"/>
              <a:t>Jon Rosdahl, Qualcomm</a:t>
            </a:r>
            <a:endParaRPr lang="en-GB" dirty="0"/>
          </a:p>
        </p:txBody>
      </p:sp>
      <p:sp>
        <p:nvSpPr>
          <p:cNvPr id="4" name="Slide Number Placeholder 3">
            <a:extLst>
              <a:ext uri="{FF2B5EF4-FFF2-40B4-BE49-F238E27FC236}">
                <a16:creationId xmlns:a16="http://schemas.microsoft.com/office/drawing/2014/main" id="{F8B9CDC4-C5A6-488A-B56A-4C64EBBF2C8D}"/>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2714621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itle 13">
            <a:extLst>
              <a:ext uri="{FF2B5EF4-FFF2-40B4-BE49-F238E27FC236}">
                <a16:creationId xmlns:a16="http://schemas.microsoft.com/office/drawing/2014/main" id="{5E80FBB0-DC96-4DAC-9C22-54363984C50C}"/>
              </a:ext>
            </a:extLst>
          </p:cNvPr>
          <p:cNvSpPr>
            <a:spLocks noGrp="1"/>
          </p:cNvSpPr>
          <p:nvPr>
            <p:ph type="title"/>
          </p:nvPr>
        </p:nvSpPr>
        <p:spPr>
          <a:xfrm>
            <a:off x="914401" y="685801"/>
            <a:ext cx="10361084" cy="685799"/>
          </a:xfrm>
        </p:spPr>
        <p:txBody>
          <a:bodyPr/>
          <a:lstStyle/>
          <a:p>
            <a:r>
              <a:rPr lang="en-GB" dirty="0"/>
              <a:t>M3.3	 Other WG meeting plans</a:t>
            </a:r>
            <a:endParaRPr lang="en-US" dirty="0"/>
          </a:p>
        </p:txBody>
      </p:sp>
      <p:sp>
        <p:nvSpPr>
          <p:cNvPr id="4" name="Date Placeholder 3">
            <a:extLst>
              <a:ext uri="{FF2B5EF4-FFF2-40B4-BE49-F238E27FC236}">
                <a16:creationId xmlns:a16="http://schemas.microsoft.com/office/drawing/2014/main" id="{295008D4-D90D-465E-8CBF-9073385075DC}"/>
              </a:ext>
            </a:extLst>
          </p:cNvPr>
          <p:cNvSpPr>
            <a:spLocks noGrp="1"/>
          </p:cNvSpPr>
          <p:nvPr>
            <p:ph type="dt" idx="10"/>
          </p:nvPr>
        </p:nvSpPr>
        <p:spPr/>
        <p:txBody>
          <a:bodyPr/>
          <a:lstStyle/>
          <a:p>
            <a:r>
              <a:rPr lang="en-US"/>
              <a:t>November 2020</a:t>
            </a:r>
            <a:endParaRPr lang="en-GB"/>
          </a:p>
        </p:txBody>
      </p:sp>
      <p:sp>
        <p:nvSpPr>
          <p:cNvPr id="5" name="Footer Placeholder 4">
            <a:extLst>
              <a:ext uri="{FF2B5EF4-FFF2-40B4-BE49-F238E27FC236}">
                <a16:creationId xmlns:a16="http://schemas.microsoft.com/office/drawing/2014/main" id="{258FA908-91E5-4A65-9521-B281E50D9BC2}"/>
              </a:ext>
            </a:extLst>
          </p:cNvPr>
          <p:cNvSpPr>
            <a:spLocks noGrp="1"/>
          </p:cNvSpPr>
          <p:nvPr>
            <p:ph type="ftr" idx="11"/>
          </p:nvPr>
        </p:nvSpPr>
        <p:spPr/>
        <p:txBody>
          <a:bodyPr/>
          <a:lstStyle/>
          <a:p>
            <a:r>
              <a:rPr lang="en-GB"/>
              <a:t>Jon Rosdahl, Qualcomm</a:t>
            </a:r>
          </a:p>
        </p:txBody>
      </p:sp>
      <p:sp>
        <p:nvSpPr>
          <p:cNvPr id="6" name="Slide Number Placeholder 5">
            <a:extLst>
              <a:ext uri="{FF2B5EF4-FFF2-40B4-BE49-F238E27FC236}">
                <a16:creationId xmlns:a16="http://schemas.microsoft.com/office/drawing/2014/main" id="{21C76DB8-229E-49C2-B2F8-15936B9FE39A}"/>
              </a:ext>
            </a:extLst>
          </p:cNvPr>
          <p:cNvSpPr>
            <a:spLocks noGrp="1"/>
          </p:cNvSpPr>
          <p:nvPr>
            <p:ph type="sldNum" idx="12"/>
          </p:nvPr>
        </p:nvSpPr>
        <p:spPr/>
        <p:txBody>
          <a:bodyPr/>
          <a:lstStyle/>
          <a:p>
            <a:r>
              <a:rPr lang="en-GB"/>
              <a:t>Slide </a:t>
            </a:r>
            <a:fld id="{3ABCC52B-A3F7-440B-BBF2-55191E6E7773}" type="slidenum">
              <a:rPr lang="en-GB" smtClean="0"/>
              <a:pPr/>
              <a:t>4</a:t>
            </a:fld>
            <a:endParaRPr lang="en-GB"/>
          </a:p>
        </p:txBody>
      </p:sp>
      <p:sp>
        <p:nvSpPr>
          <p:cNvPr id="17" name="Content Placeholder 2">
            <a:extLst>
              <a:ext uri="{FF2B5EF4-FFF2-40B4-BE49-F238E27FC236}">
                <a16:creationId xmlns:a16="http://schemas.microsoft.com/office/drawing/2014/main" id="{D8CB2B35-7914-4484-B4C8-E09AC0C299F9}"/>
              </a:ext>
            </a:extLst>
          </p:cNvPr>
          <p:cNvSpPr txBox="1">
            <a:spLocks/>
          </p:cNvSpPr>
          <p:nvPr/>
        </p:nvSpPr>
        <p:spPr bwMode="auto">
          <a:xfrm>
            <a:off x="2260335" y="1676401"/>
            <a:ext cx="7493265" cy="4493420"/>
          </a:xfrm>
          <a:prstGeom prst="rect">
            <a:avLst/>
          </a:prstGeom>
          <a:noFill/>
          <a:ln w="9525" cap="flat" cmpd="sng" algn="ctr">
            <a:solidFill>
              <a:srgbClr val="9BBB59">
                <a:shade val="95000"/>
                <a:satMod val="105000"/>
              </a:srgbClr>
            </a:solidFill>
            <a:prstDash val="solid"/>
            <a:round/>
            <a:headEnd/>
            <a:tailEnd/>
          </a:ln>
          <a:effectLst>
            <a:outerShdw blurRad="40000" dist="20000" dir="5400000" rotWithShape="0">
              <a:srgbClr val="000000">
                <a:alpha val="38000"/>
              </a:srgbClr>
            </a:outerShdw>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8" charset="0"/>
              <a:defRPr sz="2400" b="1">
                <a:solidFill>
                  <a:schemeClr val="dk1"/>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8" charset="0"/>
              <a:defRPr sz="2000">
                <a:solidFill>
                  <a:schemeClr val="dk1"/>
                </a:solidFill>
                <a:latin typeface="+mn-lt"/>
                <a:ea typeface="+mn-ea"/>
                <a:cs typeface="+mn-cs"/>
              </a:defRPr>
            </a:lvl2pPr>
            <a:lvl3pPr marL="1143000" indent="-228600" algn="l" defTabSz="449263" rtl="0" eaLnBrk="1" fontAlgn="base" hangingPunct="1">
              <a:spcBef>
                <a:spcPts val="450"/>
              </a:spcBef>
              <a:spcAft>
                <a:spcPct val="0"/>
              </a:spcAft>
              <a:buClr>
                <a:srgbClr val="000000"/>
              </a:buClr>
              <a:buSzPct val="100000"/>
              <a:buFont typeface="Times New Roman" pitchFamily="18" charset="0"/>
              <a:defRPr>
                <a:solidFill>
                  <a:schemeClr val="dk1"/>
                </a:solidFill>
                <a:latin typeface="+mn-lt"/>
                <a:ea typeface="+mn-ea"/>
                <a:cs typeface="+mn-cs"/>
              </a:defRPr>
            </a:lvl3pPr>
            <a:lvl4pPr marL="1600200" indent="-228600" algn="l" defTabSz="449263" rtl="0" eaLnBrk="1" fontAlgn="base" hangingPunct="1">
              <a:spcBef>
                <a:spcPts val="400"/>
              </a:spcBef>
              <a:spcAft>
                <a:spcPct val="0"/>
              </a:spcAft>
              <a:buClr>
                <a:srgbClr val="000000"/>
              </a:buClr>
              <a:buSzPct val="100000"/>
              <a:buFont typeface="Times New Roman" pitchFamily="18" charset="0"/>
              <a:defRPr sz="1600">
                <a:solidFill>
                  <a:schemeClr val="dk1"/>
                </a:solidFill>
                <a:latin typeface="+mn-lt"/>
                <a:ea typeface="+mn-ea"/>
                <a:cs typeface="+mn-cs"/>
              </a:defRPr>
            </a:lvl4pPr>
            <a:lvl5pPr marL="2057400" indent="-228600" algn="l" defTabSz="449263" rtl="0" eaLnBrk="1" fontAlgn="base" hangingPunct="1">
              <a:spcBef>
                <a:spcPts val="400"/>
              </a:spcBef>
              <a:spcAft>
                <a:spcPct val="0"/>
              </a:spcAft>
              <a:buClr>
                <a:srgbClr val="000000"/>
              </a:buClr>
              <a:buSzPct val="100000"/>
              <a:buFont typeface="Times New Roman" pitchFamily="18" charset="0"/>
              <a:defRPr sz="1600">
                <a:solidFill>
                  <a:schemeClr val="dk1"/>
                </a:solidFill>
                <a:latin typeface="+mn-lt"/>
                <a:ea typeface="+mn-ea"/>
                <a:cs typeface="+mn-cs"/>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chemeClr val="dk1"/>
                </a:solidFill>
                <a:latin typeface="+mn-lt"/>
                <a:ea typeface="+mn-ea"/>
                <a:cs typeface="+mn-cs"/>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chemeClr val="dk1"/>
                </a:solidFill>
                <a:latin typeface="+mn-lt"/>
                <a:ea typeface="+mn-ea"/>
                <a:cs typeface="+mn-cs"/>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chemeClr val="dk1"/>
                </a:solidFill>
                <a:latin typeface="+mn-lt"/>
                <a:ea typeface="+mn-ea"/>
                <a:cs typeface="+mn-cs"/>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chemeClr val="dk1"/>
                </a:solidFill>
                <a:latin typeface="+mn-lt"/>
                <a:ea typeface="+mn-ea"/>
                <a:cs typeface="+mn-cs"/>
              </a:defRPr>
            </a:lvl9p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8" charset="0"/>
              <a:buNone/>
              <a:tabLst/>
              <a:defRPr/>
            </a:pPr>
            <a:r>
              <a:rPr kumimoji="0" lang="en-US" sz="2400" b="1" i="0" u="none" strike="noStrike" kern="0" cap="none" spc="0" normalizeH="0" baseline="0" noProof="0" dirty="0">
                <a:ln>
                  <a:noFill/>
                </a:ln>
                <a:solidFill>
                  <a:schemeClr val="accent2"/>
                </a:solidFill>
                <a:effectLst/>
                <a:uLnTx/>
                <a:uFillTx/>
                <a:latin typeface="Times New Roman"/>
                <a:ea typeface="MS Gothic"/>
                <a:cs typeface="+mn-cs"/>
                <a:hlinkClick r:id="rId2">
                  <a:extLst>
                    <a:ext uri="{A12FA001-AC4F-418D-AE19-62706E023703}">
                      <ahyp:hlinkClr xmlns:ahyp="http://schemas.microsoft.com/office/drawing/2018/hyperlinkcolor" val="tx"/>
                    </a:ext>
                  </a:extLst>
                </a:hlinkClick>
              </a:rPr>
              <a:t>802.1</a:t>
            </a:r>
            <a:r>
              <a:rPr kumimoji="0" lang="en-US" sz="2400" b="1" i="0" u="none" strike="noStrike" kern="0" cap="none" spc="0" normalizeH="0" baseline="0" noProof="0" dirty="0">
                <a:ln>
                  <a:noFill/>
                </a:ln>
                <a:solidFill>
                  <a:schemeClr val="accent2"/>
                </a:solidFill>
                <a:effectLst/>
                <a:uLnTx/>
                <a:uFillTx/>
                <a:latin typeface="Times New Roman"/>
                <a:ea typeface="MS Gothic"/>
                <a:cs typeface="+mn-cs"/>
              </a:rPr>
              <a:t> </a:t>
            </a:r>
            <a:r>
              <a:rPr kumimoji="0" lang="en-US" sz="2400" b="1" i="0" u="none" strike="noStrike" kern="0" cap="none" spc="0" normalizeH="0" baseline="0" noProof="0" dirty="0">
                <a:ln>
                  <a:noFill/>
                </a:ln>
                <a:solidFill>
                  <a:schemeClr val="accent2"/>
                </a:solidFill>
                <a:effectLst/>
                <a:uLnTx/>
                <a:uFillTx/>
                <a:latin typeface="Times New Roman"/>
                <a:ea typeface="MS Gothic"/>
                <a:cs typeface="+mn-cs"/>
                <a:hlinkClick r:id="rId3">
                  <a:extLst>
                    <a:ext uri="{A12FA001-AC4F-418D-AE19-62706E023703}">
                      <ahyp:hlinkClr xmlns:ahyp="http://schemas.microsoft.com/office/drawing/2018/hyperlinkcolor" val="tx"/>
                    </a:ext>
                  </a:extLst>
                </a:hlinkClick>
              </a:rPr>
              <a:t>802.3</a:t>
            </a:r>
            <a:r>
              <a:rPr kumimoji="0" lang="en-US" sz="2400" b="1" i="0" u="none" strike="noStrike" kern="0" cap="none" spc="0" normalizeH="0" baseline="0" noProof="0" dirty="0">
                <a:ln>
                  <a:noFill/>
                </a:ln>
                <a:solidFill>
                  <a:schemeClr val="accent2"/>
                </a:solidFill>
                <a:effectLst/>
                <a:uLnTx/>
                <a:uFillTx/>
                <a:latin typeface="Times New Roman"/>
                <a:ea typeface="MS Gothic"/>
                <a:cs typeface="+mn-cs"/>
              </a:rPr>
              <a:t> </a:t>
            </a:r>
            <a:r>
              <a:rPr kumimoji="0" lang="en-US" sz="2400" b="1" i="0" u="none" strike="noStrike" kern="0" cap="none" spc="0" normalizeH="0" baseline="0" noProof="0" dirty="0">
                <a:ln>
                  <a:noFill/>
                </a:ln>
                <a:solidFill>
                  <a:schemeClr val="accent2"/>
                </a:solidFill>
                <a:effectLst/>
                <a:uLnTx/>
                <a:uFillTx/>
                <a:latin typeface="Times New Roman"/>
                <a:ea typeface="MS Gothic"/>
                <a:cs typeface="+mn-cs"/>
                <a:hlinkClick r:id="rId4">
                  <a:extLst>
                    <a:ext uri="{A12FA001-AC4F-418D-AE19-62706E023703}">
                      <ahyp:hlinkClr xmlns:ahyp="http://schemas.microsoft.com/office/drawing/2018/hyperlinkcolor" val="tx"/>
                    </a:ext>
                  </a:extLst>
                </a:hlinkClick>
              </a:rPr>
              <a:t>802.11</a:t>
            </a:r>
            <a:r>
              <a:rPr kumimoji="0" lang="en-US" sz="2400" b="1" i="0" u="none" strike="noStrike" kern="0" cap="none" spc="0" normalizeH="0" baseline="0" noProof="0" dirty="0">
                <a:ln>
                  <a:noFill/>
                </a:ln>
                <a:solidFill>
                  <a:schemeClr val="accent2"/>
                </a:solidFill>
                <a:effectLst/>
                <a:uLnTx/>
                <a:uFillTx/>
                <a:latin typeface="Times New Roman"/>
                <a:ea typeface="MS Gothic"/>
                <a:cs typeface="+mn-cs"/>
              </a:rPr>
              <a:t>   </a:t>
            </a:r>
            <a:r>
              <a:rPr kumimoji="0" lang="en-US" sz="2400" b="1" i="0" u="none" strike="noStrike" kern="0" cap="none" spc="0" normalizeH="0" baseline="0" noProof="0" dirty="0">
                <a:ln>
                  <a:noFill/>
                </a:ln>
                <a:solidFill>
                  <a:schemeClr val="accent2"/>
                </a:solidFill>
                <a:effectLst/>
                <a:uLnTx/>
                <a:uFillTx/>
                <a:latin typeface="Times New Roman"/>
                <a:ea typeface="MS Gothic"/>
                <a:cs typeface="+mn-cs"/>
                <a:hlinkClick r:id="rId5">
                  <a:extLst>
                    <a:ext uri="{A12FA001-AC4F-418D-AE19-62706E023703}">
                      <ahyp:hlinkClr xmlns:ahyp="http://schemas.microsoft.com/office/drawing/2018/hyperlinkcolor" val="tx"/>
                    </a:ext>
                  </a:extLst>
                </a:hlinkClick>
              </a:rPr>
              <a:t>802.15</a:t>
            </a:r>
            <a:r>
              <a:rPr kumimoji="0" lang="en-US" sz="2400" b="1" i="0" u="none" strike="noStrike" kern="0" cap="none" spc="0" normalizeH="0" baseline="0" noProof="0" dirty="0">
                <a:ln>
                  <a:noFill/>
                </a:ln>
                <a:solidFill>
                  <a:schemeClr val="accent2"/>
                </a:solidFill>
                <a:effectLst/>
                <a:uLnTx/>
                <a:uFillTx/>
                <a:latin typeface="Times New Roman"/>
                <a:ea typeface="MS Gothic"/>
                <a:cs typeface="+mn-cs"/>
              </a:rPr>
              <a:t>  </a:t>
            </a:r>
            <a:r>
              <a:rPr kumimoji="0" lang="en-US" sz="2400" b="1" i="0" u="none" strike="noStrike" kern="0" cap="none" spc="0" normalizeH="0" baseline="0" noProof="0" dirty="0">
                <a:ln>
                  <a:noFill/>
                </a:ln>
                <a:solidFill>
                  <a:schemeClr val="accent2"/>
                </a:solidFill>
                <a:effectLst/>
                <a:uLnTx/>
                <a:uFillTx/>
                <a:latin typeface="Times New Roman"/>
                <a:ea typeface="MS Gothic"/>
                <a:cs typeface="+mn-cs"/>
                <a:hlinkClick r:id="rId6">
                  <a:extLst>
                    <a:ext uri="{A12FA001-AC4F-418D-AE19-62706E023703}">
                      <ahyp:hlinkClr xmlns:ahyp="http://schemas.microsoft.com/office/drawing/2018/hyperlinkcolor" val="tx"/>
                    </a:ext>
                  </a:extLst>
                </a:hlinkClick>
              </a:rPr>
              <a:t>802.18</a:t>
            </a:r>
            <a:r>
              <a:rPr kumimoji="0" lang="en-US" sz="2400" b="1" i="0" u="none" strike="noStrike" kern="0" cap="none" spc="0" normalizeH="0" baseline="0" noProof="0" dirty="0">
                <a:ln>
                  <a:noFill/>
                </a:ln>
                <a:solidFill>
                  <a:schemeClr val="accent2"/>
                </a:solidFill>
                <a:effectLst/>
                <a:uLnTx/>
                <a:uFillTx/>
                <a:latin typeface="Times New Roman"/>
                <a:ea typeface="MS Gothic"/>
                <a:cs typeface="+mn-cs"/>
              </a:rPr>
              <a:t>   </a:t>
            </a:r>
            <a:r>
              <a:rPr kumimoji="0" lang="en-US" sz="2400" b="1" i="0" u="none" strike="noStrike" kern="0" cap="none" spc="0" normalizeH="0" baseline="0" noProof="0" dirty="0">
                <a:ln>
                  <a:noFill/>
                </a:ln>
                <a:solidFill>
                  <a:schemeClr val="accent2"/>
                </a:solidFill>
                <a:effectLst/>
                <a:uLnTx/>
                <a:uFillTx/>
                <a:latin typeface="Times New Roman"/>
                <a:ea typeface="MS Gothic"/>
                <a:cs typeface="+mn-cs"/>
                <a:hlinkClick r:id="rId7">
                  <a:extLst>
                    <a:ext uri="{A12FA001-AC4F-418D-AE19-62706E023703}">
                      <ahyp:hlinkClr xmlns:ahyp="http://schemas.microsoft.com/office/drawing/2018/hyperlinkcolor" val="tx"/>
                    </a:ext>
                  </a:extLst>
                </a:hlinkClick>
              </a:rPr>
              <a:t>802.19</a:t>
            </a:r>
            <a:r>
              <a:rPr kumimoji="0" lang="en-US" sz="2400" b="1" i="0" u="none" strike="noStrike" kern="0" cap="none" spc="0" normalizeH="0" baseline="0" noProof="0" dirty="0">
                <a:ln>
                  <a:noFill/>
                </a:ln>
                <a:solidFill>
                  <a:schemeClr val="accent2"/>
                </a:solidFill>
                <a:effectLst/>
                <a:uLnTx/>
                <a:uFillTx/>
                <a:latin typeface="Times New Roman"/>
                <a:ea typeface="MS Gothic"/>
                <a:cs typeface="+mn-cs"/>
              </a:rPr>
              <a:t>  </a:t>
            </a:r>
            <a:r>
              <a:rPr kumimoji="0" lang="en-US" sz="2400" b="1" i="0" u="none" strike="noStrike" kern="0" cap="none" spc="0" normalizeH="0" baseline="0" noProof="0" dirty="0">
                <a:ln>
                  <a:noFill/>
                </a:ln>
                <a:solidFill>
                  <a:schemeClr val="accent2"/>
                </a:solidFill>
                <a:effectLst/>
                <a:uLnTx/>
                <a:uFillTx/>
                <a:latin typeface="Times New Roman"/>
                <a:ea typeface="MS Gothic"/>
                <a:cs typeface="+mn-cs"/>
                <a:hlinkClick r:id="rId8">
                  <a:extLst>
                    <a:ext uri="{A12FA001-AC4F-418D-AE19-62706E023703}">
                      <ahyp:hlinkClr xmlns:ahyp="http://schemas.microsoft.com/office/drawing/2018/hyperlinkcolor" val="tx"/>
                    </a:ext>
                  </a:extLst>
                </a:hlinkClick>
              </a:rPr>
              <a:t>802.24</a:t>
            </a:r>
            <a:r>
              <a:rPr kumimoji="0" lang="en-US" sz="2400" b="1" i="0" u="none" strike="noStrike" kern="0" cap="none" spc="0" normalizeH="0" baseline="0" noProof="0" dirty="0">
                <a:ln>
                  <a:noFill/>
                </a:ln>
                <a:solidFill>
                  <a:schemeClr val="accent2"/>
                </a:solidFill>
                <a:effectLst/>
                <a:uLnTx/>
                <a:uFillTx/>
                <a:latin typeface="Times New Roman"/>
                <a:ea typeface="MS Gothic"/>
                <a:cs typeface="+mn-cs"/>
              </a:rPr>
              <a:t> </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8" charset="0"/>
              <a:buNone/>
              <a:tabLst/>
              <a:defRPr/>
            </a:pPr>
            <a:endParaRPr kumimoji="0" lang="en-US" sz="2400" b="1" i="0" u="none" strike="noStrike" kern="0" cap="none" spc="0" normalizeH="0" baseline="0" noProof="0" dirty="0">
              <a:ln>
                <a:noFill/>
              </a:ln>
              <a:solidFill>
                <a:sysClr val="windowText" lastClr="000000"/>
              </a:solidFill>
              <a:effectLst/>
              <a:uLnTx/>
              <a:uFillTx/>
              <a:latin typeface="Times New Roman"/>
              <a:ea typeface="MS Gothic"/>
              <a:cs typeface="+mn-cs"/>
            </a:endParaRP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8" charset="0"/>
              <a:buNone/>
              <a:tabLst/>
              <a:defRPr/>
            </a:pPr>
            <a:endParaRPr kumimoji="0" lang="en-US" sz="2400" b="1" i="0" u="none" strike="noStrike" kern="0" cap="none" spc="0" normalizeH="0" baseline="0" noProof="0" dirty="0">
              <a:ln>
                <a:noFill/>
              </a:ln>
              <a:solidFill>
                <a:sysClr val="windowText" lastClr="000000"/>
              </a:solidFill>
              <a:effectLst/>
              <a:uLnTx/>
              <a:uFillTx/>
              <a:latin typeface="Times New Roman"/>
              <a:ea typeface="MS Gothic"/>
              <a:cs typeface="+mn-cs"/>
            </a:endParaRP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8" charset="0"/>
              <a:buNone/>
              <a:tabLst/>
              <a:defRPr/>
            </a:pPr>
            <a:r>
              <a:rPr kumimoji="0" lang="en-US" sz="2400" b="1" i="0" u="none" strike="noStrike" kern="0" cap="none" spc="0" normalizeH="0" baseline="0" noProof="0" dirty="0">
                <a:ln>
                  <a:noFill/>
                </a:ln>
                <a:solidFill>
                  <a:sysClr val="windowText" lastClr="000000"/>
                </a:solidFill>
                <a:effectLst/>
                <a:uLnTx/>
                <a:uFillTx/>
                <a:latin typeface="Times New Roman"/>
                <a:ea typeface="MS Gothic"/>
                <a:cs typeface="+mn-cs"/>
              </a:rPr>
              <a:t>Treasurer Report: </a:t>
            </a:r>
            <a:r>
              <a:rPr lang="en-US" kern="0" dirty="0">
                <a:solidFill>
                  <a:schemeClr val="accent2"/>
                </a:solidFill>
                <a:latin typeface="Times New Roman"/>
                <a:ea typeface="MS Gothic"/>
                <a:hlinkClick r:id="rId9">
                  <a:extLst>
                    <a:ext uri="{A12FA001-AC4F-418D-AE19-62706E023703}">
                      <ahyp:hlinkClr xmlns:ahyp="http://schemas.microsoft.com/office/drawing/2018/hyperlinkcolor" val="tx"/>
                    </a:ext>
                  </a:extLst>
                </a:hlinkClick>
              </a:rPr>
              <a:t>802 EC-20/0175r0</a:t>
            </a:r>
            <a:endParaRPr lang="en-US" kern="0" dirty="0">
              <a:solidFill>
                <a:schemeClr val="accent2"/>
              </a:solidFill>
              <a:latin typeface="Times New Roman"/>
              <a:ea typeface="MS Gothic"/>
            </a:endParaRP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8" charset="0"/>
              <a:buNone/>
              <a:tabLst/>
              <a:defRPr/>
            </a:pPr>
            <a:r>
              <a:rPr kumimoji="0" lang="en-US" sz="2400" b="1" i="0" u="none" strike="noStrike" kern="0" cap="none" spc="0" normalizeH="0" baseline="0" noProof="0" dirty="0">
                <a:ln>
                  <a:noFill/>
                </a:ln>
                <a:solidFill>
                  <a:sysClr val="windowText" lastClr="000000"/>
                </a:solidFill>
                <a:effectLst/>
                <a:uLnTx/>
                <a:uFillTx/>
                <a:latin typeface="Times New Roman"/>
                <a:ea typeface="MS Gothic"/>
                <a:cs typeface="+mn-cs"/>
              </a:rPr>
              <a:t>	Will be presented </a:t>
            </a:r>
            <a:r>
              <a:rPr lang="en-US" kern="0" dirty="0">
                <a:solidFill>
                  <a:sysClr val="windowText" lastClr="000000"/>
                </a:solidFill>
                <a:latin typeface="Times New Roman"/>
                <a:ea typeface="MS Gothic"/>
              </a:rPr>
              <a:t>during Closing Plenary</a:t>
            </a:r>
            <a:r>
              <a:rPr kumimoji="0" lang="en-US" sz="2400" b="1" i="0" u="none" strike="noStrike" kern="0" cap="none" spc="0" normalizeH="0" baseline="0" noProof="0" dirty="0">
                <a:ln>
                  <a:noFill/>
                </a:ln>
                <a:solidFill>
                  <a:sysClr val="windowText" lastClr="000000"/>
                </a:solidFill>
                <a:effectLst/>
                <a:uLnTx/>
                <a:uFillTx/>
                <a:latin typeface="Times New Roman"/>
                <a:ea typeface="MS Gothic"/>
                <a:cs typeface="+mn-cs"/>
              </a:rPr>
              <a:t>.</a:t>
            </a:r>
          </a:p>
        </p:txBody>
      </p:sp>
    </p:spTree>
    <p:extLst>
      <p:ext uri="{BB962C8B-B14F-4D97-AF65-F5344CB8AC3E}">
        <p14:creationId xmlns:p14="http://schemas.microsoft.com/office/powerpoint/2010/main" val="888897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A64D87EB-9753-46F0-B911-10327C30C226}"/>
              </a:ext>
            </a:extLst>
          </p:cNvPr>
          <p:cNvSpPr>
            <a:spLocks noGrp="1"/>
          </p:cNvSpPr>
          <p:nvPr>
            <p:ph type="ctrTitle"/>
          </p:nvPr>
        </p:nvSpPr>
        <p:spPr/>
        <p:txBody>
          <a:bodyPr/>
          <a:lstStyle/>
          <a:p>
            <a:r>
              <a:rPr lang="en-US" dirty="0"/>
              <a:t>What you need to know about the </a:t>
            </a:r>
            <a:br>
              <a:rPr lang="en-US" dirty="0"/>
            </a:br>
            <a:r>
              <a:rPr lang="en-US" dirty="0"/>
              <a:t>IEEE 802 Electronic Session</a:t>
            </a:r>
          </a:p>
        </p:txBody>
      </p:sp>
      <p:sp>
        <p:nvSpPr>
          <p:cNvPr id="8" name="Subtitle 7">
            <a:extLst>
              <a:ext uri="{FF2B5EF4-FFF2-40B4-BE49-F238E27FC236}">
                <a16:creationId xmlns:a16="http://schemas.microsoft.com/office/drawing/2014/main" id="{44FCD5CE-B454-4D50-A7E6-1CD65D6AC422}"/>
              </a:ext>
            </a:extLst>
          </p:cNvPr>
          <p:cNvSpPr>
            <a:spLocks noGrp="1"/>
          </p:cNvSpPr>
          <p:nvPr>
            <p:ph type="subTitle" idx="1"/>
          </p:nvPr>
        </p:nvSpPr>
        <p:spPr/>
        <p:txBody>
          <a:bodyPr/>
          <a:lstStyle/>
          <a:p>
            <a:r>
              <a:rPr lang="en-US"/>
              <a:t>Nov 2-10, </a:t>
            </a:r>
            <a:r>
              <a:rPr lang="is-IS" dirty="0"/>
              <a:t>2020</a:t>
            </a:r>
            <a:endParaRPr lang="en-US" dirty="0"/>
          </a:p>
          <a:p>
            <a:r>
              <a:rPr lang="en-US" dirty="0"/>
              <a:t>Teleconference meetings</a:t>
            </a:r>
          </a:p>
          <a:p>
            <a:endParaRPr lang="en-US" dirty="0"/>
          </a:p>
        </p:txBody>
      </p:sp>
      <p:sp>
        <p:nvSpPr>
          <p:cNvPr id="4" name="Date Placeholder 3">
            <a:extLst>
              <a:ext uri="{FF2B5EF4-FFF2-40B4-BE49-F238E27FC236}">
                <a16:creationId xmlns:a16="http://schemas.microsoft.com/office/drawing/2014/main" id="{7020050D-2334-42C2-8FDC-87DA43666B71}"/>
              </a:ext>
            </a:extLst>
          </p:cNvPr>
          <p:cNvSpPr>
            <a:spLocks noGrp="1"/>
          </p:cNvSpPr>
          <p:nvPr>
            <p:ph type="dt" idx="10"/>
          </p:nvPr>
        </p:nvSpPr>
        <p:spPr/>
        <p:txBody>
          <a:bodyPr/>
          <a:lstStyle/>
          <a:p>
            <a:r>
              <a:rPr lang="en-US"/>
              <a:t>November 2020</a:t>
            </a:r>
            <a:endParaRPr lang="en-GB" dirty="0"/>
          </a:p>
        </p:txBody>
      </p:sp>
      <p:sp>
        <p:nvSpPr>
          <p:cNvPr id="5" name="Footer Placeholder 4">
            <a:extLst>
              <a:ext uri="{FF2B5EF4-FFF2-40B4-BE49-F238E27FC236}">
                <a16:creationId xmlns:a16="http://schemas.microsoft.com/office/drawing/2014/main" id="{A68842ED-E5B4-4486-ADCC-255AE175ACD8}"/>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FAD08984-D95E-4AF5-823F-DF3AE0D28704}"/>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23191510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0FC021-599D-4FE7-8CCF-634647E2CEE7}"/>
              </a:ext>
            </a:extLst>
          </p:cNvPr>
          <p:cNvSpPr>
            <a:spLocks noGrp="1"/>
          </p:cNvSpPr>
          <p:nvPr>
            <p:ph type="title"/>
          </p:nvPr>
        </p:nvSpPr>
        <p:spPr/>
        <p:txBody>
          <a:bodyPr/>
          <a:lstStyle/>
          <a:p>
            <a:r>
              <a:rPr lang="en-US" dirty="0"/>
              <a:t>Who is Meeting Where and When</a:t>
            </a:r>
          </a:p>
        </p:txBody>
      </p:sp>
      <p:sp>
        <p:nvSpPr>
          <p:cNvPr id="3" name="Content Placeholder 2">
            <a:extLst>
              <a:ext uri="{FF2B5EF4-FFF2-40B4-BE49-F238E27FC236}">
                <a16:creationId xmlns:a16="http://schemas.microsoft.com/office/drawing/2014/main" id="{C72D4836-4914-4DD0-A30B-9886E58EADF5}"/>
              </a:ext>
            </a:extLst>
          </p:cNvPr>
          <p:cNvSpPr>
            <a:spLocks noGrp="1"/>
          </p:cNvSpPr>
          <p:nvPr>
            <p:ph idx="1"/>
          </p:nvPr>
        </p:nvSpPr>
        <p:spPr>
          <a:xfrm>
            <a:off x="914401" y="1981201"/>
            <a:ext cx="10361084" cy="4343399"/>
          </a:xfrm>
        </p:spPr>
        <p:txBody>
          <a:bodyPr/>
          <a:lstStyle/>
          <a:p>
            <a:r>
              <a:rPr lang="en-US" dirty="0"/>
              <a:t>Scheduled Meetings for the Electronic Session:</a:t>
            </a:r>
          </a:p>
          <a:p>
            <a:endParaRPr lang="en-US" dirty="0"/>
          </a:p>
          <a:p>
            <a:r>
              <a:rPr lang="en-US" dirty="0"/>
              <a:t>Telecon for all of 802:  </a:t>
            </a:r>
            <a:r>
              <a:rPr lang="en-US" dirty="0">
                <a:solidFill>
                  <a:schemeClr val="accent6"/>
                </a:solidFill>
                <a:hlinkClick r:id="rId2">
                  <a:extLst>
                    <a:ext uri="{A12FA001-AC4F-418D-AE19-62706E023703}">
                      <ahyp:hlinkClr xmlns:ahyp="http://schemas.microsoft.com/office/drawing/2018/hyperlinkcolor" val="tx"/>
                    </a:ext>
                  </a:extLst>
                </a:hlinkClick>
              </a:rPr>
              <a:t>http://www.ieee802.org/802tele_calendar.html</a:t>
            </a:r>
            <a:endParaRPr lang="en-US" dirty="0">
              <a:solidFill>
                <a:schemeClr val="accent6"/>
              </a:solidFill>
            </a:endParaRPr>
          </a:p>
          <a:p>
            <a:endParaRPr lang="en-US" dirty="0"/>
          </a:p>
          <a:p>
            <a:r>
              <a:rPr lang="en-US" dirty="0"/>
              <a:t>It should show telecons in your </a:t>
            </a:r>
            <a:r>
              <a:rPr lang="en-US" dirty="0" err="1"/>
              <a:t>Timezone</a:t>
            </a:r>
            <a:r>
              <a:rPr lang="en-US" dirty="0"/>
              <a:t>.</a:t>
            </a:r>
          </a:p>
          <a:p>
            <a:endParaRPr lang="en-US" dirty="0"/>
          </a:p>
          <a:p>
            <a:r>
              <a:rPr lang="en-US" b="0" dirty="0"/>
              <a:t>To subscribe to a calendar using other calendar applications, copy (e.g., using a right-click) an </a:t>
            </a:r>
            <a:r>
              <a:rPr lang="en-US" b="0" dirty="0" err="1"/>
              <a:t>ics</a:t>
            </a:r>
            <a:r>
              <a:rPr lang="en-US" b="0" dirty="0"/>
              <a:t> URL (e.g., from this a link like this </a:t>
            </a:r>
            <a:r>
              <a:rPr lang="en-US" b="0" u="sng" dirty="0">
                <a:solidFill>
                  <a:schemeClr val="accent6"/>
                </a:solidFill>
                <a:hlinkClick r:id="rId3">
                  <a:extLst>
                    <a:ext uri="{A12FA001-AC4F-418D-AE19-62706E023703}">
                      <ahyp:hlinkClr xmlns:ahyp="http://schemas.microsoft.com/office/drawing/2018/hyperlinkcolor" val="tx"/>
                    </a:ext>
                  </a:extLst>
                </a:hlinkClick>
              </a:rPr>
              <a:t>IEEE 802 LMSC iCal subscription link</a:t>
            </a:r>
            <a:r>
              <a:rPr lang="en-US" b="0" dirty="0"/>
              <a:t>) and paste it into your application's URL subscription function. For example, see </a:t>
            </a:r>
            <a:r>
              <a:rPr lang="en-US" b="0" u="sng" dirty="0">
                <a:solidFill>
                  <a:schemeClr val="accent6"/>
                </a:solidFill>
                <a:hlinkClick r:id="rId4">
                  <a:extLst>
                    <a:ext uri="{A12FA001-AC4F-418D-AE19-62706E023703}">
                      <ahyp:hlinkClr xmlns:ahyp="http://schemas.microsoft.com/office/drawing/2018/hyperlinkcolor" val="tx"/>
                    </a:ext>
                  </a:extLst>
                </a:hlinkClick>
              </a:rPr>
              <a:t>instructions for Outlook</a:t>
            </a:r>
            <a:r>
              <a:rPr lang="en-US" b="0" dirty="0"/>
              <a:t>. </a:t>
            </a:r>
            <a:endParaRPr lang="en-US" dirty="0"/>
          </a:p>
        </p:txBody>
      </p:sp>
      <p:sp>
        <p:nvSpPr>
          <p:cNvPr id="4" name="Date Placeholder 3">
            <a:extLst>
              <a:ext uri="{FF2B5EF4-FFF2-40B4-BE49-F238E27FC236}">
                <a16:creationId xmlns:a16="http://schemas.microsoft.com/office/drawing/2014/main" id="{17D6B1B7-8691-4C43-BB0E-9F87ADC4B277}"/>
              </a:ext>
            </a:extLst>
          </p:cNvPr>
          <p:cNvSpPr>
            <a:spLocks noGrp="1"/>
          </p:cNvSpPr>
          <p:nvPr>
            <p:ph type="dt" idx="10"/>
          </p:nvPr>
        </p:nvSpPr>
        <p:spPr/>
        <p:txBody>
          <a:bodyPr/>
          <a:lstStyle/>
          <a:p>
            <a:r>
              <a:rPr lang="en-US"/>
              <a:t>November 2020</a:t>
            </a:r>
            <a:endParaRPr lang="en-GB" dirty="0"/>
          </a:p>
        </p:txBody>
      </p:sp>
      <p:sp>
        <p:nvSpPr>
          <p:cNvPr id="5" name="Footer Placeholder 4">
            <a:extLst>
              <a:ext uri="{FF2B5EF4-FFF2-40B4-BE49-F238E27FC236}">
                <a16:creationId xmlns:a16="http://schemas.microsoft.com/office/drawing/2014/main" id="{3D9CF16D-3683-4985-853F-86969E9E9BEA}"/>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664A4ED1-DCA0-426A-8DB0-6EDC80DB440B}"/>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27729504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08F4D5-375E-47B6-B16F-E88EC879B4D6}"/>
              </a:ext>
            </a:extLst>
          </p:cNvPr>
          <p:cNvSpPr>
            <a:spLocks noGrp="1"/>
          </p:cNvSpPr>
          <p:nvPr>
            <p:ph type="title"/>
          </p:nvPr>
        </p:nvSpPr>
        <p:spPr/>
        <p:txBody>
          <a:bodyPr/>
          <a:lstStyle/>
          <a:p>
            <a:r>
              <a:rPr lang="en-US" dirty="0"/>
              <a:t>Where to Attend Sessions, </a:t>
            </a:r>
            <a:br>
              <a:rPr lang="en-US" dirty="0"/>
            </a:br>
            <a:r>
              <a:rPr lang="en-US" dirty="0"/>
              <a:t>and Log  Session Attendance </a:t>
            </a:r>
          </a:p>
        </p:txBody>
      </p:sp>
      <p:sp>
        <p:nvSpPr>
          <p:cNvPr id="3" name="Content Placeholder 2">
            <a:extLst>
              <a:ext uri="{FF2B5EF4-FFF2-40B4-BE49-F238E27FC236}">
                <a16:creationId xmlns:a16="http://schemas.microsoft.com/office/drawing/2014/main" id="{F3B76C34-4A1B-4382-B99E-BA165C9C5CAE}"/>
              </a:ext>
            </a:extLst>
          </p:cNvPr>
          <p:cNvSpPr>
            <a:spLocks noGrp="1"/>
          </p:cNvSpPr>
          <p:nvPr>
            <p:ph idx="1"/>
          </p:nvPr>
        </p:nvSpPr>
        <p:spPr/>
        <p:txBody>
          <a:bodyPr/>
          <a:lstStyle/>
          <a:p>
            <a:r>
              <a:rPr lang="en-US" sz="2000" dirty="0"/>
              <a:t>All sessions shall take place Via Telecon:  802.11 is using WebEx for all the 802.11 telecons.</a:t>
            </a:r>
          </a:p>
          <a:p>
            <a:r>
              <a:rPr lang="en-US" sz="2000" dirty="0"/>
              <a:t>The Meeting number can be found on the calendar or IMAT</a:t>
            </a:r>
            <a:br>
              <a:rPr lang="en-US" sz="2000" dirty="0"/>
            </a:br>
            <a:endParaRPr lang="en-US" sz="2000" dirty="0"/>
          </a:p>
          <a:p>
            <a:r>
              <a:rPr lang="en-US" sz="2000" dirty="0"/>
              <a:t>Your attendance at the Telecons should be recorded with the Attendance Tool (IMAT)  --</a:t>
            </a:r>
            <a:r>
              <a:rPr lang="en-US" sz="2000" dirty="0">
                <a:solidFill>
                  <a:schemeClr val="accent2"/>
                </a:solidFill>
              </a:rPr>
              <a:t> </a:t>
            </a:r>
            <a:r>
              <a:rPr lang="en-US" sz="2000" dirty="0">
                <a:solidFill>
                  <a:schemeClr val="accent2"/>
                </a:solidFill>
                <a:hlinkClick r:id="rId2">
                  <a:extLst>
                    <a:ext uri="{A12FA001-AC4F-418D-AE19-62706E023703}">
                      <ahyp:hlinkClr xmlns:ahyp="http://schemas.microsoft.com/office/drawing/2018/hyperlinkcolor" val="tx"/>
                    </a:ext>
                  </a:extLst>
                </a:hlinkClick>
              </a:rPr>
              <a:t>https://imat.ieee.org/sp7200043/attendance-groups?p=3036700005</a:t>
            </a:r>
            <a:endParaRPr lang="en-US" sz="2000" dirty="0">
              <a:solidFill>
                <a:schemeClr val="accent2"/>
              </a:solidFill>
            </a:endParaRPr>
          </a:p>
          <a:p>
            <a:endParaRPr lang="en-US" sz="2000" dirty="0">
              <a:solidFill>
                <a:schemeClr val="accent2"/>
              </a:solidFill>
            </a:endParaRPr>
          </a:p>
          <a:p>
            <a:r>
              <a:rPr lang="en-US" sz="2000" dirty="0">
                <a:solidFill>
                  <a:schemeClr val="accent2"/>
                </a:solidFill>
              </a:rPr>
              <a:t>From the link select the Working Group the telecon would be grouped under.</a:t>
            </a:r>
          </a:p>
          <a:p>
            <a:r>
              <a:rPr lang="en-US" sz="2000" dirty="0">
                <a:solidFill>
                  <a:schemeClr val="accent2"/>
                </a:solidFill>
              </a:rPr>
              <a:t>For 802.11 Telecons select “</a:t>
            </a:r>
            <a:r>
              <a:rPr lang="en-US" sz="2000" dirty="0">
                <a:solidFill>
                  <a:schemeClr val="accent2"/>
                </a:solidFill>
                <a:hlinkClick r:id="rId3">
                  <a:extLst>
                    <a:ext uri="{A12FA001-AC4F-418D-AE19-62706E023703}">
                      <ahyp:hlinkClr xmlns:ahyp="http://schemas.microsoft.com/office/drawing/2018/hyperlinkcolor" val="tx"/>
                    </a:ext>
                  </a:extLst>
                </a:hlinkClick>
              </a:rPr>
              <a:t>C/LM/WG802.11 Attendance</a:t>
            </a:r>
            <a:r>
              <a:rPr lang="en-US" sz="2000" dirty="0">
                <a:solidFill>
                  <a:schemeClr val="accent2"/>
                </a:solidFill>
              </a:rPr>
              <a:t>”</a:t>
            </a:r>
          </a:p>
          <a:p>
            <a:endParaRPr lang="en-US" sz="2000" b="0" u="sng" dirty="0">
              <a:solidFill>
                <a:schemeClr val="accent6"/>
              </a:solidFill>
            </a:endParaRPr>
          </a:p>
          <a:p>
            <a:endParaRPr lang="en-US" sz="2000" dirty="0">
              <a:solidFill>
                <a:schemeClr val="accent6"/>
              </a:solidFill>
            </a:endParaRPr>
          </a:p>
          <a:p>
            <a:endParaRPr lang="en-US" sz="2000" dirty="0">
              <a:solidFill>
                <a:schemeClr val="accent2"/>
              </a:solidFill>
            </a:endParaRPr>
          </a:p>
        </p:txBody>
      </p:sp>
      <p:sp>
        <p:nvSpPr>
          <p:cNvPr id="4" name="Date Placeholder 3">
            <a:extLst>
              <a:ext uri="{FF2B5EF4-FFF2-40B4-BE49-F238E27FC236}">
                <a16:creationId xmlns:a16="http://schemas.microsoft.com/office/drawing/2014/main" id="{806BAC13-D85B-4E47-AFCF-6C8EA9CC7CD0}"/>
              </a:ext>
            </a:extLst>
          </p:cNvPr>
          <p:cNvSpPr>
            <a:spLocks noGrp="1"/>
          </p:cNvSpPr>
          <p:nvPr>
            <p:ph type="dt" idx="10"/>
          </p:nvPr>
        </p:nvSpPr>
        <p:spPr/>
        <p:txBody>
          <a:bodyPr/>
          <a:lstStyle/>
          <a:p>
            <a:r>
              <a:rPr lang="en-US"/>
              <a:t>November 2020</a:t>
            </a:r>
            <a:endParaRPr lang="en-GB" dirty="0"/>
          </a:p>
        </p:txBody>
      </p:sp>
      <p:sp>
        <p:nvSpPr>
          <p:cNvPr id="5" name="Footer Placeholder 4">
            <a:extLst>
              <a:ext uri="{FF2B5EF4-FFF2-40B4-BE49-F238E27FC236}">
                <a16:creationId xmlns:a16="http://schemas.microsoft.com/office/drawing/2014/main" id="{34B5EB83-8497-47C9-B03B-1A6CDC7485CF}"/>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07656F20-B355-403B-94C1-73A67EAE3BD5}"/>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35785799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BC1996-A145-45C3-BDA2-6A819A48F786}"/>
              </a:ext>
            </a:extLst>
          </p:cNvPr>
          <p:cNvSpPr>
            <a:spLocks noGrp="1"/>
          </p:cNvSpPr>
          <p:nvPr>
            <p:ph type="title"/>
          </p:nvPr>
        </p:nvSpPr>
        <p:spPr>
          <a:xfrm>
            <a:off x="914401" y="685801"/>
            <a:ext cx="10361084" cy="533399"/>
          </a:xfrm>
        </p:spPr>
        <p:txBody>
          <a:bodyPr/>
          <a:lstStyle/>
          <a:p>
            <a:r>
              <a:rPr lang="en-US" dirty="0"/>
              <a:t>Audio Visual</a:t>
            </a:r>
          </a:p>
        </p:txBody>
      </p:sp>
      <p:sp>
        <p:nvSpPr>
          <p:cNvPr id="3" name="Content Placeholder 2">
            <a:extLst>
              <a:ext uri="{FF2B5EF4-FFF2-40B4-BE49-F238E27FC236}">
                <a16:creationId xmlns:a16="http://schemas.microsoft.com/office/drawing/2014/main" id="{71D01D34-9C4B-4768-B527-FCCBAF3608A6}"/>
              </a:ext>
            </a:extLst>
          </p:cNvPr>
          <p:cNvSpPr>
            <a:spLocks noGrp="1"/>
          </p:cNvSpPr>
          <p:nvPr>
            <p:ph idx="1"/>
          </p:nvPr>
        </p:nvSpPr>
        <p:spPr>
          <a:xfrm>
            <a:off x="914401" y="1447801"/>
            <a:ext cx="10361084" cy="5027614"/>
          </a:xfrm>
        </p:spPr>
        <p:txBody>
          <a:bodyPr/>
          <a:lstStyle/>
          <a:p>
            <a:pPr>
              <a:buFont typeface="Arial" panose="020B0604020202020204" pitchFamily="34" charset="0"/>
              <a:buChar char="•"/>
            </a:pPr>
            <a:r>
              <a:rPr lang="en-US" b="0" dirty="0"/>
              <a:t>When sharing ppt files please use presentation mode.</a:t>
            </a:r>
          </a:p>
          <a:p>
            <a:pPr>
              <a:buFont typeface="Arial" panose="020B0604020202020204" pitchFamily="34" charset="0"/>
              <a:buChar char="•"/>
            </a:pPr>
            <a:r>
              <a:rPr lang="en-US" b="0" dirty="0"/>
              <a:t>When sharing files in general please use the full shared screen (maximize your file in the shared space).</a:t>
            </a:r>
          </a:p>
          <a:p>
            <a:pPr>
              <a:buFont typeface="Arial" panose="020B0604020202020204" pitchFamily="34" charset="0"/>
              <a:buChar char="•"/>
            </a:pPr>
            <a:r>
              <a:rPr lang="en-US" b="0" dirty="0"/>
              <a:t>Please speak clearly</a:t>
            </a:r>
          </a:p>
          <a:p>
            <a:pPr>
              <a:buFont typeface="Arial" panose="020B0604020202020204" pitchFamily="34" charset="0"/>
              <a:buChar char="•"/>
            </a:pPr>
            <a:r>
              <a:rPr lang="en-US" b="0" dirty="0"/>
              <a:t>Please Mute when joining a call and only unmute when speaking</a:t>
            </a:r>
          </a:p>
          <a:p>
            <a:pPr>
              <a:buFont typeface="Arial" panose="020B0604020202020204" pitchFamily="34" charset="0"/>
              <a:buChar char="•"/>
            </a:pPr>
            <a:endParaRPr lang="en-US" dirty="0"/>
          </a:p>
          <a:p>
            <a:endParaRPr lang="en-US" dirty="0"/>
          </a:p>
        </p:txBody>
      </p:sp>
      <p:sp>
        <p:nvSpPr>
          <p:cNvPr id="4" name="Date Placeholder 3">
            <a:extLst>
              <a:ext uri="{FF2B5EF4-FFF2-40B4-BE49-F238E27FC236}">
                <a16:creationId xmlns:a16="http://schemas.microsoft.com/office/drawing/2014/main" id="{F6900A03-4CD6-4450-9EBE-36474C07E4A3}"/>
              </a:ext>
            </a:extLst>
          </p:cNvPr>
          <p:cNvSpPr>
            <a:spLocks noGrp="1"/>
          </p:cNvSpPr>
          <p:nvPr>
            <p:ph type="dt" idx="10"/>
          </p:nvPr>
        </p:nvSpPr>
        <p:spPr/>
        <p:txBody>
          <a:bodyPr/>
          <a:lstStyle/>
          <a:p>
            <a:r>
              <a:rPr lang="en-US"/>
              <a:t>November 2020</a:t>
            </a:r>
            <a:endParaRPr lang="en-GB" dirty="0"/>
          </a:p>
        </p:txBody>
      </p:sp>
      <p:sp>
        <p:nvSpPr>
          <p:cNvPr id="5" name="Footer Placeholder 4">
            <a:extLst>
              <a:ext uri="{FF2B5EF4-FFF2-40B4-BE49-F238E27FC236}">
                <a16:creationId xmlns:a16="http://schemas.microsoft.com/office/drawing/2014/main" id="{790D0472-8470-40E0-A90B-CFF3A2D8839A}"/>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980325ED-A56B-4216-AACF-5672DE0494DB}"/>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22535269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Online Calendar Schedule</a:t>
            </a:r>
          </a:p>
        </p:txBody>
      </p:sp>
      <p:sp>
        <p:nvSpPr>
          <p:cNvPr id="3" name="Content Placeholder 2"/>
          <p:cNvSpPr>
            <a:spLocks noGrp="1"/>
          </p:cNvSpPr>
          <p:nvPr>
            <p:ph idx="1"/>
          </p:nvPr>
        </p:nvSpPr>
        <p:spPr>
          <a:xfrm>
            <a:off x="914401" y="1556792"/>
            <a:ext cx="10361084" cy="4752527"/>
          </a:xfrm>
        </p:spPr>
        <p:txBody>
          <a:bodyPr/>
          <a:lstStyle/>
          <a:p>
            <a:r>
              <a:rPr lang="en-GB" dirty="0"/>
              <a:t>The WG meetings can also be added to your calendar.</a:t>
            </a:r>
          </a:p>
          <a:p>
            <a:endParaRPr lang="en-GB" dirty="0"/>
          </a:p>
          <a:p>
            <a:r>
              <a:rPr lang="en-GB" dirty="0"/>
              <a:t>802.11 WG meeting calendar is here: </a:t>
            </a:r>
            <a:r>
              <a:rPr lang="en-US" dirty="0">
                <a:solidFill>
                  <a:schemeClr val="accent6"/>
                </a:solidFill>
                <a:hlinkClick r:id="rId2">
                  <a:extLst>
                    <a:ext uri="{A12FA001-AC4F-418D-AE19-62706E023703}">
                      <ahyp:hlinkClr xmlns:ahyp="http://schemas.microsoft.com/office/drawing/2018/hyperlinkcolor" val="tx"/>
                    </a:ext>
                  </a:extLst>
                </a:hlinkClick>
              </a:rPr>
              <a:t>http://schedule.802world.com/ics/show?group=11</a:t>
            </a:r>
            <a:r>
              <a:rPr lang="en-US" dirty="0">
                <a:solidFill>
                  <a:schemeClr val="accent6"/>
                </a:solidFill>
              </a:rPr>
              <a:t> </a:t>
            </a:r>
            <a:endParaRPr lang="en-GB" dirty="0">
              <a:solidFill>
                <a:schemeClr val="accent6"/>
              </a:solidFill>
            </a:endParaRPr>
          </a:p>
          <a:p>
            <a:r>
              <a:rPr lang="en-GB" dirty="0"/>
              <a:t> </a:t>
            </a:r>
          </a:p>
          <a:p>
            <a:r>
              <a:rPr lang="en-GB" dirty="0"/>
              <a:t>Other WGs and the 802 EC calendar are also available.</a:t>
            </a:r>
          </a:p>
          <a:p>
            <a:r>
              <a:rPr lang="en-GB" dirty="0">
                <a:solidFill>
                  <a:schemeClr val="accent6"/>
                </a:solidFill>
                <a:hlinkClick r:id="rId3">
                  <a:extLst>
                    <a:ext uri="{A12FA001-AC4F-418D-AE19-62706E023703}">
                      <ahyp:hlinkClr xmlns:ahyp="http://schemas.microsoft.com/office/drawing/2018/hyperlinkcolor" val="tx"/>
                    </a:ext>
                  </a:extLst>
                </a:hlinkClick>
              </a:rPr>
              <a:t>http://www.ieee802.org/802tele_calendar.html</a:t>
            </a:r>
            <a:endParaRPr lang="en-GB" dirty="0">
              <a:solidFill>
                <a:schemeClr val="accent6"/>
              </a:solidFill>
            </a:endParaRPr>
          </a:p>
          <a:p>
            <a:endParaRPr lang="en-GB" dirty="0"/>
          </a:p>
          <a:p>
            <a:r>
              <a:rPr lang="en-GB" dirty="0"/>
              <a:t>Note: the schedule on these calendars will be updated as will IMAT.</a:t>
            </a:r>
            <a:endParaRPr lang="en-US" dirty="0"/>
          </a:p>
          <a:p>
            <a:endParaRPr lang="en-US" dirty="0"/>
          </a:p>
        </p:txBody>
      </p:sp>
      <p:sp>
        <p:nvSpPr>
          <p:cNvPr id="6" name="Date Placeholder 5"/>
          <p:cNvSpPr>
            <a:spLocks noGrp="1"/>
          </p:cNvSpPr>
          <p:nvPr>
            <p:ph type="dt" idx="10"/>
          </p:nvPr>
        </p:nvSpPr>
        <p:spPr/>
        <p:txBody>
          <a:bodyPr/>
          <a:lstStyle/>
          <a:p>
            <a:r>
              <a:rPr lang="en-US"/>
              <a:t>November 2020</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4" name="Slide Number Placeholder 3">
            <a:extLst>
              <a:ext uri="{FF2B5EF4-FFF2-40B4-BE49-F238E27FC236}">
                <a16:creationId xmlns:a16="http://schemas.microsoft.com/office/drawing/2014/main" id="{4EEF09AB-3A0C-4159-905B-0F6D65D4B133}"/>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1295507797"/>
      </p:ext>
    </p:extLst>
  </p:cSld>
  <p:clrMapOvr>
    <a:masterClrMapping/>
  </p:clrMapOvr>
</p:sld>
</file>

<file path=ppt/theme/theme1.xml><?xml version="1.0" encoding="utf-8"?>
<a:theme xmlns:a="http://schemas.openxmlformats.org/drawingml/2006/main" name="802-11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3" ma:contentTypeDescription="Create a new document." ma:contentTypeScope="" ma:versionID="016e7857fdb711c59c6a098e7e3cf67d">
  <xsd:schema xmlns:xsd="http://www.w3.org/2001/XMLSchema" xmlns:xs="http://www.w3.org/2001/XMLSchema" xmlns:p="http://schemas.microsoft.com/office/2006/metadata/properties" xmlns:ns3="cc9c437c-ae0c-4066-8d90-a0f7de786127" xmlns:ns4="ba37140e-f4c5-4a6c-a9b4-20a691ce6c8a" targetNamespace="http://schemas.microsoft.com/office/2006/metadata/properties" ma:root="true" ma:fieldsID="df51a22fee038379de0f5206ee405254" ns3:_="" ns4:_="">
    <xsd:import namespace="cc9c437c-ae0c-4066-8d90-a0f7de786127"/>
    <xsd:import namespace="ba37140e-f4c5-4a6c-a9b4-20a691ce6c8a"/>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Loca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a37140e-f4c5-4a6c-a9b4-20a691ce6c8a"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E367D09A-A537-41F5-B62F-4C5A1FAF673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9c437c-ae0c-4066-8d90-a0f7de786127"/>
    <ds:schemaRef ds:uri="ba37140e-f4c5-4a6c-a9b4-20a691ce6c8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BD6226DE-9941-4687-A049-5E39BD535331}">
  <ds:schemaRefs>
    <ds:schemaRef ds:uri="http://schemas.microsoft.com/sharepoint/v3/contenttype/forms"/>
  </ds:schemaRefs>
</ds:datastoreItem>
</file>

<file path=customXml/itemProps3.xml><?xml version="1.0" encoding="utf-8"?>
<ds:datastoreItem xmlns:ds="http://schemas.openxmlformats.org/officeDocument/2006/customXml" ds:itemID="{789C679E-BCDB-4A5C-A38F-ECA97E9DDB64}">
  <ds:schemaRefs>
    <ds:schemaRef ds:uri="http://schemas.openxmlformats.org/package/2006/metadata/core-properties"/>
    <ds:schemaRef ds:uri="http://purl.org/dc/dcmitype/"/>
    <ds:schemaRef ds:uri="http://schemas.microsoft.com/office/infopath/2007/PartnerControls"/>
    <ds:schemaRef ds:uri="http://purl.org/dc/elements/1.1/"/>
    <ds:schemaRef ds:uri="http://schemas.microsoft.com/office/2006/metadata/properties"/>
    <ds:schemaRef ds:uri="http://schemas.microsoft.com/office/2006/documentManagement/types"/>
    <ds:schemaRef ds:uri="http://purl.org/dc/terms/"/>
    <ds:schemaRef ds:uri="ba37140e-f4c5-4a6c-a9b4-20a691ce6c8a"/>
    <ds:schemaRef ds:uri="cc9c437c-ae0c-4066-8d90-a0f7de786127"/>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otalTime>5957</TotalTime>
  <Words>1389</Words>
  <Application>Microsoft Office PowerPoint</Application>
  <PresentationFormat>Widescreen</PresentationFormat>
  <Paragraphs>181</Paragraphs>
  <Slides>16</Slides>
  <Notes>6</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16</vt:i4>
      </vt:variant>
    </vt:vector>
  </HeadingPairs>
  <TitlesOfParts>
    <vt:vector size="20" baseType="lpstr">
      <vt:lpstr>Arial</vt:lpstr>
      <vt:lpstr>Times New Roman</vt:lpstr>
      <vt:lpstr>802-11 Theme</vt:lpstr>
      <vt:lpstr>Document</vt:lpstr>
      <vt:lpstr>1st Vice Chair Report - Nov 2020 - Electronic Plenary</vt:lpstr>
      <vt:lpstr>Abstract</vt:lpstr>
      <vt:lpstr>Monday–  802.11 Opening Plenary</vt:lpstr>
      <vt:lpstr>M3.3  Other WG meeting plans</vt:lpstr>
      <vt:lpstr>What you need to know about the  IEEE 802 Electronic Session</vt:lpstr>
      <vt:lpstr>Who is Meeting Where and When</vt:lpstr>
      <vt:lpstr>Where to Attend Sessions,  and Log  Session Attendance </vt:lpstr>
      <vt:lpstr>Audio Visual</vt:lpstr>
      <vt:lpstr>Online Calendar Schedule</vt:lpstr>
      <vt:lpstr>M3.7 Recording attendance</vt:lpstr>
      <vt:lpstr>Letter to 802 LMSC Participants regarding November 2020</vt:lpstr>
      <vt:lpstr>3.9 - 2021 Future Venues</vt:lpstr>
      <vt:lpstr>802.11 WG Closing Plenary</vt:lpstr>
      <vt:lpstr>3.1.2 – Straw Poll</vt:lpstr>
      <vt:lpstr>T3.1.3:Future Venue Insight  -  2021 Future Venues</vt:lpstr>
      <vt:lpstr>References</vt:lpstr>
    </vt:vector>
  </TitlesOfParts>
  <Company>Qualcomm Technologies,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1st Vice Chair Report - Nov 2020 - Electronic Plenary</dc:title>
  <dc:subject>November  2020</dc:subject>
  <dc:creator>Jon Rosdahl</dc:creator>
  <dc:description>Jon Rosdahl (Qualcomm)</dc:description>
  <cp:lastModifiedBy>Jon Rosdahl</cp:lastModifiedBy>
  <cp:revision>6</cp:revision>
  <cp:lastPrinted>1601-01-01T00:00:00Z</cp:lastPrinted>
  <dcterms:created xsi:type="dcterms:W3CDTF">2020-01-12T14:48:27Z</dcterms:created>
  <dcterms:modified xsi:type="dcterms:W3CDTF">2020-11-10T14:33:40Z</dcterms:modified>
  <cp:category>Report</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0x010100EB28163D68FE8E4D9361964FDD814FC4</vt:lpwstr>
  </property>
</Properties>
</file>