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6"/>
  </p:notesMasterIdLst>
  <p:handoutMasterIdLst>
    <p:handoutMasterId r:id="rId157"/>
  </p:handoutMasterIdLst>
  <p:sldIdLst>
    <p:sldId id="256" r:id="rId2"/>
    <p:sldId id="257" r:id="rId3"/>
    <p:sldId id="2391" r:id="rId4"/>
    <p:sldId id="483" r:id="rId5"/>
    <p:sldId id="484" r:id="rId6"/>
    <p:sldId id="485" r:id="rId7"/>
    <p:sldId id="486" r:id="rId8"/>
    <p:sldId id="487" r:id="rId9"/>
    <p:sldId id="2397" r:id="rId10"/>
    <p:sldId id="1589" r:id="rId11"/>
    <p:sldId id="2370" r:id="rId12"/>
    <p:sldId id="2350" r:id="rId13"/>
    <p:sldId id="2371" r:id="rId14"/>
    <p:sldId id="2372" r:id="rId15"/>
    <p:sldId id="2373" r:id="rId16"/>
    <p:sldId id="2374" r:id="rId17"/>
    <p:sldId id="2375" r:id="rId18"/>
    <p:sldId id="1574" r:id="rId19"/>
    <p:sldId id="287" r:id="rId20"/>
    <p:sldId id="274" r:id="rId21"/>
    <p:sldId id="2354" r:id="rId22"/>
    <p:sldId id="2355" r:id="rId23"/>
    <p:sldId id="2376" r:id="rId24"/>
    <p:sldId id="2377" r:id="rId25"/>
    <p:sldId id="647" r:id="rId26"/>
    <p:sldId id="2378" r:id="rId27"/>
    <p:sldId id="2379" r:id="rId28"/>
    <p:sldId id="2380" r:id="rId29"/>
    <p:sldId id="2357" r:id="rId30"/>
    <p:sldId id="2381" r:id="rId31"/>
    <p:sldId id="283" r:id="rId32"/>
    <p:sldId id="298" r:id="rId33"/>
    <p:sldId id="2382" r:id="rId34"/>
    <p:sldId id="301" r:id="rId35"/>
    <p:sldId id="2360" r:id="rId36"/>
    <p:sldId id="2361" r:id="rId37"/>
    <p:sldId id="2362" r:id="rId38"/>
    <p:sldId id="2363" r:id="rId39"/>
    <p:sldId id="2364" r:id="rId40"/>
    <p:sldId id="2365" r:id="rId41"/>
    <p:sldId id="2366" r:id="rId42"/>
    <p:sldId id="2383" r:id="rId43"/>
    <p:sldId id="2367" r:id="rId44"/>
    <p:sldId id="2368" r:id="rId45"/>
    <p:sldId id="2369" r:id="rId46"/>
    <p:sldId id="1591" r:id="rId47"/>
    <p:sldId id="2384" r:id="rId48"/>
    <p:sldId id="341" r:id="rId49"/>
    <p:sldId id="417" r:id="rId50"/>
    <p:sldId id="511" r:id="rId51"/>
    <p:sldId id="2385" r:id="rId52"/>
    <p:sldId id="2386" r:id="rId53"/>
    <p:sldId id="267" r:id="rId54"/>
    <p:sldId id="2387" r:id="rId55"/>
    <p:sldId id="2388" r:id="rId56"/>
    <p:sldId id="2389" r:id="rId57"/>
    <p:sldId id="2390" r:id="rId58"/>
    <p:sldId id="1590" r:id="rId59"/>
    <p:sldId id="258" r:id="rId60"/>
    <p:sldId id="262" r:id="rId61"/>
    <p:sldId id="265" r:id="rId62"/>
    <p:sldId id="270" r:id="rId63"/>
    <p:sldId id="288" r:id="rId64"/>
    <p:sldId id="289" r:id="rId65"/>
    <p:sldId id="278" r:id="rId66"/>
    <p:sldId id="273" r:id="rId67"/>
    <p:sldId id="282" r:id="rId68"/>
    <p:sldId id="338" r:id="rId69"/>
    <p:sldId id="2413" r:id="rId70"/>
    <p:sldId id="340" r:id="rId71"/>
    <p:sldId id="2414" r:id="rId72"/>
    <p:sldId id="2415" r:id="rId73"/>
    <p:sldId id="2416" r:id="rId74"/>
    <p:sldId id="272" r:id="rId75"/>
    <p:sldId id="293" r:id="rId76"/>
    <p:sldId id="306" r:id="rId77"/>
    <p:sldId id="290" r:id="rId78"/>
    <p:sldId id="296" r:id="rId79"/>
    <p:sldId id="292" r:id="rId80"/>
    <p:sldId id="271" r:id="rId81"/>
    <p:sldId id="276" r:id="rId82"/>
    <p:sldId id="323" r:id="rId83"/>
    <p:sldId id="331" r:id="rId84"/>
    <p:sldId id="332" r:id="rId85"/>
    <p:sldId id="386" r:id="rId86"/>
    <p:sldId id="387" r:id="rId87"/>
    <p:sldId id="388" r:id="rId88"/>
    <p:sldId id="389" r:id="rId89"/>
    <p:sldId id="269" r:id="rId90"/>
    <p:sldId id="391" r:id="rId91"/>
    <p:sldId id="392" r:id="rId92"/>
    <p:sldId id="439" r:id="rId93"/>
    <p:sldId id="442" r:id="rId94"/>
    <p:sldId id="443" r:id="rId95"/>
    <p:sldId id="437" r:id="rId96"/>
    <p:sldId id="2417" r:id="rId97"/>
    <p:sldId id="2418" r:id="rId98"/>
    <p:sldId id="2419" r:id="rId99"/>
    <p:sldId id="311" r:id="rId100"/>
    <p:sldId id="313" r:id="rId101"/>
    <p:sldId id="708" r:id="rId102"/>
    <p:sldId id="711" r:id="rId103"/>
    <p:sldId id="718" r:id="rId104"/>
    <p:sldId id="446" r:id="rId105"/>
    <p:sldId id="447" r:id="rId106"/>
    <p:sldId id="263" r:id="rId107"/>
    <p:sldId id="264" r:id="rId108"/>
    <p:sldId id="448" r:id="rId109"/>
    <p:sldId id="449" r:id="rId110"/>
    <p:sldId id="266" r:id="rId111"/>
    <p:sldId id="450" r:id="rId112"/>
    <p:sldId id="268" r:id="rId113"/>
    <p:sldId id="451" r:id="rId114"/>
    <p:sldId id="1578" r:id="rId115"/>
    <p:sldId id="1573" r:id="rId116"/>
    <p:sldId id="1576" r:id="rId117"/>
    <p:sldId id="1575" r:id="rId118"/>
    <p:sldId id="1577" r:id="rId119"/>
    <p:sldId id="2403" r:id="rId120"/>
    <p:sldId id="2404" r:id="rId121"/>
    <p:sldId id="2405" r:id="rId122"/>
    <p:sldId id="1580" r:id="rId123"/>
    <p:sldId id="286" r:id="rId124"/>
    <p:sldId id="299" r:id="rId125"/>
    <p:sldId id="302" r:id="rId126"/>
    <p:sldId id="300" r:id="rId127"/>
    <p:sldId id="2398" r:id="rId128"/>
    <p:sldId id="2401" r:id="rId129"/>
    <p:sldId id="2409" r:id="rId130"/>
    <p:sldId id="2410" r:id="rId131"/>
    <p:sldId id="2411" r:id="rId132"/>
    <p:sldId id="2412" r:id="rId133"/>
    <p:sldId id="2407" r:id="rId134"/>
    <p:sldId id="2408" r:id="rId135"/>
    <p:sldId id="326" r:id="rId136"/>
    <p:sldId id="339" r:id="rId137"/>
    <p:sldId id="373" r:id="rId138"/>
    <p:sldId id="371" r:id="rId139"/>
    <p:sldId id="372" r:id="rId140"/>
    <p:sldId id="353" r:id="rId141"/>
    <p:sldId id="364" r:id="rId142"/>
    <p:sldId id="376" r:id="rId143"/>
    <p:sldId id="356" r:id="rId144"/>
    <p:sldId id="374" r:id="rId145"/>
    <p:sldId id="343" r:id="rId146"/>
    <p:sldId id="348" r:id="rId147"/>
    <p:sldId id="357" r:id="rId148"/>
    <p:sldId id="377" r:id="rId149"/>
    <p:sldId id="368" r:id="rId150"/>
    <p:sldId id="375" r:id="rId151"/>
    <p:sldId id="366" r:id="rId152"/>
    <p:sldId id="2406" r:id="rId153"/>
    <p:sldId id="440" r:id="rId154"/>
    <p:sldId id="441" r:id="rId15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E340E5-1FBC-4F78-B1A1-4D7A45C251B4}" v="11" dt="2020-11-10T14:02:24.0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847" autoAdjust="0"/>
    <p:restoredTop sz="94660"/>
  </p:normalViewPr>
  <p:slideViewPr>
    <p:cSldViewPr>
      <p:cViewPr varScale="1">
        <p:scale>
          <a:sx n="104" d="100"/>
          <a:sy n="104" d="100"/>
        </p:scale>
        <p:origin x="132" y="594"/>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microsoft.com/office/2015/10/relationships/revisionInfo" Target="revisionInfo.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Robert" userId="8f61b79c-1993-4b76-a5c5-6bb0e2071c28" providerId="ADAL" clId="{69D504AD-AE10-4EB3-9F03-43150C545E62}"/>
    <pc:docChg chg="custSel addSld delSld modSld modMainMaster">
      <pc:chgData name="Stacey, Robert" userId="8f61b79c-1993-4b76-a5c5-6bb0e2071c28" providerId="ADAL" clId="{69D504AD-AE10-4EB3-9F03-43150C545E62}" dt="2020-11-10T14:02:27.373" v="29" actId="2696"/>
      <pc:docMkLst>
        <pc:docMk/>
      </pc:docMkLst>
      <pc:sldChg chg="del">
        <pc:chgData name="Stacey, Robert" userId="8f61b79c-1993-4b76-a5c5-6bb0e2071c28" providerId="ADAL" clId="{69D504AD-AE10-4EB3-9F03-43150C545E62}" dt="2020-11-09T23:56:21.225" v="8" actId="2696"/>
        <pc:sldMkLst>
          <pc:docMk/>
          <pc:sldMk cId="7809349" sldId="259"/>
        </pc:sldMkLst>
      </pc:sldChg>
      <pc:sldChg chg="add">
        <pc:chgData name="Stacey, Robert" userId="8f61b79c-1993-4b76-a5c5-6bb0e2071c28" providerId="ADAL" clId="{69D504AD-AE10-4EB3-9F03-43150C545E62}" dt="2020-11-10T14:00:13.911" v="24"/>
        <pc:sldMkLst>
          <pc:docMk/>
          <pc:sldMk cId="0" sldId="272"/>
        </pc:sldMkLst>
      </pc:sldChg>
      <pc:sldChg chg="add">
        <pc:chgData name="Stacey, Robert" userId="8f61b79c-1993-4b76-a5c5-6bb0e2071c28" providerId="ADAL" clId="{69D504AD-AE10-4EB3-9F03-43150C545E62}" dt="2020-11-10T14:00:13.911" v="24"/>
        <pc:sldMkLst>
          <pc:docMk/>
          <pc:sldMk cId="0" sldId="290"/>
        </pc:sldMkLst>
      </pc:sldChg>
      <pc:sldChg chg="del">
        <pc:chgData name="Stacey, Robert" userId="8f61b79c-1993-4b76-a5c5-6bb0e2071c28" providerId="ADAL" clId="{69D504AD-AE10-4EB3-9F03-43150C545E62}" dt="2020-11-10T13:59:40.853" v="23" actId="2696"/>
        <pc:sldMkLst>
          <pc:docMk/>
          <pc:sldMk cId="1607482232" sldId="290"/>
        </pc:sldMkLst>
      </pc:sldChg>
      <pc:sldChg chg="del">
        <pc:chgData name="Stacey, Robert" userId="8f61b79c-1993-4b76-a5c5-6bb0e2071c28" providerId="ADAL" clId="{69D504AD-AE10-4EB3-9F03-43150C545E62}" dt="2020-11-10T14:00:17.135" v="25" actId="2696"/>
        <pc:sldMkLst>
          <pc:docMk/>
          <pc:sldMk cId="1156559466" sldId="291"/>
        </pc:sldMkLst>
      </pc:sldChg>
      <pc:sldChg chg="add">
        <pc:chgData name="Stacey, Robert" userId="8f61b79c-1993-4b76-a5c5-6bb0e2071c28" providerId="ADAL" clId="{69D504AD-AE10-4EB3-9F03-43150C545E62}" dt="2020-11-10T14:00:13.911" v="24"/>
        <pc:sldMkLst>
          <pc:docMk/>
          <pc:sldMk cId="159427211" sldId="293"/>
        </pc:sldMkLst>
      </pc:sldChg>
      <pc:sldChg chg="del">
        <pc:chgData name="Stacey, Robert" userId="8f61b79c-1993-4b76-a5c5-6bb0e2071c28" providerId="ADAL" clId="{69D504AD-AE10-4EB3-9F03-43150C545E62}" dt="2020-11-10T13:57:55.927" v="19" actId="2696"/>
        <pc:sldMkLst>
          <pc:docMk/>
          <pc:sldMk cId="3617756938" sldId="293"/>
        </pc:sldMkLst>
      </pc:sldChg>
      <pc:sldChg chg="add">
        <pc:chgData name="Stacey, Robert" userId="8f61b79c-1993-4b76-a5c5-6bb0e2071c28" providerId="ADAL" clId="{69D504AD-AE10-4EB3-9F03-43150C545E62}" dt="2020-11-10T14:00:13.911" v="24"/>
        <pc:sldMkLst>
          <pc:docMk/>
          <pc:sldMk cId="2852900623" sldId="296"/>
        </pc:sldMkLst>
      </pc:sldChg>
      <pc:sldChg chg="add">
        <pc:chgData name="Stacey, Robert" userId="8f61b79c-1993-4b76-a5c5-6bb0e2071c28" providerId="ADAL" clId="{69D504AD-AE10-4EB3-9F03-43150C545E62}" dt="2020-11-10T14:00:13.911" v="24"/>
        <pc:sldMkLst>
          <pc:docMk/>
          <pc:sldMk cId="1563882107" sldId="306"/>
        </pc:sldMkLst>
      </pc:sldChg>
      <pc:sldChg chg="add">
        <pc:chgData name="Stacey, Robert" userId="8f61b79c-1993-4b76-a5c5-6bb0e2071c28" providerId="ADAL" clId="{69D504AD-AE10-4EB3-9F03-43150C545E62}" dt="2020-11-10T14:02:24.004" v="28"/>
        <pc:sldMkLst>
          <pc:docMk/>
          <pc:sldMk cId="921221562" sldId="311"/>
        </pc:sldMkLst>
      </pc:sldChg>
      <pc:sldChg chg="add">
        <pc:chgData name="Stacey, Robert" userId="8f61b79c-1993-4b76-a5c5-6bb0e2071c28" providerId="ADAL" clId="{69D504AD-AE10-4EB3-9F03-43150C545E62}" dt="2020-11-10T14:02:24.004" v="28"/>
        <pc:sldMkLst>
          <pc:docMk/>
          <pc:sldMk cId="2071722871" sldId="313"/>
        </pc:sldMkLst>
      </pc:sldChg>
      <pc:sldChg chg="modSp add">
        <pc:chgData name="Stacey, Robert" userId="8f61b79c-1993-4b76-a5c5-6bb0e2071c28" providerId="ADAL" clId="{69D504AD-AE10-4EB3-9F03-43150C545E62}" dt="2020-11-10T13:58:18.878" v="20"/>
        <pc:sldMkLst>
          <pc:docMk/>
          <pc:sldMk cId="464415764" sldId="323"/>
        </pc:sldMkLst>
        <pc:spChg chg="mod">
          <ac:chgData name="Stacey, Robert" userId="8f61b79c-1993-4b76-a5c5-6bb0e2071c28" providerId="ADAL" clId="{69D504AD-AE10-4EB3-9F03-43150C545E62}" dt="2020-11-10T13:58:18.878" v="20"/>
          <ac:spMkLst>
            <pc:docMk/>
            <pc:sldMk cId="464415764" sldId="323"/>
            <ac:spMk id="4" creationId="{FEEAACD7-1F56-4D4F-A9B1-E417728209D7}"/>
          </ac:spMkLst>
        </pc:spChg>
        <pc:spChg chg="mod">
          <ac:chgData name="Stacey, Robert" userId="8f61b79c-1993-4b76-a5c5-6bb0e2071c28" providerId="ADAL" clId="{69D504AD-AE10-4EB3-9F03-43150C545E62}" dt="2020-11-10T13:58:18.878" v="20"/>
          <ac:spMkLst>
            <pc:docMk/>
            <pc:sldMk cId="464415764" sldId="323"/>
            <ac:spMk id="5" creationId="{E0E634EB-1C1A-4926-A359-0C95C68FC0D0}"/>
          </ac:spMkLst>
        </pc:spChg>
      </pc:sldChg>
      <pc:sldChg chg="modSp add">
        <pc:chgData name="Stacey, Robert" userId="8f61b79c-1993-4b76-a5c5-6bb0e2071c28" providerId="ADAL" clId="{69D504AD-AE10-4EB3-9F03-43150C545E62}" dt="2020-11-10T13:50:32.890" v="13"/>
        <pc:sldMkLst>
          <pc:docMk/>
          <pc:sldMk cId="0" sldId="326"/>
        </pc:sldMkLst>
        <pc:spChg chg="mod">
          <ac:chgData name="Stacey, Robert" userId="8f61b79c-1993-4b76-a5c5-6bb0e2071c28" providerId="ADAL" clId="{69D504AD-AE10-4EB3-9F03-43150C545E62}" dt="2020-11-10T13:50:32.890" v="13"/>
          <ac:spMkLst>
            <pc:docMk/>
            <pc:sldMk cId="0" sldId="326"/>
            <ac:spMk id="20482" creationId="{00000000-0000-0000-0000-000000000000}"/>
          </ac:spMkLst>
        </pc:spChg>
        <pc:spChg chg="mod">
          <ac:chgData name="Stacey, Robert" userId="8f61b79c-1993-4b76-a5c5-6bb0e2071c28" providerId="ADAL" clId="{69D504AD-AE10-4EB3-9F03-43150C545E62}" dt="2020-11-10T13:50:32.890" v="13"/>
          <ac:spMkLst>
            <pc:docMk/>
            <pc:sldMk cId="0" sldId="326"/>
            <ac:spMk id="20483" creationId="{00000000-0000-0000-0000-000000000000}"/>
          </ac:spMkLst>
        </pc:spChg>
      </pc:sldChg>
      <pc:sldChg chg="add">
        <pc:chgData name="Stacey, Robert" userId="8f61b79c-1993-4b76-a5c5-6bb0e2071c28" providerId="ADAL" clId="{69D504AD-AE10-4EB3-9F03-43150C545E62}" dt="2020-11-10T13:59:38.306" v="22"/>
        <pc:sldMkLst>
          <pc:docMk/>
          <pc:sldMk cId="4091266737" sldId="338"/>
        </pc:sldMkLst>
      </pc:sldChg>
      <pc:sldChg chg="modSp add">
        <pc:chgData name="Stacey, Robert" userId="8f61b79c-1993-4b76-a5c5-6bb0e2071c28" providerId="ADAL" clId="{69D504AD-AE10-4EB3-9F03-43150C545E62}" dt="2020-11-10T13:50:32.890" v="13"/>
        <pc:sldMkLst>
          <pc:docMk/>
          <pc:sldMk cId="2249265730" sldId="339"/>
        </pc:sldMkLst>
        <pc:spChg chg="mod">
          <ac:chgData name="Stacey, Robert" userId="8f61b79c-1993-4b76-a5c5-6bb0e2071c28" providerId="ADAL" clId="{69D504AD-AE10-4EB3-9F03-43150C545E62}" dt="2020-11-10T13:50:32.890" v="13"/>
          <ac:spMkLst>
            <pc:docMk/>
            <pc:sldMk cId="2249265730" sldId="339"/>
            <ac:spMk id="5122" creationId="{00000000-0000-0000-0000-000000000000}"/>
          </ac:spMkLst>
        </pc:spChg>
        <pc:spChg chg="mod">
          <ac:chgData name="Stacey, Robert" userId="8f61b79c-1993-4b76-a5c5-6bb0e2071c28" providerId="ADAL" clId="{69D504AD-AE10-4EB3-9F03-43150C545E62}" dt="2020-11-10T13:50:32.890" v="13"/>
          <ac:spMkLst>
            <pc:docMk/>
            <pc:sldMk cId="2249265730" sldId="339"/>
            <ac:spMk id="5123" creationId="{00000000-0000-0000-0000-000000000000}"/>
          </ac:spMkLst>
        </pc:spChg>
      </pc:sldChg>
      <pc:sldChg chg="add">
        <pc:chgData name="Stacey, Robert" userId="8f61b79c-1993-4b76-a5c5-6bb0e2071c28" providerId="ADAL" clId="{69D504AD-AE10-4EB3-9F03-43150C545E62}" dt="2020-11-10T13:59:38.306" v="22"/>
        <pc:sldMkLst>
          <pc:docMk/>
          <pc:sldMk cId="1590738440" sldId="340"/>
        </pc:sldMkLst>
      </pc:sldChg>
      <pc:sldChg chg="modSp add">
        <pc:chgData name="Stacey, Robert" userId="8f61b79c-1993-4b76-a5c5-6bb0e2071c28" providerId="ADAL" clId="{69D504AD-AE10-4EB3-9F03-43150C545E62}" dt="2020-11-10T13:50:32.890" v="13"/>
        <pc:sldMkLst>
          <pc:docMk/>
          <pc:sldMk cId="2757656222" sldId="343"/>
        </pc:sldMkLst>
        <pc:spChg chg="mod">
          <ac:chgData name="Stacey, Robert" userId="8f61b79c-1993-4b76-a5c5-6bb0e2071c28" providerId="ADAL" clId="{69D504AD-AE10-4EB3-9F03-43150C545E62}" dt="2020-11-10T13:50:32.890" v="13"/>
          <ac:spMkLst>
            <pc:docMk/>
            <pc:sldMk cId="2757656222" sldId="343"/>
            <ac:spMk id="5122" creationId="{00000000-0000-0000-0000-000000000000}"/>
          </ac:spMkLst>
        </pc:spChg>
        <pc:spChg chg="mod">
          <ac:chgData name="Stacey, Robert" userId="8f61b79c-1993-4b76-a5c5-6bb0e2071c28" providerId="ADAL" clId="{69D504AD-AE10-4EB3-9F03-43150C545E62}" dt="2020-11-10T13:50:32.890" v="13"/>
          <ac:spMkLst>
            <pc:docMk/>
            <pc:sldMk cId="2757656222" sldId="343"/>
            <ac:spMk id="5123" creationId="{00000000-0000-0000-0000-000000000000}"/>
          </ac:spMkLst>
        </pc:spChg>
      </pc:sldChg>
      <pc:sldChg chg="modSp add">
        <pc:chgData name="Stacey, Robert" userId="8f61b79c-1993-4b76-a5c5-6bb0e2071c28" providerId="ADAL" clId="{69D504AD-AE10-4EB3-9F03-43150C545E62}" dt="2020-11-10T13:50:32.890" v="13"/>
        <pc:sldMkLst>
          <pc:docMk/>
          <pc:sldMk cId="3881829823" sldId="348"/>
        </pc:sldMkLst>
        <pc:spChg chg="mod">
          <ac:chgData name="Stacey, Robert" userId="8f61b79c-1993-4b76-a5c5-6bb0e2071c28" providerId="ADAL" clId="{69D504AD-AE10-4EB3-9F03-43150C545E62}" dt="2020-11-10T13:50:32.890" v="13"/>
          <ac:spMkLst>
            <pc:docMk/>
            <pc:sldMk cId="3881829823" sldId="348"/>
            <ac:spMk id="5122" creationId="{00000000-0000-0000-0000-000000000000}"/>
          </ac:spMkLst>
        </pc:spChg>
        <pc:spChg chg="mod">
          <ac:chgData name="Stacey, Robert" userId="8f61b79c-1993-4b76-a5c5-6bb0e2071c28" providerId="ADAL" clId="{69D504AD-AE10-4EB3-9F03-43150C545E62}" dt="2020-11-10T13:50:32.890" v="13"/>
          <ac:spMkLst>
            <pc:docMk/>
            <pc:sldMk cId="3881829823" sldId="348"/>
            <ac:spMk id="5123" creationId="{00000000-0000-0000-0000-000000000000}"/>
          </ac:spMkLst>
        </pc:spChg>
      </pc:sldChg>
      <pc:sldChg chg="modSp add">
        <pc:chgData name="Stacey, Robert" userId="8f61b79c-1993-4b76-a5c5-6bb0e2071c28" providerId="ADAL" clId="{69D504AD-AE10-4EB3-9F03-43150C545E62}" dt="2020-11-10T13:50:32.890" v="13"/>
        <pc:sldMkLst>
          <pc:docMk/>
          <pc:sldMk cId="51121503" sldId="353"/>
        </pc:sldMkLst>
        <pc:spChg chg="mod">
          <ac:chgData name="Stacey, Robert" userId="8f61b79c-1993-4b76-a5c5-6bb0e2071c28" providerId="ADAL" clId="{69D504AD-AE10-4EB3-9F03-43150C545E62}" dt="2020-11-10T13:50:32.890" v="13"/>
          <ac:spMkLst>
            <pc:docMk/>
            <pc:sldMk cId="51121503" sldId="353"/>
            <ac:spMk id="5122" creationId="{00000000-0000-0000-0000-000000000000}"/>
          </ac:spMkLst>
        </pc:spChg>
        <pc:spChg chg="mod">
          <ac:chgData name="Stacey, Robert" userId="8f61b79c-1993-4b76-a5c5-6bb0e2071c28" providerId="ADAL" clId="{69D504AD-AE10-4EB3-9F03-43150C545E62}" dt="2020-11-10T13:50:32.890" v="13"/>
          <ac:spMkLst>
            <pc:docMk/>
            <pc:sldMk cId="51121503" sldId="353"/>
            <ac:spMk id="5123" creationId="{00000000-0000-0000-0000-000000000000}"/>
          </ac:spMkLst>
        </pc:spChg>
      </pc:sldChg>
      <pc:sldChg chg="modSp add">
        <pc:chgData name="Stacey, Robert" userId="8f61b79c-1993-4b76-a5c5-6bb0e2071c28" providerId="ADAL" clId="{69D504AD-AE10-4EB3-9F03-43150C545E62}" dt="2020-11-10T13:50:32.890" v="13"/>
        <pc:sldMkLst>
          <pc:docMk/>
          <pc:sldMk cId="2200183723" sldId="356"/>
        </pc:sldMkLst>
        <pc:spChg chg="mod">
          <ac:chgData name="Stacey, Robert" userId="8f61b79c-1993-4b76-a5c5-6bb0e2071c28" providerId="ADAL" clId="{69D504AD-AE10-4EB3-9F03-43150C545E62}" dt="2020-11-10T13:50:32.890" v="13"/>
          <ac:spMkLst>
            <pc:docMk/>
            <pc:sldMk cId="2200183723" sldId="356"/>
            <ac:spMk id="20482" creationId="{00000000-0000-0000-0000-000000000000}"/>
          </ac:spMkLst>
        </pc:spChg>
        <pc:spChg chg="mod">
          <ac:chgData name="Stacey, Robert" userId="8f61b79c-1993-4b76-a5c5-6bb0e2071c28" providerId="ADAL" clId="{69D504AD-AE10-4EB3-9F03-43150C545E62}" dt="2020-11-10T13:50:32.890" v="13"/>
          <ac:spMkLst>
            <pc:docMk/>
            <pc:sldMk cId="2200183723" sldId="356"/>
            <ac:spMk id="20483" creationId="{00000000-0000-0000-0000-000000000000}"/>
          </ac:spMkLst>
        </pc:spChg>
      </pc:sldChg>
      <pc:sldChg chg="modSp add">
        <pc:chgData name="Stacey, Robert" userId="8f61b79c-1993-4b76-a5c5-6bb0e2071c28" providerId="ADAL" clId="{69D504AD-AE10-4EB3-9F03-43150C545E62}" dt="2020-11-10T13:50:32.890" v="13"/>
        <pc:sldMkLst>
          <pc:docMk/>
          <pc:sldMk cId="1660865265" sldId="357"/>
        </pc:sldMkLst>
        <pc:spChg chg="mod">
          <ac:chgData name="Stacey, Robert" userId="8f61b79c-1993-4b76-a5c5-6bb0e2071c28" providerId="ADAL" clId="{69D504AD-AE10-4EB3-9F03-43150C545E62}" dt="2020-11-10T13:50:32.890" v="13"/>
          <ac:spMkLst>
            <pc:docMk/>
            <pc:sldMk cId="1660865265" sldId="357"/>
            <ac:spMk id="5122" creationId="{00000000-0000-0000-0000-000000000000}"/>
          </ac:spMkLst>
        </pc:spChg>
        <pc:spChg chg="mod">
          <ac:chgData name="Stacey, Robert" userId="8f61b79c-1993-4b76-a5c5-6bb0e2071c28" providerId="ADAL" clId="{69D504AD-AE10-4EB3-9F03-43150C545E62}" dt="2020-11-10T13:50:32.890" v="13"/>
          <ac:spMkLst>
            <pc:docMk/>
            <pc:sldMk cId="1660865265" sldId="357"/>
            <ac:spMk id="5123" creationId="{00000000-0000-0000-0000-000000000000}"/>
          </ac:spMkLst>
        </pc:spChg>
      </pc:sldChg>
      <pc:sldChg chg="modSp add">
        <pc:chgData name="Stacey, Robert" userId="8f61b79c-1993-4b76-a5c5-6bb0e2071c28" providerId="ADAL" clId="{69D504AD-AE10-4EB3-9F03-43150C545E62}" dt="2020-11-10T13:50:32.890" v="13"/>
        <pc:sldMkLst>
          <pc:docMk/>
          <pc:sldMk cId="4091923897" sldId="364"/>
        </pc:sldMkLst>
        <pc:spChg chg="mod">
          <ac:chgData name="Stacey, Robert" userId="8f61b79c-1993-4b76-a5c5-6bb0e2071c28" providerId="ADAL" clId="{69D504AD-AE10-4EB3-9F03-43150C545E62}" dt="2020-11-10T13:50:32.890" v="13"/>
          <ac:spMkLst>
            <pc:docMk/>
            <pc:sldMk cId="4091923897" sldId="364"/>
            <ac:spMk id="5122" creationId="{00000000-0000-0000-0000-000000000000}"/>
          </ac:spMkLst>
        </pc:spChg>
        <pc:spChg chg="mod">
          <ac:chgData name="Stacey, Robert" userId="8f61b79c-1993-4b76-a5c5-6bb0e2071c28" providerId="ADAL" clId="{69D504AD-AE10-4EB3-9F03-43150C545E62}" dt="2020-11-10T13:50:32.890" v="13"/>
          <ac:spMkLst>
            <pc:docMk/>
            <pc:sldMk cId="4091923897" sldId="364"/>
            <ac:spMk id="5123" creationId="{00000000-0000-0000-0000-000000000000}"/>
          </ac:spMkLst>
        </pc:spChg>
      </pc:sldChg>
      <pc:sldChg chg="modSp add">
        <pc:chgData name="Stacey, Robert" userId="8f61b79c-1993-4b76-a5c5-6bb0e2071c28" providerId="ADAL" clId="{69D504AD-AE10-4EB3-9F03-43150C545E62}" dt="2020-11-10T13:50:32.890" v="13"/>
        <pc:sldMkLst>
          <pc:docMk/>
          <pc:sldMk cId="981111824" sldId="366"/>
        </pc:sldMkLst>
        <pc:spChg chg="mod">
          <ac:chgData name="Stacey, Robert" userId="8f61b79c-1993-4b76-a5c5-6bb0e2071c28" providerId="ADAL" clId="{69D504AD-AE10-4EB3-9F03-43150C545E62}" dt="2020-11-10T13:50:32.890" v="13"/>
          <ac:spMkLst>
            <pc:docMk/>
            <pc:sldMk cId="981111824" sldId="366"/>
            <ac:spMk id="5122" creationId="{00000000-0000-0000-0000-000000000000}"/>
          </ac:spMkLst>
        </pc:spChg>
        <pc:spChg chg="mod">
          <ac:chgData name="Stacey, Robert" userId="8f61b79c-1993-4b76-a5c5-6bb0e2071c28" providerId="ADAL" clId="{69D504AD-AE10-4EB3-9F03-43150C545E62}" dt="2020-11-10T13:50:32.890" v="13"/>
          <ac:spMkLst>
            <pc:docMk/>
            <pc:sldMk cId="981111824" sldId="366"/>
            <ac:spMk id="5123" creationId="{00000000-0000-0000-0000-000000000000}"/>
          </ac:spMkLst>
        </pc:spChg>
      </pc:sldChg>
      <pc:sldChg chg="modSp add">
        <pc:chgData name="Stacey, Robert" userId="8f61b79c-1993-4b76-a5c5-6bb0e2071c28" providerId="ADAL" clId="{69D504AD-AE10-4EB3-9F03-43150C545E62}" dt="2020-11-10T13:50:32.890" v="13"/>
        <pc:sldMkLst>
          <pc:docMk/>
          <pc:sldMk cId="3705447292" sldId="368"/>
        </pc:sldMkLst>
        <pc:spChg chg="mod">
          <ac:chgData name="Stacey, Robert" userId="8f61b79c-1993-4b76-a5c5-6bb0e2071c28" providerId="ADAL" clId="{69D504AD-AE10-4EB3-9F03-43150C545E62}" dt="2020-11-10T13:50:32.890" v="13"/>
          <ac:spMkLst>
            <pc:docMk/>
            <pc:sldMk cId="3705447292" sldId="368"/>
            <ac:spMk id="5122" creationId="{00000000-0000-0000-0000-000000000000}"/>
          </ac:spMkLst>
        </pc:spChg>
        <pc:spChg chg="mod">
          <ac:chgData name="Stacey, Robert" userId="8f61b79c-1993-4b76-a5c5-6bb0e2071c28" providerId="ADAL" clId="{69D504AD-AE10-4EB3-9F03-43150C545E62}" dt="2020-11-10T13:50:32.890" v="13"/>
          <ac:spMkLst>
            <pc:docMk/>
            <pc:sldMk cId="3705447292" sldId="368"/>
            <ac:spMk id="5123" creationId="{00000000-0000-0000-0000-000000000000}"/>
          </ac:spMkLst>
        </pc:spChg>
      </pc:sldChg>
      <pc:sldChg chg="modSp add">
        <pc:chgData name="Stacey, Robert" userId="8f61b79c-1993-4b76-a5c5-6bb0e2071c28" providerId="ADAL" clId="{69D504AD-AE10-4EB3-9F03-43150C545E62}" dt="2020-11-10T13:50:32.890" v="13"/>
        <pc:sldMkLst>
          <pc:docMk/>
          <pc:sldMk cId="238271153" sldId="371"/>
        </pc:sldMkLst>
        <pc:spChg chg="mod">
          <ac:chgData name="Stacey, Robert" userId="8f61b79c-1993-4b76-a5c5-6bb0e2071c28" providerId="ADAL" clId="{69D504AD-AE10-4EB3-9F03-43150C545E62}" dt="2020-11-10T13:50:32.890" v="13"/>
          <ac:spMkLst>
            <pc:docMk/>
            <pc:sldMk cId="238271153" sldId="371"/>
            <ac:spMk id="20482" creationId="{00000000-0000-0000-0000-000000000000}"/>
          </ac:spMkLst>
        </pc:spChg>
        <pc:spChg chg="mod">
          <ac:chgData name="Stacey, Robert" userId="8f61b79c-1993-4b76-a5c5-6bb0e2071c28" providerId="ADAL" clId="{69D504AD-AE10-4EB3-9F03-43150C545E62}" dt="2020-11-10T13:50:32.890" v="13"/>
          <ac:spMkLst>
            <pc:docMk/>
            <pc:sldMk cId="238271153" sldId="371"/>
            <ac:spMk id="20483" creationId="{00000000-0000-0000-0000-000000000000}"/>
          </ac:spMkLst>
        </pc:spChg>
      </pc:sldChg>
      <pc:sldChg chg="modSp add">
        <pc:chgData name="Stacey, Robert" userId="8f61b79c-1993-4b76-a5c5-6bb0e2071c28" providerId="ADAL" clId="{69D504AD-AE10-4EB3-9F03-43150C545E62}" dt="2020-11-10T13:50:32.890" v="13"/>
        <pc:sldMkLst>
          <pc:docMk/>
          <pc:sldMk cId="2604998946" sldId="372"/>
        </pc:sldMkLst>
        <pc:spChg chg="mod">
          <ac:chgData name="Stacey, Robert" userId="8f61b79c-1993-4b76-a5c5-6bb0e2071c28" providerId="ADAL" clId="{69D504AD-AE10-4EB3-9F03-43150C545E62}" dt="2020-11-10T13:50:32.890" v="13"/>
          <ac:spMkLst>
            <pc:docMk/>
            <pc:sldMk cId="2604998946" sldId="372"/>
            <ac:spMk id="20482" creationId="{00000000-0000-0000-0000-000000000000}"/>
          </ac:spMkLst>
        </pc:spChg>
        <pc:spChg chg="mod">
          <ac:chgData name="Stacey, Robert" userId="8f61b79c-1993-4b76-a5c5-6bb0e2071c28" providerId="ADAL" clId="{69D504AD-AE10-4EB3-9F03-43150C545E62}" dt="2020-11-10T13:50:32.890" v="13"/>
          <ac:spMkLst>
            <pc:docMk/>
            <pc:sldMk cId="2604998946" sldId="372"/>
            <ac:spMk id="20483" creationId="{00000000-0000-0000-0000-000000000000}"/>
          </ac:spMkLst>
        </pc:spChg>
      </pc:sldChg>
      <pc:sldChg chg="modSp add">
        <pc:chgData name="Stacey, Robert" userId="8f61b79c-1993-4b76-a5c5-6bb0e2071c28" providerId="ADAL" clId="{69D504AD-AE10-4EB3-9F03-43150C545E62}" dt="2020-11-10T13:50:32.890" v="13"/>
        <pc:sldMkLst>
          <pc:docMk/>
          <pc:sldMk cId="3982632023" sldId="373"/>
        </pc:sldMkLst>
        <pc:spChg chg="mod">
          <ac:chgData name="Stacey, Robert" userId="8f61b79c-1993-4b76-a5c5-6bb0e2071c28" providerId="ADAL" clId="{69D504AD-AE10-4EB3-9F03-43150C545E62}" dt="2020-11-10T13:50:32.890" v="13"/>
          <ac:spMkLst>
            <pc:docMk/>
            <pc:sldMk cId="3982632023" sldId="373"/>
            <ac:spMk id="5122" creationId="{00000000-0000-0000-0000-000000000000}"/>
          </ac:spMkLst>
        </pc:spChg>
        <pc:spChg chg="mod">
          <ac:chgData name="Stacey, Robert" userId="8f61b79c-1993-4b76-a5c5-6bb0e2071c28" providerId="ADAL" clId="{69D504AD-AE10-4EB3-9F03-43150C545E62}" dt="2020-11-10T13:50:32.890" v="13"/>
          <ac:spMkLst>
            <pc:docMk/>
            <pc:sldMk cId="3982632023" sldId="373"/>
            <ac:spMk id="5123" creationId="{00000000-0000-0000-0000-000000000000}"/>
          </ac:spMkLst>
        </pc:spChg>
      </pc:sldChg>
      <pc:sldChg chg="modSp add">
        <pc:chgData name="Stacey, Robert" userId="8f61b79c-1993-4b76-a5c5-6bb0e2071c28" providerId="ADAL" clId="{69D504AD-AE10-4EB3-9F03-43150C545E62}" dt="2020-11-10T13:50:32.890" v="13"/>
        <pc:sldMkLst>
          <pc:docMk/>
          <pc:sldMk cId="1240790507" sldId="374"/>
        </pc:sldMkLst>
        <pc:spChg chg="mod">
          <ac:chgData name="Stacey, Robert" userId="8f61b79c-1993-4b76-a5c5-6bb0e2071c28" providerId="ADAL" clId="{69D504AD-AE10-4EB3-9F03-43150C545E62}" dt="2020-11-10T13:50:32.890" v="13"/>
          <ac:spMkLst>
            <pc:docMk/>
            <pc:sldMk cId="1240790507" sldId="374"/>
            <ac:spMk id="19458" creationId="{00000000-0000-0000-0000-000000000000}"/>
          </ac:spMkLst>
        </pc:spChg>
        <pc:spChg chg="mod">
          <ac:chgData name="Stacey, Robert" userId="8f61b79c-1993-4b76-a5c5-6bb0e2071c28" providerId="ADAL" clId="{69D504AD-AE10-4EB3-9F03-43150C545E62}" dt="2020-11-10T13:50:32.890" v="13"/>
          <ac:spMkLst>
            <pc:docMk/>
            <pc:sldMk cId="1240790507" sldId="374"/>
            <ac:spMk id="19459" creationId="{00000000-0000-0000-0000-000000000000}"/>
          </ac:spMkLst>
        </pc:spChg>
      </pc:sldChg>
      <pc:sldChg chg="modSp add">
        <pc:chgData name="Stacey, Robert" userId="8f61b79c-1993-4b76-a5c5-6bb0e2071c28" providerId="ADAL" clId="{69D504AD-AE10-4EB3-9F03-43150C545E62}" dt="2020-11-10T13:50:32.890" v="13"/>
        <pc:sldMkLst>
          <pc:docMk/>
          <pc:sldMk cId="315085643" sldId="375"/>
        </pc:sldMkLst>
        <pc:spChg chg="mod">
          <ac:chgData name="Stacey, Robert" userId="8f61b79c-1993-4b76-a5c5-6bb0e2071c28" providerId="ADAL" clId="{69D504AD-AE10-4EB3-9F03-43150C545E62}" dt="2020-11-10T13:50:32.890" v="13"/>
          <ac:spMkLst>
            <pc:docMk/>
            <pc:sldMk cId="315085643" sldId="375"/>
            <ac:spMk id="5122" creationId="{00000000-0000-0000-0000-000000000000}"/>
          </ac:spMkLst>
        </pc:spChg>
        <pc:spChg chg="mod">
          <ac:chgData name="Stacey, Robert" userId="8f61b79c-1993-4b76-a5c5-6bb0e2071c28" providerId="ADAL" clId="{69D504AD-AE10-4EB3-9F03-43150C545E62}" dt="2020-11-10T13:50:32.890" v="13"/>
          <ac:spMkLst>
            <pc:docMk/>
            <pc:sldMk cId="315085643" sldId="375"/>
            <ac:spMk id="5123" creationId="{00000000-0000-0000-0000-000000000000}"/>
          </ac:spMkLst>
        </pc:spChg>
      </pc:sldChg>
      <pc:sldChg chg="modSp add">
        <pc:chgData name="Stacey, Robert" userId="8f61b79c-1993-4b76-a5c5-6bb0e2071c28" providerId="ADAL" clId="{69D504AD-AE10-4EB3-9F03-43150C545E62}" dt="2020-11-10T13:50:32.890" v="13"/>
        <pc:sldMkLst>
          <pc:docMk/>
          <pc:sldMk cId="2130768866" sldId="376"/>
        </pc:sldMkLst>
        <pc:spChg chg="mod">
          <ac:chgData name="Stacey, Robert" userId="8f61b79c-1993-4b76-a5c5-6bb0e2071c28" providerId="ADAL" clId="{69D504AD-AE10-4EB3-9F03-43150C545E62}" dt="2020-11-10T13:50:32.890" v="13"/>
          <ac:spMkLst>
            <pc:docMk/>
            <pc:sldMk cId="2130768866" sldId="376"/>
            <ac:spMk id="5122" creationId="{00000000-0000-0000-0000-000000000000}"/>
          </ac:spMkLst>
        </pc:spChg>
        <pc:spChg chg="mod">
          <ac:chgData name="Stacey, Robert" userId="8f61b79c-1993-4b76-a5c5-6bb0e2071c28" providerId="ADAL" clId="{69D504AD-AE10-4EB3-9F03-43150C545E62}" dt="2020-11-10T13:50:32.890" v="13"/>
          <ac:spMkLst>
            <pc:docMk/>
            <pc:sldMk cId="2130768866" sldId="376"/>
            <ac:spMk id="5123" creationId="{00000000-0000-0000-0000-000000000000}"/>
          </ac:spMkLst>
        </pc:spChg>
      </pc:sldChg>
      <pc:sldChg chg="modSp add">
        <pc:chgData name="Stacey, Robert" userId="8f61b79c-1993-4b76-a5c5-6bb0e2071c28" providerId="ADAL" clId="{69D504AD-AE10-4EB3-9F03-43150C545E62}" dt="2020-11-10T13:50:32.890" v="13"/>
        <pc:sldMkLst>
          <pc:docMk/>
          <pc:sldMk cId="656141091" sldId="377"/>
        </pc:sldMkLst>
        <pc:spChg chg="mod">
          <ac:chgData name="Stacey, Robert" userId="8f61b79c-1993-4b76-a5c5-6bb0e2071c28" providerId="ADAL" clId="{69D504AD-AE10-4EB3-9F03-43150C545E62}" dt="2020-11-10T13:50:32.890" v="13"/>
          <ac:spMkLst>
            <pc:docMk/>
            <pc:sldMk cId="656141091" sldId="377"/>
            <ac:spMk id="4" creationId="{00000000-0000-0000-0000-000000000000}"/>
          </ac:spMkLst>
        </pc:spChg>
        <pc:spChg chg="mod">
          <ac:chgData name="Stacey, Robert" userId="8f61b79c-1993-4b76-a5c5-6bb0e2071c28" providerId="ADAL" clId="{69D504AD-AE10-4EB3-9F03-43150C545E62}" dt="2020-11-10T13:50:32.890" v="13"/>
          <ac:spMkLst>
            <pc:docMk/>
            <pc:sldMk cId="656141091" sldId="377"/>
            <ac:spMk id="5" creationId="{00000000-0000-0000-0000-000000000000}"/>
          </ac:spMkLst>
        </pc:spChg>
      </pc:sldChg>
      <pc:sldChg chg="modSp add">
        <pc:chgData name="Stacey, Robert" userId="8f61b79c-1993-4b76-a5c5-6bb0e2071c28" providerId="ADAL" clId="{69D504AD-AE10-4EB3-9F03-43150C545E62}" dt="2020-11-10T13:46:09.100" v="11"/>
        <pc:sldMkLst>
          <pc:docMk/>
          <pc:sldMk cId="0" sldId="440"/>
        </pc:sldMkLst>
        <pc:spChg chg="mod">
          <ac:chgData name="Stacey, Robert" userId="8f61b79c-1993-4b76-a5c5-6bb0e2071c28" providerId="ADAL" clId="{69D504AD-AE10-4EB3-9F03-43150C545E62}" dt="2020-11-10T13:46:09.100" v="11"/>
          <ac:spMkLst>
            <pc:docMk/>
            <pc:sldMk cId="0" sldId="440"/>
            <ac:spMk id="30" creationId="{39FF489E-957D-4BB3-A1DC-E703A9CCCE22}"/>
          </ac:spMkLst>
        </pc:spChg>
        <pc:spChg chg="mod">
          <ac:chgData name="Stacey, Robert" userId="8f61b79c-1993-4b76-a5c5-6bb0e2071c28" providerId="ADAL" clId="{69D504AD-AE10-4EB3-9F03-43150C545E62}" dt="2020-11-10T13:46:09.100" v="11"/>
          <ac:spMkLst>
            <pc:docMk/>
            <pc:sldMk cId="0" sldId="440"/>
            <ac:spMk id="5123" creationId="{00000000-0000-0000-0000-000000000000}"/>
          </ac:spMkLst>
        </pc:spChg>
      </pc:sldChg>
      <pc:sldChg chg="modSp add">
        <pc:chgData name="Stacey, Robert" userId="8f61b79c-1993-4b76-a5c5-6bb0e2071c28" providerId="ADAL" clId="{69D504AD-AE10-4EB3-9F03-43150C545E62}" dt="2020-11-10T13:46:09.100" v="11"/>
        <pc:sldMkLst>
          <pc:docMk/>
          <pc:sldMk cId="0" sldId="441"/>
        </pc:sldMkLst>
        <pc:spChg chg="mod">
          <ac:chgData name="Stacey, Robert" userId="8f61b79c-1993-4b76-a5c5-6bb0e2071c28" providerId="ADAL" clId="{69D504AD-AE10-4EB3-9F03-43150C545E62}" dt="2020-11-10T13:46:09.100" v="11"/>
          <ac:spMkLst>
            <pc:docMk/>
            <pc:sldMk cId="0" sldId="441"/>
            <ac:spMk id="2" creationId="{00000000-0000-0000-0000-000000000000}"/>
          </ac:spMkLst>
        </pc:spChg>
        <pc:spChg chg="mod">
          <ac:chgData name="Stacey, Robert" userId="8f61b79c-1993-4b76-a5c5-6bb0e2071c28" providerId="ADAL" clId="{69D504AD-AE10-4EB3-9F03-43150C545E62}" dt="2020-11-10T13:46:09.100" v="11"/>
          <ac:spMkLst>
            <pc:docMk/>
            <pc:sldMk cId="0" sldId="441"/>
            <ac:spMk id="7" creationId="{20B66C53-FC6D-4733-8CAD-F9F74CBFE704}"/>
          </ac:spMkLst>
        </pc:spChg>
      </pc:sldChg>
      <pc:sldChg chg="del">
        <pc:chgData name="Stacey, Robert" userId="8f61b79c-1993-4b76-a5c5-6bb0e2071c28" providerId="ADAL" clId="{69D504AD-AE10-4EB3-9F03-43150C545E62}" dt="2020-11-10T14:02:27.373" v="29" actId="2696"/>
        <pc:sldMkLst>
          <pc:docMk/>
          <pc:sldMk cId="957499600" sldId="444"/>
        </pc:sldMkLst>
      </pc:sldChg>
      <pc:sldChg chg="del">
        <pc:chgData name="Stacey, Robert" userId="8f61b79c-1993-4b76-a5c5-6bb0e2071c28" providerId="ADAL" clId="{69D504AD-AE10-4EB3-9F03-43150C545E62}" dt="2020-11-09T23:58:58.955" v="10" actId="2696"/>
        <pc:sldMkLst>
          <pc:docMk/>
          <pc:sldMk cId="220936469" sldId="445"/>
        </pc:sldMkLst>
      </pc:sldChg>
      <pc:sldChg chg="add">
        <pc:chgData name="Stacey, Robert" userId="8f61b79c-1993-4b76-a5c5-6bb0e2071c28" providerId="ADAL" clId="{69D504AD-AE10-4EB3-9F03-43150C545E62}" dt="2020-11-09T23:58:43.029" v="9"/>
        <pc:sldMkLst>
          <pc:docMk/>
          <pc:sldMk cId="0" sldId="708"/>
        </pc:sldMkLst>
      </pc:sldChg>
      <pc:sldChg chg="modSp add">
        <pc:chgData name="Stacey, Robert" userId="8f61b79c-1993-4b76-a5c5-6bb0e2071c28" providerId="ADAL" clId="{69D504AD-AE10-4EB3-9F03-43150C545E62}" dt="2020-11-09T23:58:43.029" v="9"/>
        <pc:sldMkLst>
          <pc:docMk/>
          <pc:sldMk cId="0" sldId="711"/>
        </pc:sldMkLst>
        <pc:spChg chg="mod">
          <ac:chgData name="Stacey, Robert" userId="8f61b79c-1993-4b76-a5c5-6bb0e2071c28" providerId="ADAL" clId="{69D504AD-AE10-4EB3-9F03-43150C545E62}" dt="2020-11-09T23:58:43.029" v="9"/>
          <ac:spMkLst>
            <pc:docMk/>
            <pc:sldMk cId="0" sldId="711"/>
            <ac:spMk id="4" creationId="{00000000-0000-0000-0000-000000000000}"/>
          </ac:spMkLst>
        </pc:spChg>
        <pc:spChg chg="mod">
          <ac:chgData name="Stacey, Robert" userId="8f61b79c-1993-4b76-a5c5-6bb0e2071c28" providerId="ADAL" clId="{69D504AD-AE10-4EB3-9F03-43150C545E62}" dt="2020-11-09T23:58:43.029" v="9"/>
          <ac:spMkLst>
            <pc:docMk/>
            <pc:sldMk cId="0" sldId="711"/>
            <ac:spMk id="5" creationId="{00000000-0000-0000-0000-000000000000}"/>
          </ac:spMkLst>
        </pc:spChg>
      </pc:sldChg>
      <pc:sldChg chg="modSp add">
        <pc:chgData name="Stacey, Robert" userId="8f61b79c-1993-4b76-a5c5-6bb0e2071c28" providerId="ADAL" clId="{69D504AD-AE10-4EB3-9F03-43150C545E62}" dt="2020-11-09T23:58:43.029" v="9"/>
        <pc:sldMkLst>
          <pc:docMk/>
          <pc:sldMk cId="0" sldId="718"/>
        </pc:sldMkLst>
        <pc:spChg chg="mod">
          <ac:chgData name="Stacey, Robert" userId="8f61b79c-1993-4b76-a5c5-6bb0e2071c28" providerId="ADAL" clId="{69D504AD-AE10-4EB3-9F03-43150C545E62}" dt="2020-11-09T23:58:43.029" v="9"/>
          <ac:spMkLst>
            <pc:docMk/>
            <pc:sldMk cId="0" sldId="718"/>
            <ac:spMk id="5" creationId="{00000000-0000-0000-0000-000000000000}"/>
          </ac:spMkLst>
        </pc:spChg>
        <pc:spChg chg="mod">
          <ac:chgData name="Stacey, Robert" userId="8f61b79c-1993-4b76-a5c5-6bb0e2071c28" providerId="ADAL" clId="{69D504AD-AE10-4EB3-9F03-43150C545E62}" dt="2020-11-09T23:58:43.029" v="9"/>
          <ac:spMkLst>
            <pc:docMk/>
            <pc:sldMk cId="0" sldId="718"/>
            <ac:spMk id="6" creationId="{00000000-0000-0000-0000-000000000000}"/>
          </ac:spMkLst>
        </pc:spChg>
      </pc:sldChg>
      <pc:sldChg chg="del">
        <pc:chgData name="Stacey, Robert" userId="8f61b79c-1993-4b76-a5c5-6bb0e2071c28" providerId="ADAL" clId="{69D504AD-AE10-4EB3-9F03-43150C545E62}" dt="2020-11-10T13:50:37.715" v="14" actId="2696"/>
        <pc:sldMkLst>
          <pc:docMk/>
          <pc:sldMk cId="1764732536" sldId="1587"/>
        </pc:sldMkLst>
      </pc:sldChg>
      <pc:sldChg chg="del">
        <pc:chgData name="Stacey, Robert" userId="8f61b79c-1993-4b76-a5c5-6bb0e2071c28" providerId="ADAL" clId="{69D504AD-AE10-4EB3-9F03-43150C545E62}" dt="2020-11-10T13:46:13.360" v="12" actId="2696"/>
        <pc:sldMkLst>
          <pc:docMk/>
          <pc:sldMk cId="2720342989" sldId="1588"/>
        </pc:sldMkLst>
      </pc:sldChg>
      <pc:sldChg chg="addSp delSp modSp">
        <pc:chgData name="Stacey, Robert" userId="8f61b79c-1993-4b76-a5c5-6bb0e2071c28" providerId="ADAL" clId="{69D504AD-AE10-4EB3-9F03-43150C545E62}" dt="2020-11-09T23:54:51.266" v="4" actId="1036"/>
        <pc:sldMkLst>
          <pc:docMk/>
          <pc:sldMk cId="4292911509" sldId="2397"/>
        </pc:sldMkLst>
        <pc:spChg chg="add del mod">
          <ac:chgData name="Stacey, Robert" userId="8f61b79c-1993-4b76-a5c5-6bb0e2071c28" providerId="ADAL" clId="{69D504AD-AE10-4EB3-9F03-43150C545E62}" dt="2020-11-09T23:54:41.626" v="1"/>
          <ac:spMkLst>
            <pc:docMk/>
            <pc:sldMk cId="4292911509" sldId="2397"/>
            <ac:spMk id="7" creationId="{3CEB85C7-442D-4E53-BA93-2E21C386C7A7}"/>
          </ac:spMkLst>
        </pc:spChg>
        <pc:picChg chg="add mod">
          <ac:chgData name="Stacey, Robert" userId="8f61b79c-1993-4b76-a5c5-6bb0e2071c28" providerId="ADAL" clId="{69D504AD-AE10-4EB3-9F03-43150C545E62}" dt="2020-11-09T23:54:51.266" v="4" actId="1036"/>
          <ac:picMkLst>
            <pc:docMk/>
            <pc:sldMk cId="4292911509" sldId="2397"/>
            <ac:picMk id="9" creationId="{3520537D-EFE1-405B-A607-4841B5C93D4C}"/>
          </ac:picMkLst>
        </pc:picChg>
        <pc:picChg chg="del">
          <ac:chgData name="Stacey, Robert" userId="8f61b79c-1993-4b76-a5c5-6bb0e2071c28" providerId="ADAL" clId="{69D504AD-AE10-4EB3-9F03-43150C545E62}" dt="2020-11-09T23:54:34.668" v="0" actId="478"/>
          <ac:picMkLst>
            <pc:docMk/>
            <pc:sldMk cId="4292911509" sldId="2397"/>
            <ac:picMk id="14" creationId="{EC4FFD55-5B92-4959-897C-FA65F8F04DD7}"/>
          </ac:picMkLst>
        </pc:picChg>
      </pc:sldChg>
      <pc:sldChg chg="del">
        <pc:chgData name="Stacey, Robert" userId="8f61b79c-1993-4b76-a5c5-6bb0e2071c28" providerId="ADAL" clId="{69D504AD-AE10-4EB3-9F03-43150C545E62}" dt="2020-11-09T23:56:19.231" v="6" actId="2696"/>
        <pc:sldMkLst>
          <pc:docMk/>
          <pc:sldMk cId="2033199149" sldId="2399"/>
        </pc:sldMkLst>
      </pc:sldChg>
      <pc:sldChg chg="del">
        <pc:chgData name="Stacey, Robert" userId="8f61b79c-1993-4b76-a5c5-6bb0e2071c28" providerId="ADAL" clId="{69D504AD-AE10-4EB3-9F03-43150C545E62}" dt="2020-11-09T23:56:19.918" v="7" actId="2696"/>
        <pc:sldMkLst>
          <pc:docMk/>
          <pc:sldMk cId="1752578952" sldId="2400"/>
        </pc:sldMkLst>
      </pc:sldChg>
      <pc:sldChg chg="del">
        <pc:chgData name="Stacey, Robert" userId="8f61b79c-1993-4b76-a5c5-6bb0e2071c28" providerId="ADAL" clId="{69D504AD-AE10-4EB3-9F03-43150C545E62}" dt="2020-11-10T13:53:06.509" v="17" actId="2696"/>
        <pc:sldMkLst>
          <pc:docMk/>
          <pc:sldMk cId="134153213" sldId="2402"/>
        </pc:sldMkLst>
      </pc:sldChg>
      <pc:sldChg chg="add">
        <pc:chgData name="Stacey, Robert" userId="8f61b79c-1993-4b76-a5c5-6bb0e2071c28" providerId="ADAL" clId="{69D504AD-AE10-4EB3-9F03-43150C545E62}" dt="2020-11-09T23:56:15.318" v="5"/>
        <pc:sldMkLst>
          <pc:docMk/>
          <pc:sldMk cId="1585997019" sldId="2403"/>
        </pc:sldMkLst>
      </pc:sldChg>
      <pc:sldChg chg="add">
        <pc:chgData name="Stacey, Robert" userId="8f61b79c-1993-4b76-a5c5-6bb0e2071c28" providerId="ADAL" clId="{69D504AD-AE10-4EB3-9F03-43150C545E62}" dt="2020-11-09T23:56:15.318" v="5"/>
        <pc:sldMkLst>
          <pc:docMk/>
          <pc:sldMk cId="2155871971" sldId="2404"/>
        </pc:sldMkLst>
      </pc:sldChg>
      <pc:sldChg chg="add">
        <pc:chgData name="Stacey, Robert" userId="8f61b79c-1993-4b76-a5c5-6bb0e2071c28" providerId="ADAL" clId="{69D504AD-AE10-4EB3-9F03-43150C545E62}" dt="2020-11-09T23:56:15.318" v="5"/>
        <pc:sldMkLst>
          <pc:docMk/>
          <pc:sldMk cId="1629059533" sldId="2405"/>
        </pc:sldMkLst>
      </pc:sldChg>
      <pc:sldChg chg="modSp add">
        <pc:chgData name="Stacey, Robert" userId="8f61b79c-1993-4b76-a5c5-6bb0e2071c28" providerId="ADAL" clId="{69D504AD-AE10-4EB3-9F03-43150C545E62}" dt="2020-11-10T13:46:09.100" v="11"/>
        <pc:sldMkLst>
          <pc:docMk/>
          <pc:sldMk cId="0" sldId="2406"/>
        </pc:sldMkLst>
        <pc:spChg chg="mod">
          <ac:chgData name="Stacey, Robert" userId="8f61b79c-1993-4b76-a5c5-6bb0e2071c28" providerId="ADAL" clId="{69D504AD-AE10-4EB3-9F03-43150C545E62}" dt="2020-11-10T13:46:09.100" v="11"/>
          <ac:spMkLst>
            <pc:docMk/>
            <pc:sldMk cId="0" sldId="2406"/>
            <ac:spMk id="4098" creationId="{00000000-0000-0000-0000-000000000000}"/>
          </ac:spMkLst>
        </pc:spChg>
        <pc:spChg chg="mod">
          <ac:chgData name="Stacey, Robert" userId="8f61b79c-1993-4b76-a5c5-6bb0e2071c28" providerId="ADAL" clId="{69D504AD-AE10-4EB3-9F03-43150C545E62}" dt="2020-11-10T13:46:09.100" v="11"/>
          <ac:spMkLst>
            <pc:docMk/>
            <pc:sldMk cId="0" sldId="2406"/>
            <ac:spMk id="4099" creationId="{00000000-0000-0000-0000-000000000000}"/>
          </ac:spMkLst>
        </pc:spChg>
      </pc:sldChg>
      <pc:sldChg chg="modSp add">
        <pc:chgData name="Stacey, Robert" userId="8f61b79c-1993-4b76-a5c5-6bb0e2071c28" providerId="ADAL" clId="{69D504AD-AE10-4EB3-9F03-43150C545E62}" dt="2020-11-10T13:50:32.890" v="13"/>
        <pc:sldMkLst>
          <pc:docMk/>
          <pc:sldMk cId="0" sldId="2407"/>
        </pc:sldMkLst>
        <pc:spChg chg="mod">
          <ac:chgData name="Stacey, Robert" userId="8f61b79c-1993-4b76-a5c5-6bb0e2071c28" providerId="ADAL" clId="{69D504AD-AE10-4EB3-9F03-43150C545E62}" dt="2020-11-10T13:50:32.890" v="13"/>
          <ac:spMkLst>
            <pc:docMk/>
            <pc:sldMk cId="0" sldId="2407"/>
            <ac:spMk id="2050" creationId="{00000000-0000-0000-0000-000000000000}"/>
          </ac:spMkLst>
        </pc:spChg>
        <pc:spChg chg="mod">
          <ac:chgData name="Stacey, Robert" userId="8f61b79c-1993-4b76-a5c5-6bb0e2071c28" providerId="ADAL" clId="{69D504AD-AE10-4EB3-9F03-43150C545E62}" dt="2020-11-10T13:50:32.890" v="13"/>
          <ac:spMkLst>
            <pc:docMk/>
            <pc:sldMk cId="0" sldId="2407"/>
            <ac:spMk id="2051" creationId="{00000000-0000-0000-0000-000000000000}"/>
          </ac:spMkLst>
        </pc:spChg>
      </pc:sldChg>
      <pc:sldChg chg="modSp add">
        <pc:chgData name="Stacey, Robert" userId="8f61b79c-1993-4b76-a5c5-6bb0e2071c28" providerId="ADAL" clId="{69D504AD-AE10-4EB3-9F03-43150C545E62}" dt="2020-11-10T13:50:32.890" v="13"/>
        <pc:sldMkLst>
          <pc:docMk/>
          <pc:sldMk cId="0" sldId="2408"/>
        </pc:sldMkLst>
        <pc:spChg chg="mod">
          <ac:chgData name="Stacey, Robert" userId="8f61b79c-1993-4b76-a5c5-6bb0e2071c28" providerId="ADAL" clId="{69D504AD-AE10-4EB3-9F03-43150C545E62}" dt="2020-11-10T13:50:32.890" v="13"/>
          <ac:spMkLst>
            <pc:docMk/>
            <pc:sldMk cId="0" sldId="2408"/>
            <ac:spMk id="3074" creationId="{00000000-0000-0000-0000-000000000000}"/>
          </ac:spMkLst>
        </pc:spChg>
        <pc:spChg chg="mod">
          <ac:chgData name="Stacey, Robert" userId="8f61b79c-1993-4b76-a5c5-6bb0e2071c28" providerId="ADAL" clId="{69D504AD-AE10-4EB3-9F03-43150C545E62}" dt="2020-11-10T13:50:32.890" v="13"/>
          <ac:spMkLst>
            <pc:docMk/>
            <pc:sldMk cId="0" sldId="2408"/>
            <ac:spMk id="3075" creationId="{00000000-0000-0000-0000-000000000000}"/>
          </ac:spMkLst>
        </pc:spChg>
      </pc:sldChg>
      <pc:sldChg chg="modSp add">
        <pc:chgData name="Stacey, Robert" userId="8f61b79c-1993-4b76-a5c5-6bb0e2071c28" providerId="ADAL" clId="{69D504AD-AE10-4EB3-9F03-43150C545E62}" dt="2020-11-10T13:53:01.765" v="15"/>
        <pc:sldMkLst>
          <pc:docMk/>
          <pc:sldMk cId="0" sldId="2409"/>
        </pc:sldMkLst>
        <pc:spChg chg="mod">
          <ac:chgData name="Stacey, Robert" userId="8f61b79c-1993-4b76-a5c5-6bb0e2071c28" providerId="ADAL" clId="{69D504AD-AE10-4EB3-9F03-43150C545E62}" dt="2020-11-10T13:53:01.765" v="15"/>
          <ac:spMkLst>
            <pc:docMk/>
            <pc:sldMk cId="0" sldId="2409"/>
            <ac:spMk id="4098" creationId="{00000000-0000-0000-0000-000000000000}"/>
          </ac:spMkLst>
        </pc:spChg>
        <pc:spChg chg="mod">
          <ac:chgData name="Stacey, Robert" userId="8f61b79c-1993-4b76-a5c5-6bb0e2071c28" providerId="ADAL" clId="{69D504AD-AE10-4EB3-9F03-43150C545E62}" dt="2020-11-10T13:53:01.765" v="15"/>
          <ac:spMkLst>
            <pc:docMk/>
            <pc:sldMk cId="0" sldId="2409"/>
            <ac:spMk id="4099" creationId="{00000000-0000-0000-0000-000000000000}"/>
          </ac:spMkLst>
        </pc:spChg>
      </pc:sldChg>
      <pc:sldChg chg="modSp add">
        <pc:chgData name="Stacey, Robert" userId="8f61b79c-1993-4b76-a5c5-6bb0e2071c28" providerId="ADAL" clId="{69D504AD-AE10-4EB3-9F03-43150C545E62}" dt="2020-11-10T13:53:01.936" v="16" actId="27636"/>
        <pc:sldMkLst>
          <pc:docMk/>
          <pc:sldMk cId="0" sldId="2410"/>
        </pc:sldMkLst>
        <pc:spChg chg="mod">
          <ac:chgData name="Stacey, Robert" userId="8f61b79c-1993-4b76-a5c5-6bb0e2071c28" providerId="ADAL" clId="{69D504AD-AE10-4EB3-9F03-43150C545E62}" dt="2020-11-10T13:53:01.765" v="15"/>
          <ac:spMkLst>
            <pc:docMk/>
            <pc:sldMk cId="0" sldId="2410"/>
            <ac:spMk id="5123" creationId="{00000000-0000-0000-0000-000000000000}"/>
          </ac:spMkLst>
        </pc:spChg>
        <pc:spChg chg="mod">
          <ac:chgData name="Stacey, Robert" userId="8f61b79c-1993-4b76-a5c5-6bb0e2071c28" providerId="ADAL" clId="{69D504AD-AE10-4EB3-9F03-43150C545E62}" dt="2020-11-10T13:53:01.936" v="16" actId="27636"/>
          <ac:spMkLst>
            <pc:docMk/>
            <pc:sldMk cId="0" sldId="2410"/>
            <ac:spMk id="6147" creationId="{00000000-0000-0000-0000-000000000000}"/>
          </ac:spMkLst>
        </pc:spChg>
      </pc:sldChg>
      <pc:sldChg chg="modSp add">
        <pc:chgData name="Stacey, Robert" userId="8f61b79c-1993-4b76-a5c5-6bb0e2071c28" providerId="ADAL" clId="{69D504AD-AE10-4EB3-9F03-43150C545E62}" dt="2020-11-10T13:53:01.765" v="15"/>
        <pc:sldMkLst>
          <pc:docMk/>
          <pc:sldMk cId="0" sldId="2411"/>
        </pc:sldMkLst>
        <pc:spChg chg="mod">
          <ac:chgData name="Stacey, Robert" userId="8f61b79c-1993-4b76-a5c5-6bb0e2071c28" providerId="ADAL" clId="{69D504AD-AE10-4EB3-9F03-43150C545E62}" dt="2020-11-10T13:53:01.765" v="15"/>
          <ac:spMkLst>
            <pc:docMk/>
            <pc:sldMk cId="0" sldId="2411"/>
            <ac:spMk id="2" creationId="{00000000-0000-0000-0000-000000000000}"/>
          </ac:spMkLst>
        </pc:spChg>
      </pc:sldChg>
      <pc:sldChg chg="modSp add">
        <pc:chgData name="Stacey, Robert" userId="8f61b79c-1993-4b76-a5c5-6bb0e2071c28" providerId="ADAL" clId="{69D504AD-AE10-4EB3-9F03-43150C545E62}" dt="2020-11-10T13:53:01.765" v="15"/>
        <pc:sldMkLst>
          <pc:docMk/>
          <pc:sldMk cId="0" sldId="2412"/>
        </pc:sldMkLst>
        <pc:spChg chg="mod">
          <ac:chgData name="Stacey, Robert" userId="8f61b79c-1993-4b76-a5c5-6bb0e2071c28" providerId="ADAL" clId="{69D504AD-AE10-4EB3-9F03-43150C545E62}" dt="2020-11-10T13:53:01.765" v="15"/>
          <ac:spMkLst>
            <pc:docMk/>
            <pc:sldMk cId="0" sldId="2412"/>
            <ac:spMk id="7171" creationId="{00000000-0000-0000-0000-000000000000}"/>
          </ac:spMkLst>
        </pc:spChg>
      </pc:sldChg>
      <pc:sldChg chg="modSp add del">
        <pc:chgData name="Stacey, Robert" userId="8f61b79c-1993-4b76-a5c5-6bb0e2071c28" providerId="ADAL" clId="{69D504AD-AE10-4EB3-9F03-43150C545E62}" dt="2020-11-10T13:58:21.433" v="21" actId="2696"/>
        <pc:sldMkLst>
          <pc:docMk/>
          <pc:sldMk cId="2071356617" sldId="2413"/>
        </pc:sldMkLst>
        <pc:spChg chg="mod">
          <ac:chgData name="Stacey, Robert" userId="8f61b79c-1993-4b76-a5c5-6bb0e2071c28" providerId="ADAL" clId="{69D504AD-AE10-4EB3-9F03-43150C545E62}" dt="2020-11-10T13:57:51.781" v="18"/>
          <ac:spMkLst>
            <pc:docMk/>
            <pc:sldMk cId="2071356617" sldId="2413"/>
            <ac:spMk id="4" creationId="{F50E3A87-C269-48A3-8E92-ECFE8A46A6EB}"/>
          </ac:spMkLst>
        </pc:spChg>
        <pc:spChg chg="mod">
          <ac:chgData name="Stacey, Robert" userId="8f61b79c-1993-4b76-a5c5-6bb0e2071c28" providerId="ADAL" clId="{69D504AD-AE10-4EB3-9F03-43150C545E62}" dt="2020-11-10T13:57:51.781" v="18"/>
          <ac:spMkLst>
            <pc:docMk/>
            <pc:sldMk cId="2071356617" sldId="2413"/>
            <ac:spMk id="5" creationId="{94711B1D-FCDD-4755-9D99-2CA74ED21E19}"/>
          </ac:spMkLst>
        </pc:spChg>
      </pc:sldChg>
      <pc:sldChg chg="add">
        <pc:chgData name="Stacey, Robert" userId="8f61b79c-1993-4b76-a5c5-6bb0e2071c28" providerId="ADAL" clId="{69D504AD-AE10-4EB3-9F03-43150C545E62}" dt="2020-11-10T13:59:38.306" v="22"/>
        <pc:sldMkLst>
          <pc:docMk/>
          <pc:sldMk cId="3748791487" sldId="2413"/>
        </pc:sldMkLst>
      </pc:sldChg>
      <pc:sldChg chg="add">
        <pc:chgData name="Stacey, Robert" userId="8f61b79c-1993-4b76-a5c5-6bb0e2071c28" providerId="ADAL" clId="{69D504AD-AE10-4EB3-9F03-43150C545E62}" dt="2020-11-10T13:59:38.306" v="22"/>
        <pc:sldMkLst>
          <pc:docMk/>
          <pc:sldMk cId="3385280706" sldId="2414"/>
        </pc:sldMkLst>
      </pc:sldChg>
      <pc:sldChg chg="add">
        <pc:chgData name="Stacey, Robert" userId="8f61b79c-1993-4b76-a5c5-6bb0e2071c28" providerId="ADAL" clId="{69D504AD-AE10-4EB3-9F03-43150C545E62}" dt="2020-11-10T13:59:38.306" v="22"/>
        <pc:sldMkLst>
          <pc:docMk/>
          <pc:sldMk cId="3550479006" sldId="2415"/>
        </pc:sldMkLst>
      </pc:sldChg>
      <pc:sldChg chg="add">
        <pc:chgData name="Stacey, Robert" userId="8f61b79c-1993-4b76-a5c5-6bb0e2071c28" providerId="ADAL" clId="{69D504AD-AE10-4EB3-9F03-43150C545E62}" dt="2020-11-10T14:00:13.911" v="24"/>
        <pc:sldMkLst>
          <pc:docMk/>
          <pc:sldMk cId="0" sldId="2416"/>
        </pc:sldMkLst>
      </pc:sldChg>
      <pc:sldChg chg="add">
        <pc:chgData name="Stacey, Robert" userId="8f61b79c-1993-4b76-a5c5-6bb0e2071c28" providerId="ADAL" clId="{69D504AD-AE10-4EB3-9F03-43150C545E62}" dt="2020-11-10T14:02:24.004" v="28"/>
        <pc:sldMkLst>
          <pc:docMk/>
          <pc:sldMk cId="0" sldId="2417"/>
        </pc:sldMkLst>
      </pc:sldChg>
      <pc:sldChg chg="add">
        <pc:chgData name="Stacey, Robert" userId="8f61b79c-1993-4b76-a5c5-6bb0e2071c28" providerId="ADAL" clId="{69D504AD-AE10-4EB3-9F03-43150C545E62}" dt="2020-11-10T14:02:24.004" v="28"/>
        <pc:sldMkLst>
          <pc:docMk/>
          <pc:sldMk cId="0" sldId="2418"/>
        </pc:sldMkLst>
      </pc:sldChg>
      <pc:sldChg chg="add">
        <pc:chgData name="Stacey, Robert" userId="8f61b79c-1993-4b76-a5c5-6bb0e2071c28" providerId="ADAL" clId="{69D504AD-AE10-4EB3-9F03-43150C545E62}" dt="2020-11-10T14:02:24.004" v="28"/>
        <pc:sldMkLst>
          <pc:docMk/>
          <pc:sldMk cId="2761767185" sldId="2419"/>
        </pc:sldMkLst>
      </pc:sldChg>
      <pc:sldMasterChg chg="modSp">
        <pc:chgData name="Stacey, Robert" userId="8f61b79c-1993-4b76-a5c5-6bb0e2071c28" providerId="ADAL" clId="{69D504AD-AE10-4EB3-9F03-43150C545E62}" dt="2020-11-10T14:00:39.561" v="27" actId="6549"/>
        <pc:sldMasterMkLst>
          <pc:docMk/>
          <pc:sldMasterMk cId="0" sldId="2147483648"/>
        </pc:sldMasterMkLst>
        <pc:spChg chg="mod">
          <ac:chgData name="Stacey, Robert" userId="8f61b79c-1993-4b76-a5c5-6bb0e2071c28" providerId="ADAL" clId="{69D504AD-AE10-4EB3-9F03-43150C545E62}" dt="2020-11-10T14:00:39.561" v="27" actId="6549"/>
          <ac:spMkLst>
            <pc:docMk/>
            <pc:sldMasterMk cId="0" sldId="2147483648"/>
            <ac:spMk id="10" creationId="{00000000-0000-0000-0000-000000000000}"/>
          </ac:spMkLst>
        </pc:sp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11/9/2020</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DD5840-EDF4-41BD-BF57-EED9A98E0D8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doc.: IEEE 802.11-08/1455r0</a:t>
            </a:r>
          </a:p>
        </p:txBody>
      </p:sp>
      <p:sp>
        <p:nvSpPr>
          <p:cNvPr id="16387" name="Rectangle 3">
            <a:extLst>
              <a:ext uri="{FF2B5EF4-FFF2-40B4-BE49-F238E27FC236}">
                <a16:creationId xmlns:a16="http://schemas.microsoft.com/office/drawing/2014/main" id="{E3B7A721-C1C8-4DF9-ADF7-FBC8C90D8F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Jan 2009</a:t>
            </a:r>
          </a:p>
        </p:txBody>
      </p:sp>
      <p:sp>
        <p:nvSpPr>
          <p:cNvPr id="16388" name="Rectangle 6">
            <a:extLst>
              <a:ext uri="{FF2B5EF4-FFF2-40B4-BE49-F238E27FC236}">
                <a16:creationId xmlns:a16="http://schemas.microsoft.com/office/drawing/2014/main" id="{74DED2C3-1804-4F0D-94BF-48B1CF373D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t>David Bagby, Calypso Ventures, Inc.</a:t>
            </a:r>
          </a:p>
        </p:txBody>
      </p:sp>
      <p:sp>
        <p:nvSpPr>
          <p:cNvPr id="16389" name="Rectangle 7">
            <a:extLst>
              <a:ext uri="{FF2B5EF4-FFF2-40B4-BE49-F238E27FC236}">
                <a16:creationId xmlns:a16="http://schemas.microsoft.com/office/drawing/2014/main" id="{694D7580-B34D-4983-B340-980906F10E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B979ABC4-C205-43C1-A012-46D13F64633A}" type="slidenum">
              <a:rPr lang="en-US" altLang="en-US" smtClean="0"/>
              <a:pPr>
                <a:spcBef>
                  <a:spcPct val="0"/>
                </a:spcBef>
              </a:pPr>
              <a:t>20</a:t>
            </a:fld>
            <a:endParaRPr lang="en-US" altLang="en-US"/>
          </a:p>
        </p:txBody>
      </p:sp>
      <p:sp>
        <p:nvSpPr>
          <p:cNvPr id="16390" name="Rectangle 2">
            <a:extLst>
              <a:ext uri="{FF2B5EF4-FFF2-40B4-BE49-F238E27FC236}">
                <a16:creationId xmlns:a16="http://schemas.microsoft.com/office/drawing/2014/main" id="{53C48EAF-B5FC-428D-91BC-7EC977D3362C}"/>
              </a:ext>
            </a:extLst>
          </p:cNvPr>
          <p:cNvSpPr>
            <a:spLocks noGrp="1" noRot="1" noChangeAspect="1" noChangeArrowheads="1" noTextEdit="1"/>
          </p:cNvSpPr>
          <p:nvPr>
            <p:ph type="sldImg"/>
          </p:nvPr>
        </p:nvSpPr>
        <p:spPr>
          <a:xfrm>
            <a:off x="382588" y="700088"/>
            <a:ext cx="6172200" cy="3471862"/>
          </a:xfrm>
          <a:ln/>
        </p:spPr>
      </p:sp>
      <p:sp>
        <p:nvSpPr>
          <p:cNvPr id="16391" name="Rectangle 3">
            <a:extLst>
              <a:ext uri="{FF2B5EF4-FFF2-40B4-BE49-F238E27FC236}">
                <a16:creationId xmlns:a16="http://schemas.microsoft.com/office/drawing/2014/main" id="{39BE68B9-8C77-4279-84C9-606FAFB3A2C8}"/>
              </a:ext>
            </a:extLst>
          </p:cNvPr>
          <p:cNvSpPr>
            <a:spLocks noGrp="1" noChangeArrowheads="1"/>
          </p:cNvSpPr>
          <p:nvPr>
            <p:ph type="body" idx="1"/>
          </p:nvPr>
        </p:nvSpPr>
        <p:spPr>
          <a:xfrm>
            <a:off x="925513" y="4408488"/>
            <a:ext cx="50831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6D8D15C-D287-4B01-AAAA-646AE09F432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doc.: IEEE 802.11-07/0547r0</a:t>
            </a:r>
          </a:p>
        </p:txBody>
      </p:sp>
      <p:sp>
        <p:nvSpPr>
          <p:cNvPr id="16387" name="Rectangle 3">
            <a:extLst>
              <a:ext uri="{FF2B5EF4-FFF2-40B4-BE49-F238E27FC236}">
                <a16:creationId xmlns:a16="http://schemas.microsoft.com/office/drawing/2014/main" id="{DD51F7B4-6C89-4E5D-A6CE-C4EE7F639C83}"/>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May 2008</a:t>
            </a:r>
          </a:p>
        </p:txBody>
      </p:sp>
      <p:sp>
        <p:nvSpPr>
          <p:cNvPr id="16388" name="Rectangle 6">
            <a:extLst>
              <a:ext uri="{FF2B5EF4-FFF2-40B4-BE49-F238E27FC236}">
                <a16:creationId xmlns:a16="http://schemas.microsoft.com/office/drawing/2014/main" id="{D8431679-FE12-47C9-BA11-BF4A7A3BF14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458788" defTabSz="939800">
              <a:defRPr sz="2400">
                <a:solidFill>
                  <a:schemeClr val="tx1"/>
                </a:solidFill>
                <a:latin typeface="Times New Roman" panose="02020603050405020304" pitchFamily="18" charset="0"/>
              </a:defRPr>
            </a:lvl5pPr>
            <a:lvl6pPr marL="915988" defTabSz="939800" eaLnBrk="0" fontAlgn="base" hangingPunct="0">
              <a:spcBef>
                <a:spcPct val="0"/>
              </a:spcBef>
              <a:spcAft>
                <a:spcPct val="0"/>
              </a:spcAft>
              <a:defRPr sz="2400">
                <a:solidFill>
                  <a:schemeClr val="tx1"/>
                </a:solidFill>
                <a:latin typeface="Times New Roman" panose="02020603050405020304" pitchFamily="18" charset="0"/>
              </a:defRPr>
            </a:lvl6pPr>
            <a:lvl7pPr marL="1373188" defTabSz="939800" eaLnBrk="0" fontAlgn="base" hangingPunct="0">
              <a:spcBef>
                <a:spcPct val="0"/>
              </a:spcBef>
              <a:spcAft>
                <a:spcPct val="0"/>
              </a:spcAft>
              <a:defRPr sz="2400">
                <a:solidFill>
                  <a:schemeClr val="tx1"/>
                </a:solidFill>
                <a:latin typeface="Times New Roman" panose="02020603050405020304" pitchFamily="18" charset="0"/>
              </a:defRPr>
            </a:lvl7pPr>
            <a:lvl8pPr marL="1830388" defTabSz="939800" eaLnBrk="0" fontAlgn="base" hangingPunct="0">
              <a:spcBef>
                <a:spcPct val="0"/>
              </a:spcBef>
              <a:spcAft>
                <a:spcPct val="0"/>
              </a:spcAft>
              <a:defRPr sz="2400">
                <a:solidFill>
                  <a:schemeClr val="tx1"/>
                </a:solidFill>
                <a:latin typeface="Times New Roman" panose="02020603050405020304" pitchFamily="18" charset="0"/>
              </a:defRPr>
            </a:lvl8pPr>
            <a:lvl9pPr marL="2287588" defTabSz="939800" eaLnBrk="0" fontAlgn="base" hangingPunct="0">
              <a:spcBef>
                <a:spcPct val="0"/>
              </a:spcBef>
              <a:spcAft>
                <a:spcPct val="0"/>
              </a:spcAft>
              <a:defRPr sz="2400">
                <a:solidFill>
                  <a:schemeClr val="tx1"/>
                </a:solidFill>
                <a:latin typeface="Times New Roman" panose="02020603050405020304" pitchFamily="18" charset="0"/>
              </a:defRPr>
            </a:lvl9pPr>
          </a:lstStyle>
          <a:p>
            <a:pPr lvl="4"/>
            <a:r>
              <a:rPr lang="en-US" altLang="en-US" sz="1200"/>
              <a:t>Bruce Kraemer (Marvell)</a:t>
            </a:r>
          </a:p>
        </p:txBody>
      </p:sp>
      <p:sp>
        <p:nvSpPr>
          <p:cNvPr id="16389" name="Rectangle 7">
            <a:extLst>
              <a:ext uri="{FF2B5EF4-FFF2-40B4-BE49-F238E27FC236}">
                <a16:creationId xmlns:a16="http://schemas.microsoft.com/office/drawing/2014/main" id="{644229F5-B0D6-4213-A3EF-3AE6B53C33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Page </a:t>
            </a:r>
            <a:fld id="{71186041-3EA9-4B9C-9841-9C2E25C317E3}" type="slidenum">
              <a:rPr lang="en-US" altLang="en-US" sz="1200" smtClean="0"/>
              <a:pPr/>
              <a:t>21</a:t>
            </a:fld>
            <a:endParaRPr lang="en-US" altLang="en-US" sz="1200"/>
          </a:p>
        </p:txBody>
      </p:sp>
      <p:sp>
        <p:nvSpPr>
          <p:cNvPr id="16390" name="Rectangle 2">
            <a:extLst>
              <a:ext uri="{FF2B5EF4-FFF2-40B4-BE49-F238E27FC236}">
                <a16:creationId xmlns:a16="http://schemas.microsoft.com/office/drawing/2014/main" id="{68BB6723-610D-4011-A4C5-A018341AC3B0}"/>
              </a:ext>
            </a:extLst>
          </p:cNvPr>
          <p:cNvSpPr>
            <a:spLocks noGrp="1" noRot="1" noChangeAspect="1" noChangeArrowheads="1" noTextEdit="1"/>
          </p:cNvSpPr>
          <p:nvPr>
            <p:ph type="sldImg"/>
          </p:nvPr>
        </p:nvSpPr>
        <p:spPr>
          <a:ln/>
        </p:spPr>
      </p:sp>
      <p:sp>
        <p:nvSpPr>
          <p:cNvPr id="16391" name="Rectangle 3">
            <a:extLst>
              <a:ext uri="{FF2B5EF4-FFF2-40B4-BE49-F238E27FC236}">
                <a16:creationId xmlns:a16="http://schemas.microsoft.com/office/drawing/2014/main" id="{0E6DAAF6-FECC-4C32-8DD1-6B089948CB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extLst>
      <p:ext uri="{BB962C8B-B14F-4D97-AF65-F5344CB8AC3E}">
        <p14:creationId xmlns:p14="http://schemas.microsoft.com/office/powerpoint/2010/main" val="2651253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27488" y="96838"/>
            <a:ext cx="2185987"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802.11-20/xxxxr0</a:t>
            </a:r>
          </a:p>
        </p:txBody>
      </p:sp>
      <p:sp>
        <p:nvSpPr>
          <p:cNvPr id="24579" name="Rectangle 3"/>
          <p:cNvSpPr>
            <a:spLocks noGrp="1" noChangeArrowheads="1"/>
          </p:cNvSpPr>
          <p:nvPr>
            <p:ph type="dt" sz="quarter" idx="1"/>
          </p:nvPr>
        </p:nvSpPr>
        <p:spPr>
          <a:xfrm>
            <a:off x="646113" y="96838"/>
            <a:ext cx="733425"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November 2020</a:t>
            </a:r>
          </a:p>
        </p:txBody>
      </p:sp>
      <p:sp>
        <p:nvSpPr>
          <p:cNvPr id="24580" name="Rectangle 6"/>
          <p:cNvSpPr>
            <a:spLocks noGrp="1" noChangeArrowheads="1"/>
          </p:cNvSpPr>
          <p:nvPr>
            <p:ph type="ftr" sz="quarter" idx="4"/>
          </p:nvPr>
        </p:nvSpPr>
        <p:spPr>
          <a:xfrm>
            <a:off x="3656013" y="9001125"/>
            <a:ext cx="2557462"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Dorothy Stanley, HP Enterprise</a:t>
            </a:r>
          </a:p>
        </p:txBody>
      </p:sp>
      <p:sp>
        <p:nvSpPr>
          <p:cNvPr id="24581" name="Rectangle 7"/>
          <p:cNvSpPr>
            <a:spLocks noGrp="1" noChangeArrowheads="1"/>
          </p:cNvSpPr>
          <p:nvPr>
            <p:ph type="sldNum" sz="quarter" idx="5"/>
          </p:nvPr>
        </p:nvSpPr>
        <p:spPr>
          <a:xfrm>
            <a:off x="3279775" y="9001125"/>
            <a:ext cx="414338" cy="18415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a:t>Page </a:t>
            </a:r>
            <a:fld id="{F3F42982-5C51-4B0C-81ED-C6DD168AA414}" type="slidenum">
              <a:rPr lang="en-US" smtClean="0"/>
              <a:pPr>
                <a:defRPr/>
              </a:pPr>
              <a:t>25</a:t>
            </a:fld>
            <a:endParaRPr lang="en-US"/>
          </a:p>
        </p:txBody>
      </p:sp>
      <p:sp>
        <p:nvSpPr>
          <p:cNvPr id="36870" name="Rectangle 2"/>
          <p:cNvSpPr txBox="1">
            <a:spLocks noGrp="1" noChangeArrowheads="1"/>
          </p:cNvSpPr>
          <p:nvPr/>
        </p:nvSpPr>
        <p:spPr bwMode="auto">
          <a:xfrm>
            <a:off x="4017963" y="95250"/>
            <a:ext cx="2195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ea typeface="MS PGothic" pitchFamily="34" charset="-128"/>
              </a:rPr>
              <a:t>doc.: IEEE 802.11-10/0503r4</a:t>
            </a:r>
          </a:p>
        </p:txBody>
      </p:sp>
      <p:sp>
        <p:nvSpPr>
          <p:cNvPr id="36871" name="Rectangle 3"/>
          <p:cNvSpPr txBox="1">
            <a:spLocks noGrp="1" noChangeArrowheads="1"/>
          </p:cNvSpPr>
          <p:nvPr/>
        </p:nvSpPr>
        <p:spPr bwMode="auto">
          <a:xfrm>
            <a:off x="646113" y="95250"/>
            <a:ext cx="754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ea typeface="MS PGothic" pitchFamily="34" charset="-128"/>
              </a:rPr>
              <a:t>May 2010</a:t>
            </a:r>
          </a:p>
        </p:txBody>
      </p:sp>
      <p:sp>
        <p:nvSpPr>
          <p:cNvPr id="36872" name="Rectangle 6"/>
          <p:cNvSpPr txBox="1">
            <a:spLocks noGrp="1" noChangeArrowheads="1"/>
          </p:cNvSpPr>
          <p:nvPr/>
        </p:nvSpPr>
        <p:spPr bwMode="auto">
          <a:xfrm>
            <a:off x="3133725" y="9001125"/>
            <a:ext cx="30797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7200" defTabSz="933450" eaLnBrk="0" hangingPunct="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ea typeface="MS PGothic" pitchFamily="34" charset="-128"/>
              </a:rPr>
              <a:t>Michael Montemurro, Research in Motion</a:t>
            </a:r>
          </a:p>
        </p:txBody>
      </p:sp>
      <p:sp>
        <p:nvSpPr>
          <p:cNvPr id="36873" name="Rectangle 7"/>
          <p:cNvSpPr txBox="1">
            <a:spLocks noGrp="1" noChangeArrowheads="1"/>
          </p:cNvSpPr>
          <p:nvPr/>
        </p:nvSpPr>
        <p:spPr bwMode="auto">
          <a:xfrm>
            <a:off x="3278188" y="9001125"/>
            <a:ext cx="415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C7B453B-48E0-4477-A157-3A28621F65B5}" type="slidenum">
              <a:rPr lang="en-US" altLang="en-US"/>
              <a:pPr algn="r">
                <a:spcBef>
                  <a:spcPct val="0"/>
                </a:spcBef>
              </a:pPr>
              <a:t>25</a:t>
            </a:fld>
            <a:endParaRPr lang="en-US" altLang="en-US"/>
          </a:p>
        </p:txBody>
      </p:sp>
      <p:sp>
        <p:nvSpPr>
          <p:cNvPr id="36874" name="Rectangle 2"/>
          <p:cNvSpPr>
            <a:spLocks noGrp="1" noRot="1" noChangeAspect="1" noChangeArrowheads="1" noTextEdit="1"/>
          </p:cNvSpPr>
          <p:nvPr>
            <p:ph type="sldImg"/>
          </p:nvPr>
        </p:nvSpPr>
        <p:spPr>
          <a:xfrm>
            <a:off x="330200" y="696913"/>
            <a:ext cx="6199188" cy="3487737"/>
          </a:xfrm>
          <a:ln/>
        </p:spPr>
      </p:sp>
      <p:sp>
        <p:nvSpPr>
          <p:cNvPr id="36875" name="Rectangle 3"/>
          <p:cNvSpPr>
            <a:spLocks noGrp="1" noChangeArrowheads="1"/>
          </p:cNvSpPr>
          <p:nvPr>
            <p:ph type="body" idx="1"/>
          </p:nvPr>
        </p:nvSpPr>
        <p:spPr>
          <a:xfrm>
            <a:off x="685800" y="4416425"/>
            <a:ext cx="5486400" cy="4183063"/>
          </a:xfrm>
          <a:noFill/>
        </p:spPr>
        <p:txBody>
          <a:bodyPr/>
          <a:lstStyle/>
          <a:p>
            <a:endParaRPr lang="en-US" altLang="en-US"/>
          </a:p>
        </p:txBody>
      </p:sp>
    </p:spTree>
    <p:extLst>
      <p:ext uri="{BB962C8B-B14F-4D97-AF65-F5344CB8AC3E}">
        <p14:creationId xmlns:p14="http://schemas.microsoft.com/office/powerpoint/2010/main" val="2655513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a:noFill/>
        </p:spPr>
        <p:txBody>
          <a:bodyPr/>
          <a:lstStyle/>
          <a:p>
            <a:r>
              <a:rPr lang="en-US">
                <a:ea typeface="MS PGothic" pitchFamily="34" charset="-128"/>
              </a:rPr>
              <a:t>doc.: IEEE 802.11-12/xxxxr0</a:t>
            </a:r>
          </a:p>
        </p:txBody>
      </p:sp>
      <p:sp>
        <p:nvSpPr>
          <p:cNvPr id="5123" name="Rectangle 3"/>
          <p:cNvSpPr>
            <a:spLocks noGrp="1" noChangeArrowheads="1"/>
          </p:cNvSpPr>
          <p:nvPr>
            <p:ph type="dt" sz="quarter" idx="1"/>
          </p:nvPr>
        </p:nvSpPr>
        <p:spPr>
          <a:noFill/>
        </p:spPr>
        <p:txBody>
          <a:bodyPr/>
          <a:lstStyle/>
          <a:p>
            <a:r>
              <a:rPr lang="en-US">
                <a:ea typeface="MS PGothic" pitchFamily="34" charset="-128"/>
              </a:rPr>
              <a:t>November 2010</a:t>
            </a:r>
          </a:p>
        </p:txBody>
      </p:sp>
      <p:sp>
        <p:nvSpPr>
          <p:cNvPr id="5124" name="Rectangle 6"/>
          <p:cNvSpPr>
            <a:spLocks noGrp="1" noChangeArrowheads="1"/>
          </p:cNvSpPr>
          <p:nvPr>
            <p:ph type="ftr" sz="quarter" idx="4"/>
          </p:nvPr>
        </p:nvSpPr>
        <p:spPr>
          <a:noFill/>
        </p:spPr>
        <p:txBody>
          <a:bodyPr/>
          <a:lstStyle/>
          <a:p>
            <a:pPr lvl="4"/>
            <a:r>
              <a:rPr lang="en-US">
                <a:ea typeface="MS PGothic" pitchFamily="34" charset="-128"/>
              </a:rPr>
              <a:t>Bruce Kraemer (Marvell)</a:t>
            </a:r>
          </a:p>
        </p:txBody>
      </p:sp>
      <p:sp>
        <p:nvSpPr>
          <p:cNvPr id="5125" name="Rectangle 7"/>
          <p:cNvSpPr>
            <a:spLocks noGrp="1" noChangeArrowheads="1"/>
          </p:cNvSpPr>
          <p:nvPr>
            <p:ph type="sldNum" sz="quarter" idx="5"/>
          </p:nvPr>
        </p:nvSpPr>
        <p:spPr>
          <a:noFill/>
        </p:spPr>
        <p:txBody>
          <a:bodyPr/>
          <a:lstStyle/>
          <a:p>
            <a:r>
              <a:rPr lang="en-US"/>
              <a:t>Page </a:t>
            </a:r>
            <a:fld id="{A70BF216-4F0E-40E5-A09D-9F1D7CD8F887}" type="slidenum">
              <a:rPr lang="en-US" smtClean="0"/>
              <a:pPr/>
              <a:t>26</a:t>
            </a:fld>
            <a:endParaRPr lang="en-US"/>
          </a:p>
        </p:txBody>
      </p:sp>
      <p:sp>
        <p:nvSpPr>
          <p:cNvPr id="5126" name="Rectangle 2"/>
          <p:cNvSpPr>
            <a:spLocks noGrp="1" noRot="1" noChangeAspect="1" noChangeArrowheads="1" noTextEdit="1"/>
          </p:cNvSpPr>
          <p:nvPr>
            <p:ph type="sldImg"/>
          </p:nvPr>
        </p:nvSpPr>
        <p:spPr>
          <a:xfrm>
            <a:off x="409575" y="698500"/>
            <a:ext cx="6203950" cy="3490913"/>
          </a:xfrm>
          <a:ln/>
        </p:spPr>
      </p:sp>
      <p:sp>
        <p:nvSpPr>
          <p:cNvPr id="5127" name="Rectangle 3"/>
          <p:cNvSpPr>
            <a:spLocks noGrp="1" noChangeArrowheads="1"/>
          </p:cNvSpPr>
          <p:nvPr>
            <p:ph type="body" idx="1"/>
          </p:nvPr>
        </p:nvSpPr>
        <p:spPr>
          <a:xfrm>
            <a:off x="701675" y="4421188"/>
            <a:ext cx="5619750" cy="4189412"/>
          </a:xfrm>
          <a:noFill/>
          <a:ln/>
        </p:spPr>
        <p:txBody>
          <a:bodyPr/>
          <a:lstStyle/>
          <a:p>
            <a:endParaRPr lang="en-GB"/>
          </a:p>
        </p:txBody>
      </p:sp>
    </p:spTree>
    <p:extLst>
      <p:ext uri="{BB962C8B-B14F-4D97-AF65-F5344CB8AC3E}">
        <p14:creationId xmlns:p14="http://schemas.microsoft.com/office/powerpoint/2010/main" val="2389935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21971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12081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21602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25" y="536575"/>
            <a:ext cx="4705350" cy="264795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a:xfrm>
            <a:off x="883896" y="20213"/>
            <a:ext cx="1041952" cy="215444"/>
          </a:xfrm>
        </p:spPr>
        <p:txBody>
          <a:bodyPr/>
          <a:lstStyle/>
          <a:p>
            <a:pPr>
              <a:defRPr/>
            </a:pPr>
            <a:r>
              <a:rPr lang="en-US"/>
              <a:t>July 2017</a:t>
            </a:r>
          </a:p>
        </p:txBody>
      </p:sp>
      <p:sp>
        <p:nvSpPr>
          <p:cNvPr id="6" name="Footer Placeholder 5"/>
          <p:cNvSpPr>
            <a:spLocks noGrp="1"/>
          </p:cNvSpPr>
          <p:nvPr>
            <p:ph type="ftr" sz="quarter" idx="12"/>
          </p:nvPr>
        </p:nvSpPr>
        <p:spPr>
          <a:xfrm>
            <a:off x="5595220" y="6864241"/>
            <a:ext cx="2895601" cy="184666"/>
          </a:xfrm>
        </p:spPr>
        <p:txBody>
          <a:bodyPr/>
          <a:lstStyle/>
          <a:p>
            <a:pPr lvl="4">
              <a:defRPr/>
            </a:pPr>
            <a:r>
              <a:rPr lang="en-US"/>
              <a:t>Dorothy Stanley (HP Enterprise)</a:t>
            </a:r>
          </a:p>
        </p:txBody>
      </p:sp>
      <p:sp>
        <p:nvSpPr>
          <p:cNvPr id="7" name="Slide Number Placeholder 6"/>
          <p:cNvSpPr>
            <a:spLocks noGrp="1"/>
          </p:cNvSpPr>
          <p:nvPr>
            <p:ph type="sldNum" sz="quarter" idx="13"/>
          </p:nvPr>
        </p:nvSpPr>
        <p:spPr>
          <a:xfrm>
            <a:off x="4635019" y="6864241"/>
            <a:ext cx="415177" cy="184666"/>
          </a:xfrm>
        </p:spPr>
        <p:txBody>
          <a:bodyPr/>
          <a:lstStyle/>
          <a:p>
            <a:pPr>
              <a:defRPr/>
            </a:pPr>
            <a:r>
              <a:rPr lang="en-US"/>
              <a:t>Page </a:t>
            </a:r>
            <a:fld id="{7797EB75-BD9E-45DB-A35F-6C321BEA61EF}" type="slidenum">
              <a:rPr lang="en-US" smtClean="0"/>
              <a:pPr>
                <a:defRPr/>
              </a:pPr>
              <a:t>30</a:t>
            </a:fld>
            <a:endParaRPr lang="en-US"/>
          </a:p>
        </p:txBody>
      </p:sp>
    </p:spTree>
    <p:extLst>
      <p:ext uri="{BB962C8B-B14F-4D97-AF65-F5344CB8AC3E}">
        <p14:creationId xmlns:p14="http://schemas.microsoft.com/office/powerpoint/2010/main" val="2053278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88072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3281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93521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47</a:t>
            </a:fld>
            <a:endParaRPr lang="en-US"/>
          </a:p>
        </p:txBody>
      </p:sp>
      <p:sp>
        <p:nvSpPr>
          <p:cNvPr id="12289" name="Text Box 1"/>
          <p:cNvSpPr txBox="1">
            <a:spLocks noChangeArrowheads="1"/>
          </p:cNvSpPr>
          <p:nvPr/>
        </p:nvSpPr>
        <p:spPr bwMode="auto">
          <a:xfrm>
            <a:off x="1182121" y="709837"/>
            <a:ext cx="4738235" cy="3509035"/>
          </a:xfrm>
          <a:prstGeom prst="rect">
            <a:avLst/>
          </a:prstGeom>
          <a:solidFill>
            <a:srgbClr val="FFFFFF"/>
          </a:solidFill>
          <a:ln w="9525">
            <a:solidFill>
              <a:srgbClr val="000000"/>
            </a:solidFill>
            <a:miter lim="800000"/>
            <a:headEnd/>
            <a:tailEnd/>
          </a:ln>
          <a:effectLst/>
        </p:spPr>
        <p:txBody>
          <a:bodyPr wrap="none" lIns="92994" tIns="46497" rIns="92994" bIns="46497" anchor="ctr"/>
          <a:lstStyle/>
          <a:p>
            <a:endParaRPr lang="en-GB"/>
          </a:p>
        </p:txBody>
      </p:sp>
      <p:sp>
        <p:nvSpPr>
          <p:cNvPr id="12290" name="Rectangle 2"/>
          <p:cNvSpPr txBox="1">
            <a:spLocks noGrp="1" noChangeArrowheads="1"/>
          </p:cNvSpPr>
          <p:nvPr>
            <p:ph type="body"/>
          </p:nvPr>
        </p:nvSpPr>
        <p:spPr bwMode="auto">
          <a:xfrm>
            <a:off x="946347" y="4459767"/>
            <a:ext cx="5209782" cy="4320048"/>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219878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BB13D15-A52B-42C3-81E3-F2B9E412FF5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7171" name="Rectangle 3">
            <a:extLst>
              <a:ext uri="{FF2B5EF4-FFF2-40B4-BE49-F238E27FC236}">
                <a16:creationId xmlns:a16="http://schemas.microsoft.com/office/drawing/2014/main" id="{43BFF806-32A0-4815-9C9E-925DAE65D909}"/>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7172" name="Rectangle 6">
            <a:extLst>
              <a:ext uri="{FF2B5EF4-FFF2-40B4-BE49-F238E27FC236}">
                <a16:creationId xmlns:a16="http://schemas.microsoft.com/office/drawing/2014/main" id="{BB677F11-AEFE-4BDD-9BB6-948741563A9F}"/>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7173" name="Rectangle 7">
            <a:extLst>
              <a:ext uri="{FF2B5EF4-FFF2-40B4-BE49-F238E27FC236}">
                <a16:creationId xmlns:a16="http://schemas.microsoft.com/office/drawing/2014/main" id="{931F5B4A-7C01-47F1-AD48-7963D754CFB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a:ea typeface="MS Gothic" panose="020B0609070205080204" pitchFamily="49" charset="-128"/>
              </a:rPr>
              <a:t>Page </a:t>
            </a:r>
            <a:fld id="{AA758E73-00E0-4D61-A334-CD100479902C}" type="slidenum">
              <a:rPr lang="en-US" altLang="tr-TR">
                <a:ea typeface="MS Gothic" panose="020B0609070205080204" pitchFamily="49" charset="-128"/>
              </a:rPr>
              <a:pPr>
                <a:spcBef>
                  <a:spcPct val="0"/>
                </a:spcBef>
              </a:pPr>
              <a:t>51</a:t>
            </a:fld>
            <a:endParaRPr lang="en-US" altLang="tr-TR">
              <a:ea typeface="MS Gothic" panose="020B0609070205080204" pitchFamily="49" charset="-128"/>
            </a:endParaRPr>
          </a:p>
        </p:txBody>
      </p:sp>
      <p:sp>
        <p:nvSpPr>
          <p:cNvPr id="7174" name="Text Box 1">
            <a:extLst>
              <a:ext uri="{FF2B5EF4-FFF2-40B4-BE49-F238E27FC236}">
                <a16:creationId xmlns:a16="http://schemas.microsoft.com/office/drawing/2014/main" id="{F4FF3BAF-5B85-4ACA-BC52-20C2D1DC0A15}"/>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7175" name="Rectangle 2">
            <a:extLst>
              <a:ext uri="{FF2B5EF4-FFF2-40B4-BE49-F238E27FC236}">
                <a16:creationId xmlns:a16="http://schemas.microsoft.com/office/drawing/2014/main" id="{F0E756AA-189A-481C-9A02-29F069DB1E2A}"/>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ndParaRPr>
          </a:p>
        </p:txBody>
      </p:sp>
    </p:spTree>
    <p:extLst>
      <p:ext uri="{BB962C8B-B14F-4D97-AF65-F5344CB8AC3E}">
        <p14:creationId xmlns:p14="http://schemas.microsoft.com/office/powerpoint/2010/main" val="3286641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2F1E285-E1DD-4DA6-9466-641A13633DF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9219" name="Rectangle 3">
            <a:extLst>
              <a:ext uri="{FF2B5EF4-FFF2-40B4-BE49-F238E27FC236}">
                <a16:creationId xmlns:a16="http://schemas.microsoft.com/office/drawing/2014/main" id="{49623143-2A0B-4473-9AC9-AF8B9B58EE28}"/>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9220" name="Rectangle 6">
            <a:extLst>
              <a:ext uri="{FF2B5EF4-FFF2-40B4-BE49-F238E27FC236}">
                <a16:creationId xmlns:a16="http://schemas.microsoft.com/office/drawing/2014/main" id="{45CB010D-0260-41E6-B6B9-E3B41FD984A4}"/>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9221" name="Rectangle 7">
            <a:extLst>
              <a:ext uri="{FF2B5EF4-FFF2-40B4-BE49-F238E27FC236}">
                <a16:creationId xmlns:a16="http://schemas.microsoft.com/office/drawing/2014/main" id="{E8B4974D-6B86-4F73-BC6C-F7CE3543D2B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a:ea typeface="MS Gothic" panose="020B0609070205080204" pitchFamily="49" charset="-128"/>
              </a:rPr>
              <a:t>Page </a:t>
            </a:r>
            <a:fld id="{DA997FD5-37AC-41A4-A8C8-4B758D7D3C77}" type="slidenum">
              <a:rPr lang="en-US" altLang="tr-TR">
                <a:ea typeface="MS Gothic" panose="020B0609070205080204" pitchFamily="49" charset="-128"/>
              </a:rPr>
              <a:pPr>
                <a:spcBef>
                  <a:spcPct val="0"/>
                </a:spcBef>
              </a:pPr>
              <a:t>52</a:t>
            </a:fld>
            <a:endParaRPr lang="en-US" altLang="tr-TR">
              <a:ea typeface="MS Gothic" panose="020B0609070205080204" pitchFamily="49" charset="-128"/>
            </a:endParaRPr>
          </a:p>
        </p:txBody>
      </p:sp>
      <p:sp>
        <p:nvSpPr>
          <p:cNvPr id="9222" name="Text Box 1">
            <a:extLst>
              <a:ext uri="{FF2B5EF4-FFF2-40B4-BE49-F238E27FC236}">
                <a16:creationId xmlns:a16="http://schemas.microsoft.com/office/drawing/2014/main" id="{22B1394D-3E4B-4DC2-A028-6CE5D3EF072E}"/>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9223" name="Rectangle 2">
            <a:extLst>
              <a:ext uri="{FF2B5EF4-FFF2-40B4-BE49-F238E27FC236}">
                <a16:creationId xmlns:a16="http://schemas.microsoft.com/office/drawing/2014/main" id="{4DDEACDB-31C6-418B-A024-8596E1593947}"/>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ndParaRPr>
          </a:p>
        </p:txBody>
      </p:sp>
    </p:spTree>
    <p:extLst>
      <p:ext uri="{BB962C8B-B14F-4D97-AF65-F5344CB8AC3E}">
        <p14:creationId xmlns:p14="http://schemas.microsoft.com/office/powerpoint/2010/main" val="3066769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59</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074219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46315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20232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96324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73300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15333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802.11-20-1606r0</a:t>
            </a:r>
          </a:p>
        </p:txBody>
      </p:sp>
      <p:sp>
        <p:nvSpPr>
          <p:cNvPr id="5" name="Date Placeholder 4"/>
          <p:cNvSpPr>
            <a:spLocks noGrp="1"/>
          </p:cNvSpPr>
          <p:nvPr>
            <p:ph type="dt" idx="11"/>
          </p:nvPr>
        </p:nvSpPr>
        <p:spPr/>
        <p:txBody>
          <a:bodyPr/>
          <a:lstStyle/>
          <a:p>
            <a:pPr>
              <a:defRPr/>
            </a:pPr>
            <a:r>
              <a:rPr lang="en-US"/>
              <a:t>November 2020</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4</a:t>
            </a:fld>
            <a:endParaRPr lang="en-US"/>
          </a:p>
        </p:txBody>
      </p:sp>
    </p:spTree>
    <p:extLst>
      <p:ext uri="{BB962C8B-B14F-4D97-AF65-F5344CB8AC3E}">
        <p14:creationId xmlns:p14="http://schemas.microsoft.com/office/powerpoint/2010/main" val="1311556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10667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99427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73</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74</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75</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76</a:t>
            </a:fld>
            <a:endParaRPr lang="en-US"/>
          </a:p>
        </p:txBody>
      </p:sp>
    </p:spTree>
    <p:extLst>
      <p:ext uri="{BB962C8B-B14F-4D97-AF65-F5344CB8AC3E}">
        <p14:creationId xmlns:p14="http://schemas.microsoft.com/office/powerpoint/2010/main" val="3958942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77</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78</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22164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83</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139125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802.11-16/0222r2</a:t>
            </a:r>
          </a:p>
        </p:txBody>
      </p:sp>
      <p:sp>
        <p:nvSpPr>
          <p:cNvPr id="5" name="Date Placeholder 4"/>
          <p:cNvSpPr>
            <a:spLocks noGrp="1"/>
          </p:cNvSpPr>
          <p:nvPr>
            <p:ph type="dt" sz="quarter" idx="1"/>
          </p:nvPr>
        </p:nvSpPr>
        <p:spPr>
          <a:xfrm>
            <a:off x="883896" y="20213"/>
            <a:ext cx="732573" cy="215444"/>
          </a:xfrm>
        </p:spPr>
        <p:txBody>
          <a:bodyPr/>
          <a:lstStyle/>
          <a:p>
            <a:pPr>
              <a:defRPr/>
            </a:pPr>
            <a:r>
              <a:rPr lang="en-US"/>
              <a:t>March 2016</a:t>
            </a:r>
            <a:endParaRPr lang="en-US" dirty="0"/>
          </a:p>
        </p:txBody>
      </p:sp>
      <p:sp>
        <p:nvSpPr>
          <p:cNvPr id="6" name="Footer Placeholder 5"/>
          <p:cNvSpPr>
            <a:spLocks noGrp="1"/>
          </p:cNvSpPr>
          <p:nvPr>
            <p:ph type="ftr" sz="quarter" idx="4"/>
          </p:nvPr>
        </p:nvSpPr>
        <p:spPr/>
        <p:txBody>
          <a:bodyPr/>
          <a:lstStyle/>
          <a:p>
            <a:pPr lvl="4">
              <a:defRPr/>
            </a:pPr>
            <a:r>
              <a:rPr lang="en-US"/>
              <a:t>Dorothy Stanley (HPE)</a:t>
            </a:r>
          </a:p>
        </p:txBody>
      </p:sp>
      <p:sp>
        <p:nvSpPr>
          <p:cNvPr id="5127" name="Slide Number Placeholder 6"/>
          <p:cNvSpPr>
            <a:spLocks noGrp="1"/>
          </p:cNvSpPr>
          <p:nvPr>
            <p:ph type="sldNum" sz="quarter" idx="5"/>
          </p:nvPr>
        </p:nvSpPr>
        <p:spPr>
          <a:xfrm>
            <a:off x="4635019" y="6864241"/>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400">
                <a:solidFill>
                  <a:schemeClr val="tx1"/>
                </a:solidFill>
                <a:latin typeface="Times New Roman" pitchFamily="18" charset="0"/>
                <a:ea typeface="MS PGothic" pitchFamily="34" charset="-128"/>
              </a:defRPr>
            </a:lvl1pPr>
            <a:lvl2pPr marL="742950" indent="-285750" defTabSz="936625">
              <a:defRPr sz="2400">
                <a:solidFill>
                  <a:schemeClr val="tx1"/>
                </a:solidFill>
                <a:latin typeface="Times New Roman" pitchFamily="18" charset="0"/>
                <a:ea typeface="MS PGothic" pitchFamily="34" charset="-128"/>
              </a:defRPr>
            </a:lvl2pPr>
            <a:lvl3pPr marL="1143000" indent="-228600" defTabSz="936625">
              <a:defRPr sz="2400">
                <a:solidFill>
                  <a:schemeClr val="tx1"/>
                </a:solidFill>
                <a:latin typeface="Times New Roman" pitchFamily="18" charset="0"/>
                <a:ea typeface="MS PGothic" pitchFamily="34" charset="-128"/>
              </a:defRPr>
            </a:lvl3pPr>
            <a:lvl4pPr marL="1600200" indent="-228600" defTabSz="936625">
              <a:defRPr sz="2400">
                <a:solidFill>
                  <a:schemeClr val="tx1"/>
                </a:solidFill>
                <a:latin typeface="Times New Roman" pitchFamily="18" charset="0"/>
                <a:ea typeface="MS PGothic" pitchFamily="34" charset="-128"/>
              </a:defRPr>
            </a:lvl4pPr>
            <a:lvl5pPr marL="2057400" indent="-228600" defTabSz="936625">
              <a:defRPr sz="2400">
                <a:solidFill>
                  <a:schemeClr val="tx1"/>
                </a:solidFill>
                <a:latin typeface="Times New Roman" pitchFamily="18" charset="0"/>
                <a:ea typeface="MS PGothic" pitchFamily="34" charset="-128"/>
              </a:defRPr>
            </a:lvl5pPr>
            <a:lvl6pPr marL="2514600" indent="-228600" defTabSz="936625"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36625"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36625"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36625"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1200"/>
              <a:t>Page </a:t>
            </a:r>
            <a:fld id="{CF847761-3DCA-4992-BE8A-2121820B172D}" type="slidenum">
              <a:rPr lang="en-US" altLang="en-US" sz="1200"/>
              <a:pPr/>
              <a:t>12</a:t>
            </a:fld>
            <a:endParaRPr lang="en-US" altLang="en-US" sz="1200"/>
          </a:p>
        </p:txBody>
      </p:sp>
    </p:spTree>
    <p:extLst>
      <p:ext uri="{BB962C8B-B14F-4D97-AF65-F5344CB8AC3E}">
        <p14:creationId xmlns:p14="http://schemas.microsoft.com/office/powerpoint/2010/main" val="17658306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84</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4834258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85</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4216153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943971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2C37140-77DC-40FC-9521-91FACB53F7B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a:extLst>
              <a:ext uri="{FF2B5EF4-FFF2-40B4-BE49-F238E27FC236}">
                <a16:creationId xmlns:a16="http://schemas.microsoft.com/office/drawing/2014/main" id="{2287FB48-231B-49B7-BFE6-DD79CA1BA59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a:extLst>
              <a:ext uri="{FF2B5EF4-FFF2-40B4-BE49-F238E27FC236}">
                <a16:creationId xmlns:a16="http://schemas.microsoft.com/office/drawing/2014/main" id="{14E82CDF-61A0-473D-93A1-B2607D72E93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a:extLst>
              <a:ext uri="{FF2B5EF4-FFF2-40B4-BE49-F238E27FC236}">
                <a16:creationId xmlns:a16="http://schemas.microsoft.com/office/drawing/2014/main" id="{E956853A-1C2D-4EF0-919F-597FE1B766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17EE2CF2-616D-4FD8-AA90-B5A86B3B1B1D}" type="slidenum">
              <a:rPr lang="en-US" altLang="en-US"/>
              <a:pPr>
                <a:spcBef>
                  <a:spcPct val="0"/>
                </a:spcBef>
              </a:pPr>
              <a:t>91</a:t>
            </a:fld>
            <a:endParaRPr lang="en-US" altLang="en-US"/>
          </a:p>
        </p:txBody>
      </p:sp>
      <p:sp>
        <p:nvSpPr>
          <p:cNvPr id="16390" name="Rectangle 2">
            <a:extLst>
              <a:ext uri="{FF2B5EF4-FFF2-40B4-BE49-F238E27FC236}">
                <a16:creationId xmlns:a16="http://schemas.microsoft.com/office/drawing/2014/main" id="{646B3A6C-14C0-4696-B044-9098C4808134}"/>
              </a:ext>
            </a:extLst>
          </p:cNvPr>
          <p:cNvSpPr>
            <a:spLocks noGrp="1" noRot="1" noChangeAspect="1" noChangeArrowheads="1" noTextEdit="1"/>
          </p:cNvSpPr>
          <p:nvPr>
            <p:ph type="sldImg"/>
          </p:nvPr>
        </p:nvSpPr>
        <p:spPr>
          <a:xfrm>
            <a:off x="384175" y="701675"/>
            <a:ext cx="6165850" cy="3468688"/>
          </a:xfrm>
          <a:ln/>
        </p:spPr>
      </p:sp>
      <p:sp>
        <p:nvSpPr>
          <p:cNvPr id="16391" name="Rectangle 3">
            <a:extLst>
              <a:ext uri="{FF2B5EF4-FFF2-40B4-BE49-F238E27FC236}">
                <a16:creationId xmlns:a16="http://schemas.microsoft.com/office/drawing/2014/main" id="{8DF21FCC-DEE7-40EE-9C35-4CC4372EA9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768896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5AFCC3F-B9B1-4044-B3C1-55913146901B}"/>
              </a:ext>
            </a:extLst>
          </p:cNvPr>
          <p:cNvSpPr>
            <a:spLocks noGrp="1" noChangeArrowheads="1"/>
          </p:cNvSpPr>
          <p:nvPr>
            <p:ph type="hdr" sz="quarter"/>
          </p:nvPr>
        </p:nvSpPr>
        <p:spPr/>
        <p:txBody>
          <a:bodyPr/>
          <a:lstStyle/>
          <a:p>
            <a:pPr>
              <a:defRPr/>
            </a:pPr>
            <a:r>
              <a:rPr lang="en-US"/>
              <a:t>doc.: IEEE 802.11-11/0xxxr0</a:t>
            </a:r>
          </a:p>
        </p:txBody>
      </p:sp>
      <p:sp>
        <p:nvSpPr>
          <p:cNvPr id="14339" name="Rectangle 3">
            <a:extLst>
              <a:ext uri="{FF2B5EF4-FFF2-40B4-BE49-F238E27FC236}">
                <a16:creationId xmlns:a16="http://schemas.microsoft.com/office/drawing/2014/main" id="{01D19A13-293A-40E2-9AF3-55CB415D536E}"/>
              </a:ext>
            </a:extLst>
          </p:cNvPr>
          <p:cNvSpPr>
            <a:spLocks noGrp="1" noChangeArrowheads="1"/>
          </p:cNvSpPr>
          <p:nvPr>
            <p:ph type="dt" sz="quarter" idx="1"/>
          </p:nvPr>
        </p:nvSpPr>
        <p:spPr/>
        <p:txBody>
          <a:bodyPr/>
          <a:lstStyle/>
          <a:p>
            <a:pPr>
              <a:defRPr/>
            </a:pPr>
            <a:r>
              <a:rPr lang="en-US"/>
              <a:t>November 2011</a:t>
            </a:r>
          </a:p>
        </p:txBody>
      </p:sp>
      <p:sp>
        <p:nvSpPr>
          <p:cNvPr id="14340" name="Rectangle 6">
            <a:extLst>
              <a:ext uri="{FF2B5EF4-FFF2-40B4-BE49-F238E27FC236}">
                <a16:creationId xmlns:a16="http://schemas.microsoft.com/office/drawing/2014/main" id="{9C9BC357-045B-47D7-BB65-7B2DE0E0A71E}"/>
              </a:ext>
            </a:extLst>
          </p:cNvPr>
          <p:cNvSpPr>
            <a:spLocks noGrp="1" noChangeArrowheads="1"/>
          </p:cNvSpPr>
          <p:nvPr>
            <p:ph type="ftr" sz="quarter" idx="4"/>
          </p:nvPr>
        </p:nvSpPr>
        <p:spPr/>
        <p:txBody>
          <a:bodyPr/>
          <a:lstStyle/>
          <a:p>
            <a:pPr lvl="4">
              <a:defRPr/>
            </a:pPr>
            <a:r>
              <a:rPr lang="en-US"/>
              <a:t>Osama Aboul-Magd (Samsung)</a:t>
            </a:r>
          </a:p>
        </p:txBody>
      </p:sp>
      <p:sp>
        <p:nvSpPr>
          <p:cNvPr id="18437" name="Rectangle 7">
            <a:extLst>
              <a:ext uri="{FF2B5EF4-FFF2-40B4-BE49-F238E27FC236}">
                <a16:creationId xmlns:a16="http://schemas.microsoft.com/office/drawing/2014/main" id="{CEFAA20C-48A6-4A9A-B3AF-26157A6D0A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7D943DAB-9FC9-40D0-A8A7-1347F706D273}" type="slidenum">
              <a:rPr lang="en-US" altLang="en-US"/>
              <a:pPr>
                <a:spcBef>
                  <a:spcPct val="0"/>
                </a:spcBef>
              </a:pPr>
              <a:t>92</a:t>
            </a:fld>
            <a:endParaRPr lang="en-US" altLang="en-US"/>
          </a:p>
        </p:txBody>
      </p:sp>
      <p:sp>
        <p:nvSpPr>
          <p:cNvPr id="18438" name="Rectangle 2">
            <a:extLst>
              <a:ext uri="{FF2B5EF4-FFF2-40B4-BE49-F238E27FC236}">
                <a16:creationId xmlns:a16="http://schemas.microsoft.com/office/drawing/2014/main" id="{EC4EC72F-5AF7-4764-A861-225311FF99EE}"/>
              </a:ext>
            </a:extLst>
          </p:cNvPr>
          <p:cNvSpPr>
            <a:spLocks noGrp="1" noRot="1" noChangeAspect="1" noChangeArrowheads="1" noTextEdit="1"/>
          </p:cNvSpPr>
          <p:nvPr>
            <p:ph type="sldImg"/>
          </p:nvPr>
        </p:nvSpPr>
        <p:spPr>
          <a:xfrm>
            <a:off x="384175" y="701675"/>
            <a:ext cx="6165850" cy="3468688"/>
          </a:xfrm>
          <a:ln cap="flat"/>
        </p:spPr>
      </p:sp>
      <p:sp>
        <p:nvSpPr>
          <p:cNvPr id="18439" name="Rectangle 3">
            <a:extLst>
              <a:ext uri="{FF2B5EF4-FFF2-40B4-BE49-F238E27FC236}">
                <a16:creationId xmlns:a16="http://schemas.microsoft.com/office/drawing/2014/main" id="{84A1E2DD-8433-4928-BA47-C974AAA810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a:p>
        </p:txBody>
      </p:sp>
    </p:spTree>
    <p:extLst>
      <p:ext uri="{BB962C8B-B14F-4D97-AF65-F5344CB8AC3E}">
        <p14:creationId xmlns:p14="http://schemas.microsoft.com/office/powerpoint/2010/main" val="19827696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4E02D72-8EE5-497C-9625-0FC3DB416404}"/>
              </a:ext>
            </a:extLst>
          </p:cNvPr>
          <p:cNvSpPr>
            <a:spLocks noGrp="1" noRot="1" noChangeAspect="1" noTextEdit="1"/>
          </p:cNvSpPr>
          <p:nvPr>
            <p:ph type="sldImg"/>
          </p:nvPr>
        </p:nvSpPr>
        <p:spPr>
          <a:xfrm>
            <a:off x="384175" y="701675"/>
            <a:ext cx="6165850" cy="3468688"/>
          </a:xfrm>
          <a:ln/>
        </p:spPr>
      </p:sp>
      <p:sp>
        <p:nvSpPr>
          <p:cNvPr id="20483" name="Notes Placeholder 2">
            <a:extLst>
              <a:ext uri="{FF2B5EF4-FFF2-40B4-BE49-F238E27FC236}">
                <a16:creationId xmlns:a16="http://schemas.microsoft.com/office/drawing/2014/main" id="{D78AA7E9-DC91-4853-B009-AC2DEFB23F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8A392B85-FCC2-442E-8E6E-23912E3B2647}"/>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54193272-9B4F-47DD-9B3A-2C7EF8E6D6BE}"/>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30F363D2-EDE5-45A7-B3B7-8A84F2CF3100}"/>
              </a:ext>
            </a:extLst>
          </p:cNvPr>
          <p:cNvSpPr>
            <a:spLocks noGrp="1"/>
          </p:cNvSpPr>
          <p:nvPr>
            <p:ph type="ftr" sz="quarter" idx="4"/>
          </p:nvPr>
        </p:nvSpPr>
        <p:spPr/>
        <p:txBody>
          <a:bodyPr/>
          <a:lstStyle/>
          <a:p>
            <a:pPr lvl="4">
              <a:defRPr/>
            </a:pPr>
            <a:r>
              <a:rPr lang="en-US"/>
              <a:t>Edward Au (Marvell Semiconductor)</a:t>
            </a:r>
          </a:p>
        </p:txBody>
      </p:sp>
      <p:sp>
        <p:nvSpPr>
          <p:cNvPr id="20487" name="Slide Number Placeholder 6">
            <a:extLst>
              <a:ext uri="{FF2B5EF4-FFF2-40B4-BE49-F238E27FC236}">
                <a16:creationId xmlns:a16="http://schemas.microsoft.com/office/drawing/2014/main" id="{5A511D35-908E-4DA0-A50A-6D511F67BD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1C5EF876-AB4A-4112-ADAF-B7A4F805B608}" type="slidenum">
              <a:rPr lang="en-US" altLang="en-US"/>
              <a:pPr>
                <a:spcBef>
                  <a:spcPct val="0"/>
                </a:spcBef>
              </a:pPr>
              <a:t>93</a:t>
            </a:fld>
            <a:endParaRPr lang="en-US" altLang="en-US"/>
          </a:p>
        </p:txBody>
      </p:sp>
    </p:spTree>
    <p:extLst>
      <p:ext uri="{BB962C8B-B14F-4D97-AF65-F5344CB8AC3E}">
        <p14:creationId xmlns:p14="http://schemas.microsoft.com/office/powerpoint/2010/main" val="3921860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DCDD5E1-5D33-48DA-9394-C26D795E24CA}"/>
              </a:ext>
            </a:extLst>
          </p:cNvPr>
          <p:cNvSpPr>
            <a:spLocks noGrp="1" noRot="1" noChangeAspect="1" noTextEdit="1"/>
          </p:cNvSpPr>
          <p:nvPr>
            <p:ph type="sldImg"/>
          </p:nvPr>
        </p:nvSpPr>
        <p:spPr>
          <a:xfrm>
            <a:off x="384175" y="701675"/>
            <a:ext cx="6165850" cy="3468688"/>
          </a:xfrm>
          <a:ln/>
        </p:spPr>
      </p:sp>
      <p:sp>
        <p:nvSpPr>
          <p:cNvPr id="22531" name="Notes Placeholder 2">
            <a:extLst>
              <a:ext uri="{FF2B5EF4-FFF2-40B4-BE49-F238E27FC236}">
                <a16:creationId xmlns:a16="http://schemas.microsoft.com/office/drawing/2014/main" id="{95A58353-4CF1-45C8-A983-DD30F2F469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04A3ED3F-B8A4-4161-ADF8-1C0AEDE35FDB}"/>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3545F5E7-6EB4-445D-9342-FFFC65586ECD}"/>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08D3CCED-2FDC-4C2C-AC1C-4719019C1AE8}"/>
              </a:ext>
            </a:extLst>
          </p:cNvPr>
          <p:cNvSpPr>
            <a:spLocks noGrp="1"/>
          </p:cNvSpPr>
          <p:nvPr>
            <p:ph type="ftr" sz="quarter" idx="4"/>
          </p:nvPr>
        </p:nvSpPr>
        <p:spPr/>
        <p:txBody>
          <a:bodyPr/>
          <a:lstStyle/>
          <a:p>
            <a:pPr lvl="4">
              <a:defRPr/>
            </a:pPr>
            <a:r>
              <a:rPr lang="en-US"/>
              <a:t>Edward Au (Marvell Semiconductor)</a:t>
            </a:r>
          </a:p>
        </p:txBody>
      </p:sp>
      <p:sp>
        <p:nvSpPr>
          <p:cNvPr id="22535" name="Slide Number Placeholder 6">
            <a:extLst>
              <a:ext uri="{FF2B5EF4-FFF2-40B4-BE49-F238E27FC236}">
                <a16:creationId xmlns:a16="http://schemas.microsoft.com/office/drawing/2014/main" id="{692C6407-01C6-44AB-B567-9C66A7DFE0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D68BA173-4F07-4174-B323-53354D6CECEE}" type="slidenum">
              <a:rPr lang="en-US" altLang="en-US"/>
              <a:pPr>
                <a:spcBef>
                  <a:spcPct val="0"/>
                </a:spcBef>
              </a:pPr>
              <a:t>94</a:t>
            </a:fld>
            <a:endParaRPr lang="en-US" altLang="en-US"/>
          </a:p>
        </p:txBody>
      </p:sp>
    </p:spTree>
    <p:extLst>
      <p:ext uri="{BB962C8B-B14F-4D97-AF65-F5344CB8AC3E}">
        <p14:creationId xmlns:p14="http://schemas.microsoft.com/office/powerpoint/2010/main" val="38573033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CCBA66B-2D42-41E1-B4C9-8654D433A7DB}"/>
              </a:ext>
            </a:extLst>
          </p:cNvPr>
          <p:cNvSpPr>
            <a:spLocks noGrp="1" noRot="1" noChangeAspect="1" noTextEdit="1"/>
          </p:cNvSpPr>
          <p:nvPr>
            <p:ph type="sldImg"/>
          </p:nvPr>
        </p:nvSpPr>
        <p:spPr>
          <a:xfrm>
            <a:off x="384175" y="701675"/>
            <a:ext cx="6165850" cy="3468688"/>
          </a:xfrm>
          <a:ln/>
        </p:spPr>
      </p:sp>
      <p:sp>
        <p:nvSpPr>
          <p:cNvPr id="24579" name="Notes Placeholder 2">
            <a:extLst>
              <a:ext uri="{FF2B5EF4-FFF2-40B4-BE49-F238E27FC236}">
                <a16:creationId xmlns:a16="http://schemas.microsoft.com/office/drawing/2014/main" id="{E374FFDA-708B-42E8-9E02-42AED04420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FCE59B02-0EFE-42D3-8A62-619D5331C1D9}"/>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4C70F1AB-A645-479D-A3E6-3050C19450FC}"/>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588B855F-C674-47D2-BD9D-945A38D2A5F8}"/>
              </a:ext>
            </a:extLst>
          </p:cNvPr>
          <p:cNvSpPr>
            <a:spLocks noGrp="1"/>
          </p:cNvSpPr>
          <p:nvPr>
            <p:ph type="ftr" sz="quarter" idx="4"/>
          </p:nvPr>
        </p:nvSpPr>
        <p:spPr/>
        <p:txBody>
          <a:bodyPr/>
          <a:lstStyle/>
          <a:p>
            <a:pPr lvl="4">
              <a:defRPr/>
            </a:pPr>
            <a:r>
              <a:rPr lang="en-US"/>
              <a:t>Edward Au (Marvell Semiconductor)</a:t>
            </a:r>
          </a:p>
        </p:txBody>
      </p:sp>
      <p:sp>
        <p:nvSpPr>
          <p:cNvPr id="24583" name="Slide Number Placeholder 6">
            <a:extLst>
              <a:ext uri="{FF2B5EF4-FFF2-40B4-BE49-F238E27FC236}">
                <a16:creationId xmlns:a16="http://schemas.microsoft.com/office/drawing/2014/main" id="{81367B16-B1AE-4C9D-9D3E-EB55A60EFA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25EA732C-F957-414B-BAA0-63CED3E1EF16}" type="slidenum">
              <a:rPr lang="en-US" altLang="en-US"/>
              <a:pPr>
                <a:spcBef>
                  <a:spcPct val="0"/>
                </a:spcBef>
              </a:pPr>
              <a:t>95</a:t>
            </a:fld>
            <a:endParaRPr lang="en-US" altLang="en-US"/>
          </a:p>
        </p:txBody>
      </p:sp>
    </p:spTree>
    <p:extLst>
      <p:ext uri="{BB962C8B-B14F-4D97-AF65-F5344CB8AC3E}">
        <p14:creationId xmlns:p14="http://schemas.microsoft.com/office/powerpoint/2010/main" val="2412429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14</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384175" y="701675"/>
            <a:ext cx="6165850" cy="3468688"/>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802.11-15/1472r0</a:t>
            </a:r>
          </a:p>
        </p:txBody>
      </p:sp>
      <p:sp>
        <p:nvSpPr>
          <p:cNvPr id="5" name="Date Placeholder 4"/>
          <p:cNvSpPr>
            <a:spLocks noGrp="1"/>
          </p:cNvSpPr>
          <p:nvPr>
            <p:ph type="dt" sz="quarter" idx="1"/>
          </p:nvPr>
        </p:nvSpPr>
        <p:spPr/>
        <p:txBody>
          <a:bodyPr/>
          <a:lstStyle/>
          <a:p>
            <a:pPr>
              <a:defRPr/>
            </a:pPr>
            <a:r>
              <a:rPr lang="en-US"/>
              <a:t>January 2016</a:t>
            </a:r>
          </a:p>
        </p:txBody>
      </p:sp>
      <p:sp>
        <p:nvSpPr>
          <p:cNvPr id="6" name="Footer Placeholder 5"/>
          <p:cNvSpPr>
            <a:spLocks noGrp="1"/>
          </p:cNvSpPr>
          <p:nvPr>
            <p:ph type="ftr" sz="quarter" idx="4"/>
          </p:nvPr>
        </p:nvSpPr>
        <p:spPr/>
        <p:txBody>
          <a:bodyPr/>
          <a:lstStyle/>
          <a:p>
            <a:pPr lvl="4">
              <a:defRPr/>
            </a:pPr>
            <a:r>
              <a:rPr lang="en-US"/>
              <a:t>Edward Au (Huawei Technologies)</a:t>
            </a:r>
          </a:p>
        </p:txBody>
      </p:sp>
      <p:sp>
        <p:nvSpPr>
          <p:cNvPr id="51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99951E6F-3E83-4EC3-B7FE-DE4A0DBD7FFD}" type="slidenum">
              <a:rPr lang="en-US" altLang="en-US" smtClean="0"/>
              <a:pPr>
                <a:spcBef>
                  <a:spcPct val="0"/>
                </a:spcBef>
              </a:pPr>
              <a:t>101</a:t>
            </a:fld>
            <a:endParaRPr lang="en-US" altLang="en-US"/>
          </a:p>
        </p:txBody>
      </p:sp>
    </p:spTree>
    <p:extLst>
      <p:ext uri="{BB962C8B-B14F-4D97-AF65-F5344CB8AC3E}">
        <p14:creationId xmlns:p14="http://schemas.microsoft.com/office/powerpoint/2010/main" val="14110845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108808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055832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106</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980749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107</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038284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802.11-20/1815r0</a:t>
            </a:r>
            <a:endParaRPr lang="en-US"/>
          </a:p>
        </p:txBody>
      </p:sp>
      <p:sp>
        <p:nvSpPr>
          <p:cNvPr id="5" name="Rectangle 3"/>
          <p:cNvSpPr>
            <a:spLocks noGrp="1" noChangeArrowheads="1"/>
          </p:cNvSpPr>
          <p:nvPr>
            <p:ph type="dt"/>
          </p:nvPr>
        </p:nvSpPr>
        <p:spPr>
          <a:ln/>
        </p:spPr>
        <p:txBody>
          <a:bodyPr/>
          <a:lstStyle/>
          <a:p>
            <a:r>
              <a:rPr lang="en-GB"/>
              <a:t>November 2020</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797988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802.11-20/1815r0</a:t>
            </a:r>
            <a:endParaRPr lang="en-US"/>
          </a:p>
        </p:txBody>
      </p:sp>
      <p:sp>
        <p:nvSpPr>
          <p:cNvPr id="5" name="Rectangle 3"/>
          <p:cNvSpPr>
            <a:spLocks noGrp="1" noChangeArrowheads="1"/>
          </p:cNvSpPr>
          <p:nvPr>
            <p:ph type="dt"/>
          </p:nvPr>
        </p:nvSpPr>
        <p:spPr>
          <a:ln/>
        </p:spPr>
        <p:txBody>
          <a:bodyPr/>
          <a:lstStyle/>
          <a:p>
            <a:r>
              <a:rPr lang="en-GB"/>
              <a:t>November 2020</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914346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802.11-20/1815r0</a:t>
            </a:r>
            <a:endParaRPr lang="en-US"/>
          </a:p>
        </p:txBody>
      </p:sp>
      <p:sp>
        <p:nvSpPr>
          <p:cNvPr id="5" name="Rectangle 3"/>
          <p:cNvSpPr>
            <a:spLocks noGrp="1" noChangeArrowheads="1"/>
          </p:cNvSpPr>
          <p:nvPr>
            <p:ph type="dt"/>
          </p:nvPr>
        </p:nvSpPr>
        <p:spPr>
          <a:ln/>
        </p:spPr>
        <p:txBody>
          <a:bodyPr/>
          <a:lstStyle/>
          <a:p>
            <a:r>
              <a:rPr lang="en-GB"/>
              <a:t>November 2020</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111</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298871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802.11-20/1815r0</a:t>
            </a:r>
            <a:endParaRPr lang="en-US"/>
          </a:p>
        </p:txBody>
      </p:sp>
      <p:sp>
        <p:nvSpPr>
          <p:cNvPr id="5" name="Rectangle 3"/>
          <p:cNvSpPr>
            <a:spLocks noGrp="1" noChangeArrowheads="1"/>
          </p:cNvSpPr>
          <p:nvPr>
            <p:ph type="dt"/>
          </p:nvPr>
        </p:nvSpPr>
        <p:spPr>
          <a:ln/>
        </p:spPr>
        <p:txBody>
          <a:bodyPr/>
          <a:lstStyle/>
          <a:p>
            <a:r>
              <a:rPr lang="en-GB"/>
              <a:t>November 2020</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113</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435726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a:t>Doc Title</a:t>
            </a:r>
            <a:endParaRPr lang="en-US" dirty="0"/>
          </a:p>
        </p:txBody>
      </p:sp>
      <p:sp>
        <p:nvSpPr>
          <p:cNvPr id="10243" name="Rectangle 3"/>
          <p:cNvSpPr>
            <a:spLocks noGrp="1" noChangeArrowheads="1"/>
          </p:cNvSpPr>
          <p:nvPr>
            <p:ph type="dt" sz="quarter" idx="1"/>
          </p:nvPr>
        </p:nvSpPr>
        <p:spPr>
          <a:noFill/>
        </p:spPr>
        <p:txBody>
          <a:bodyPr/>
          <a:lstStyle/>
          <a:p>
            <a:r>
              <a:rPr lang="en-US" dirty="0"/>
              <a:t>Month Year</a:t>
            </a:r>
          </a:p>
        </p:txBody>
      </p:sp>
      <p:sp>
        <p:nvSpPr>
          <p:cNvPr id="10244" name="Rectangle 6"/>
          <p:cNvSpPr>
            <a:spLocks noGrp="1" noChangeArrowheads="1"/>
          </p:cNvSpPr>
          <p:nvPr>
            <p:ph type="ftr" sz="quarter" idx="4"/>
          </p:nvPr>
        </p:nvSpPr>
        <p:spPr>
          <a:noFill/>
        </p:spPr>
        <p:txBody>
          <a:bodyPr/>
          <a:lstStyle/>
          <a:p>
            <a:pPr lvl="4"/>
            <a:r>
              <a:rPr lang="en-US" dirty="0"/>
              <a:t>John Doe, Some Company</a:t>
            </a:r>
          </a:p>
        </p:txBody>
      </p:sp>
      <p:sp>
        <p:nvSpPr>
          <p:cNvPr id="10245" name="Rectangle 7"/>
          <p:cNvSpPr>
            <a:spLocks noGrp="1" noChangeArrowheads="1"/>
          </p:cNvSpPr>
          <p:nvPr>
            <p:ph type="sldNum" sz="quarter" idx="5"/>
          </p:nvPr>
        </p:nvSpPr>
        <p:spPr>
          <a:noFill/>
        </p:spPr>
        <p:txBody>
          <a:bodyPr/>
          <a:lstStyle/>
          <a:p>
            <a:r>
              <a:rPr lang="en-US" dirty="0"/>
              <a:t>Page </a:t>
            </a:r>
            <a:fld id="{9A6FF2A5-3843-4034-80EC-B86A7C49C539}" type="slidenum">
              <a:rPr lang="en-US"/>
              <a:pPr/>
              <a:t>122</a:t>
            </a:fld>
            <a:endParaRPr lang="en-US" dirty="0"/>
          </a:p>
        </p:txBody>
      </p:sp>
      <p:sp>
        <p:nvSpPr>
          <p:cNvPr id="10246" name="Rectangle 2"/>
          <p:cNvSpPr>
            <a:spLocks noGrp="1" noRot="1" noChangeAspect="1" noChangeArrowheads="1" noTextEdit="1"/>
          </p:cNvSpPr>
          <p:nvPr>
            <p:ph type="sldImg"/>
          </p:nvPr>
        </p:nvSpPr>
        <p:spPr>
          <a:xfrm>
            <a:off x="384175" y="701675"/>
            <a:ext cx="6165850" cy="3468688"/>
          </a:xfrm>
          <a:ln/>
        </p:spPr>
      </p:sp>
      <p:sp>
        <p:nvSpPr>
          <p:cNvPr id="1024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042843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15</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278488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123</a:t>
            </a:fld>
            <a:endParaRPr lang="en-US" dirty="0"/>
          </a:p>
        </p:txBody>
      </p:sp>
    </p:spTree>
    <p:extLst>
      <p:ext uri="{BB962C8B-B14F-4D97-AF65-F5344CB8AC3E}">
        <p14:creationId xmlns:p14="http://schemas.microsoft.com/office/powerpoint/2010/main" val="26240609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124</a:t>
            </a:fld>
            <a:endParaRPr lang="en-US" dirty="0"/>
          </a:p>
        </p:txBody>
      </p:sp>
    </p:spTree>
    <p:extLst>
      <p:ext uri="{BB962C8B-B14F-4D97-AF65-F5344CB8AC3E}">
        <p14:creationId xmlns:p14="http://schemas.microsoft.com/office/powerpoint/2010/main" val="512259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125</a:t>
            </a:fld>
            <a:endParaRPr lang="en-US" dirty="0"/>
          </a:p>
        </p:txBody>
      </p:sp>
    </p:spTree>
    <p:extLst>
      <p:ext uri="{BB962C8B-B14F-4D97-AF65-F5344CB8AC3E}">
        <p14:creationId xmlns:p14="http://schemas.microsoft.com/office/powerpoint/2010/main" val="7476086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126</a:t>
            </a:fld>
            <a:endParaRPr lang="en-US" dirty="0"/>
          </a:p>
        </p:txBody>
      </p:sp>
    </p:spTree>
    <p:extLst>
      <p:ext uri="{BB962C8B-B14F-4D97-AF65-F5344CB8AC3E}">
        <p14:creationId xmlns:p14="http://schemas.microsoft.com/office/powerpoint/2010/main" val="10384944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129</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130</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131</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132</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83728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3555"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133</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8616461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4579"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134</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681576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4719466-C64D-477B-BB79-D8DFB0AF84A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doc.: IEEE 802.11-07/0547r0</a:t>
            </a:r>
          </a:p>
        </p:txBody>
      </p:sp>
      <p:sp>
        <p:nvSpPr>
          <p:cNvPr id="16387" name="Rectangle 3">
            <a:extLst>
              <a:ext uri="{FF2B5EF4-FFF2-40B4-BE49-F238E27FC236}">
                <a16:creationId xmlns:a16="http://schemas.microsoft.com/office/drawing/2014/main" id="{AD20134F-35AC-41BF-89E6-E80184BBB21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May 2008</a:t>
            </a:r>
          </a:p>
        </p:txBody>
      </p:sp>
      <p:sp>
        <p:nvSpPr>
          <p:cNvPr id="16388" name="Rectangle 6">
            <a:extLst>
              <a:ext uri="{FF2B5EF4-FFF2-40B4-BE49-F238E27FC236}">
                <a16:creationId xmlns:a16="http://schemas.microsoft.com/office/drawing/2014/main" id="{5136D2E5-1562-436B-B9FD-18E3B65B826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458788" defTabSz="939800">
              <a:defRPr sz="2400">
                <a:solidFill>
                  <a:schemeClr val="tx1"/>
                </a:solidFill>
                <a:latin typeface="Times New Roman" panose="02020603050405020304" pitchFamily="18" charset="0"/>
              </a:defRPr>
            </a:lvl5pPr>
            <a:lvl6pPr marL="915988" defTabSz="939800" eaLnBrk="0" fontAlgn="base" hangingPunct="0">
              <a:spcBef>
                <a:spcPct val="0"/>
              </a:spcBef>
              <a:spcAft>
                <a:spcPct val="0"/>
              </a:spcAft>
              <a:defRPr sz="2400">
                <a:solidFill>
                  <a:schemeClr val="tx1"/>
                </a:solidFill>
                <a:latin typeface="Times New Roman" panose="02020603050405020304" pitchFamily="18" charset="0"/>
              </a:defRPr>
            </a:lvl6pPr>
            <a:lvl7pPr marL="1373188" defTabSz="939800" eaLnBrk="0" fontAlgn="base" hangingPunct="0">
              <a:spcBef>
                <a:spcPct val="0"/>
              </a:spcBef>
              <a:spcAft>
                <a:spcPct val="0"/>
              </a:spcAft>
              <a:defRPr sz="2400">
                <a:solidFill>
                  <a:schemeClr val="tx1"/>
                </a:solidFill>
                <a:latin typeface="Times New Roman" panose="02020603050405020304" pitchFamily="18" charset="0"/>
              </a:defRPr>
            </a:lvl7pPr>
            <a:lvl8pPr marL="1830388" defTabSz="939800" eaLnBrk="0" fontAlgn="base" hangingPunct="0">
              <a:spcBef>
                <a:spcPct val="0"/>
              </a:spcBef>
              <a:spcAft>
                <a:spcPct val="0"/>
              </a:spcAft>
              <a:defRPr sz="2400">
                <a:solidFill>
                  <a:schemeClr val="tx1"/>
                </a:solidFill>
                <a:latin typeface="Times New Roman" panose="02020603050405020304" pitchFamily="18" charset="0"/>
              </a:defRPr>
            </a:lvl8pPr>
            <a:lvl9pPr marL="2287588" defTabSz="939800" eaLnBrk="0" fontAlgn="base" hangingPunct="0">
              <a:spcBef>
                <a:spcPct val="0"/>
              </a:spcBef>
              <a:spcAft>
                <a:spcPct val="0"/>
              </a:spcAft>
              <a:defRPr sz="2400">
                <a:solidFill>
                  <a:schemeClr val="tx1"/>
                </a:solidFill>
                <a:latin typeface="Times New Roman" panose="02020603050405020304" pitchFamily="18" charset="0"/>
              </a:defRPr>
            </a:lvl9pPr>
          </a:lstStyle>
          <a:p>
            <a:pPr lvl="4"/>
            <a:r>
              <a:rPr lang="en-US" altLang="en-US" sz="1200"/>
              <a:t>Bruce Kraemer (Marvell)</a:t>
            </a:r>
          </a:p>
        </p:txBody>
      </p:sp>
      <p:sp>
        <p:nvSpPr>
          <p:cNvPr id="16389" name="Rectangle 7">
            <a:extLst>
              <a:ext uri="{FF2B5EF4-FFF2-40B4-BE49-F238E27FC236}">
                <a16:creationId xmlns:a16="http://schemas.microsoft.com/office/drawing/2014/main" id="{D88B1105-D6AC-48EA-AC99-D627B01B66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Page </a:t>
            </a:r>
            <a:fld id="{5AAC844E-CEBD-45A0-AB0B-59E191FD6F1A}" type="slidenum">
              <a:rPr lang="en-US" altLang="en-US" sz="1200" smtClean="0"/>
              <a:pPr/>
              <a:t>16</a:t>
            </a:fld>
            <a:endParaRPr lang="en-US" altLang="en-US" sz="1200"/>
          </a:p>
        </p:txBody>
      </p:sp>
      <p:sp>
        <p:nvSpPr>
          <p:cNvPr id="16390" name="Rectangle 2">
            <a:extLst>
              <a:ext uri="{FF2B5EF4-FFF2-40B4-BE49-F238E27FC236}">
                <a16:creationId xmlns:a16="http://schemas.microsoft.com/office/drawing/2014/main" id="{208D0639-F4F4-4D3B-A9E4-9FF3DB1E72A5}"/>
              </a:ext>
            </a:extLst>
          </p:cNvPr>
          <p:cNvSpPr>
            <a:spLocks noGrp="1" noRot="1" noChangeAspect="1" noChangeArrowheads="1" noTextEdit="1"/>
          </p:cNvSpPr>
          <p:nvPr>
            <p:ph type="sldImg"/>
          </p:nvPr>
        </p:nvSpPr>
        <p:spPr>
          <a:ln/>
        </p:spPr>
      </p:sp>
      <p:sp>
        <p:nvSpPr>
          <p:cNvPr id="16391" name="Rectangle 3">
            <a:extLst>
              <a:ext uri="{FF2B5EF4-FFF2-40B4-BE49-F238E27FC236}">
                <a16:creationId xmlns:a16="http://schemas.microsoft.com/office/drawing/2014/main" id="{23A2B7D3-D06A-4527-8EA9-FE73CDE746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extLst>
      <p:ext uri="{BB962C8B-B14F-4D97-AF65-F5344CB8AC3E}">
        <p14:creationId xmlns:p14="http://schemas.microsoft.com/office/powerpoint/2010/main" val="449791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135</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938417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20199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615556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138</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r>
              <a:rPr lang="en-US" dirty="0" err="1"/>
              <a:t>ila</a:t>
            </a:r>
            <a:r>
              <a:rPr lang="en-US" dirty="0"/>
              <a:t> – splitting IPv6 node identity from location for improved mobility.  Done efficiently without tunneling.</a:t>
            </a:r>
          </a:p>
          <a:p>
            <a:endParaRPr lang="en-US" dirty="0"/>
          </a:p>
          <a:p>
            <a:r>
              <a:rPr lang="en-US" dirty="0" err="1"/>
              <a:t>mls</a:t>
            </a:r>
            <a:r>
              <a:rPr lang="en-US" dirty="0"/>
              <a:t> – generalized capability for message confidentiality, authentication, and integrity.  Also membership verification, asynchronous key distribution, forward secrecy, post-compromise secrecy, and scalability.</a:t>
            </a:r>
          </a:p>
          <a:p>
            <a:endParaRPr lang="en-US" dirty="0"/>
          </a:p>
          <a:p>
            <a:r>
              <a:rPr lang="en-US" dirty="0"/>
              <a:t>Not clear that coms, </a:t>
            </a:r>
            <a:r>
              <a:rPr lang="en-US" dirty="0" err="1"/>
              <a:t>ila</a:t>
            </a:r>
            <a:r>
              <a:rPr lang="en-US" dirty="0"/>
              <a:t>, and </a:t>
            </a:r>
            <a:r>
              <a:rPr lang="en-US" dirty="0" err="1"/>
              <a:t>mls</a:t>
            </a:r>
            <a:r>
              <a:rPr lang="en-US" dirty="0"/>
              <a:t> will meet at IETF 102.</a:t>
            </a:r>
          </a:p>
        </p:txBody>
      </p:sp>
    </p:spTree>
    <p:extLst>
      <p:ext uri="{BB962C8B-B14F-4D97-AF65-F5344CB8AC3E}">
        <p14:creationId xmlns:p14="http://schemas.microsoft.com/office/powerpoint/2010/main" val="24331256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139</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799719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67388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27537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8791187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143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380162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144</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68323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76A82EC-078B-4868-A2BC-7BB558F7EB4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doc.: IEEE 802.11-07/0547r0</a:t>
            </a:r>
          </a:p>
        </p:txBody>
      </p:sp>
      <p:sp>
        <p:nvSpPr>
          <p:cNvPr id="18435" name="Rectangle 3">
            <a:extLst>
              <a:ext uri="{FF2B5EF4-FFF2-40B4-BE49-F238E27FC236}">
                <a16:creationId xmlns:a16="http://schemas.microsoft.com/office/drawing/2014/main" id="{EBC261A8-28F3-415F-90F4-4D9D05D8AFD3}"/>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May 2008</a:t>
            </a:r>
          </a:p>
        </p:txBody>
      </p:sp>
      <p:sp>
        <p:nvSpPr>
          <p:cNvPr id="18436" name="Rectangle 6">
            <a:extLst>
              <a:ext uri="{FF2B5EF4-FFF2-40B4-BE49-F238E27FC236}">
                <a16:creationId xmlns:a16="http://schemas.microsoft.com/office/drawing/2014/main" id="{24DE2797-3713-41A3-8ED6-38222364899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458788" defTabSz="939800">
              <a:defRPr sz="2400">
                <a:solidFill>
                  <a:schemeClr val="tx1"/>
                </a:solidFill>
                <a:latin typeface="Times New Roman" panose="02020603050405020304" pitchFamily="18" charset="0"/>
              </a:defRPr>
            </a:lvl5pPr>
            <a:lvl6pPr marL="915988" defTabSz="939800" eaLnBrk="0" fontAlgn="base" hangingPunct="0">
              <a:spcBef>
                <a:spcPct val="0"/>
              </a:spcBef>
              <a:spcAft>
                <a:spcPct val="0"/>
              </a:spcAft>
              <a:defRPr sz="2400">
                <a:solidFill>
                  <a:schemeClr val="tx1"/>
                </a:solidFill>
                <a:latin typeface="Times New Roman" panose="02020603050405020304" pitchFamily="18" charset="0"/>
              </a:defRPr>
            </a:lvl6pPr>
            <a:lvl7pPr marL="1373188" defTabSz="939800" eaLnBrk="0" fontAlgn="base" hangingPunct="0">
              <a:spcBef>
                <a:spcPct val="0"/>
              </a:spcBef>
              <a:spcAft>
                <a:spcPct val="0"/>
              </a:spcAft>
              <a:defRPr sz="2400">
                <a:solidFill>
                  <a:schemeClr val="tx1"/>
                </a:solidFill>
                <a:latin typeface="Times New Roman" panose="02020603050405020304" pitchFamily="18" charset="0"/>
              </a:defRPr>
            </a:lvl7pPr>
            <a:lvl8pPr marL="1830388" defTabSz="939800" eaLnBrk="0" fontAlgn="base" hangingPunct="0">
              <a:spcBef>
                <a:spcPct val="0"/>
              </a:spcBef>
              <a:spcAft>
                <a:spcPct val="0"/>
              </a:spcAft>
              <a:defRPr sz="2400">
                <a:solidFill>
                  <a:schemeClr val="tx1"/>
                </a:solidFill>
                <a:latin typeface="Times New Roman" panose="02020603050405020304" pitchFamily="18" charset="0"/>
              </a:defRPr>
            </a:lvl8pPr>
            <a:lvl9pPr marL="2287588" defTabSz="939800" eaLnBrk="0" fontAlgn="base" hangingPunct="0">
              <a:spcBef>
                <a:spcPct val="0"/>
              </a:spcBef>
              <a:spcAft>
                <a:spcPct val="0"/>
              </a:spcAft>
              <a:defRPr sz="2400">
                <a:solidFill>
                  <a:schemeClr val="tx1"/>
                </a:solidFill>
                <a:latin typeface="Times New Roman" panose="02020603050405020304" pitchFamily="18" charset="0"/>
              </a:defRPr>
            </a:lvl9pPr>
          </a:lstStyle>
          <a:p>
            <a:pPr lvl="4"/>
            <a:r>
              <a:rPr lang="en-US" altLang="en-US" sz="1200"/>
              <a:t>Bruce Kraemer (Marvell)</a:t>
            </a:r>
          </a:p>
        </p:txBody>
      </p:sp>
      <p:sp>
        <p:nvSpPr>
          <p:cNvPr id="18437" name="Rectangle 7">
            <a:extLst>
              <a:ext uri="{FF2B5EF4-FFF2-40B4-BE49-F238E27FC236}">
                <a16:creationId xmlns:a16="http://schemas.microsoft.com/office/drawing/2014/main" id="{074418C0-2600-45A4-A3A5-F47D64AEE5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Page </a:t>
            </a:r>
            <a:fld id="{BF0CE19D-BAF4-4407-AD3D-2F6F33EECE04}" type="slidenum">
              <a:rPr lang="en-US" altLang="en-US" sz="1200" smtClean="0"/>
              <a:pPr/>
              <a:t>17</a:t>
            </a:fld>
            <a:endParaRPr lang="en-US" altLang="en-US" sz="1200"/>
          </a:p>
        </p:txBody>
      </p:sp>
      <p:sp>
        <p:nvSpPr>
          <p:cNvPr id="18438" name="Rectangle 2">
            <a:extLst>
              <a:ext uri="{FF2B5EF4-FFF2-40B4-BE49-F238E27FC236}">
                <a16:creationId xmlns:a16="http://schemas.microsoft.com/office/drawing/2014/main" id="{F107BBAD-F393-4FE6-A882-FD6967DB94EC}"/>
              </a:ext>
            </a:extLst>
          </p:cNvPr>
          <p:cNvSpPr>
            <a:spLocks noGrp="1" noRot="1" noChangeAspect="1" noChangeArrowheads="1" noTextEdit="1"/>
          </p:cNvSpPr>
          <p:nvPr>
            <p:ph type="sldImg"/>
          </p:nvPr>
        </p:nvSpPr>
        <p:spPr>
          <a:ln/>
        </p:spPr>
      </p:sp>
      <p:sp>
        <p:nvSpPr>
          <p:cNvPr id="18439" name="Rectangle 3">
            <a:extLst>
              <a:ext uri="{FF2B5EF4-FFF2-40B4-BE49-F238E27FC236}">
                <a16:creationId xmlns:a16="http://schemas.microsoft.com/office/drawing/2014/main" id="{227EA7E9-0F42-4959-B439-674D7A8A63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extLst>
      <p:ext uri="{BB962C8B-B14F-4D97-AF65-F5344CB8AC3E}">
        <p14:creationId xmlns:p14="http://schemas.microsoft.com/office/powerpoint/2010/main" val="23192374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712962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2020</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583113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529047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278460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150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205704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2019</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151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223157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152</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153</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154</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6F6582-5FD7-45DF-A301-6B944691BF4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doc.: IEEE 802.11-07/0547r0</a:t>
            </a:r>
          </a:p>
        </p:txBody>
      </p:sp>
      <p:sp>
        <p:nvSpPr>
          <p:cNvPr id="20483" name="Rectangle 3">
            <a:extLst>
              <a:ext uri="{FF2B5EF4-FFF2-40B4-BE49-F238E27FC236}">
                <a16:creationId xmlns:a16="http://schemas.microsoft.com/office/drawing/2014/main" id="{DDFBE7BC-2F95-49A3-8D55-7DA35BD0746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May 2008</a:t>
            </a:r>
          </a:p>
        </p:txBody>
      </p:sp>
      <p:sp>
        <p:nvSpPr>
          <p:cNvPr id="20484" name="Rectangle 6">
            <a:extLst>
              <a:ext uri="{FF2B5EF4-FFF2-40B4-BE49-F238E27FC236}">
                <a16:creationId xmlns:a16="http://schemas.microsoft.com/office/drawing/2014/main" id="{6D7CCF9A-15AE-4D71-9C38-A0E05D80AB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458788" defTabSz="939800">
              <a:defRPr sz="2400">
                <a:solidFill>
                  <a:schemeClr val="tx1"/>
                </a:solidFill>
                <a:latin typeface="Times New Roman" panose="02020603050405020304" pitchFamily="18" charset="0"/>
              </a:defRPr>
            </a:lvl5pPr>
            <a:lvl6pPr marL="915988" defTabSz="939800" eaLnBrk="0" fontAlgn="base" hangingPunct="0">
              <a:spcBef>
                <a:spcPct val="0"/>
              </a:spcBef>
              <a:spcAft>
                <a:spcPct val="0"/>
              </a:spcAft>
              <a:defRPr sz="2400">
                <a:solidFill>
                  <a:schemeClr val="tx1"/>
                </a:solidFill>
                <a:latin typeface="Times New Roman" panose="02020603050405020304" pitchFamily="18" charset="0"/>
              </a:defRPr>
            </a:lvl6pPr>
            <a:lvl7pPr marL="1373188" defTabSz="939800" eaLnBrk="0" fontAlgn="base" hangingPunct="0">
              <a:spcBef>
                <a:spcPct val="0"/>
              </a:spcBef>
              <a:spcAft>
                <a:spcPct val="0"/>
              </a:spcAft>
              <a:defRPr sz="2400">
                <a:solidFill>
                  <a:schemeClr val="tx1"/>
                </a:solidFill>
                <a:latin typeface="Times New Roman" panose="02020603050405020304" pitchFamily="18" charset="0"/>
              </a:defRPr>
            </a:lvl7pPr>
            <a:lvl8pPr marL="1830388" defTabSz="939800" eaLnBrk="0" fontAlgn="base" hangingPunct="0">
              <a:spcBef>
                <a:spcPct val="0"/>
              </a:spcBef>
              <a:spcAft>
                <a:spcPct val="0"/>
              </a:spcAft>
              <a:defRPr sz="2400">
                <a:solidFill>
                  <a:schemeClr val="tx1"/>
                </a:solidFill>
                <a:latin typeface="Times New Roman" panose="02020603050405020304" pitchFamily="18" charset="0"/>
              </a:defRPr>
            </a:lvl8pPr>
            <a:lvl9pPr marL="2287588" defTabSz="939800" eaLnBrk="0" fontAlgn="base" hangingPunct="0">
              <a:spcBef>
                <a:spcPct val="0"/>
              </a:spcBef>
              <a:spcAft>
                <a:spcPct val="0"/>
              </a:spcAft>
              <a:defRPr sz="2400">
                <a:solidFill>
                  <a:schemeClr val="tx1"/>
                </a:solidFill>
                <a:latin typeface="Times New Roman" panose="02020603050405020304" pitchFamily="18" charset="0"/>
              </a:defRPr>
            </a:lvl9pPr>
          </a:lstStyle>
          <a:p>
            <a:pPr lvl="4"/>
            <a:r>
              <a:rPr lang="en-US" altLang="en-US" sz="1200"/>
              <a:t>Bruce Kraemer (Marvell)</a:t>
            </a:r>
          </a:p>
        </p:txBody>
      </p:sp>
      <p:sp>
        <p:nvSpPr>
          <p:cNvPr id="20485" name="Rectangle 7">
            <a:extLst>
              <a:ext uri="{FF2B5EF4-FFF2-40B4-BE49-F238E27FC236}">
                <a16:creationId xmlns:a16="http://schemas.microsoft.com/office/drawing/2014/main" id="{B972CC8E-5DB0-47B1-AEB4-D20904A805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Page </a:t>
            </a:r>
            <a:fld id="{7B188B16-CB75-4B2B-95A0-A67B73CF758F}" type="slidenum">
              <a:rPr lang="en-US" altLang="en-US" sz="1200" smtClean="0"/>
              <a:pPr/>
              <a:t>18</a:t>
            </a:fld>
            <a:endParaRPr lang="en-US" altLang="en-US" sz="1200"/>
          </a:p>
        </p:txBody>
      </p:sp>
      <p:sp>
        <p:nvSpPr>
          <p:cNvPr id="20486" name="Rectangle 2">
            <a:extLst>
              <a:ext uri="{FF2B5EF4-FFF2-40B4-BE49-F238E27FC236}">
                <a16:creationId xmlns:a16="http://schemas.microsoft.com/office/drawing/2014/main" id="{C22CEA64-E20A-440F-9EA9-363BD24286DA}"/>
              </a:ext>
            </a:extLst>
          </p:cNvPr>
          <p:cNvSpPr>
            <a:spLocks noGrp="1" noRot="1" noChangeAspect="1" noChangeArrowheads="1" noTextEdit="1"/>
          </p:cNvSpPr>
          <p:nvPr>
            <p:ph type="sldImg"/>
          </p:nvPr>
        </p:nvSpPr>
        <p:spPr>
          <a:ln/>
        </p:spPr>
      </p:sp>
      <p:sp>
        <p:nvSpPr>
          <p:cNvPr id="20487" name="Rectangle 3">
            <a:extLst>
              <a:ext uri="{FF2B5EF4-FFF2-40B4-BE49-F238E27FC236}">
                <a16:creationId xmlns:a16="http://schemas.microsoft.com/office/drawing/2014/main" id="{7136789F-F506-44C0-842A-C1B8B215B1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extLst>
      <p:ext uri="{BB962C8B-B14F-4D97-AF65-F5344CB8AC3E}">
        <p14:creationId xmlns:p14="http://schemas.microsoft.com/office/powerpoint/2010/main" val="339389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November 2019</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2020</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Dorothy Stanley, HP Enterprise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38FAED2-464C-4508-9182-2C89713D063B}" type="slidenum">
              <a:rPr lang="en-US"/>
              <a:pPr>
                <a:defRPr/>
              </a:pPr>
              <a:t>‹#›</a:t>
            </a:fld>
            <a:endParaRPr lang="en-US"/>
          </a:p>
        </p:txBody>
      </p:sp>
    </p:spTree>
    <p:extLst>
      <p:ext uri="{BB962C8B-B14F-4D97-AF65-F5344CB8AC3E}">
        <p14:creationId xmlns:p14="http://schemas.microsoft.com/office/powerpoint/2010/main" val="123792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November 2019</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November 2019</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November 2019</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November 2019</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November 2019</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November 2019</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2019</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2019</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November 2020</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802.11-20/1631r1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9.emf"/><Relationship Id="rId4" Type="http://schemas.openxmlformats.org/officeDocument/2006/relationships/oleObject" Target="../embeddings/oleObject12.bin"/></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20.emf"/><Relationship Id="rId4" Type="http://schemas.openxmlformats.org/officeDocument/2006/relationships/oleObject" Target="../embeddings/oleObject13.bin"/></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1.png"/><Relationship Id="rId4" Type="http://schemas.openxmlformats.org/officeDocument/2006/relationships/oleObject" Target="../embeddings/oleObject14.bin"/></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2.emf"/><Relationship Id="rId4"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0/11-20-1602-AANI-aani-sc-teleconference-agenda-november-2020-plenary.pptx" TargetMode="External"/><Relationship Id="rId2" Type="http://schemas.openxmlformats.org/officeDocument/2006/relationships/hyperlink" Target="https://mentor.ieee.org/802.11/dcn/20/11-20-1262-AANI-cc32-aani-report-comments.xlsx" TargetMode="Externa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www.wi-fi.org/news-events/newsroom/wi-fi-certified-vantage-adds-support-for-latest-wi-fi-advancements"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3.emf"/><Relationship Id="rId4" Type="http://schemas.openxmlformats.org/officeDocument/2006/relationships/oleObject" Target="../embeddings/oleObject16.bin"/></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tools.ietf.org/dailydose/" TargetMode="Externa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datatracker.ietf.org/doc/draft-ietf-dhc-mac-assign/" TargetMode="External"/><Relationship Id="rId4" Type="http://schemas.openxmlformats.org/officeDocument/2006/relationships/hyperlink" Target="https://datatracker.ietf.org/wg/ipwave/charter/" TargetMode="Externa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hyperlink" Target="https://datatracker.ietf.org/wg/apn/about/" TargetMode="External"/><Relationship Id="rId4" Type="http://schemas.openxmlformats.org/officeDocument/2006/relationships/hyperlink" Target="https://datatracker.ietf.org/wg/madinas/about/"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openpgp/"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datatracker.ietf.org/wg/openpgp/about/" TargetMode="External"/><Relationship Id="rId5" Type="http://schemas.openxmlformats.org/officeDocument/2006/relationships/hyperlink" Target="https://datatracker.ietf.org/doc/charter-ietf-iotops/" TargetMode="External"/><Relationship Id="rId4" Type="http://schemas.openxmlformats.org/officeDocument/2006/relationships/hyperlink" Target="https://datatracker.ietf.org/wg/iotops/abou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7" Type="http://schemas.openxmlformats.org/officeDocument/2006/relationships/hyperlink" Target="https://datatracker.ietf.org/doc/draft-ietf-6lo-backbone-router/"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hyperlink" Target="https://datatracker.ietf.org/doc/draft-ietf-6lo-ap-nd/" TargetMode="External"/><Relationship Id="rId5" Type="http://schemas.openxmlformats.org/officeDocument/2006/relationships/hyperlink" Target="https://datatracker.ietf.org/doc/draft-ietf-6lo-plc/" TargetMode="External"/><Relationship Id="rId4" Type="http://schemas.openxmlformats.org/officeDocument/2006/relationships/hyperlink" Target="https://datatracker.ietf.org/doc/draft-ietf-6lo-blemesh/" TargetMode="External"/></Relationships>
</file>

<file path=ppt/slides/_rels/slide142.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s://datatracker.ietf.org/wg/capport/"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hyperlink" Target="https://datatracker.ietf.org/doc/draft-ietf-capport-architecture/" TargetMode="External"/></Relationships>
</file>

<file path=ppt/slides/_rels/slide144.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hyperlink" Target="https://datatracker.ietf.org/doc/draft-ietf-emu-eap-tls13/" TargetMode="External"/><Relationship Id="rId4" Type="http://schemas.openxmlformats.org/officeDocument/2006/relationships/hyperlink" Target="https://datatracker.ietf.org/doc/rfc8940/" TargetMode="External"/></Relationships>
</file>

<file path=ppt/slides/_rels/slide145.xml.rels><?xml version="1.0" encoding="UTF-8" standalone="yes"?>
<Relationships xmlns="http://schemas.openxmlformats.org/package/2006/relationships"><Relationship Id="rId8" Type="http://schemas.openxmlformats.org/officeDocument/2006/relationships/hyperlink" Target="https://www.ietf.org/topics/netmgmt/" TargetMode="External"/><Relationship Id="rId3" Type="http://schemas.openxmlformats.org/officeDocument/2006/relationships/hyperlink" Target="http://datatracker.ietf.org/wg/opsawg/" TargetMode="External"/><Relationship Id="rId7" Type="http://schemas.openxmlformats.org/officeDocument/2006/relationships/hyperlink" Target="https://tools.ietf.org/html/rfc6632"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s://datatracker.ietf.org/doc/rfc8886/" TargetMode="External"/><Relationship Id="rId5" Type="http://schemas.openxmlformats.org/officeDocument/2006/relationships/hyperlink" Target="https://datatracker.ietf.org/doc/draft-ietf-opsawg-vpn-common/" TargetMode="External"/><Relationship Id="rId4" Type="http://schemas.openxmlformats.org/officeDocument/2006/relationships/hyperlink" Target="https://datatracker.ietf.org/doc/draft-ietf-opsawg-l2nm/" TargetMode="External"/></Relationships>
</file>

<file path=ppt/slides/_rels/slide146.xml.rels><?xml version="1.0" encoding="UTF-8" standalone="yes"?>
<Relationships xmlns="http://schemas.openxmlformats.org/package/2006/relationships"><Relationship Id="rId8" Type="http://schemas.openxmlformats.org/officeDocument/2006/relationships/hyperlink" Target="https://datatracker.ietf.org/doc/draft-ietf-tls-oldversions-deprecate/" TargetMode="External"/><Relationship Id="rId3" Type="http://schemas.openxmlformats.org/officeDocument/2006/relationships/hyperlink" Target="http://datatracker.ietf.org/wg/tls/" TargetMode="External"/><Relationship Id="rId7" Type="http://schemas.openxmlformats.org/officeDocument/2006/relationships/hyperlink" Target="https://datatracker.ietf.org/doc/draft-ietf-tls-md5-sha1-deprecate/"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https://datatracker.ietf.org/doc/draft-campagna-tls-bike-sike-hybrid/" TargetMode="External"/><Relationship Id="rId5" Type="http://schemas.openxmlformats.org/officeDocument/2006/relationships/hyperlink" Target="https://datatracker.ietf.org/doc/draft-ietf-tls-hybrid-design/" TargetMode="External"/><Relationship Id="rId4" Type="http://schemas.openxmlformats.org/officeDocument/2006/relationships/hyperlink" Target="https://datatracker.ietf.org/doc/draft-rescorla-tls-rfc8446-bis" TargetMode="External"/></Relationships>
</file>

<file path=ppt/slides/_rels/slide147.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7" Type="http://schemas.openxmlformats.org/officeDocument/2006/relationships/hyperlink" Target="https://datatracker.ietf.org/doc/draft-ietf-detnet-security/"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hyperlink" Target="https://datatracker.ietf.org/doc/draft-ietf-detnet-yang/" TargetMode="External"/><Relationship Id="rId5" Type="http://schemas.openxmlformats.org/officeDocument/2006/relationships/hyperlink" Target="https://datatracker.ietf.org/doc/draft-ietf-detnet-ip-over-tsn/" TargetMode="External"/><Relationship Id="rId4" Type="http://schemas.openxmlformats.org/officeDocument/2006/relationships/hyperlink" Target="https://datatracker.ietf.org/doc/draft-ietf-detnet-bounded-latency/" TargetMode="External"/></Relationships>
</file>

<file path=ppt/slides/_rels/slide148.xml.rels><?xml version="1.0" encoding="UTF-8" standalone="yes"?>
<Relationships xmlns="http://schemas.openxmlformats.org/package/2006/relationships"><Relationship Id="rId3" Type="http://schemas.openxmlformats.org/officeDocument/2006/relationships/hyperlink" Target="https://datatracker.ietf.org/doc/draft-ietf-raw-use-cases/" TargetMode="External"/><Relationship Id="rId2" Type="http://schemas.openxmlformats.org/officeDocument/2006/relationships/hyperlink" Target="https://datatracker.ietf.org/wg/raw/charter/" TargetMode="External"/><Relationship Id="rId1" Type="http://schemas.openxmlformats.org/officeDocument/2006/relationships/slideLayout" Target="../slideLayouts/slideLayout2.xml"/><Relationship Id="rId4" Type="http://schemas.openxmlformats.org/officeDocument/2006/relationships/hyperlink" Target="https://datatracker.ietf.org/doc/draft-ietf-raw-technologies/" TargetMode="External"/></Relationships>
</file>

<file path=ppt/slides/_rels/slide149.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hyperlink" Target="https://datatracker.ietf.org/doc/draft-ietf-ipwave-vehicular-networki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ntor.ieee.org/802.11/dcn/20/11-20-0174-00-0arc-epd-and-lpd-terminology-misalignment-in-ieee-std-802-1-and-802-11.pptx" TargetMode="External"/></Relationships>
</file>

<file path=ppt/slides/_rels/slide150.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hyperlink" Target="https://datatracker.ietf.org/doc/draft-ietf-anima-bootstrapping-keyinfra/" TargetMode="External"/><Relationship Id="rId4" Type="http://schemas.openxmlformats.org/officeDocument/2006/relationships/hyperlink" Target="https://datatracker.ietf.org/doc/draft-ietf-anima-autonomic-control-plane/" TargetMode="External"/></Relationships>
</file>

<file path=ppt/slides/_rels/slide151.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files/public/docs2020/dp-draft-CSD-0920-v01.pdf" TargetMode="External"/><Relationship Id="rId7" Type="http://schemas.openxmlformats.org/officeDocument/2006/relationships/hyperlink" Target="https://mentor.ieee.org/802-ec/dcn/19/ec-19-0222-00-ACSD-p802-16t.docx" TargetMode="External"/><Relationship Id="rId2" Type="http://schemas.openxmlformats.org/officeDocument/2006/relationships/hyperlink" Target="https://www.ieee802.org/1/files/public/docs2020/dp-draft-PAR-0920-v01.pdf" TargetMode="External"/><Relationship Id="rId1" Type="http://schemas.openxmlformats.org/officeDocument/2006/relationships/slideLayout" Target="../slideLayouts/slideLayout2.xml"/><Relationship Id="rId6" Type="http://schemas.openxmlformats.org/officeDocument/2006/relationships/hyperlink" Target="https://mentor.ieee.org/802.15/dcn/20/15-20-0196-00-016t-licensed-narrowband-amendment-par.pdf" TargetMode="External"/><Relationship Id="rId5" Type="http://schemas.openxmlformats.org/officeDocument/2006/relationships/hyperlink" Target="https://mentor.ieee.org/802.15/dcn/20/15-20-0159-04-0jre-draft-csd-for-japanese-rate-extension.docx" TargetMode="External"/><Relationship Id="rId4" Type="http://schemas.openxmlformats.org/officeDocument/2006/relationships/hyperlink" Target="https://mentor.ieee.org/802.15/dcn/20/15-20-0202-00-0jre-802-15-4aa-par-for-japanese-rate-extension.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11/dcn/20/11-20-1500-05-000m-p802-11revmd-report-to-ec-on-approval-to-forward-to-revcom.pptx"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mentor.ieee.org/802.11/dcn/20/11-20-1682-00-0000-p802-11revme-revision-par.doc"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20/11-20-1514-08-00ax-sa2-comments-on-tgax-d7-0.xlsx"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mentor.ieee.org/802.11/dcn/20/11-20-1552-18-00ax-tgax-crc-teleconference-agendas-october-november-december-2020.pptx"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20/11-20-1655-02-00bd-tgbd-october-2020-teleconference-minutes.docx" TargetMode="External"/><Relationship Id="rId2" Type="http://schemas.openxmlformats.org/officeDocument/2006/relationships/hyperlink" Target="https://mentor.ieee.org/802.11/dcn/20/11-20-1561-03-00bd-tgbd-teleconference-agenda-for-oct-2020.ppt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2" Type="http://schemas.openxmlformats.org/officeDocument/2006/relationships/hyperlink" Target="https://ieeesa.webex.com/ieeesa/j.php?MTID=m67d7ca06d9e0d20ea6fbcacbe1b13b6d"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mailto:volker.jungnickel@hhi.fraunhofer.de" TargetMode="External"/><Relationship Id="rId13" Type="http://schemas.openxmlformats.org/officeDocument/2006/relationships/hyperlink" Target="mailto:emily.h.qi@intel.com"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12" Type="http://schemas.openxmlformats.org/officeDocument/2006/relationships/hyperlink" Target="mailto:edward.ks.au@huawei.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bahareh.sagedhi@intel.com" TargetMode="External"/><Relationship Id="rId5" Type="http://schemas.openxmlformats.org/officeDocument/2006/relationships/hyperlink" Target="mailto:RoyWant@google.com" TargetMode="External"/><Relationship Id="rId10" Type="http://schemas.openxmlformats.org/officeDocument/2006/relationships/hyperlink" Target="mailto:carol@ansley.com" TargetMode="External"/><Relationship Id="rId4" Type="http://schemas.openxmlformats.org/officeDocument/2006/relationships/hyperlink" Target="mailto:carlos.cordeiro@intel.com" TargetMode="External"/><Relationship Id="rId9" Type="http://schemas.openxmlformats.org/officeDocument/2006/relationships/hyperlink" Target="mailto:harrybims@me.com"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myproject/Public/mytools/draft/styleman.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11/dcn/20/11-20-0013-07-AANI-draft-technical-report-on-interworking-between-3gpp-5g-network-wlan.docx" TargetMode="External"/><Relationship Id="rId2" Type="http://schemas.openxmlformats.org/officeDocument/2006/relationships/hyperlink" Target="https://mentor.ieee.org/802.11/dcn/20/11-20-1602-05-AANI-aani-sc-teleconference-agenda-november-2020-plenary.pptx" TargetMode="External"/><Relationship Id="rId1" Type="http://schemas.openxmlformats.org/officeDocument/2006/relationships/slideLayout" Target="../slideLayouts/slideLayout2.xml"/><Relationship Id="rId4" Type="http://schemas.openxmlformats.org/officeDocument/2006/relationships/hyperlink" Target="https://mentor.ieee.org/802.11/dcn/20/11-20-1645-01-AANI-the-original-figures-in-the-draft-technical-report-on-interworking-between-3gpp-5g-network-and-wlan.pptx"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mentor.ieee.org/802.11/dcn/20/11-20-0013-AANI-draft-technical-report-on-interworking-between-3gpp-5g-network-wlan.docx" TargetMode="External"/><Relationship Id="rId2" Type="http://schemas.openxmlformats.org/officeDocument/2006/relationships/hyperlink" Target="https://mentor.ieee.org/802.11/dcn/20/11-20-1262-06-AANI-cc32-aani-report-comments.xlsx"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embeddings/oleObject6.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mentor.ieee.org/802.11/dcn/20/11-20-1696-04-0arc-arc-sc-agenda-nov-2020.pptx" TargetMode="External"/><Relationship Id="rId7" Type="http://schemas.openxmlformats.org/officeDocument/2006/relationships/hyperlink" Target="https://mentor.ieee.org/802.11/dcn/20/11-20-1122-03-00be-802-11be-architecture-association-discussion.ppt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mentor.ieee.org/802.11/dcn/20/11-20-1639-04-00be-11be-ap-mld-architecture-discussion.pptx" TargetMode="External"/><Relationship Id="rId5" Type="http://schemas.openxmlformats.org/officeDocument/2006/relationships/hyperlink" Target="https://mentor.ieee.org/802.11/dcn/20/11-20-1166-04-00bd-ngv-11bd-architecture-discussion.pptx" TargetMode="External"/><Relationship Id="rId4" Type="http://schemas.openxmlformats.org/officeDocument/2006/relationships/hyperlink" Target="https://mentor.ieee.org/802.11/dcn/20/11-20-0177-04-0arc-liaison-to-revmd-on-ess.docx"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mentor.ieee.org/802.11/dcn/20/11-20-0174-00-0arc-epd-and-lpd-terminology-misalignment-in-ieee-std-802-1-and-802-11.pptx"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4.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mentor.ieee.org/802.11/dcn/20/11-20-1620"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0/11-20-1782-00-coex-discussion-on-the-sensing-threshold-in-unlicensed-spectrum.doc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5.emf"/><Relationship Id="rId4" Type="http://schemas.openxmlformats.org/officeDocument/2006/relationships/oleObject" Target="../embeddings/oleObject8.bin"/></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mentor.ieee.org/802.11/dcn/20/11-20-1721-00-0wng-agenda-for-wng-sc-2020-november.ppt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mentor.ieee.org/802.11/dcn/20/11-20-1762-00-0wng-wng-sc-meeting-minutes-2020-november-virtual-meeting.docx" TargetMode="External"/><Relationship Id="rId4" Type="http://schemas.openxmlformats.org/officeDocument/2006/relationships/hyperlink" Target="https://mentor.ieee.org/802.11/dcn/20/11-20-1720-01-0wng-eht-via-reconfigurable-surfaces.pptx" TargetMode="Externa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6.emf"/><Relationship Id="rId4" Type="http://schemas.openxmlformats.org/officeDocument/2006/relationships/oleObject" Target="../embeddings/oleObject9.bin"/></Relationships>
</file>

<file path=ppt/slides/_rels/slide87.xml.rels><?xml version="1.0" encoding="UTF-8" standalone="yes"?>
<Relationships xmlns="http://schemas.openxmlformats.org/package/2006/relationships"><Relationship Id="rId2" Type="http://schemas.openxmlformats.org/officeDocument/2006/relationships/hyperlink" Target="https://mentor.ieee.org/802.11/dcn/20/11-20-1619-10-0jtc-agenda-for-nov-2020-virtually.pptx"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mentor.ieee.org/802-ec/dcn/20/ec-20-0183-00-00EC-ls-to-sc6-psdo-status-report.pptx" TargetMode="External"/><Relationship Id="rId2" Type="http://schemas.openxmlformats.org/officeDocument/2006/relationships/hyperlink" Target="https://mentor.ieee.org/802.11/dcn/20/11-20-1358-02-0jtc-draft-ls-from-802-11-to-iso-iec-jtc1-sc6-in-relation-to-a-proposed-wake-up-radio-project.docx"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7.emf"/><Relationship Id="rId4" Type="http://schemas.openxmlformats.org/officeDocument/2006/relationships/oleObject" Target="../embeddings/oleObject10.bin"/></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November 2020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2020-11-10</a:t>
            </a:r>
            <a:endParaRPr lang="en-GB" sz="2000" b="0" dirty="0"/>
          </a:p>
        </p:txBody>
      </p:sp>
      <p:sp>
        <p:nvSpPr>
          <p:cNvPr id="6" name="Date Placeholder 3"/>
          <p:cNvSpPr>
            <a:spLocks noGrp="1"/>
          </p:cNvSpPr>
          <p:nvPr>
            <p:ph type="dt" idx="10"/>
          </p:nvPr>
        </p:nvSpPr>
        <p:spPr/>
        <p:txBody>
          <a:bodyPr/>
          <a:lstStyle/>
          <a:p>
            <a:r>
              <a:rPr lang="en-US"/>
              <a:t>November 2020</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1026" name="Document" r:id="rId4" imgW="10512000" imgH="2539535" progId="Word.Document.8">
                  <p:embed/>
                </p:oleObj>
              </mc:Choice>
              <mc:Fallback>
                <p:oleObj name="Document" r:id="rId4" imgW="10512000" imgH="2539535" progId="Word.Document.8">
                  <p:embed/>
                  <p:pic>
                    <p:nvPicPr>
                      <p:cNvPr id="3075" name="Object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A9E6CD-1508-4D9C-86EA-A8728526FD3F}"/>
              </a:ext>
            </a:extLst>
          </p:cNvPr>
          <p:cNvSpPr>
            <a:spLocks noGrp="1"/>
          </p:cNvSpPr>
          <p:nvPr>
            <p:ph type="title"/>
          </p:nvPr>
        </p:nvSpPr>
        <p:spPr/>
        <p:txBody>
          <a:bodyPr/>
          <a:lstStyle/>
          <a:p>
            <a:r>
              <a:rPr lang="en-US" dirty="0"/>
              <a:t>Monday, November 2 </a:t>
            </a:r>
            <a:br>
              <a:rPr lang="en-US" dirty="0"/>
            </a:br>
            <a:r>
              <a:rPr lang="en-US" dirty="0"/>
              <a:t>Opening Plenary</a:t>
            </a:r>
          </a:p>
        </p:txBody>
      </p:sp>
      <p:sp>
        <p:nvSpPr>
          <p:cNvPr id="8" name="Text Placeholder 7">
            <a:extLst>
              <a:ext uri="{FF2B5EF4-FFF2-40B4-BE49-F238E27FC236}">
                <a16:creationId xmlns:a16="http://schemas.microsoft.com/office/drawing/2014/main" id="{6084807D-DDA2-40E3-B768-17F7CFA1CE20}"/>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E90F992-AA4A-4B4B-9519-CE47A0588C0A}"/>
              </a:ext>
            </a:extLst>
          </p:cNvPr>
          <p:cNvSpPr>
            <a:spLocks noGrp="1"/>
          </p:cNvSpPr>
          <p:nvPr>
            <p:ph type="dt" idx="10"/>
          </p:nvPr>
        </p:nvSpPr>
        <p:spPr/>
        <p:txBody>
          <a:bodyPr/>
          <a:lstStyle/>
          <a:p>
            <a:r>
              <a:rPr lang="en-US"/>
              <a:t>November 2020</a:t>
            </a:r>
            <a:endParaRPr lang="en-GB" dirty="0"/>
          </a:p>
        </p:txBody>
      </p:sp>
      <p:sp>
        <p:nvSpPr>
          <p:cNvPr id="5" name="Footer Placeholder 4">
            <a:extLst>
              <a:ext uri="{FF2B5EF4-FFF2-40B4-BE49-F238E27FC236}">
                <a16:creationId xmlns:a16="http://schemas.microsoft.com/office/drawing/2014/main" id="{D65344DB-53CC-4684-AADA-36E3FBE9FC73}"/>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2EE99FCB-A70D-4E07-8289-FAD232983DF0}"/>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24103234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Sep. 2020</a:t>
            </a:r>
            <a:endParaRPr lang="en-GB" dirty="0"/>
          </a:p>
        </p:txBody>
      </p:sp>
      <p:sp>
        <p:nvSpPr>
          <p:cNvPr id="17" name="Title 1">
            <a:extLst>
              <a:ext uri="{FF2B5EF4-FFF2-40B4-BE49-F238E27FC236}">
                <a16:creationId xmlns:a16="http://schemas.microsoft.com/office/drawing/2014/main" id="{14854C87-3E65-4835-A08B-FD210702E580}"/>
              </a:ext>
            </a:extLst>
          </p:cNvPr>
          <p:cNvSpPr>
            <a:spLocks noGrp="1"/>
          </p:cNvSpPr>
          <p:nvPr>
            <p:ph type="title"/>
          </p:nvPr>
        </p:nvSpPr>
        <p:spPr>
          <a:xfrm>
            <a:off x="914401" y="685801"/>
            <a:ext cx="10361084" cy="510951"/>
          </a:xfrm>
        </p:spPr>
        <p:txBody>
          <a:bodyPr/>
          <a:lstStyle/>
          <a:p>
            <a:r>
              <a:rPr lang="en-US" altLang="en-US" dirty="0">
                <a:solidFill>
                  <a:schemeClr val="tx2"/>
                </a:solidFill>
              </a:rPr>
              <a:t>Teleconference Schedule till the Nov. meeting</a:t>
            </a:r>
            <a:endParaRPr lang="en-US" dirty="0"/>
          </a:p>
        </p:txBody>
      </p:sp>
      <p:sp>
        <p:nvSpPr>
          <p:cNvPr id="18" name="Content Placeholder 2">
            <a:extLst>
              <a:ext uri="{FF2B5EF4-FFF2-40B4-BE49-F238E27FC236}">
                <a16:creationId xmlns:a16="http://schemas.microsoft.com/office/drawing/2014/main" id="{B678EE54-FB4A-4522-B713-D001CF33A112}"/>
              </a:ext>
            </a:extLst>
          </p:cNvPr>
          <p:cNvSpPr>
            <a:spLocks noGrp="1"/>
          </p:cNvSpPr>
          <p:nvPr>
            <p:ph idx="1"/>
          </p:nvPr>
        </p:nvSpPr>
        <p:spPr>
          <a:xfrm>
            <a:off x="914401" y="1276129"/>
            <a:ext cx="10361084" cy="4818286"/>
          </a:xfrm>
        </p:spPr>
        <p:txBody>
          <a:bodyPr/>
          <a:lstStyle/>
          <a:p>
            <a:pPr>
              <a:buFont typeface="Arial" panose="020B0604020202020204" pitchFamily="34" charset="0"/>
              <a:buChar char="•"/>
            </a:pPr>
            <a:r>
              <a:rPr lang="en-US" altLang="en-US" sz="1600" b="0" dirty="0"/>
              <a:t>Sep. 23  		(Wed.), 	13:00 ET – 14:30 ET</a:t>
            </a:r>
          </a:p>
          <a:p>
            <a:pPr>
              <a:buFont typeface="Arial" panose="020B0604020202020204" pitchFamily="34" charset="0"/>
              <a:buChar char="•"/>
            </a:pPr>
            <a:r>
              <a:rPr lang="en-US" altLang="en-US" sz="1600" b="0" dirty="0"/>
              <a:t>Sep. 24 		(Thu.),  	10:00 ET – 12:00 ET extended (joint </a:t>
            </a:r>
            <a:r>
              <a:rPr lang="en-US" altLang="en-US" sz="1600" b="0" dirty="0" err="1"/>
              <a:t>TGaz</a:t>
            </a:r>
            <a:r>
              <a:rPr lang="en-US" altLang="en-US" sz="1600" b="0" dirty="0"/>
              <a:t> plenary/technical)</a:t>
            </a:r>
          </a:p>
          <a:p>
            <a:pPr>
              <a:buFont typeface="Arial" panose="020B0604020202020204" pitchFamily="34" charset="0"/>
              <a:buChar char="•"/>
            </a:pPr>
            <a:r>
              <a:rPr lang="en-US" altLang="en-US" sz="1600" b="0" dirty="0"/>
              <a:t>Sep. 29		(Tue.), 	13:00 ET – 15:00 ET</a:t>
            </a:r>
            <a:r>
              <a:rPr lang="en-US" altLang="en-US" sz="1600" b="0" baseline="30000" dirty="0"/>
              <a:t> +</a:t>
            </a:r>
            <a:endParaRPr lang="en-US" altLang="en-US" sz="1600" b="0" dirty="0"/>
          </a:p>
          <a:p>
            <a:pPr>
              <a:buFont typeface="Arial" panose="020B0604020202020204" pitchFamily="34" charset="0"/>
              <a:buChar char="•"/>
            </a:pPr>
            <a:r>
              <a:rPr lang="en-US" altLang="en-US" sz="1600" b="0" dirty="0"/>
              <a:t>Sep. 30 		(Wed.), 	13:00 ET – 15:00 ET</a:t>
            </a:r>
            <a:r>
              <a:rPr lang="en-US" altLang="en-US" sz="1600" b="0" baseline="30000" dirty="0"/>
              <a:t> + </a:t>
            </a:r>
            <a:r>
              <a:rPr lang="en-US" altLang="en-US" sz="1600" b="0" dirty="0"/>
              <a:t>	</a:t>
            </a:r>
            <a:endParaRPr lang="en-US" altLang="en-US" sz="1600" b="0" baseline="30000" dirty="0"/>
          </a:p>
          <a:p>
            <a:pPr>
              <a:buFont typeface="Arial" panose="020B0604020202020204" pitchFamily="34" charset="0"/>
              <a:buChar char="•"/>
            </a:pPr>
            <a:r>
              <a:rPr lang="en-US" altLang="en-US" sz="1600" b="0" dirty="0"/>
              <a:t>Oct. 1			(Thu.), 	12:00 ET – 14:00 ET</a:t>
            </a:r>
            <a:r>
              <a:rPr lang="en-US" altLang="en-US" sz="1600" b="0" baseline="30000" dirty="0"/>
              <a:t> +</a:t>
            </a:r>
            <a:endParaRPr lang="en-US" altLang="en-US" sz="1600" b="0" dirty="0"/>
          </a:p>
          <a:p>
            <a:pPr>
              <a:buFont typeface="Arial" panose="020B0604020202020204" pitchFamily="34" charset="0"/>
              <a:buChar char="•"/>
            </a:pPr>
            <a:r>
              <a:rPr lang="en-US" altLang="en-US" sz="1600" b="0" dirty="0"/>
              <a:t>Oct. 6			(Tue.), 	13:00 ET – 15:00 ET</a:t>
            </a:r>
            <a:r>
              <a:rPr lang="en-US" altLang="en-US" sz="1600" b="0" baseline="30000" dirty="0"/>
              <a:t> +</a:t>
            </a:r>
            <a:endParaRPr lang="en-US" altLang="en-US" sz="1600" b="0" dirty="0"/>
          </a:p>
          <a:p>
            <a:pPr>
              <a:buFont typeface="Arial" panose="020B0604020202020204" pitchFamily="34" charset="0"/>
              <a:buChar char="•"/>
            </a:pPr>
            <a:r>
              <a:rPr lang="en-US" altLang="en-US" sz="1600" b="0" dirty="0"/>
              <a:t>Oct. 7 			(Wed.), 	13:00 ET – 15:00 ET</a:t>
            </a:r>
            <a:r>
              <a:rPr lang="en-US" altLang="en-US" sz="1600" b="0" baseline="30000" dirty="0"/>
              <a:t> +</a:t>
            </a:r>
            <a:endParaRPr lang="en-US" altLang="en-US" sz="1600" b="0" dirty="0"/>
          </a:p>
          <a:p>
            <a:pPr>
              <a:buFont typeface="Arial" panose="020B0604020202020204" pitchFamily="34" charset="0"/>
              <a:buChar char="•"/>
            </a:pPr>
            <a:r>
              <a:rPr lang="en-US" altLang="en-US" sz="1600" b="0" dirty="0"/>
              <a:t>Oct. 8			(Thu.), 	12:00 ET – 14:00 ET</a:t>
            </a:r>
            <a:r>
              <a:rPr lang="en-US" altLang="en-US" sz="1600" b="0" baseline="30000" dirty="0"/>
              <a:t> +</a:t>
            </a:r>
            <a:endParaRPr lang="en-US" altLang="en-US" sz="1600" b="0" dirty="0"/>
          </a:p>
          <a:p>
            <a:pPr>
              <a:buFont typeface="Arial" panose="020B0604020202020204" pitchFamily="34" charset="0"/>
              <a:buChar char="•"/>
            </a:pPr>
            <a:r>
              <a:rPr lang="en-US" altLang="en-US" sz="1600" b="0" dirty="0"/>
              <a:t>Oct. 13		(Tue.), 	13:00 ET – 15:00 ET</a:t>
            </a:r>
            <a:r>
              <a:rPr lang="en-US" altLang="en-US" sz="1600" b="0" baseline="30000" dirty="0"/>
              <a:t> +</a:t>
            </a:r>
            <a:endParaRPr lang="en-US" altLang="en-US" sz="1600" b="0" dirty="0"/>
          </a:p>
          <a:p>
            <a:pPr>
              <a:buFont typeface="Arial" panose="020B0604020202020204" pitchFamily="34" charset="0"/>
              <a:buChar char="•"/>
            </a:pPr>
            <a:r>
              <a:rPr lang="en-US" altLang="en-US" sz="1600" b="0" dirty="0"/>
              <a:t>Oct. 14 		(Wed.), 	13:00 ET – 15:00 ET</a:t>
            </a:r>
            <a:r>
              <a:rPr lang="en-US" altLang="en-US" sz="1600" b="0" baseline="30000" dirty="0"/>
              <a:t> +</a:t>
            </a:r>
            <a:endParaRPr lang="en-US" altLang="en-US" sz="1600" b="0" dirty="0"/>
          </a:p>
          <a:p>
            <a:pPr>
              <a:buFont typeface="Arial" panose="020B0604020202020204" pitchFamily="34" charset="0"/>
              <a:buChar char="•"/>
            </a:pPr>
            <a:r>
              <a:rPr lang="en-US" altLang="en-US" sz="1600" b="0" dirty="0"/>
              <a:t>Oct. 15		(Thu.), 	12:00 ET – 14:00 ET</a:t>
            </a:r>
            <a:r>
              <a:rPr lang="en-US" altLang="en-US" sz="1600" b="0" baseline="30000" dirty="0"/>
              <a:t> +</a:t>
            </a:r>
            <a:endParaRPr lang="en-US" altLang="en-US" sz="1600" b="0" dirty="0"/>
          </a:p>
          <a:p>
            <a:pPr>
              <a:buFont typeface="Arial" panose="020B0604020202020204" pitchFamily="34" charset="0"/>
              <a:buChar char="•"/>
            </a:pPr>
            <a:r>
              <a:rPr lang="en-US" altLang="en-US" sz="1600" b="0" dirty="0"/>
              <a:t>Oct. 20		(Tue.), 	13:00 ET – 15:00 ET</a:t>
            </a:r>
            <a:r>
              <a:rPr lang="en-US" altLang="en-US" sz="1600" b="0" baseline="30000" dirty="0"/>
              <a:t> +</a:t>
            </a:r>
            <a:endParaRPr lang="en-US" altLang="en-US" sz="1600" b="0" dirty="0"/>
          </a:p>
          <a:p>
            <a:pPr>
              <a:buFont typeface="Arial" panose="020B0604020202020204" pitchFamily="34" charset="0"/>
              <a:buChar char="•"/>
            </a:pPr>
            <a:r>
              <a:rPr lang="en-US" altLang="en-US" sz="1600" b="0" dirty="0"/>
              <a:t>Oct. 21 		(Wed.), 	13:00 ET – 15:00 ET</a:t>
            </a:r>
            <a:r>
              <a:rPr lang="en-US" altLang="en-US" sz="1600" b="0" baseline="30000" dirty="0"/>
              <a:t> +</a:t>
            </a:r>
            <a:endParaRPr lang="en-US" altLang="en-US" sz="1600" b="0" dirty="0"/>
          </a:p>
          <a:p>
            <a:pPr>
              <a:buFont typeface="Arial" panose="020B0604020202020204" pitchFamily="34" charset="0"/>
              <a:buChar char="•"/>
            </a:pPr>
            <a:r>
              <a:rPr lang="en-US" altLang="en-US" sz="1600" b="0" dirty="0"/>
              <a:t>Oct. 28 		(Thu.),  	10:00 ET – 12:00 ET extended (joint </a:t>
            </a:r>
            <a:r>
              <a:rPr lang="en-US" altLang="en-US" sz="1600" b="0" dirty="0" err="1"/>
              <a:t>TGaz</a:t>
            </a:r>
            <a:r>
              <a:rPr lang="en-US" altLang="en-US" sz="1600" b="0" dirty="0"/>
              <a:t> plenary/technical)</a:t>
            </a:r>
            <a:r>
              <a:rPr lang="en-US" altLang="en-US" sz="1600" b="0" baseline="30000" dirty="0"/>
              <a:t> +</a:t>
            </a:r>
            <a:endParaRPr lang="en-US" altLang="en-US" sz="1600" b="0" dirty="0"/>
          </a:p>
          <a:p>
            <a:pPr marL="0" indent="0"/>
            <a:r>
              <a:rPr lang="en-US" altLang="en-US" sz="1600" b="0" baseline="30000" dirty="0"/>
              <a:t>+ </a:t>
            </a:r>
            <a:r>
              <a:rPr lang="en-US" altLang="en-US" sz="1600" b="0" dirty="0"/>
              <a:t>- newly announced, telecons will be 2hr long.</a:t>
            </a:r>
          </a:p>
          <a:p>
            <a:pPr marL="0" indent="0"/>
            <a:endParaRPr lang="en-US" altLang="en-US" sz="1600" dirty="0"/>
          </a:p>
        </p:txBody>
      </p:sp>
    </p:spTree>
    <p:extLst>
      <p:ext uri="{BB962C8B-B14F-4D97-AF65-F5344CB8AC3E}">
        <p14:creationId xmlns:p14="http://schemas.microsoft.com/office/powerpoint/2010/main" val="20717228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9"/>
          <p:cNvSpPr>
            <a:spLocks noGrp="1"/>
          </p:cNvSpPr>
          <p:nvPr>
            <p:ph type="title"/>
          </p:nvPr>
        </p:nvSpPr>
        <p:spPr/>
        <p:txBody>
          <a:bodyPr/>
          <a:lstStyle/>
          <a:p>
            <a:r>
              <a:rPr lang="en-US" altLang="en-US" dirty="0"/>
              <a:t>2020 November</a:t>
            </a:r>
            <a:br>
              <a:rPr lang="en-US" altLang="en-US" dirty="0"/>
            </a:br>
            <a:r>
              <a:rPr lang="en-US" altLang="en-US" dirty="0" err="1"/>
              <a:t>TGba</a:t>
            </a:r>
            <a:r>
              <a:rPr lang="en-US" altLang="en-US" dirty="0"/>
              <a:t> Closing Report</a:t>
            </a:r>
          </a:p>
        </p:txBody>
      </p:sp>
      <p:sp>
        <p:nvSpPr>
          <p:cNvPr id="4" name="Date Placeholder 3"/>
          <p:cNvSpPr>
            <a:spLocks noGrp="1"/>
          </p:cNvSpPr>
          <p:nvPr>
            <p:ph type="dt" sz="quarter" idx="10"/>
          </p:nvPr>
        </p:nvSpPr>
        <p:spPr/>
        <p:txBody>
          <a:bodyPr/>
          <a:lstStyle/>
          <a:p>
            <a:pPr>
              <a:defRPr/>
            </a:pPr>
            <a:r>
              <a:rPr lang="en-US"/>
              <a:t>November 2020</a:t>
            </a:r>
            <a:endParaRPr lang="en-US" dirty="0"/>
          </a:p>
        </p:txBody>
      </p:sp>
      <p:sp>
        <p:nvSpPr>
          <p:cNvPr id="5" name="Footer Placeholder 4"/>
          <p:cNvSpPr>
            <a:spLocks noGrp="1"/>
          </p:cNvSpPr>
          <p:nvPr>
            <p:ph type="ftr" sz="quarter" idx="11"/>
          </p:nvPr>
        </p:nvSpPr>
        <p:spPr/>
        <p:txBody>
          <a:bodyPr/>
          <a:lstStyle/>
          <a:p>
            <a:pPr>
              <a:defRPr/>
            </a:pPr>
            <a:r>
              <a:rPr lang="en-US"/>
              <a:t>Minyoung Park (Intel Corp.)</a:t>
            </a:r>
          </a:p>
        </p:txBody>
      </p:sp>
      <p:sp>
        <p:nvSpPr>
          <p:cNvPr id="4101" name="Slide Number Placeholder 5"/>
          <p:cNvSpPr>
            <a:spLocks noGrp="1"/>
          </p:cNvSpPr>
          <p:nvPr>
            <p:ph type="sldNum" sz="quarter" idx="12"/>
          </p:nvPr>
        </p:nvSpPr>
        <p:spPr>
          <a:xfrm>
            <a:off x="7454397" y="6475413"/>
            <a:ext cx="43281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80E02C77-ED2B-4944-ABFE-6FB45349A4DD}" type="slidenum">
              <a:rPr lang="en-US" altLang="en-US" sz="1200" b="0"/>
              <a:pPr>
                <a:spcBef>
                  <a:spcPct val="0"/>
                </a:spcBef>
                <a:buFontTx/>
                <a:buNone/>
              </a:pPr>
              <a:t>101</a:t>
            </a:fld>
            <a:endParaRPr lang="en-US" altLang="en-US" sz="1200" b="0"/>
          </a:p>
        </p:txBody>
      </p:sp>
      <p:sp>
        <p:nvSpPr>
          <p:cNvPr id="12" name="Rectangle 2"/>
          <p:cNvSpPr txBox="1">
            <a:spLocks noChangeArrowheads="1"/>
          </p:cNvSpPr>
          <p:nvPr/>
        </p:nvSpPr>
        <p:spPr bwMode="auto">
          <a:xfrm>
            <a:off x="2151063" y="2292351"/>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2000" b="0" kern="0" dirty="0"/>
              <a:t>Date: 2020-11-9</a:t>
            </a:r>
          </a:p>
        </p:txBody>
      </p:sp>
      <p:sp>
        <p:nvSpPr>
          <p:cNvPr id="4103" name="Rectangle 4"/>
          <p:cNvSpPr>
            <a:spLocks noChangeArrowheads="1"/>
          </p:cNvSpPr>
          <p:nvPr/>
        </p:nvSpPr>
        <p:spPr bwMode="auto">
          <a:xfrm>
            <a:off x="2301875" y="26892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9pPr>
          </a:lstStyle>
          <a:p>
            <a:pPr>
              <a:spcBef>
                <a:spcPts val="500"/>
              </a:spcBef>
              <a:buNone/>
            </a:pPr>
            <a:r>
              <a:rPr lang="en-GB" altLang="en-US" sz="2000" b="0">
                <a:solidFill>
                  <a:srgbClr val="000000"/>
                </a:solidFill>
              </a:rPr>
              <a:t>Authors:</a:t>
            </a:r>
          </a:p>
        </p:txBody>
      </p:sp>
      <p:graphicFrame>
        <p:nvGraphicFramePr>
          <p:cNvPr id="4104" name="Object 3"/>
          <p:cNvGraphicFramePr>
            <a:graphicFrameLocks noChangeAspect="1"/>
          </p:cNvGraphicFramePr>
          <p:nvPr/>
        </p:nvGraphicFramePr>
        <p:xfrm>
          <a:off x="2300289" y="3062289"/>
          <a:ext cx="7177087" cy="2625725"/>
        </p:xfrm>
        <a:graphic>
          <a:graphicData uri="http://schemas.openxmlformats.org/presentationml/2006/ole">
            <mc:AlternateContent xmlns:mc="http://schemas.openxmlformats.org/markup-compatibility/2006">
              <mc:Choice xmlns:v="urn:schemas-microsoft-com:vml" Requires="v">
                <p:oleObj spid="_x0000_s12290" name="Document" r:id="rId4" imgW="8267030" imgH="3023616" progId="Word.Document.8">
                  <p:embed/>
                </p:oleObj>
              </mc:Choice>
              <mc:Fallback>
                <p:oleObj name="Document" r:id="rId4" imgW="8267030" imgH="3023616" progId="Word.Document.8">
                  <p:embed/>
                  <p:pic>
                    <p:nvPicPr>
                      <p:cNvPr id="410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0289" y="3062289"/>
                        <a:ext cx="7177087" cy="26257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Work Completed</a:t>
            </a:r>
          </a:p>
        </p:txBody>
      </p:sp>
      <p:sp>
        <p:nvSpPr>
          <p:cNvPr id="6147" name="Content Placeholder 2"/>
          <p:cNvSpPr>
            <a:spLocks noGrp="1"/>
          </p:cNvSpPr>
          <p:nvPr>
            <p:ph idx="1"/>
          </p:nvPr>
        </p:nvSpPr>
        <p:spPr>
          <a:xfrm>
            <a:off x="1447800" y="1600201"/>
            <a:ext cx="9372599" cy="4875213"/>
          </a:xfrm>
        </p:spPr>
        <p:txBody>
          <a:bodyPr/>
          <a:lstStyle/>
          <a:p>
            <a:endParaRPr lang="en-US" altLang="en-US" dirty="0"/>
          </a:p>
          <a:p>
            <a:pPr>
              <a:defRPr/>
            </a:pPr>
            <a:r>
              <a:rPr lang="en-US" altLang="en-US" dirty="0"/>
              <a:t>Approved 10-day SA recirculation letter ballot </a:t>
            </a:r>
            <a:br>
              <a:rPr lang="en-US" altLang="en-US" dirty="0"/>
            </a:br>
            <a:r>
              <a:rPr lang="en-US" altLang="en-US" dirty="0"/>
              <a:t>– Start after </a:t>
            </a:r>
            <a:r>
              <a:rPr lang="en-US" altLang="en-US" dirty="0" err="1"/>
              <a:t>TGay</a:t>
            </a:r>
            <a:r>
              <a:rPr lang="en-US" altLang="en-US" dirty="0"/>
              <a:t> SA recirc</a:t>
            </a:r>
          </a:p>
          <a:p>
            <a:pPr>
              <a:defRPr/>
            </a:pPr>
            <a:r>
              <a:rPr lang="en-US" altLang="en-US" dirty="0"/>
              <a:t>Approved EC report (11-20/1707r2) and re-affirmed </a:t>
            </a:r>
            <a:r>
              <a:rPr lang="en-US" altLang="en-US" dirty="0" err="1"/>
              <a:t>TGba</a:t>
            </a:r>
            <a:r>
              <a:rPr lang="en-US" altLang="en-US" dirty="0"/>
              <a:t> CSD</a:t>
            </a:r>
          </a:p>
          <a:p>
            <a:pPr>
              <a:defRPr/>
            </a:pPr>
            <a:r>
              <a:rPr lang="en-US" altLang="en-US" dirty="0"/>
              <a:t>Reviewed TG timeline</a:t>
            </a:r>
            <a:br>
              <a:rPr lang="en-US" altLang="en-US" dirty="0"/>
            </a:br>
            <a:r>
              <a:rPr lang="en-US" altLang="en-US" dirty="0"/>
              <a:t>- </a:t>
            </a:r>
            <a:r>
              <a:rPr lang="en-US" altLang="en-US" dirty="0" err="1"/>
              <a:t>RevCom</a:t>
            </a:r>
            <a:r>
              <a:rPr lang="en-US" altLang="en-US" dirty="0"/>
              <a:t> approval: March 2021</a:t>
            </a:r>
          </a:p>
          <a:p>
            <a:r>
              <a:rPr lang="en-US" altLang="en-US" dirty="0"/>
              <a:t>Agenda: doc:11-20/1622r3</a:t>
            </a:r>
          </a:p>
          <a:p>
            <a:endParaRPr lang="en-US" altLang="en-US" dirty="0"/>
          </a:p>
          <a:p>
            <a:endParaRPr lang="en-US" altLang="en-US" dirty="0"/>
          </a:p>
        </p:txBody>
      </p:sp>
      <p:sp>
        <p:nvSpPr>
          <p:cNvPr id="4" name="Date Placeholder 3"/>
          <p:cNvSpPr>
            <a:spLocks noGrp="1"/>
          </p:cNvSpPr>
          <p:nvPr>
            <p:ph type="dt" sz="quarter" idx="10"/>
          </p:nvPr>
        </p:nvSpPr>
        <p:spPr bwMode="auto">
          <a:xfrm>
            <a:off x="929218" y="332602"/>
            <a:ext cx="134011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November 2020</a:t>
            </a:r>
            <a:endParaRPr lang="en-US" dirty="0"/>
          </a:p>
        </p:txBody>
      </p:sp>
      <p:sp>
        <p:nvSpPr>
          <p:cNvPr id="5" name="Footer Placeholder 4"/>
          <p:cNvSpPr>
            <a:spLocks noGrp="1"/>
          </p:cNvSpPr>
          <p:nvPr>
            <p:ph type="ftr" sz="quarter" idx="11"/>
          </p:nvPr>
        </p:nvSpPr>
        <p:spPr bwMode="auto">
          <a:xfrm>
            <a:off x="7721601"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Minyoung Park (Intel Corp.)</a:t>
            </a:r>
          </a:p>
        </p:txBody>
      </p:sp>
      <p:sp>
        <p:nvSpPr>
          <p:cNvPr id="6150" name="Slide Number Placeholder 5"/>
          <p:cNvSpPr>
            <a:spLocks noGrp="1"/>
          </p:cNvSpPr>
          <p:nvPr>
            <p:ph type="sldNum" sz="quarter" idx="12"/>
          </p:nvPr>
        </p:nvSpPr>
        <p:spPr>
          <a:xfrm>
            <a:off x="7454397" y="6475413"/>
            <a:ext cx="43281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6001523C-0808-4A04-9D87-C76A4F12628C}" type="slidenum">
              <a:rPr lang="en-US" altLang="en-US" sz="1200" b="0"/>
              <a:pPr>
                <a:spcBef>
                  <a:spcPct val="0"/>
                </a:spcBef>
                <a:buFontTx/>
                <a:buNone/>
              </a:pPr>
              <a:t>102</a:t>
            </a:fld>
            <a:endParaRPr lang="en-US" altLang="en-US" sz="1200" b="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7"/>
          <p:cNvSpPr>
            <a:spLocks noGrp="1"/>
          </p:cNvSpPr>
          <p:nvPr>
            <p:ph type="title"/>
          </p:nvPr>
        </p:nvSpPr>
        <p:spPr/>
        <p:txBody>
          <a:bodyPr/>
          <a:lstStyle/>
          <a:p>
            <a:r>
              <a:rPr lang="en-US" altLang="en-US" dirty="0"/>
              <a:t>Plans</a:t>
            </a:r>
          </a:p>
        </p:txBody>
      </p:sp>
      <p:sp>
        <p:nvSpPr>
          <p:cNvPr id="33795" name="Content Placeholder 8"/>
          <p:cNvSpPr>
            <a:spLocks noGrp="1"/>
          </p:cNvSpPr>
          <p:nvPr>
            <p:ph idx="1"/>
          </p:nvPr>
        </p:nvSpPr>
        <p:spPr>
          <a:xfrm>
            <a:off x="2209800" y="2133600"/>
            <a:ext cx="8153400" cy="4114800"/>
          </a:xfrm>
        </p:spPr>
        <p:txBody>
          <a:bodyPr/>
          <a:lstStyle/>
          <a:p>
            <a:pPr>
              <a:defRPr/>
            </a:pPr>
            <a:r>
              <a:rPr lang="en-US" altLang="en-US" sz="2800" dirty="0"/>
              <a:t>2020</a:t>
            </a:r>
          </a:p>
          <a:p>
            <a:pPr lvl="1">
              <a:defRPr/>
            </a:pPr>
            <a:r>
              <a:rPr lang="en-US" altLang="en-US" sz="2400" dirty="0"/>
              <a:t>Early December: D8.0 Recirc/Unchanged recirc </a:t>
            </a:r>
          </a:p>
          <a:p>
            <a:pPr lvl="2">
              <a:defRPr/>
            </a:pPr>
            <a:r>
              <a:rPr lang="en-US" altLang="en-US" sz="2000" dirty="0"/>
              <a:t>After 11ay recirc starts; est. Dec. 1-10</a:t>
            </a:r>
          </a:p>
          <a:p>
            <a:pPr>
              <a:defRPr/>
            </a:pPr>
            <a:r>
              <a:rPr lang="en-US" altLang="en-US" sz="2800" dirty="0"/>
              <a:t>2021</a:t>
            </a:r>
          </a:p>
          <a:p>
            <a:pPr lvl="1">
              <a:defRPr/>
            </a:pPr>
            <a:r>
              <a:rPr lang="en-US" altLang="en-US" sz="2400" dirty="0"/>
              <a:t>February 12 – Post draft to </a:t>
            </a:r>
            <a:r>
              <a:rPr lang="en-US" altLang="en-US" sz="2400" dirty="0" err="1"/>
              <a:t>RevCom</a:t>
            </a:r>
            <a:r>
              <a:rPr lang="en-US" altLang="en-US" sz="2400" dirty="0"/>
              <a:t> by this date</a:t>
            </a:r>
          </a:p>
          <a:p>
            <a:pPr lvl="1">
              <a:defRPr/>
            </a:pPr>
            <a:r>
              <a:rPr lang="en-US" altLang="en-US" sz="2400" dirty="0"/>
              <a:t>March: </a:t>
            </a:r>
            <a:r>
              <a:rPr lang="en-US" altLang="en-US" sz="2400" dirty="0" err="1"/>
              <a:t>RevCom</a:t>
            </a:r>
            <a:r>
              <a:rPr lang="en-US" altLang="en-US" sz="2400" dirty="0"/>
              <a:t>/SASB approval</a:t>
            </a:r>
          </a:p>
          <a:p>
            <a:pPr>
              <a:defRPr/>
            </a:pPr>
            <a:endParaRPr lang="en-US" altLang="en-US" sz="2800" dirty="0"/>
          </a:p>
          <a:p>
            <a:pPr marL="0" indent="0">
              <a:buNone/>
              <a:defRPr/>
            </a:pPr>
            <a:endParaRPr lang="en-US" altLang="en-US" sz="2800" dirty="0"/>
          </a:p>
          <a:p>
            <a:pPr>
              <a:defRPr/>
            </a:pPr>
            <a:endParaRPr lang="en-US" altLang="en-US" sz="2800" dirty="0"/>
          </a:p>
        </p:txBody>
      </p:sp>
      <p:sp>
        <p:nvSpPr>
          <p:cNvPr id="5" name="Date Placeholder 4"/>
          <p:cNvSpPr>
            <a:spLocks noGrp="1"/>
          </p:cNvSpPr>
          <p:nvPr>
            <p:ph type="dt" sz="quarter" idx="10"/>
          </p:nvPr>
        </p:nvSpPr>
        <p:spPr bwMode="auto">
          <a:xfrm>
            <a:off x="929218" y="332602"/>
            <a:ext cx="134011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November 2020</a:t>
            </a:r>
            <a:endParaRPr lang="en-US" dirty="0"/>
          </a:p>
        </p:txBody>
      </p:sp>
      <p:sp>
        <p:nvSpPr>
          <p:cNvPr id="6" name="Footer Placeholder 5"/>
          <p:cNvSpPr>
            <a:spLocks noGrp="1"/>
          </p:cNvSpPr>
          <p:nvPr>
            <p:ph type="ftr" sz="quarter" idx="11"/>
          </p:nvPr>
        </p:nvSpPr>
        <p:spPr bwMode="auto">
          <a:xfrm>
            <a:off x="7721601"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Minyoung Park (Intel Corp.)</a:t>
            </a:r>
          </a:p>
        </p:txBody>
      </p:sp>
      <p:sp>
        <p:nvSpPr>
          <p:cNvPr id="7174" name="Slide Number Placeholder 6"/>
          <p:cNvSpPr>
            <a:spLocks noGrp="1"/>
          </p:cNvSpPr>
          <p:nvPr>
            <p:ph type="sldNum" sz="quarter" idx="12"/>
          </p:nvPr>
        </p:nvSpPr>
        <p:spPr>
          <a:xfrm>
            <a:off x="7454397" y="6475413"/>
            <a:ext cx="43281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1FE51C9A-CBBC-467B-BF25-688AD0302282}" type="slidenum">
              <a:rPr lang="en-US" altLang="en-US" sz="1200" b="0"/>
              <a:pPr>
                <a:spcBef>
                  <a:spcPct val="0"/>
                </a:spcBef>
                <a:buFontTx/>
                <a:buNone/>
              </a:pPr>
              <a:t>103</a:t>
            </a:fld>
            <a:endParaRPr lang="en-US" altLang="en-US" sz="1200" b="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November 2020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2020-11-08</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13314" name="Document" r:id="rId4" imgW="10440870" imgH="2539535" progId="Word.Document.8">
                  <p:embed/>
                </p:oleObj>
              </mc:Choice>
              <mc:Fallback>
                <p:oleObj name="Document" r:id="rId4" imgW="10440870" imgH="2539535" progId="Word.Document.8">
                  <p:embed/>
                  <p:pic>
                    <p:nvPicPr>
                      <p:cNvPr id="3075" name="Object 3"/>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3F140659-E5AD-445E-BBD8-48D91A741A61}"/>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079A56BF-CD53-426B-BF9C-DCEE11EFCED5}"/>
              </a:ext>
            </a:extLst>
          </p:cNvPr>
          <p:cNvSpPr>
            <a:spLocks noGrp="1"/>
          </p:cNvSpPr>
          <p:nvPr>
            <p:ph type="sldNum" idx="12"/>
          </p:nvPr>
        </p:nvSpPr>
        <p:spPr/>
        <p:txBody>
          <a:bodyPr/>
          <a:lstStyle/>
          <a:p>
            <a:r>
              <a:rPr lang="en-GB"/>
              <a:t>Slide </a:t>
            </a:r>
            <a:fld id="{DE40C9FC-4879-4F20-9ECA-A574A90476B7}" type="slidenum">
              <a:rPr lang="en-GB" smtClean="0"/>
              <a:pPr/>
              <a:t>104</a:t>
            </a:fld>
            <a:endParaRPr lang="en-GB"/>
          </a:p>
        </p:txBody>
      </p:sp>
      <p:sp>
        <p:nvSpPr>
          <p:cNvPr id="4" name="Date Placeholder 3">
            <a:extLst>
              <a:ext uri="{FF2B5EF4-FFF2-40B4-BE49-F238E27FC236}">
                <a16:creationId xmlns:a16="http://schemas.microsoft.com/office/drawing/2014/main" id="{4D61FF86-F64C-4418-B361-560CCCCB2239}"/>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27243232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November 2020 session.</a:t>
            </a:r>
          </a:p>
        </p:txBody>
      </p:sp>
      <p:sp>
        <p:nvSpPr>
          <p:cNvPr id="2" name="Footer Placeholder 1">
            <a:extLst>
              <a:ext uri="{FF2B5EF4-FFF2-40B4-BE49-F238E27FC236}">
                <a16:creationId xmlns:a16="http://schemas.microsoft.com/office/drawing/2014/main" id="{5150E369-D671-4692-8380-1D892C128724}"/>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B740884C-DB18-4CFC-95E1-E42E9AADDF26}"/>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7" name="Date Placeholder 6">
            <a:extLst>
              <a:ext uri="{FF2B5EF4-FFF2-40B4-BE49-F238E27FC236}">
                <a16:creationId xmlns:a16="http://schemas.microsoft.com/office/drawing/2014/main" id="{710305F8-88BE-48AC-96B0-91EE391B6B8E}"/>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7890945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activities at the November meeting</a:t>
            </a:r>
          </a:p>
        </p:txBody>
      </p:sp>
      <p:sp>
        <p:nvSpPr>
          <p:cNvPr id="3" name="Content Placeholder 2"/>
          <p:cNvSpPr>
            <a:spLocks noGrp="1"/>
          </p:cNvSpPr>
          <p:nvPr>
            <p:ph idx="1"/>
          </p:nvPr>
        </p:nvSpPr>
        <p:spPr>
          <a:xfrm>
            <a:off x="632267" y="1484784"/>
            <a:ext cx="11026949" cy="4113213"/>
          </a:xfrm>
        </p:spPr>
        <p:txBody>
          <a:bodyPr/>
          <a:lstStyle/>
          <a:p>
            <a:pPr marL="457200" lvl="1" indent="0">
              <a:buFontTx/>
              <a:buNone/>
              <a:defRPr/>
            </a:pPr>
            <a:r>
              <a:rPr lang="en-US" altLang="en-US" sz="2400" b="1" u="sng" dirty="0"/>
              <a:t>Content</a:t>
            </a:r>
          </a:p>
          <a:p>
            <a:pPr marL="457200" lvl="1" indent="0">
              <a:buFontTx/>
              <a:buNone/>
              <a:defRPr/>
            </a:pPr>
            <a:r>
              <a:rPr lang="en-GB" altLang="en-US" dirty="0"/>
              <a:t>Approved:</a:t>
            </a:r>
          </a:p>
          <a:p>
            <a:pPr marL="800100" lvl="1" indent="-342900">
              <a:buFont typeface="Arial" panose="020B0604020202020204" pitchFamily="34" charset="0"/>
              <a:buChar char="•"/>
              <a:defRPr/>
            </a:pPr>
            <a:r>
              <a:rPr lang="en-GB" altLang="en-US" dirty="0"/>
              <a:t>Comment resolution on all except 5 collected comments for D0.2</a:t>
            </a:r>
          </a:p>
          <a:p>
            <a:pPr marL="800100" lvl="1" indent="-342900">
              <a:buFont typeface="Arial" panose="020B0604020202020204" pitchFamily="34" charset="0"/>
              <a:buChar char="•"/>
              <a:defRPr/>
            </a:pPr>
            <a:r>
              <a:rPr lang="en-GB" altLang="en-US" dirty="0"/>
              <a:t>New timeline agreed – target WG LB for July 2021</a:t>
            </a:r>
          </a:p>
          <a:p>
            <a:pPr marL="457200" lvl="1" indent="0">
              <a:defRPr/>
            </a:pPr>
            <a:endParaRPr lang="en-GB" altLang="en-US" dirty="0"/>
          </a:p>
          <a:p>
            <a:pPr marL="457200" lvl="1" indent="0">
              <a:defRPr/>
            </a:pPr>
            <a:r>
              <a:rPr lang="en-GB" altLang="en-US" dirty="0"/>
              <a:t>The committee completed its agenda items for the meeting. </a:t>
            </a:r>
          </a:p>
          <a:p>
            <a:pPr marL="800100" lvl="1" indent="-342900" algn="just">
              <a:buFont typeface="Arial" panose="020B0604020202020204" pitchFamily="34" charset="0"/>
              <a:buChar char="•"/>
              <a:defRPr/>
            </a:pPr>
            <a:r>
              <a:rPr lang="en-GB" altLang="en-US" dirty="0"/>
              <a:t>Role of CCA in LC discussed and high level concepts articulated </a:t>
            </a:r>
          </a:p>
          <a:p>
            <a:pPr marL="800100" lvl="1" indent="-342900" algn="just">
              <a:buFont typeface="Arial" panose="020B0604020202020204" pitchFamily="34" charset="0"/>
              <a:buChar char="•"/>
              <a:defRPr/>
            </a:pPr>
            <a:r>
              <a:rPr lang="en-GB" altLang="en-US" dirty="0"/>
              <a:t>Text for mandatory MAC for LC presented and feedback received on possible improvements</a:t>
            </a:r>
          </a:p>
          <a:p>
            <a:pPr marL="800100" lvl="1" indent="-342900" algn="just">
              <a:buFont typeface="Arial" panose="020B0604020202020204" pitchFamily="34" charset="0"/>
              <a:buChar char="•"/>
              <a:defRPr/>
            </a:pPr>
            <a:r>
              <a:rPr lang="en-GB" altLang="en-US" dirty="0"/>
              <a:t>High level concepts for LC HE MAC changes discussed</a:t>
            </a:r>
          </a:p>
          <a:p>
            <a:pPr marL="800100" lvl="1" indent="-342900" algn="just">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11-20/1626r3.</a:t>
            </a:r>
          </a:p>
          <a:p>
            <a:pPr marL="457200" lvl="1" indent="0">
              <a:buFontTx/>
              <a:buNone/>
              <a:defRPr/>
            </a:pPr>
            <a:r>
              <a:rPr lang="en-US" altLang="en-US" b="1" dirty="0"/>
              <a:t>Minutes of the meeting are available in doc. 11-20/1811r0.</a:t>
            </a:r>
          </a:p>
        </p:txBody>
      </p:sp>
      <p:sp>
        <p:nvSpPr>
          <p:cNvPr id="7" name="Footer Placeholder 6">
            <a:extLst>
              <a:ext uri="{FF2B5EF4-FFF2-40B4-BE49-F238E27FC236}">
                <a16:creationId xmlns:a16="http://schemas.microsoft.com/office/drawing/2014/main" id="{47BA96F5-AF22-407E-AA92-D87B7DBEA037}"/>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80932486-86B9-4DAC-B281-D704FFB98F8B}"/>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9" name="Date Placeholder 8">
            <a:extLst>
              <a:ext uri="{FF2B5EF4-FFF2-40B4-BE49-F238E27FC236}">
                <a16:creationId xmlns:a16="http://schemas.microsoft.com/office/drawing/2014/main" id="{48364460-30E0-4152-A002-CBDDED5E71F9}"/>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806694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2267" y="1628800"/>
            <a:ext cx="11026949" cy="4113213"/>
          </a:xfrm>
        </p:spPr>
        <p:txBody>
          <a:bodyPr/>
          <a:lstStyle/>
          <a:p>
            <a:pPr marL="800100" lvl="1" indent="-342900">
              <a:buFont typeface="Arial" panose="020B0604020202020204" pitchFamily="34" charset="0"/>
              <a:buChar char="•"/>
              <a:defRPr/>
            </a:pPr>
            <a:r>
              <a:rPr lang="en-GB" altLang="en-US" sz="2400" dirty="0"/>
              <a:t>Review WG comments</a:t>
            </a:r>
          </a:p>
          <a:p>
            <a:pPr marL="800100" lvl="1" indent="-342900">
              <a:buFont typeface="Arial" panose="020B0604020202020204" pitchFamily="34" charset="0"/>
              <a:buChar char="•"/>
              <a:defRPr/>
            </a:pPr>
            <a:r>
              <a:rPr lang="en-GB" altLang="en-US" sz="2400" dirty="0"/>
              <a:t>Agree Mandatory LC MAC text</a:t>
            </a:r>
          </a:p>
          <a:p>
            <a:pPr marL="800100" lvl="1" indent="-342900">
              <a:buFont typeface="Arial" panose="020B0604020202020204" pitchFamily="34" charset="0"/>
              <a:buChar char="•"/>
              <a:defRPr/>
            </a:pPr>
            <a:r>
              <a:rPr lang="en-GB" altLang="en-US" sz="2400" dirty="0"/>
              <a:t>Review LC HE </a:t>
            </a:r>
            <a:r>
              <a:rPr lang="en-GB" altLang="en-US" sz="2400"/>
              <a:t>MAC proposal</a:t>
            </a:r>
            <a:endParaRPr lang="en-GB" altLang="en-US" sz="2400" dirty="0"/>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r>
              <a:rPr lang="en-GB" altLang="en-US" sz="2400" dirty="0"/>
              <a:t>Teleconference plans:</a:t>
            </a:r>
          </a:p>
          <a:p>
            <a:pPr marL="1200150" lvl="2" indent="-342900">
              <a:buFont typeface="Arial" panose="020B0604020202020204" pitchFamily="34" charset="0"/>
              <a:buChar char="•"/>
              <a:defRPr/>
            </a:pPr>
            <a:r>
              <a:rPr lang="en-GB" altLang="en-US" sz="2200" dirty="0"/>
              <a:t>10 day notice</a:t>
            </a:r>
          </a:p>
          <a:p>
            <a:pPr marL="1200150" lvl="2" indent="-342900">
              <a:buFont typeface="Arial" panose="020B0604020202020204" pitchFamily="34" charset="0"/>
              <a:buChar char="•"/>
              <a:defRPr/>
            </a:pPr>
            <a:endParaRPr lang="en-GB" altLang="en-US" sz="2200" dirty="0"/>
          </a:p>
        </p:txBody>
      </p:sp>
      <p:sp>
        <p:nvSpPr>
          <p:cNvPr id="7" name="Footer Placeholder 6">
            <a:extLst>
              <a:ext uri="{FF2B5EF4-FFF2-40B4-BE49-F238E27FC236}">
                <a16:creationId xmlns:a16="http://schemas.microsoft.com/office/drawing/2014/main" id="{D1E20CF3-18A2-4249-A12C-0F8D671FA9C2}"/>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19255E3A-01D3-411C-8D49-7045B61A5115}"/>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9" name="Date Placeholder 8">
            <a:extLst>
              <a:ext uri="{FF2B5EF4-FFF2-40B4-BE49-F238E27FC236}">
                <a16:creationId xmlns:a16="http://schemas.microsoft.com/office/drawing/2014/main" id="{38063FCD-F40D-4AFB-811C-84C32A3BD621}"/>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781810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2020-11-09</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14338" name="Dokument" r:id="rId4" imgW="8255000" imgH="2514600" progId="Word.Document.8">
                  <p:embed/>
                </p:oleObj>
              </mc:Choice>
              <mc:Fallback>
                <p:oleObj name="Dokument" r:id="rId4" imgW="8255000" imgH="2514600" progId="Word.Document.8">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DFA79D83-AF66-4748-A773-4AE3CB5794B6}"/>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DAE573C7-5B35-44A2-80C5-32F1033A1577}"/>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4" name="Date Placeholder 3">
            <a:extLst>
              <a:ext uri="{FF2B5EF4-FFF2-40B4-BE49-F238E27FC236}">
                <a16:creationId xmlns:a16="http://schemas.microsoft.com/office/drawing/2014/main" id="{2B705357-3EBB-4373-A65B-1E212A06F4E5}"/>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2325123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November 2020.</a:t>
            </a:r>
          </a:p>
        </p:txBody>
      </p:sp>
      <p:sp>
        <p:nvSpPr>
          <p:cNvPr id="2" name="Footer Placeholder 1">
            <a:extLst>
              <a:ext uri="{FF2B5EF4-FFF2-40B4-BE49-F238E27FC236}">
                <a16:creationId xmlns:a16="http://schemas.microsoft.com/office/drawing/2014/main" id="{78C20613-28A0-4ED7-9916-20ACDB1C05E0}"/>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BC48EFC3-F259-414E-9295-D1668011A13C}"/>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7" name="Date Placeholder 6">
            <a:extLst>
              <a:ext uri="{FF2B5EF4-FFF2-40B4-BE49-F238E27FC236}">
                <a16:creationId xmlns:a16="http://schemas.microsoft.com/office/drawing/2014/main" id="{D62D7F24-AD12-4337-8325-D6897B5749CE}"/>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1190416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Editors meeting</a:t>
            </a:r>
          </a:p>
        </p:txBody>
      </p:sp>
      <p:sp>
        <p:nvSpPr>
          <p:cNvPr id="3" name="Content Placeholder 2"/>
          <p:cNvSpPr>
            <a:spLocks noGrp="1"/>
          </p:cNvSpPr>
          <p:nvPr>
            <p:ph idx="1"/>
          </p:nvPr>
        </p:nvSpPr>
        <p:spPr/>
        <p:txBody>
          <a:bodyPr/>
          <a:lstStyle/>
          <a:p>
            <a:r>
              <a:rPr lang="en-US" dirty="0"/>
              <a:t>Roll Call / Contacts / Reflector</a:t>
            </a:r>
          </a:p>
          <a:p>
            <a:r>
              <a:rPr lang="en-US" dirty="0"/>
              <a:t>Brief status report</a:t>
            </a:r>
          </a:p>
          <a:p>
            <a:r>
              <a:rPr lang="en-US" dirty="0"/>
              <a:t>Draft Numbering</a:t>
            </a:r>
          </a:p>
          <a:p>
            <a:r>
              <a:rPr lang="en-US" dirty="0"/>
              <a:t>802.11 Mandatory Draft Review before SB</a:t>
            </a:r>
          </a:p>
          <a:p>
            <a:r>
              <a:rPr lang="en-US" dirty="0"/>
              <a:t>WG Style Guide for 802.11 draft 09/1034r16</a:t>
            </a:r>
          </a:p>
          <a:p>
            <a:r>
              <a:rPr lang="en-US" dirty="0"/>
              <a:t>Review WG Style Guide and </a:t>
            </a:r>
            <a:r>
              <a:rPr lang="en-US" dirty="0" err="1"/>
              <a:t>REVmd</a:t>
            </a:r>
            <a:r>
              <a:rPr lang="en-US" dirty="0"/>
              <a:t> practice</a:t>
            </a:r>
          </a:p>
          <a:p>
            <a:endParaRPr lang="en-US"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11</a:t>
            </a:fld>
            <a:endParaRPr lang="en-GB" dirty="0"/>
          </a:p>
        </p:txBody>
      </p:sp>
      <p:sp>
        <p:nvSpPr>
          <p:cNvPr id="5" name="Footer Placeholder 4"/>
          <p:cNvSpPr>
            <a:spLocks noGrp="1"/>
          </p:cNvSpPr>
          <p:nvPr>
            <p:ph type="ftr" idx="14"/>
          </p:nvPr>
        </p:nvSpPr>
        <p:spPr/>
        <p:txBody>
          <a:bodyPr/>
          <a:lstStyle/>
          <a:p>
            <a:r>
              <a:rPr lang="en-GB" dirty="0"/>
              <a:t>Peter Ecclesine (Cisco Systems)</a:t>
            </a:r>
          </a:p>
        </p:txBody>
      </p:sp>
      <p:sp>
        <p:nvSpPr>
          <p:cNvPr id="6" name="Date Placeholder 5"/>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9687203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p:txBody>
          <a:bodyPr/>
          <a:lstStyle/>
          <a:p>
            <a:pPr marL="0" indent="0"/>
            <a:r>
              <a:rPr lang="en-US" sz="2133" dirty="0">
                <a:solidFill>
                  <a:schemeClr val="tx1"/>
                </a:solidFill>
              </a:rPr>
              <a:t>Goal for the week:</a:t>
            </a:r>
          </a:p>
          <a:p>
            <a:pPr>
              <a:buFont typeface="Arial" panose="020B0604020202020204" pitchFamily="34" charset="0"/>
              <a:buChar char="•"/>
            </a:pPr>
            <a:r>
              <a:rPr lang="en-US" sz="2133" dirty="0">
                <a:solidFill>
                  <a:schemeClr val="tx1"/>
                </a:solidFill>
              </a:rPr>
              <a:t>Approval of meeting minutes</a:t>
            </a:r>
          </a:p>
          <a:p>
            <a:pPr>
              <a:buFont typeface="Arial" panose="020B0604020202020204" pitchFamily="34" charset="0"/>
              <a:buChar char="•"/>
            </a:pPr>
            <a:r>
              <a:rPr lang="en-US" sz="2133" dirty="0">
                <a:solidFill>
                  <a:schemeClr val="tx1"/>
                </a:solidFill>
              </a:rPr>
              <a:t>Finalize </a:t>
            </a:r>
            <a:r>
              <a:rPr lang="en-US" sz="2133" dirty="0" err="1">
                <a:solidFill>
                  <a:schemeClr val="tx1"/>
                </a:solidFill>
              </a:rPr>
              <a:t>TGbc</a:t>
            </a:r>
            <a:r>
              <a:rPr lang="en-US" sz="2133" dirty="0">
                <a:solidFill>
                  <a:schemeClr val="tx1"/>
                </a:solidFill>
              </a:rPr>
              <a:t> draft to go to WG LB</a:t>
            </a:r>
          </a:p>
          <a:p>
            <a:pPr lvl="1">
              <a:buFont typeface="Arial" panose="020B0604020202020204" pitchFamily="34" charset="0"/>
              <a:buChar char="•"/>
            </a:pPr>
            <a:r>
              <a:rPr lang="en-US" sz="1867" dirty="0">
                <a:solidFill>
                  <a:schemeClr val="tx1"/>
                </a:solidFill>
              </a:rPr>
              <a:t>Motion to approve contributions to </a:t>
            </a:r>
            <a:r>
              <a:rPr lang="en-US" sz="1867" dirty="0" err="1">
                <a:solidFill>
                  <a:schemeClr val="tx1"/>
                </a:solidFill>
              </a:rPr>
              <a:t>Cls</a:t>
            </a:r>
            <a:r>
              <a:rPr lang="en-US" sz="1867" dirty="0">
                <a:solidFill>
                  <a:schemeClr val="tx1"/>
                </a:solidFill>
              </a:rPr>
              <a:t>. 6</a:t>
            </a:r>
          </a:p>
          <a:p>
            <a:pPr lvl="1">
              <a:buFont typeface="Arial" panose="020B0604020202020204" pitchFamily="34" charset="0"/>
              <a:buChar char="•"/>
            </a:pPr>
            <a:r>
              <a:rPr lang="en-US" sz="1867" dirty="0">
                <a:solidFill>
                  <a:schemeClr val="tx1"/>
                </a:solidFill>
              </a:rPr>
              <a:t>Discussion and approval of PICS and MIBS Section</a:t>
            </a:r>
          </a:p>
          <a:p>
            <a:pPr>
              <a:buFont typeface="Arial" panose="020B0604020202020204" pitchFamily="34" charset="0"/>
              <a:buChar char="•"/>
            </a:pPr>
            <a:r>
              <a:rPr lang="en-US" sz="2133" dirty="0">
                <a:solidFill>
                  <a:schemeClr val="tx1"/>
                </a:solidFill>
              </a:rPr>
              <a:t>Motion for WG letter ballot</a:t>
            </a:r>
          </a:p>
          <a:p>
            <a:pPr>
              <a:buFont typeface="Arial" panose="020B0604020202020204" pitchFamily="34" charset="0"/>
              <a:buChar char="•"/>
            </a:pPr>
            <a:endParaRPr lang="en-US" sz="2133" dirty="0">
              <a:solidFill>
                <a:schemeClr val="tx1"/>
              </a:solidFill>
            </a:endParaRPr>
          </a:p>
          <a:p>
            <a:pPr marL="0" indent="0"/>
            <a:r>
              <a:rPr lang="en-US" sz="2133" dirty="0">
                <a:solidFill>
                  <a:schemeClr val="tx1"/>
                </a:solidFill>
              </a:rPr>
              <a:t>Accomplishments</a:t>
            </a:r>
          </a:p>
          <a:p>
            <a:pPr marL="380990" indent="-380990">
              <a:buFont typeface="Arial" panose="020B0604020202020204" pitchFamily="34" charset="0"/>
              <a:buChar char="•"/>
            </a:pPr>
            <a:r>
              <a:rPr lang="en-US" sz="2133" dirty="0">
                <a:solidFill>
                  <a:schemeClr val="tx1"/>
                </a:solidFill>
              </a:rPr>
              <a:t>Group met 3 times this week</a:t>
            </a:r>
          </a:p>
          <a:p>
            <a:pPr marL="380990" indent="-380990">
              <a:buFont typeface="Arial" panose="020B0604020202020204" pitchFamily="34" charset="0"/>
              <a:buChar char="•"/>
            </a:pPr>
            <a:r>
              <a:rPr lang="en-US" sz="2133" u="sng" dirty="0">
                <a:solidFill>
                  <a:schemeClr val="tx1"/>
                </a:solidFill>
              </a:rPr>
              <a:t>All goals achieved</a:t>
            </a:r>
            <a:r>
              <a:rPr lang="en-US" sz="2133" dirty="0">
                <a:solidFill>
                  <a:schemeClr val="tx1"/>
                </a:solidFill>
              </a:rPr>
              <a:t>: Motion for WG LB and Re-Affirmation of SFD passed in TG</a:t>
            </a:r>
          </a:p>
          <a:p>
            <a:pPr marL="380990" indent="-380990">
              <a:buFont typeface="Arial" panose="020B0604020202020204" pitchFamily="34" charset="0"/>
              <a:buChar char="•"/>
            </a:pPr>
            <a:r>
              <a:rPr lang="en-US" sz="2133" dirty="0">
                <a:solidFill>
                  <a:schemeClr val="tx1"/>
                </a:solidFill>
              </a:rPr>
              <a:t>Started preparation for discussions with ARC in upcoming </a:t>
            </a:r>
            <a:r>
              <a:rPr lang="en-US" sz="2133" dirty="0" err="1">
                <a:solidFill>
                  <a:schemeClr val="tx1"/>
                </a:solidFill>
              </a:rPr>
              <a:t>telcos</a:t>
            </a:r>
            <a:endParaRPr lang="en-US" sz="2133" dirty="0">
              <a:solidFill>
                <a:schemeClr val="tx1"/>
              </a:solidFill>
            </a:endParaRPr>
          </a:p>
        </p:txBody>
      </p:sp>
      <p:sp>
        <p:nvSpPr>
          <p:cNvPr id="7" name="Footer Placeholder 6">
            <a:extLst>
              <a:ext uri="{FF2B5EF4-FFF2-40B4-BE49-F238E27FC236}">
                <a16:creationId xmlns:a16="http://schemas.microsoft.com/office/drawing/2014/main" id="{BA746B41-5B5D-4C4D-90A0-8A3653DF0BBC}"/>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9D400DF2-B0C0-4646-BA4B-4B370D6F8A80}"/>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9" name="Date Placeholder 8">
            <a:extLst>
              <a:ext uri="{FF2B5EF4-FFF2-40B4-BE49-F238E27FC236}">
                <a16:creationId xmlns:a16="http://schemas.microsoft.com/office/drawing/2014/main" id="{1C5B6477-823B-41EA-8301-2F52547490CF}"/>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0138918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January 2020 &amp; Upcoming </a:t>
            </a:r>
            <a:r>
              <a:rPr lang="en-US" dirty="0" err="1"/>
              <a:t>Telcos</a:t>
            </a:r>
            <a:endParaRPr lang="en-US" dirty="0"/>
          </a:p>
        </p:txBody>
      </p:sp>
      <p:sp>
        <p:nvSpPr>
          <p:cNvPr id="10242" name="Rectangle 2"/>
          <p:cNvSpPr>
            <a:spLocks noGrp="1" noChangeArrowheads="1"/>
          </p:cNvSpPr>
          <p:nvPr>
            <p:ph type="body" idx="1"/>
          </p:nvPr>
        </p:nvSpPr>
        <p:spPr>
          <a:xfrm>
            <a:off x="911423" y="1981202"/>
            <a:ext cx="10463599" cy="4208463"/>
          </a:xfrm>
          <a:ln/>
        </p:spPr>
        <p:txBody>
          <a:bodyPr/>
          <a:lstStyle/>
          <a:p>
            <a:pPr marL="0" indent="0"/>
            <a:r>
              <a:rPr lang="en-US" dirty="0">
                <a:solidFill>
                  <a:schemeClr val="tx1"/>
                </a:solidFill>
              </a:rPr>
              <a:t>January 2020 meeting</a:t>
            </a:r>
          </a:p>
          <a:p>
            <a:pPr marL="380990" indent="-380990">
              <a:buFont typeface="Arial" panose="020B0604020202020204" pitchFamily="34" charset="0"/>
              <a:buChar char="•"/>
            </a:pPr>
            <a:r>
              <a:rPr lang="en-US" dirty="0">
                <a:solidFill>
                  <a:schemeClr val="tx1"/>
                </a:solidFill>
              </a:rPr>
              <a:t>Comment resolution from WG LB</a:t>
            </a:r>
          </a:p>
          <a:p>
            <a:pPr marL="380990" indent="-380990">
              <a:buFont typeface="Arial" panose="020B0604020202020204" pitchFamily="34" charset="0"/>
              <a:buChar char="•"/>
            </a:pPr>
            <a:endParaRPr lang="en-US" dirty="0">
              <a:solidFill>
                <a:schemeClr val="tx1"/>
              </a:solidFill>
            </a:endParaRPr>
          </a:p>
          <a:p>
            <a:pPr marL="0" indent="0"/>
            <a:r>
              <a:rPr lang="en-US" dirty="0" err="1">
                <a:solidFill>
                  <a:schemeClr val="tx1"/>
                </a:solidFill>
              </a:rPr>
              <a:t>Telcos</a:t>
            </a:r>
            <a:endParaRPr lang="en-US" dirty="0">
              <a:solidFill>
                <a:schemeClr val="tx1"/>
              </a:solidFill>
            </a:endParaRPr>
          </a:p>
          <a:p>
            <a:pPr marL="380990" indent="-380990">
              <a:buFont typeface="Arial" panose="020B0604020202020204" pitchFamily="34" charset="0"/>
              <a:buChar char="•"/>
            </a:pPr>
            <a:r>
              <a:rPr lang="en-US" dirty="0">
                <a:solidFill>
                  <a:schemeClr val="tx1"/>
                </a:solidFill>
              </a:rPr>
              <a:t>Date &amp; Time</a:t>
            </a:r>
          </a:p>
          <a:p>
            <a:pPr marL="781031" lvl="1" indent="-380990">
              <a:buFont typeface="Arial" panose="020B0604020202020204" pitchFamily="34" charset="0"/>
              <a:buChar char="•"/>
            </a:pPr>
            <a:r>
              <a:rPr lang="en-US" dirty="0">
                <a:solidFill>
                  <a:schemeClr val="tx1"/>
                </a:solidFill>
              </a:rPr>
              <a:t>Tuesdays, 10:00h ET, 1 hour, with 10-day notice</a:t>
            </a:r>
          </a:p>
          <a:p>
            <a:pPr marL="781031" lvl="1" indent="-380990">
              <a:buFont typeface="Arial" panose="020B0604020202020204" pitchFamily="34" charset="0"/>
              <a:buChar char="•"/>
            </a:pPr>
            <a:r>
              <a:rPr lang="en-US" dirty="0">
                <a:solidFill>
                  <a:schemeClr val="tx1"/>
                </a:solidFill>
              </a:rPr>
              <a:t>Announced </a:t>
            </a:r>
            <a:r>
              <a:rPr lang="en-US" dirty="0" err="1">
                <a:solidFill>
                  <a:schemeClr val="tx1"/>
                </a:solidFill>
              </a:rPr>
              <a:t>telcos</a:t>
            </a:r>
            <a:r>
              <a:rPr lang="en-US" dirty="0">
                <a:solidFill>
                  <a:schemeClr val="tx1"/>
                </a:solidFill>
              </a:rPr>
              <a:t>: </a:t>
            </a:r>
          </a:p>
          <a:p>
            <a:pPr marL="1181070" lvl="2" indent="-380990">
              <a:buFont typeface="Arial" panose="020B0604020202020204" pitchFamily="34" charset="0"/>
              <a:buChar char="•"/>
            </a:pPr>
            <a:r>
              <a:rPr lang="en-US" sz="2000" dirty="0">
                <a:solidFill>
                  <a:schemeClr val="tx1"/>
                </a:solidFill>
              </a:rPr>
              <a:t>November 17, 24 – general discussion </a:t>
            </a:r>
            <a:r>
              <a:rPr lang="en-US" sz="2000" dirty="0" err="1">
                <a:solidFill>
                  <a:schemeClr val="tx1"/>
                </a:solidFill>
              </a:rPr>
              <a:t>ARChitecture</a:t>
            </a:r>
            <a:endParaRPr lang="en-US" sz="2000" dirty="0">
              <a:solidFill>
                <a:schemeClr val="tx1"/>
              </a:solidFill>
            </a:endParaRPr>
          </a:p>
          <a:p>
            <a:pPr marL="1181070" lvl="2" indent="-380990">
              <a:buFont typeface="Arial" panose="020B0604020202020204" pitchFamily="34" charset="0"/>
              <a:buChar char="•"/>
            </a:pPr>
            <a:r>
              <a:rPr lang="en-US" sz="2000" dirty="0">
                <a:solidFill>
                  <a:schemeClr val="tx1"/>
                </a:solidFill>
              </a:rPr>
              <a:t>December 1, 8, 15 – topic </a:t>
            </a:r>
            <a:r>
              <a:rPr lang="en-US" sz="2000" dirty="0" err="1">
                <a:solidFill>
                  <a:schemeClr val="tx1"/>
                </a:solidFill>
              </a:rPr>
              <a:t>tbd</a:t>
            </a:r>
            <a:r>
              <a:rPr lang="en-US" sz="2000" dirty="0">
                <a:solidFill>
                  <a:schemeClr val="tx1"/>
                </a:solidFill>
              </a:rPr>
              <a:t>.</a:t>
            </a:r>
          </a:p>
          <a:p>
            <a:pPr marL="1181070" lvl="2" indent="-380990">
              <a:buFont typeface="Arial" panose="020B0604020202020204" pitchFamily="34" charset="0"/>
              <a:buChar char="•"/>
            </a:pPr>
            <a:r>
              <a:rPr lang="en-US" sz="2000" dirty="0">
                <a:solidFill>
                  <a:schemeClr val="tx1"/>
                </a:solidFill>
              </a:rPr>
              <a:t>January 5 – Comment resolution</a:t>
            </a:r>
          </a:p>
        </p:txBody>
      </p:sp>
      <p:sp>
        <p:nvSpPr>
          <p:cNvPr id="2" name="Footer Placeholder 1">
            <a:extLst>
              <a:ext uri="{FF2B5EF4-FFF2-40B4-BE49-F238E27FC236}">
                <a16:creationId xmlns:a16="http://schemas.microsoft.com/office/drawing/2014/main" id="{9E8B2CFF-B562-41E9-BBEF-4AB6D1D76C9C}"/>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8550C4F4-2D4B-4DE9-9874-8E4DAC2E940C}"/>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7" name="Date Placeholder 6">
            <a:extLst>
              <a:ext uri="{FF2B5EF4-FFF2-40B4-BE49-F238E27FC236}">
                <a16:creationId xmlns:a16="http://schemas.microsoft.com/office/drawing/2014/main" id="{1C023079-06B6-430C-AFA9-57EF322B2558}"/>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5912021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988839"/>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2133" kern="0" dirty="0">
                <a:solidFill>
                  <a:schemeClr val="tx1"/>
                </a:solidFill>
              </a:rPr>
              <a:t>January 2019				First meeting as a task group</a:t>
            </a:r>
          </a:p>
          <a:p>
            <a:pPr marL="0" indent="0">
              <a:lnSpc>
                <a:spcPct val="80000"/>
              </a:lnSpc>
            </a:pPr>
            <a:r>
              <a:rPr lang="en-US" altLang="en-US" sz="2133" kern="0" dirty="0">
                <a:solidFill>
                  <a:schemeClr val="tx1"/>
                </a:solidFill>
              </a:rPr>
              <a:t>July 2020					Call for comments on D0.</a:t>
            </a:r>
          </a:p>
          <a:p>
            <a:pPr marL="0" indent="0">
              <a:lnSpc>
                <a:spcPct val="80000"/>
              </a:lnSpc>
            </a:pPr>
            <a:r>
              <a:rPr lang="en-US" altLang="en-US" sz="2133" kern="0" dirty="0">
                <a:solidFill>
                  <a:schemeClr val="tx1"/>
                </a:solidFill>
              </a:rPr>
              <a:t>November 2020			Initial WGLB (D1.0)</a:t>
            </a:r>
          </a:p>
          <a:p>
            <a:pPr marL="0" indent="0">
              <a:lnSpc>
                <a:spcPct val="80000"/>
              </a:lnSpc>
            </a:pPr>
            <a:r>
              <a:rPr lang="en-US" altLang="en-US" sz="2133" kern="0" dirty="0">
                <a:solidFill>
                  <a:schemeClr val="tx1"/>
                </a:solidFill>
              </a:rPr>
              <a:t>March 2021				D2.0 WGLB Recirculation LB</a:t>
            </a:r>
          </a:p>
          <a:p>
            <a:pPr marL="0" indent="0">
              <a:lnSpc>
                <a:spcPct val="80000"/>
              </a:lnSpc>
            </a:pPr>
            <a:r>
              <a:rPr lang="en-US" altLang="en-US" sz="2133" kern="0" dirty="0">
                <a:solidFill>
                  <a:schemeClr val="tx1"/>
                </a:solidFill>
              </a:rPr>
              <a:t>September 2021			Form SB Pool</a:t>
            </a:r>
          </a:p>
          <a:p>
            <a:pPr marL="0" indent="0">
              <a:lnSpc>
                <a:spcPct val="80000"/>
              </a:lnSpc>
            </a:pPr>
            <a:r>
              <a:rPr lang="en-US" altLang="en-US" sz="2133" kern="0" dirty="0">
                <a:solidFill>
                  <a:schemeClr val="tx1"/>
                </a:solidFill>
              </a:rPr>
              <a:t>September 2021			MEC/MDR done</a:t>
            </a:r>
          </a:p>
          <a:p>
            <a:pPr marL="0" indent="0">
              <a:lnSpc>
                <a:spcPct val="80000"/>
              </a:lnSpc>
            </a:pPr>
            <a:r>
              <a:rPr lang="en-US" altLang="en-US" sz="2133" kern="0" dirty="0">
                <a:solidFill>
                  <a:schemeClr val="tx1"/>
                </a:solidFill>
              </a:rPr>
              <a:t>November 2021			Initial S</a:t>
            </a:r>
          </a:p>
          <a:p>
            <a:pPr marL="0" indent="0">
              <a:lnSpc>
                <a:spcPct val="80000"/>
              </a:lnSpc>
            </a:pPr>
            <a:r>
              <a:rPr lang="en-US" altLang="en-US" sz="2133" kern="0" dirty="0">
                <a:solidFill>
                  <a:schemeClr val="tx1"/>
                </a:solidFill>
              </a:rPr>
              <a:t>March 2022				Recirculation SB</a:t>
            </a:r>
          </a:p>
          <a:p>
            <a:pPr marL="0" indent="0">
              <a:lnSpc>
                <a:spcPct val="80000"/>
              </a:lnSpc>
            </a:pPr>
            <a:r>
              <a:rPr lang="en-US" altLang="en-US" sz="2133" kern="0" dirty="0">
                <a:solidFill>
                  <a:schemeClr val="tx1"/>
                </a:solidFill>
              </a:rPr>
              <a:t>May 2022					Final WG/EC approval</a:t>
            </a:r>
          </a:p>
          <a:p>
            <a:pPr marL="0" indent="0">
              <a:lnSpc>
                <a:spcPct val="80000"/>
              </a:lnSpc>
            </a:pPr>
            <a:r>
              <a:rPr lang="en-US" altLang="en-US" sz="2133" kern="0" dirty="0">
                <a:solidFill>
                  <a:schemeClr val="tx1"/>
                </a:solidFill>
              </a:rPr>
              <a:t>July 2022					</a:t>
            </a:r>
            <a:r>
              <a:rPr lang="en-US" altLang="en-US" sz="2133" kern="0" dirty="0" err="1">
                <a:solidFill>
                  <a:schemeClr val="tx1"/>
                </a:solidFill>
              </a:rPr>
              <a:t>Revcom</a:t>
            </a:r>
            <a:r>
              <a:rPr lang="en-US" altLang="en-US" sz="2133" kern="0" dirty="0">
                <a:solidFill>
                  <a:schemeClr val="tx1"/>
                </a:solidFill>
              </a:rPr>
              <a:t>/SASB approval</a:t>
            </a:r>
          </a:p>
        </p:txBody>
      </p:sp>
      <p:sp>
        <p:nvSpPr>
          <p:cNvPr id="3" name="Footer Placeholder 2">
            <a:extLst>
              <a:ext uri="{FF2B5EF4-FFF2-40B4-BE49-F238E27FC236}">
                <a16:creationId xmlns:a16="http://schemas.microsoft.com/office/drawing/2014/main" id="{6D2CB6BF-60DD-443E-BFBD-327BD0C25C24}"/>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51172677-A1CB-400F-84A4-23254172FC23}"/>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9" name="Date Placeholder 8">
            <a:extLst>
              <a:ext uri="{FF2B5EF4-FFF2-40B4-BE49-F238E27FC236}">
                <a16:creationId xmlns:a16="http://schemas.microsoft.com/office/drawing/2014/main" id="{75E957A0-F8E3-42DC-A36A-C901838DC3A9}"/>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2448241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11-20/1625</a:t>
            </a:r>
          </a:p>
          <a:p>
            <a:r>
              <a:rPr lang="en-US" dirty="0"/>
              <a:t>Meeting / Chair’s Slide Deck:		11-20/1768</a:t>
            </a:r>
          </a:p>
          <a:p>
            <a:r>
              <a:rPr lang="en-US" dirty="0"/>
              <a:t>Meeting minutes:					11-20/1764</a:t>
            </a:r>
          </a:p>
          <a:p>
            <a:r>
              <a:rPr lang="en-US" dirty="0"/>
              <a:t>Snapshot Slide:						11-20/1702</a:t>
            </a:r>
          </a:p>
          <a:p>
            <a:r>
              <a:rPr lang="en-US" dirty="0"/>
              <a:t>Closing report:						11-20/1815</a:t>
            </a:r>
          </a:p>
          <a:p>
            <a:endParaRPr lang="en-US" dirty="0"/>
          </a:p>
          <a:p>
            <a:r>
              <a:rPr lang="en-US" dirty="0" err="1"/>
              <a:t>TGbc</a:t>
            </a:r>
            <a:r>
              <a:rPr lang="en-US" dirty="0"/>
              <a:t> Motion Booklet:				11-18/2123</a:t>
            </a:r>
          </a:p>
          <a:p>
            <a:r>
              <a:rPr lang="en-US" dirty="0" err="1"/>
              <a:t>TGbc</a:t>
            </a:r>
            <a:r>
              <a:rPr lang="en-US" dirty="0"/>
              <a:t> Selection Procedure:			11-19/0135r0</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a:extLst>
              <a:ext uri="{FF2B5EF4-FFF2-40B4-BE49-F238E27FC236}">
                <a16:creationId xmlns:a16="http://schemas.microsoft.com/office/drawing/2014/main" id="{D5FB0327-C0CC-43F6-ABF5-EA6C94AFA60A}"/>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BCB39C99-0858-4A6D-8130-525B04D60678}"/>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7" name="Date Placeholder 6">
            <a:extLst>
              <a:ext uri="{FF2B5EF4-FFF2-40B4-BE49-F238E27FC236}">
                <a16:creationId xmlns:a16="http://schemas.microsoft.com/office/drawing/2014/main" id="{73E485A6-5372-44A7-A1EB-01E56352B209}"/>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40740752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a:t>
            </a:r>
            <a:r>
              <a:rPr lang="en-US" altLang="zh-CN" dirty="0">
                <a:solidFill>
                  <a:srgbClr val="0000FF"/>
                </a:solidFill>
                <a:latin typeface="Arial Black" panose="020B0A04020102020204" pitchFamily="34" charset="0"/>
              </a:rPr>
              <a:t>Plenary Nov </a:t>
            </a:r>
            <a:r>
              <a:rPr lang="en-US" altLang="zh-CN" sz="3200" dirty="0">
                <a:solidFill>
                  <a:srgbClr val="0000FF"/>
                </a:solidFill>
                <a:latin typeface="Arial Black" panose="020B0A04020102020204" pitchFamily="34" charset="0"/>
              </a:rPr>
              <a:t>2020</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IEEE 802.11 </a:t>
            </a:r>
            <a:r>
              <a:rPr lang="en-US" altLang="en-US" sz="3200" dirty="0" err="1">
                <a:solidFill>
                  <a:srgbClr val="0000FF"/>
                </a:solidFill>
                <a:latin typeface="Arial Black" panose="020B0A04020102020204" pitchFamily="34" charset="0"/>
              </a:rPr>
              <a:t>TGbd</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Vice Chair: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Hongyuan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Zhang (NXP), </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Joseph Levy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InterDigital</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Yan Zhang (NXP)</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Tech Editor: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Bahar</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Sadeghi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(Intel)</a:t>
            </a:r>
          </a:p>
          <a:p>
            <a:pPr marL="342900" marR="0" lvl="0" indent="-342900" algn="l"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p:txBody>
      </p:sp>
      <p:sp>
        <p:nvSpPr>
          <p:cNvPr id="2" name="Footer Placeholder 1">
            <a:extLst>
              <a:ext uri="{FF2B5EF4-FFF2-40B4-BE49-F238E27FC236}">
                <a16:creationId xmlns:a16="http://schemas.microsoft.com/office/drawing/2014/main" id="{75378C6A-D04D-44C3-A069-3214863FB97D}"/>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5A170A29-47AB-4010-A254-632CC77B496B}"/>
              </a:ext>
            </a:extLst>
          </p:cNvPr>
          <p:cNvSpPr>
            <a:spLocks noGrp="1"/>
          </p:cNvSpPr>
          <p:nvPr>
            <p:ph type="sldNum" idx="12"/>
          </p:nvPr>
        </p:nvSpPr>
        <p:spPr/>
        <p:txBody>
          <a:bodyPr/>
          <a:lstStyle/>
          <a:p>
            <a:r>
              <a:rPr lang="en-GB"/>
              <a:t>Slide </a:t>
            </a:r>
            <a:fld id="{06B781AF-4CCF-49B0-A572-DE54FBE5D942}" type="slidenum">
              <a:rPr lang="en-GB" smtClean="0"/>
              <a:pPr/>
              <a:t>114</a:t>
            </a:fld>
            <a:endParaRPr lang="en-GB"/>
          </a:p>
        </p:txBody>
      </p:sp>
      <p:sp>
        <p:nvSpPr>
          <p:cNvPr id="4" name="Date Placeholder 3">
            <a:extLst>
              <a:ext uri="{FF2B5EF4-FFF2-40B4-BE49-F238E27FC236}">
                <a16:creationId xmlns:a16="http://schemas.microsoft.com/office/drawing/2014/main" id="{DD418810-9685-4B51-A63A-24B2300D5378}"/>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27758934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Closing Slides of </a:t>
            </a:r>
            <a:r>
              <a:rPr lang="en-US" altLang="zh-CN" dirty="0" err="1"/>
              <a:t>TGbd</a:t>
            </a:r>
            <a:r>
              <a:rPr lang="en-US" altLang="zh-CN" dirty="0"/>
              <a:t> for Nov 2020 Plenary</a:t>
            </a:r>
            <a:endParaRPr lang="zh-CN" altLang="en-US" dirty="0"/>
          </a:p>
        </p:txBody>
      </p:sp>
      <p:sp>
        <p:nvSpPr>
          <p:cNvPr id="3" name="内容占位符 2"/>
          <p:cNvSpPr>
            <a:spLocks noGrp="1"/>
          </p:cNvSpPr>
          <p:nvPr>
            <p:ph idx="1"/>
          </p:nvPr>
        </p:nvSpPr>
        <p:spPr>
          <a:xfrm>
            <a:off x="914400" y="1969770"/>
            <a:ext cx="10361295" cy="4084320"/>
          </a:xfrm>
        </p:spPr>
        <p:txBody>
          <a:bodyPr>
            <a:normAutofit fontScale="95000"/>
          </a:bodyPr>
          <a:lstStyle/>
          <a:p>
            <a:pPr algn="just"/>
            <a:r>
              <a:rPr lang="en-GB" altLang="en-US" dirty="0" err="1"/>
              <a:t>TGbd</a:t>
            </a:r>
            <a:r>
              <a:rPr lang="en-US" altLang="en-US" dirty="0"/>
              <a:t>’s</a:t>
            </a:r>
            <a:r>
              <a:rPr lang="en-GB" altLang="en-US" dirty="0"/>
              <a:t> Progress in this week</a:t>
            </a:r>
          </a:p>
          <a:p>
            <a:pPr lvl="1" algn="just"/>
            <a:r>
              <a:rPr lang="en-GB" altLang="en-US" dirty="0"/>
              <a:t>2 teleconferences were arranged in the plenary week</a:t>
            </a:r>
          </a:p>
          <a:p>
            <a:pPr lvl="1" algn="just"/>
            <a:r>
              <a:rPr lang="en-GB" altLang="en-US" dirty="0"/>
              <a:t>Approved secretary appointment: Yan Zhang (NXP)</a:t>
            </a:r>
          </a:p>
          <a:p>
            <a:pPr lvl="1" algn="just"/>
            <a:r>
              <a:rPr lang="en-GB" altLang="en-US" dirty="0"/>
              <a:t>Approved TC minutes and future TC plan</a:t>
            </a:r>
          </a:p>
          <a:p>
            <a:pPr lvl="1" algn="just"/>
            <a:r>
              <a:rPr lang="en-GB" altLang="en-US" dirty="0"/>
              <a:t>Discussed and approved 11bd arch introduction for ARC SC</a:t>
            </a:r>
          </a:p>
          <a:p>
            <a:pPr lvl="1" algn="just"/>
            <a:r>
              <a:rPr lang="en-GB" altLang="en-US" dirty="0"/>
              <a:t>Discussed 2 contributions on 11bd positioning. </a:t>
            </a:r>
          </a:p>
          <a:p>
            <a:pPr algn="just"/>
            <a:endParaRPr lang="en-US" altLang="en-GB" dirty="0"/>
          </a:p>
          <a:p>
            <a:pPr marL="57150" indent="0" algn="just"/>
            <a:r>
              <a:rPr lang="en-US" altLang="en-GB" dirty="0"/>
              <a:t>Goal for future TCs: tech proposals and letter ballot comment process</a:t>
            </a:r>
          </a:p>
        </p:txBody>
      </p:sp>
      <p:sp>
        <p:nvSpPr>
          <p:cNvPr id="7" name="Footer Placeholder 6">
            <a:extLst>
              <a:ext uri="{FF2B5EF4-FFF2-40B4-BE49-F238E27FC236}">
                <a16:creationId xmlns:a16="http://schemas.microsoft.com/office/drawing/2014/main" id="{24365529-9532-4141-9B04-21C652DD67F9}"/>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F07B30A1-37D1-426E-AAF7-A2A549406F63}"/>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9" name="Date Placeholder 8">
            <a:extLst>
              <a:ext uri="{FF2B5EF4-FFF2-40B4-BE49-F238E27FC236}">
                <a16:creationId xmlns:a16="http://schemas.microsoft.com/office/drawing/2014/main" id="{4E120842-9B29-47C1-A2FB-B5D8049EFE1B}"/>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15011767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Progress Documents</a:t>
            </a:r>
            <a:endParaRPr lang="zh-CN" altLang="en-US" dirty="0"/>
          </a:p>
        </p:txBody>
      </p:sp>
      <p:graphicFrame>
        <p:nvGraphicFramePr>
          <p:cNvPr id="8" name="表格 7"/>
          <p:cNvGraphicFramePr>
            <a:graphicFrameLocks noGrp="1"/>
          </p:cNvGraphicFramePr>
          <p:nvPr>
            <p:extLst>
              <p:ext uri="{D42A27DB-BD31-4B8C-83A1-F6EECF244321}">
                <p14:modId xmlns:p14="http://schemas.microsoft.com/office/powerpoint/2010/main" val="2080053086"/>
              </p:ext>
            </p:extLst>
          </p:nvPr>
        </p:nvGraphicFramePr>
        <p:xfrm>
          <a:off x="1981200" y="1751014"/>
          <a:ext cx="8610374" cy="4541520"/>
        </p:xfrm>
        <a:graphic>
          <a:graphicData uri="http://schemas.openxmlformats.org/drawingml/2006/table">
            <a:tbl>
              <a:tblPr firstRow="1" bandRow="1">
                <a:tableStyleId>{5C22544A-7EE6-4342-B048-85BDC9FD1C3A}</a:tableStyleId>
              </a:tblPr>
              <a:tblGrid>
                <a:gridCol w="3124118">
                  <a:extLst>
                    <a:ext uri="{9D8B030D-6E8A-4147-A177-3AD203B41FA5}">
                      <a16:colId xmlns:a16="http://schemas.microsoft.com/office/drawing/2014/main" val="20000"/>
                    </a:ext>
                  </a:extLst>
                </a:gridCol>
                <a:gridCol w="5486256">
                  <a:extLst>
                    <a:ext uri="{9D8B030D-6E8A-4147-A177-3AD203B41FA5}">
                      <a16:colId xmlns:a16="http://schemas.microsoft.com/office/drawing/2014/main" val="20001"/>
                    </a:ext>
                  </a:extLst>
                </a:gridCol>
              </a:tblGrid>
              <a:tr h="192026">
                <a:tc>
                  <a:txBody>
                    <a:bodyPr/>
                    <a:lstStyle/>
                    <a:p>
                      <a:r>
                        <a:rPr lang="en-US" altLang="zh-CN" sz="1800" dirty="0"/>
                        <a:t>TG Documents</a:t>
                      </a:r>
                    </a:p>
                  </a:txBody>
                  <a:tcPr/>
                </a:tc>
                <a:tc>
                  <a:txBody>
                    <a:bodyPr/>
                    <a:lstStyle/>
                    <a:p>
                      <a:r>
                        <a:rPr lang="en-US" altLang="zh-CN" sz="1800" dirty="0"/>
                        <a:t>Latest</a:t>
                      </a:r>
                      <a:r>
                        <a:rPr lang="en-US" altLang="zh-CN" sz="1800" baseline="0" dirty="0"/>
                        <a:t> Revision</a:t>
                      </a:r>
                      <a:endParaRPr lang="en-US" altLang="zh-CN" sz="1800" dirty="0"/>
                    </a:p>
                  </a:txBody>
                  <a:tcPr/>
                </a:tc>
                <a:extLst>
                  <a:ext uri="{0D108BD9-81ED-4DB2-BD59-A6C34878D82A}">
                    <a16:rowId xmlns:a16="http://schemas.microsoft.com/office/drawing/2014/main" val="10000"/>
                  </a:ext>
                </a:extLst>
              </a:tr>
              <a:tr h="160355">
                <a:tc>
                  <a:txBody>
                    <a:bodyPr/>
                    <a:lstStyle/>
                    <a:p>
                      <a:r>
                        <a:rPr lang="en-US" altLang="zh-CN" sz="1400" dirty="0"/>
                        <a:t>Definition and requirements</a:t>
                      </a:r>
                    </a:p>
                  </a:txBody>
                  <a:tcPr/>
                </a:tc>
                <a:tc>
                  <a:txBody>
                    <a:bodyPr/>
                    <a:lstStyle/>
                    <a:p>
                      <a:r>
                        <a:rPr lang="en-US" altLang="zh-CN" sz="1400" dirty="0"/>
                        <a:t>11-19/0202r1</a:t>
                      </a:r>
                    </a:p>
                  </a:txBody>
                  <a:tcPr/>
                </a:tc>
                <a:extLst>
                  <a:ext uri="{0D108BD9-81ED-4DB2-BD59-A6C34878D82A}">
                    <a16:rowId xmlns:a16="http://schemas.microsoft.com/office/drawing/2014/main" val="10001"/>
                  </a:ext>
                </a:extLst>
              </a:tr>
              <a:tr h="160689">
                <a:tc>
                  <a:txBody>
                    <a:bodyPr/>
                    <a:lstStyle/>
                    <a:p>
                      <a:r>
                        <a:rPr lang="en-US" altLang="zh-CN" sz="1400" dirty="0"/>
                        <a:t>Selection Procedure document</a:t>
                      </a:r>
                    </a:p>
                  </a:txBody>
                  <a:tcPr/>
                </a:tc>
                <a:tc>
                  <a:txBody>
                    <a:bodyPr/>
                    <a:lstStyle/>
                    <a:p>
                      <a:r>
                        <a:rPr lang="en-US" altLang="zh-CN" sz="1400" dirty="0">
                          <a:solidFill>
                            <a:schemeClr val="tx1"/>
                          </a:solidFill>
                        </a:rPr>
                        <a:t>11-19/0030r6</a:t>
                      </a:r>
                    </a:p>
                  </a:txBody>
                  <a:tcPr/>
                </a:tc>
                <a:extLst>
                  <a:ext uri="{0D108BD9-81ED-4DB2-BD59-A6C34878D82A}">
                    <a16:rowId xmlns:a16="http://schemas.microsoft.com/office/drawing/2014/main" val="10002"/>
                  </a:ext>
                </a:extLst>
              </a:tr>
              <a:tr h="160355">
                <a:tc>
                  <a:txBody>
                    <a:bodyPr/>
                    <a:lstStyle/>
                    <a:p>
                      <a:r>
                        <a:rPr lang="en-US" altLang="zh-CN" sz="1400" dirty="0"/>
                        <a:t>Functional Requirement document</a:t>
                      </a:r>
                    </a:p>
                  </a:txBody>
                  <a:tcPr/>
                </a:tc>
                <a:tc>
                  <a:txBody>
                    <a:bodyPr/>
                    <a:lstStyle/>
                    <a:p>
                      <a:r>
                        <a:rPr lang="en-US" altLang="zh-CN" sz="1400" dirty="0">
                          <a:solidFill>
                            <a:schemeClr val="tx1"/>
                          </a:solidFill>
                        </a:rPr>
                        <a:t>11-19/0495r3</a:t>
                      </a:r>
                    </a:p>
                  </a:txBody>
                  <a:tcPr/>
                </a:tc>
                <a:extLst>
                  <a:ext uri="{0D108BD9-81ED-4DB2-BD59-A6C34878D82A}">
                    <a16:rowId xmlns:a16="http://schemas.microsoft.com/office/drawing/2014/main" val="10003"/>
                  </a:ext>
                </a:extLst>
              </a:tr>
              <a:tr h="160355">
                <a:tc>
                  <a:txBody>
                    <a:bodyPr/>
                    <a:lstStyle/>
                    <a:p>
                      <a:r>
                        <a:rPr lang="en-US" altLang="zh-CN" sz="1400" dirty="0"/>
                        <a:t>Spec Framework document</a:t>
                      </a:r>
                    </a:p>
                  </a:txBody>
                  <a:tcPr/>
                </a:tc>
                <a:tc>
                  <a:txBody>
                    <a:bodyPr/>
                    <a:lstStyle/>
                    <a:p>
                      <a:r>
                        <a:rPr lang="en-US" altLang="zh-CN" sz="1400" dirty="0">
                          <a:solidFill>
                            <a:schemeClr val="tx1"/>
                          </a:solidFill>
                        </a:rPr>
                        <a:t>11-19/0497r7</a:t>
                      </a:r>
                    </a:p>
                  </a:txBody>
                  <a:tcPr/>
                </a:tc>
                <a:extLst>
                  <a:ext uri="{0D108BD9-81ED-4DB2-BD59-A6C34878D82A}">
                    <a16:rowId xmlns:a16="http://schemas.microsoft.com/office/drawing/2014/main" val="10004"/>
                  </a:ext>
                </a:extLst>
              </a:tr>
              <a:tr h="160689">
                <a:tc>
                  <a:txBody>
                    <a:bodyPr/>
                    <a:lstStyle/>
                    <a:p>
                      <a:r>
                        <a:rPr lang="en-US" altLang="zh-CN" sz="1400" dirty="0"/>
                        <a:t>Liaison response to IEEE VT/ITS</a:t>
                      </a:r>
                      <a:r>
                        <a:rPr lang="en-US" altLang="zh-CN" sz="1400" baseline="0" dirty="0"/>
                        <a:t> 1609 WG</a:t>
                      </a:r>
                      <a:endParaRPr lang="en-US" altLang="zh-CN"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11-19/0437r3</a:t>
                      </a:r>
                    </a:p>
                  </a:txBody>
                  <a:tcPr/>
                </a:tc>
                <a:extLst>
                  <a:ext uri="{0D108BD9-81ED-4DB2-BD59-A6C34878D82A}">
                    <a16:rowId xmlns:a16="http://schemas.microsoft.com/office/drawing/2014/main" val="10005"/>
                  </a:ext>
                </a:extLst>
              </a:tr>
              <a:tr h="160355">
                <a:tc>
                  <a:txBody>
                    <a:bodyPr/>
                    <a:lstStyle/>
                    <a:p>
                      <a:r>
                        <a:rPr lang="en-US" altLang="zh-CN" sz="1400" dirty="0"/>
                        <a:t>Liaison response</a:t>
                      </a:r>
                      <a:r>
                        <a:rPr lang="en-US" altLang="zh-CN" sz="1400" baseline="0" dirty="0"/>
                        <a:t> to ITU-T CITS</a:t>
                      </a:r>
                      <a:endParaRPr lang="en-US" altLang="zh-CN"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11-19/0843r0</a:t>
                      </a:r>
                    </a:p>
                  </a:txBody>
                  <a:tcPr/>
                </a:tc>
                <a:extLst>
                  <a:ext uri="{0D108BD9-81ED-4DB2-BD59-A6C34878D82A}">
                    <a16:rowId xmlns:a16="http://schemas.microsoft.com/office/drawing/2014/main" val="10006"/>
                  </a:ext>
                </a:extLst>
              </a:tr>
              <a:tr h="160689">
                <a:tc>
                  <a:txBody>
                    <a:bodyPr/>
                    <a:lstStyle/>
                    <a:p>
                      <a:r>
                        <a:rPr lang="en-US" altLang="zh-CN" sz="1400" dirty="0" err="1"/>
                        <a:t>TBbd</a:t>
                      </a:r>
                      <a:r>
                        <a:rPr lang="en-US" altLang="zh-CN" sz="1400" baseline="0" dirty="0"/>
                        <a:t> FRD/SFD Motion Booklet</a:t>
                      </a:r>
                      <a:endParaRPr lang="en-US" altLang="zh-CN"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11-19/0514r14</a:t>
                      </a:r>
                    </a:p>
                  </a:txBody>
                  <a:tcPr/>
                </a:tc>
                <a:extLst>
                  <a:ext uri="{0D108BD9-81ED-4DB2-BD59-A6C34878D82A}">
                    <a16:rowId xmlns:a16="http://schemas.microsoft.com/office/drawing/2014/main" val="10007"/>
                  </a:ext>
                </a:extLst>
              </a:tr>
              <a:tr h="160355">
                <a:tc>
                  <a:txBody>
                    <a:bodyPr/>
                    <a:lstStyle/>
                    <a:p>
                      <a:r>
                        <a:rPr lang="en-US" altLang="zh-CN" sz="1400" dirty="0" err="1"/>
                        <a:t>TGbd</a:t>
                      </a:r>
                      <a:r>
                        <a:rPr lang="en-US" altLang="zh-CN" sz="1400" dirty="0"/>
                        <a:t> Use Case</a:t>
                      </a:r>
                      <a:r>
                        <a:rPr lang="en-US" altLang="zh-CN" sz="1400" baseline="0" dirty="0"/>
                        <a:t> document</a:t>
                      </a:r>
                      <a:endParaRPr lang="en-US" altLang="zh-CN"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11-19/1342r1</a:t>
                      </a:r>
                    </a:p>
                  </a:txBody>
                  <a:tcPr/>
                </a:tc>
                <a:extLst>
                  <a:ext uri="{0D108BD9-81ED-4DB2-BD59-A6C34878D82A}">
                    <a16:rowId xmlns:a16="http://schemas.microsoft.com/office/drawing/2014/main" val="10008"/>
                  </a:ext>
                </a:extLst>
              </a:tr>
              <a:tr h="160355">
                <a:tc>
                  <a:txBody>
                    <a:bodyPr/>
                    <a:lstStyle/>
                    <a:p>
                      <a:pPr>
                        <a:buNone/>
                      </a:pPr>
                      <a:r>
                        <a:rPr lang="en-US" altLang="zh-CN" sz="1400" dirty="0"/>
                        <a:t>Teleconference Agenda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tx1"/>
                          </a:solidFill>
                          <a:sym typeface="+mn-ea"/>
                        </a:rPr>
                        <a:t>11-20/0774r10, </a:t>
                      </a:r>
                      <a:r>
                        <a:rPr lang="en-US" altLang="zh-CN" sz="1400" dirty="0">
                          <a:solidFill>
                            <a:schemeClr val="tx1"/>
                          </a:solidFill>
                        </a:rPr>
                        <a:t>11-20/1164r7, 11-20/1352r9, </a:t>
                      </a:r>
                      <a:r>
                        <a:rPr lang="en-US" altLang="zh-CN" sz="1400" dirty="0">
                          <a:solidFill>
                            <a:srgbClr val="0070C0"/>
                          </a:solidFill>
                        </a:rPr>
                        <a:t>11-20/1561r6</a:t>
                      </a:r>
                      <a:endParaRPr lang="en-US" altLang="zh-CN" sz="1400" dirty="0">
                        <a:solidFill>
                          <a:srgbClr val="0070C0"/>
                        </a:solidFill>
                        <a:sym typeface="+mn-ea"/>
                      </a:endParaRPr>
                    </a:p>
                  </a:txBody>
                  <a:tcPr/>
                </a:tc>
                <a:extLst>
                  <a:ext uri="{0D108BD9-81ED-4DB2-BD59-A6C34878D82A}">
                    <a16:rowId xmlns:a16="http://schemas.microsoft.com/office/drawing/2014/main" val="10009"/>
                  </a:ext>
                </a:extLst>
              </a:tr>
              <a:tr h="160355">
                <a:tc>
                  <a:txBody>
                    <a:bodyPr/>
                    <a:lstStyle/>
                    <a:p>
                      <a:r>
                        <a:rPr lang="en-US" altLang="zh-CN" sz="1400" dirty="0"/>
                        <a:t>Teleconference Minutes</a:t>
                      </a:r>
                    </a:p>
                  </a:txBody>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sym typeface="+mn-ea"/>
                        </a:rPr>
                        <a:t>11-20/0276r11, 11-20/1105r8, 11-20/1489r1, 11-20/1655r3</a:t>
                      </a:r>
                    </a:p>
                  </a:txBody>
                  <a:tcPr/>
                </a:tc>
                <a:extLst>
                  <a:ext uri="{0D108BD9-81ED-4DB2-BD59-A6C34878D82A}">
                    <a16:rowId xmlns:a16="http://schemas.microsoft.com/office/drawing/2014/main" val="10010"/>
                  </a:ext>
                </a:extLst>
              </a:tr>
              <a:tr h="160355">
                <a:tc>
                  <a:txBody>
                    <a:bodyPr/>
                    <a:lstStyle/>
                    <a:p>
                      <a:pPr>
                        <a:buNone/>
                      </a:pPr>
                      <a:r>
                        <a:rPr lang="en-US" altLang="zh-CN" sz="1400" dirty="0"/>
                        <a:t>Tech Editor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11-19/2045r7 (D0.3)</a:t>
                      </a:r>
                    </a:p>
                  </a:txBody>
                  <a:tcPr/>
                </a:tc>
                <a:extLst>
                  <a:ext uri="{0D108BD9-81ED-4DB2-BD59-A6C34878D82A}">
                    <a16:rowId xmlns:a16="http://schemas.microsoft.com/office/drawing/2014/main" val="10011"/>
                  </a:ext>
                </a:extLst>
              </a:tr>
              <a:tr h="160689">
                <a:tc>
                  <a:txBody>
                    <a:bodyPr/>
                    <a:lstStyle/>
                    <a:p>
                      <a:pPr>
                        <a:buNone/>
                      </a:pPr>
                      <a:r>
                        <a:rPr lang="en-US" altLang="zh-CN" sz="1400" dirty="0"/>
                        <a:t>Comment Database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11-20/0701r7 (D0.3)</a:t>
                      </a:r>
                    </a:p>
                  </a:txBody>
                  <a:tcPr/>
                </a:tc>
                <a:extLst>
                  <a:ext uri="{0D108BD9-81ED-4DB2-BD59-A6C34878D82A}">
                    <a16:rowId xmlns:a16="http://schemas.microsoft.com/office/drawing/2014/main" val="10012"/>
                  </a:ext>
                </a:extLst>
              </a:tr>
              <a:tr h="160689">
                <a:tc>
                  <a:txBody>
                    <a:bodyPr/>
                    <a:lstStyle/>
                    <a:p>
                      <a:pPr>
                        <a:buNone/>
                      </a:pPr>
                      <a:r>
                        <a:rPr lang="en-US" altLang="zh-CN" sz="1400" dirty="0">
                          <a:solidFill>
                            <a:schemeClr val="tx1"/>
                          </a:solidFill>
                        </a:rPr>
                        <a:t>Coexistence</a:t>
                      </a:r>
                      <a:r>
                        <a:rPr lang="en-US" altLang="zh-CN" sz="1400" baseline="0" dirty="0">
                          <a:solidFill>
                            <a:schemeClr val="tx1"/>
                          </a:solidFill>
                        </a:rPr>
                        <a:t> Assurance Document</a:t>
                      </a:r>
                      <a:endParaRPr lang="en-US" altLang="zh-CN"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11-20/1564r2</a:t>
                      </a:r>
                    </a:p>
                  </a:txBody>
                  <a:tcPr/>
                </a:tc>
                <a:extLst>
                  <a:ext uri="{0D108BD9-81ED-4DB2-BD59-A6C34878D82A}">
                    <a16:rowId xmlns:a16="http://schemas.microsoft.com/office/drawing/2014/main" val="10013"/>
                  </a:ext>
                </a:extLst>
              </a:tr>
            </a:tbl>
          </a:graphicData>
        </a:graphic>
      </p:graphicFrame>
      <p:sp>
        <p:nvSpPr>
          <p:cNvPr id="3" name="Footer Placeholder 2">
            <a:extLst>
              <a:ext uri="{FF2B5EF4-FFF2-40B4-BE49-F238E27FC236}">
                <a16:creationId xmlns:a16="http://schemas.microsoft.com/office/drawing/2014/main" id="{B0711BFF-F9A9-4EC6-865C-B6BEE32800D0}"/>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4E3F0058-0EEA-4696-B2D3-3D217DA95D3F}"/>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9" name="Date Placeholder 8">
            <a:extLst>
              <a:ext uri="{FF2B5EF4-FFF2-40B4-BE49-F238E27FC236}">
                <a16:creationId xmlns:a16="http://schemas.microsoft.com/office/drawing/2014/main" id="{96491A72-AF92-42BB-9FF8-B5CAC62616DC}"/>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9003742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Timeline</a:t>
            </a:r>
            <a:endParaRPr lang="zh-CN" altLang="en-US" dirty="0"/>
          </a:p>
        </p:txBody>
      </p:sp>
      <p:sp>
        <p:nvSpPr>
          <p:cNvPr id="7" name="文本占位符 2"/>
          <p:cNvSpPr txBox="1">
            <a:spLocks/>
          </p:cNvSpPr>
          <p:nvPr/>
        </p:nvSpPr>
        <p:spPr bwMode="auto">
          <a:xfrm>
            <a:off x="2447290" y="1966595"/>
            <a:ext cx="7296150" cy="4443095"/>
          </a:xfrm>
          <a:prstGeom prst="rect">
            <a:avLst/>
          </a:prstGeom>
          <a:noFill/>
          <a:ln w="9525">
            <a:noFill/>
            <a:round/>
          </a:ln>
          <a:effectLst/>
        </p:spPr>
        <p:txBody>
          <a:bodyPr vert="horz" wrap="square" lIns="92160" tIns="46080" rIns="92160" bIns="46080" numCol="1" anchor="t" anchorCtr="0" compatLnSpc="1"/>
          <a:lstStyle>
            <a:lvl1pPr marL="342900" indent="-342900" algn="l" defTabSz="449580" rtl="0" eaLnBrk="1" fontAlgn="base" hangingPunct="1">
              <a:spcBef>
                <a:spcPts val="600"/>
              </a:spcBef>
              <a:spcAft>
                <a:spcPct val="0"/>
              </a:spcAft>
              <a:buClr>
                <a:srgbClr val="000000"/>
              </a:buClr>
              <a:buSzPct val="100000"/>
              <a:buFont typeface="Times New Roman" panose="02020603050405020304" pitchFamily="18" charset="0"/>
              <a:defRPr sz="2400" b="1">
                <a:solidFill>
                  <a:srgbClr val="000000"/>
                </a:solidFill>
                <a:latin typeface="+mn-lt"/>
                <a:ea typeface="+mn-ea"/>
                <a:cs typeface="+mn-cs"/>
              </a:defRPr>
            </a:lvl1pPr>
            <a:lvl2pPr marL="742950" indent="-285750" algn="l" defTabSz="449580" rtl="0" eaLnBrk="1" fontAlgn="base" hangingPunct="1">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580" rtl="0" eaLnBrk="1" fontAlgn="base" hangingPunct="1">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6002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4pPr>
            <a:lvl5pPr marL="20574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5pPr>
            <a:lvl6pPr marL="25146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6pPr>
            <a:lvl7pPr marL="29718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7pPr>
            <a:lvl8pPr marL="34290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8pPr>
            <a:lvl9pPr marL="38862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9pPr>
          </a:lstStyle>
          <a:p>
            <a:pPr lvl="1" defTabSz="337185">
              <a:buFont typeface="Arial" panose="020B0604020202020204" pitchFamily="34" charset="0"/>
              <a:buChar char="•"/>
              <a:defRPr/>
            </a:pPr>
            <a:r>
              <a:rPr lang="en-US" altLang="en-US" kern="0" dirty="0">
                <a:solidFill>
                  <a:srgbClr val="00B050"/>
                </a:solidFill>
                <a:sym typeface="+mn-ea"/>
              </a:rPr>
              <a:t>PAR approved							Dec 2018</a:t>
            </a:r>
            <a:endParaRPr lang="en-US" altLang="en-US" kern="0" dirty="0">
              <a:solidFill>
                <a:srgbClr val="00B050"/>
              </a:solidFill>
            </a:endParaRPr>
          </a:p>
          <a:p>
            <a:pPr lvl="1" defTabSz="337185">
              <a:buFont typeface="Arial" panose="020B0604020202020204" pitchFamily="34" charset="0"/>
              <a:buChar char="•"/>
              <a:defRPr/>
            </a:pPr>
            <a:r>
              <a:rPr lang="en-US" altLang="en-US" kern="0" dirty="0">
                <a:solidFill>
                  <a:srgbClr val="00B050"/>
                </a:solidFill>
                <a:sym typeface="+mn-ea"/>
              </a:rPr>
              <a:t>First TG meeting						Jan 2019</a:t>
            </a:r>
            <a:endParaRPr lang="en-US" altLang="en-US" kern="0" dirty="0">
              <a:solidFill>
                <a:srgbClr val="00B050"/>
              </a:solidFill>
            </a:endParaRPr>
          </a:p>
          <a:p>
            <a:pPr lvl="1" defTabSz="337185">
              <a:buFont typeface="Arial" panose="020B0604020202020204" pitchFamily="34" charset="0"/>
              <a:buChar char="•"/>
              <a:defRPr/>
            </a:pPr>
            <a:r>
              <a:rPr lang="en-US" altLang="en-US" kern="0" dirty="0">
                <a:solidFill>
                  <a:srgbClr val="00B050"/>
                </a:solidFill>
                <a:sym typeface="+mn-ea"/>
              </a:rPr>
              <a:t>D0.1 										</a:t>
            </a:r>
            <a:r>
              <a:rPr lang="en-US" altLang="en-US" kern="0" dirty="0">
                <a:solidFill>
                  <a:srgbClr val="00B050"/>
                </a:solidFill>
                <a:sym typeface="Wingdings" panose="05000000000000000000" pitchFamily="2" charset="2"/>
              </a:rPr>
              <a:t>Nov 2019</a:t>
            </a:r>
            <a:endParaRPr lang="en-US" altLang="en-US" kern="0" dirty="0">
              <a:solidFill>
                <a:srgbClr val="00B050"/>
              </a:solidFill>
            </a:endParaRPr>
          </a:p>
          <a:p>
            <a:pPr lvl="1" defTabSz="337185">
              <a:buFont typeface="Arial" panose="020B0604020202020204" pitchFamily="34" charset="0"/>
              <a:buChar char="•"/>
              <a:defRPr/>
            </a:pPr>
            <a:r>
              <a:rPr lang="en-US" altLang="en-US" kern="0" dirty="0">
                <a:solidFill>
                  <a:srgbClr val="00B050"/>
                </a:solidFill>
                <a:sym typeface="+mn-ea"/>
              </a:rPr>
              <a:t>D1.0 Letter Ballot						</a:t>
            </a:r>
            <a:r>
              <a:rPr lang="en-US" altLang="en-US" kern="0" dirty="0">
                <a:solidFill>
                  <a:srgbClr val="00B050"/>
                </a:solidFill>
                <a:cs typeface="+mn-ea"/>
                <a:sym typeface="Wingdings" panose="05000000000000000000" pitchFamily="2" charset="2"/>
              </a:rPr>
              <a:t>Sep 2020 </a:t>
            </a:r>
            <a:r>
              <a:rPr lang="en-US" altLang="en-US" kern="0" dirty="0">
                <a:solidFill>
                  <a:schemeClr val="tx1"/>
                </a:solidFill>
                <a:cs typeface="+mn-ea"/>
                <a:sym typeface="Wingdings" panose="05000000000000000000" pitchFamily="2" charset="2"/>
              </a:rPr>
              <a:t> </a:t>
            </a:r>
            <a:r>
              <a:rPr lang="en-US" altLang="en-US" kern="0" dirty="0">
                <a:solidFill>
                  <a:srgbClr val="FF0000"/>
                </a:solidFill>
                <a:cs typeface="+mn-ea"/>
                <a:sym typeface="Wingdings" panose="05000000000000000000" pitchFamily="2" charset="2"/>
              </a:rPr>
              <a:t>Oct 2020</a:t>
            </a:r>
            <a:endParaRPr lang="en-US" altLang="en-US" kern="0" dirty="0">
              <a:solidFill>
                <a:srgbClr val="FF0000"/>
              </a:solidFill>
              <a:cs typeface="+mn-ea"/>
            </a:endParaRPr>
          </a:p>
          <a:p>
            <a:pPr lvl="1" defTabSz="337185">
              <a:buFont typeface="Arial" panose="020B0604020202020204" pitchFamily="34" charset="0"/>
              <a:buChar char="•"/>
              <a:defRPr/>
            </a:pPr>
            <a:r>
              <a:rPr lang="en-US" altLang="en-US" kern="0" dirty="0">
                <a:solidFill>
                  <a:schemeClr val="tx1"/>
                </a:solidFill>
                <a:sym typeface="+mn-ea"/>
              </a:rPr>
              <a:t>D2.0 LB recirculation					</a:t>
            </a:r>
            <a:r>
              <a:rPr lang="en-US" altLang="en-US" kern="0" dirty="0">
                <a:solidFill>
                  <a:schemeClr val="tx1"/>
                </a:solidFill>
                <a:cs typeface="+mn-ea"/>
                <a:sym typeface="Wingdings" panose="05000000000000000000" pitchFamily="2" charset="2"/>
              </a:rPr>
              <a:t>Jan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Form Sponsor Ballot Pool			</a:t>
            </a:r>
            <a:r>
              <a:rPr lang="en-US" altLang="en-US" kern="0" dirty="0">
                <a:solidFill>
                  <a:schemeClr val="tx1"/>
                </a:solidFill>
                <a:cs typeface="+mn-ea"/>
                <a:sym typeface="Wingdings" panose="05000000000000000000" pitchFamily="2" charset="2"/>
              </a:rPr>
              <a:t>Mar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D3.0 LB recirculation					</a:t>
            </a:r>
            <a:r>
              <a:rPr lang="en-US" altLang="en-US" kern="0" dirty="0">
                <a:solidFill>
                  <a:schemeClr val="tx1"/>
                </a:solidFill>
                <a:cs typeface="+mn-ea"/>
                <a:sym typeface="Wingdings" panose="05000000000000000000" pitchFamily="2" charset="2"/>
              </a:rPr>
              <a:t>Mar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D3.0 unchanged recirculation 		</a:t>
            </a:r>
            <a:r>
              <a:rPr lang="en-US" altLang="en-US" kern="0" dirty="0">
                <a:solidFill>
                  <a:schemeClr val="tx1"/>
                </a:solidFill>
                <a:cs typeface="+mn-ea"/>
                <a:sym typeface="Wingdings" panose="05000000000000000000" pitchFamily="2" charset="2"/>
              </a:rPr>
              <a:t>May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Initial Sponsor Ballot (D4.0)			</a:t>
            </a:r>
            <a:r>
              <a:rPr lang="en-US" altLang="en-US" kern="0" dirty="0">
                <a:solidFill>
                  <a:schemeClr val="tx1"/>
                </a:solidFill>
                <a:cs typeface="+mn-ea"/>
                <a:sym typeface="Wingdings" panose="05000000000000000000" pitchFamily="2" charset="2"/>
              </a:rPr>
              <a:t>Jul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Final 802.11 WG approval			</a:t>
            </a:r>
            <a:r>
              <a:rPr lang="en-US" altLang="en-US" kern="0" dirty="0">
                <a:solidFill>
                  <a:schemeClr val="tx1"/>
                </a:solidFill>
                <a:cs typeface="+mn-ea"/>
                <a:sym typeface="Wingdings" panose="05000000000000000000" pitchFamily="2" charset="2"/>
              </a:rPr>
              <a:t>May 2022</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802 EC approval						</a:t>
            </a:r>
            <a:r>
              <a:rPr lang="en-US" altLang="en-US" kern="0" dirty="0">
                <a:solidFill>
                  <a:schemeClr val="tx1"/>
                </a:solidFill>
                <a:cs typeface="+mn-ea"/>
                <a:sym typeface="Wingdings" panose="05000000000000000000" pitchFamily="2" charset="2"/>
              </a:rPr>
              <a:t>May 2022</a:t>
            </a:r>
            <a:endParaRPr lang="en-US" altLang="en-US" kern="0" dirty="0">
              <a:solidFill>
                <a:schemeClr val="tx1"/>
              </a:solidFill>
            </a:endParaRPr>
          </a:p>
          <a:p>
            <a:pPr lvl="1" defTabSz="337185">
              <a:buFont typeface="Arial" panose="020B0604020202020204" pitchFamily="34" charset="0"/>
              <a:buChar char="•"/>
              <a:defRPr/>
            </a:pPr>
            <a:r>
              <a:rPr lang="en-US" altLang="en-US" kern="0" dirty="0" err="1">
                <a:solidFill>
                  <a:schemeClr val="tx1"/>
                </a:solidFill>
                <a:sym typeface="+mn-ea"/>
              </a:rPr>
              <a:t>RevCom</a:t>
            </a:r>
            <a:r>
              <a:rPr lang="en-US" altLang="en-US" kern="0" dirty="0">
                <a:solidFill>
                  <a:schemeClr val="tx1"/>
                </a:solidFill>
                <a:sym typeface="+mn-ea"/>
              </a:rPr>
              <a:t> and SASB approval		</a:t>
            </a:r>
            <a:r>
              <a:rPr lang="en-US" altLang="en-US" kern="0" dirty="0">
                <a:solidFill>
                  <a:schemeClr val="tx1"/>
                </a:solidFill>
                <a:cs typeface="+mn-ea"/>
                <a:sym typeface="Wingdings" panose="05000000000000000000" pitchFamily="2" charset="2"/>
              </a:rPr>
              <a:t>Jun 2022</a:t>
            </a:r>
          </a:p>
        </p:txBody>
      </p:sp>
      <p:sp>
        <p:nvSpPr>
          <p:cNvPr id="3" name="Footer Placeholder 2">
            <a:extLst>
              <a:ext uri="{FF2B5EF4-FFF2-40B4-BE49-F238E27FC236}">
                <a16:creationId xmlns:a16="http://schemas.microsoft.com/office/drawing/2014/main" id="{D129A463-6252-4991-A6AB-167DC0F07183}"/>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C8A2EAFC-3192-46E7-AA24-C44DB053D6C8}"/>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9" name="Date Placeholder 8">
            <a:extLst>
              <a:ext uri="{FF2B5EF4-FFF2-40B4-BE49-F238E27FC236}">
                <a16:creationId xmlns:a16="http://schemas.microsoft.com/office/drawing/2014/main" id="{2AC7DC1E-7933-4A22-A02F-8B9CE787B5C8}"/>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0236798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3" name="内容占位符 2"/>
          <p:cNvSpPr>
            <a:spLocks noGrp="1"/>
          </p:cNvSpPr>
          <p:nvPr>
            <p:ph idx="1"/>
          </p:nvPr>
        </p:nvSpPr>
        <p:spPr>
          <a:xfrm>
            <a:off x="1751543" y="2056607"/>
            <a:ext cx="9830857" cy="4113213"/>
          </a:xfrm>
        </p:spPr>
        <p:txBody>
          <a:bodyPr>
            <a:normAutofit/>
          </a:bodyPr>
          <a:lstStyle/>
          <a:p>
            <a:r>
              <a:rPr lang="en-US" altLang="zh-CN" dirty="0">
                <a:solidFill>
                  <a:schemeClr val="tx1"/>
                </a:solidFill>
                <a:cs typeface="+mn-ea"/>
                <a:sym typeface="+mn-ea"/>
              </a:rPr>
              <a:t>Nov 20</a:t>
            </a:r>
            <a:r>
              <a:rPr lang="en-US" altLang="zh-CN" baseline="30000" dirty="0">
                <a:solidFill>
                  <a:schemeClr val="tx1"/>
                </a:solidFill>
                <a:cs typeface="+mn-ea"/>
                <a:sym typeface="+mn-ea"/>
              </a:rPr>
              <a:t>th</a:t>
            </a:r>
            <a:r>
              <a:rPr lang="en-US" altLang="zh-CN" dirty="0">
                <a:solidFill>
                  <a:schemeClr val="tx1"/>
                </a:solidFill>
                <a:cs typeface="+mn-ea"/>
                <a:sym typeface="+mn-ea"/>
              </a:rPr>
              <a:t>, </a:t>
            </a:r>
            <a:r>
              <a:rPr lang="en-US" altLang="zh-CN" u="sng" dirty="0">
                <a:solidFill>
                  <a:schemeClr val="tx1"/>
                </a:solidFill>
                <a:cs typeface="+mn-ea"/>
                <a:sym typeface="+mn-ea"/>
              </a:rPr>
              <a:t>10:00am ~ 11:59 am</a:t>
            </a:r>
            <a:r>
              <a:rPr lang="en-US" altLang="zh-CN" dirty="0">
                <a:solidFill>
                  <a:schemeClr val="tx1"/>
                </a:solidFill>
                <a:cs typeface="+mn-ea"/>
                <a:sym typeface="+mn-ea"/>
              </a:rPr>
              <a:t>, ET; </a:t>
            </a:r>
            <a:r>
              <a:rPr lang="en-US" altLang="zh-CN" dirty="0" err="1">
                <a:solidFill>
                  <a:schemeClr val="tx1"/>
                </a:solidFill>
                <a:cs typeface="+mn-ea"/>
                <a:sym typeface="+mn-ea"/>
              </a:rPr>
              <a:t>Webex</a:t>
            </a:r>
            <a:r>
              <a:rPr lang="en-US" altLang="zh-CN" dirty="0">
                <a:solidFill>
                  <a:schemeClr val="tx1"/>
                </a:solidFill>
                <a:cs typeface="+mn-ea"/>
                <a:sym typeface="+mn-ea"/>
              </a:rPr>
              <a:t> (LB comments assignment)</a:t>
            </a:r>
          </a:p>
          <a:p>
            <a:r>
              <a:rPr lang="en-US" altLang="zh-CN" dirty="0">
                <a:solidFill>
                  <a:schemeClr val="tx1"/>
                </a:solidFill>
                <a:cs typeface="+mn-ea"/>
                <a:sym typeface="+mn-ea"/>
              </a:rPr>
              <a:t>Nov 24</a:t>
            </a:r>
            <a:r>
              <a:rPr lang="en-US" altLang="zh-CN" baseline="30000" dirty="0">
                <a:solidFill>
                  <a:schemeClr val="tx1"/>
                </a:solidFill>
                <a:cs typeface="+mn-ea"/>
                <a:sym typeface="+mn-ea"/>
              </a:rPr>
              <a:t>th</a:t>
            </a:r>
            <a:r>
              <a:rPr lang="en-US" altLang="zh-CN" dirty="0">
                <a:solidFill>
                  <a:schemeClr val="tx1"/>
                </a:solidFill>
                <a:cs typeface="+mn-ea"/>
                <a:sym typeface="+mn-ea"/>
              </a:rPr>
              <a:t>, 9:00am ~ 11:00 am, ET; </a:t>
            </a:r>
            <a:r>
              <a:rPr lang="en-US" altLang="zh-CN" dirty="0" err="1">
                <a:solidFill>
                  <a:schemeClr val="tx1"/>
                </a:solidFill>
                <a:cs typeface="+mn-ea"/>
                <a:sym typeface="+mn-ea"/>
              </a:rPr>
              <a:t>Webex</a:t>
            </a:r>
            <a:r>
              <a:rPr lang="en-US" altLang="zh-CN" dirty="0">
                <a:solidFill>
                  <a:schemeClr val="tx1"/>
                </a:solidFill>
                <a:cs typeface="+mn-ea"/>
                <a:sym typeface="+mn-ea"/>
              </a:rPr>
              <a:t> </a:t>
            </a:r>
          </a:p>
          <a:p>
            <a:r>
              <a:rPr lang="en-US" altLang="zh-CN" dirty="0">
                <a:solidFill>
                  <a:schemeClr val="tx1"/>
                </a:solidFill>
                <a:cs typeface="+mn-ea"/>
                <a:sym typeface="+mn-ea"/>
              </a:rPr>
              <a:t>Dec 1</a:t>
            </a:r>
            <a:r>
              <a:rPr lang="en-US" altLang="zh-CN" baseline="30000" dirty="0">
                <a:solidFill>
                  <a:schemeClr val="tx1"/>
                </a:solidFill>
                <a:cs typeface="+mn-ea"/>
                <a:sym typeface="+mn-ea"/>
              </a:rPr>
              <a:t>st</a:t>
            </a:r>
            <a:r>
              <a:rPr lang="en-US" altLang="zh-CN" dirty="0">
                <a:solidFill>
                  <a:schemeClr val="tx1"/>
                </a:solidFill>
                <a:cs typeface="+mn-ea"/>
                <a:sym typeface="+mn-ea"/>
              </a:rPr>
              <a:t>, 9:00am ~ 11:00 am, ET; </a:t>
            </a:r>
            <a:r>
              <a:rPr lang="en-US" altLang="zh-CN" dirty="0" err="1">
                <a:solidFill>
                  <a:schemeClr val="tx1"/>
                </a:solidFill>
                <a:cs typeface="+mn-ea"/>
                <a:sym typeface="+mn-ea"/>
              </a:rPr>
              <a:t>Webex</a:t>
            </a:r>
            <a:r>
              <a:rPr lang="en-US" altLang="zh-CN" dirty="0">
                <a:solidFill>
                  <a:schemeClr val="tx1"/>
                </a:solidFill>
                <a:cs typeface="+mn-ea"/>
                <a:sym typeface="+mn-ea"/>
              </a:rPr>
              <a:t> </a:t>
            </a:r>
          </a:p>
          <a:p>
            <a:r>
              <a:rPr lang="en-US" altLang="zh-CN" dirty="0">
                <a:solidFill>
                  <a:schemeClr val="tx1"/>
                </a:solidFill>
                <a:cs typeface="+mn-ea"/>
                <a:sym typeface="+mn-ea"/>
              </a:rPr>
              <a:t>Dec 4</a:t>
            </a:r>
            <a:r>
              <a:rPr lang="en-US" altLang="zh-CN" baseline="30000" dirty="0">
                <a:solidFill>
                  <a:schemeClr val="tx1"/>
                </a:solidFill>
                <a:cs typeface="+mn-ea"/>
                <a:sym typeface="+mn-ea"/>
              </a:rPr>
              <a:t>th</a:t>
            </a:r>
            <a:r>
              <a:rPr lang="en-US" altLang="zh-CN" dirty="0">
                <a:solidFill>
                  <a:schemeClr val="tx1"/>
                </a:solidFill>
                <a:cs typeface="+mn-ea"/>
                <a:sym typeface="+mn-ea"/>
              </a:rPr>
              <a:t>, 9:00am ~ 11:00 am, ET; </a:t>
            </a:r>
            <a:r>
              <a:rPr lang="en-US" altLang="zh-CN" dirty="0" err="1">
                <a:solidFill>
                  <a:schemeClr val="tx1"/>
                </a:solidFill>
                <a:cs typeface="+mn-ea"/>
                <a:sym typeface="+mn-ea"/>
              </a:rPr>
              <a:t>Webex</a:t>
            </a:r>
            <a:r>
              <a:rPr lang="en-US" altLang="zh-CN" dirty="0">
                <a:solidFill>
                  <a:schemeClr val="tx1"/>
                </a:solidFill>
                <a:cs typeface="+mn-ea"/>
                <a:sym typeface="+mn-ea"/>
              </a:rPr>
              <a:t> </a:t>
            </a:r>
          </a:p>
          <a:p>
            <a:r>
              <a:rPr lang="en-US" altLang="zh-CN" dirty="0">
                <a:solidFill>
                  <a:schemeClr val="tx1"/>
                </a:solidFill>
                <a:cs typeface="+mn-ea"/>
                <a:sym typeface="+mn-ea"/>
              </a:rPr>
              <a:t>Dec 8</a:t>
            </a:r>
            <a:r>
              <a:rPr lang="en-US" altLang="zh-CN" baseline="30000" dirty="0">
                <a:solidFill>
                  <a:schemeClr val="tx1"/>
                </a:solidFill>
                <a:cs typeface="+mn-ea"/>
                <a:sym typeface="+mn-ea"/>
              </a:rPr>
              <a:t>th</a:t>
            </a:r>
            <a:r>
              <a:rPr lang="en-US" altLang="zh-CN" dirty="0">
                <a:solidFill>
                  <a:schemeClr val="tx1"/>
                </a:solidFill>
                <a:cs typeface="+mn-ea"/>
                <a:sym typeface="+mn-ea"/>
              </a:rPr>
              <a:t>, 9:00am ~ 11:00 am, ET; </a:t>
            </a:r>
            <a:r>
              <a:rPr lang="en-US" altLang="zh-CN" dirty="0" err="1">
                <a:solidFill>
                  <a:schemeClr val="tx1"/>
                </a:solidFill>
                <a:cs typeface="+mn-ea"/>
                <a:sym typeface="+mn-ea"/>
              </a:rPr>
              <a:t>Webex</a:t>
            </a:r>
            <a:r>
              <a:rPr lang="en-US" altLang="zh-CN" dirty="0">
                <a:solidFill>
                  <a:schemeClr val="tx1"/>
                </a:solidFill>
                <a:cs typeface="+mn-ea"/>
                <a:sym typeface="+mn-ea"/>
              </a:rPr>
              <a:t> </a:t>
            </a:r>
          </a:p>
          <a:p>
            <a:r>
              <a:rPr lang="en-US" altLang="zh-CN" dirty="0">
                <a:solidFill>
                  <a:schemeClr val="tx1"/>
                </a:solidFill>
                <a:cs typeface="+mn-ea"/>
                <a:sym typeface="+mn-ea"/>
              </a:rPr>
              <a:t>Dec 11</a:t>
            </a:r>
            <a:r>
              <a:rPr lang="en-US" altLang="zh-CN" baseline="30000" dirty="0">
                <a:solidFill>
                  <a:schemeClr val="tx1"/>
                </a:solidFill>
                <a:cs typeface="+mn-ea"/>
                <a:sym typeface="+mn-ea"/>
              </a:rPr>
              <a:t>th</a:t>
            </a:r>
            <a:r>
              <a:rPr lang="en-US" altLang="zh-CN" dirty="0">
                <a:solidFill>
                  <a:schemeClr val="tx1"/>
                </a:solidFill>
                <a:cs typeface="+mn-ea"/>
                <a:sym typeface="+mn-ea"/>
              </a:rPr>
              <a:t>, 9:00am ~ 11:00 am, ET; </a:t>
            </a:r>
            <a:r>
              <a:rPr lang="en-US" altLang="zh-CN" dirty="0" err="1">
                <a:solidFill>
                  <a:schemeClr val="tx1"/>
                </a:solidFill>
                <a:cs typeface="+mn-ea"/>
                <a:sym typeface="+mn-ea"/>
              </a:rPr>
              <a:t>Webex</a:t>
            </a:r>
            <a:r>
              <a:rPr lang="en-US" altLang="zh-CN" dirty="0">
                <a:solidFill>
                  <a:schemeClr val="tx1"/>
                </a:solidFill>
                <a:cs typeface="+mn-ea"/>
                <a:sym typeface="+mn-ea"/>
              </a:rPr>
              <a:t> </a:t>
            </a:r>
          </a:p>
          <a:p>
            <a:r>
              <a:rPr lang="en-US" altLang="zh-CN" dirty="0">
                <a:solidFill>
                  <a:schemeClr val="tx1"/>
                </a:solidFill>
                <a:cs typeface="+mn-ea"/>
                <a:sym typeface="+mn-ea"/>
              </a:rPr>
              <a:t>Dec 15</a:t>
            </a:r>
            <a:r>
              <a:rPr lang="en-US" altLang="zh-CN" baseline="30000" dirty="0">
                <a:solidFill>
                  <a:schemeClr val="tx1"/>
                </a:solidFill>
                <a:cs typeface="+mn-ea"/>
                <a:sym typeface="+mn-ea"/>
              </a:rPr>
              <a:t>th</a:t>
            </a:r>
            <a:r>
              <a:rPr lang="en-US" altLang="zh-CN" dirty="0">
                <a:solidFill>
                  <a:schemeClr val="tx1"/>
                </a:solidFill>
                <a:cs typeface="+mn-ea"/>
                <a:sym typeface="+mn-ea"/>
              </a:rPr>
              <a:t>, 9:00am ~ 11:00 am, ET; </a:t>
            </a:r>
            <a:r>
              <a:rPr lang="en-US" altLang="zh-CN" dirty="0" err="1">
                <a:solidFill>
                  <a:schemeClr val="tx1"/>
                </a:solidFill>
                <a:cs typeface="+mn-ea"/>
                <a:sym typeface="+mn-ea"/>
              </a:rPr>
              <a:t>Webex</a:t>
            </a:r>
            <a:r>
              <a:rPr lang="en-US" altLang="zh-CN" dirty="0">
                <a:solidFill>
                  <a:schemeClr val="tx1"/>
                </a:solidFill>
                <a:cs typeface="+mn-ea"/>
                <a:sym typeface="+mn-ea"/>
              </a:rPr>
              <a:t> </a:t>
            </a:r>
          </a:p>
          <a:p>
            <a:r>
              <a:rPr lang="en-US" altLang="zh-CN" dirty="0">
                <a:solidFill>
                  <a:schemeClr val="tx1"/>
                </a:solidFill>
                <a:cs typeface="+mn-ea"/>
                <a:sym typeface="+mn-ea"/>
              </a:rPr>
              <a:t>Dec 18</a:t>
            </a:r>
            <a:r>
              <a:rPr lang="en-US" altLang="zh-CN" baseline="30000" dirty="0">
                <a:solidFill>
                  <a:schemeClr val="tx1"/>
                </a:solidFill>
                <a:cs typeface="+mn-ea"/>
                <a:sym typeface="+mn-ea"/>
              </a:rPr>
              <a:t>th</a:t>
            </a:r>
            <a:r>
              <a:rPr lang="en-US" altLang="zh-CN" dirty="0">
                <a:solidFill>
                  <a:schemeClr val="tx1"/>
                </a:solidFill>
                <a:cs typeface="+mn-ea"/>
                <a:sym typeface="+mn-ea"/>
              </a:rPr>
              <a:t>, 9:00am ~ 11:00 am, ET; </a:t>
            </a:r>
            <a:r>
              <a:rPr lang="en-US" altLang="zh-CN" dirty="0" err="1">
                <a:solidFill>
                  <a:schemeClr val="tx1"/>
                </a:solidFill>
                <a:cs typeface="+mn-ea"/>
                <a:sym typeface="+mn-ea"/>
              </a:rPr>
              <a:t>Webex</a:t>
            </a:r>
            <a:r>
              <a:rPr lang="en-US" altLang="zh-CN" dirty="0">
                <a:solidFill>
                  <a:schemeClr val="tx1"/>
                </a:solidFill>
                <a:cs typeface="+mn-ea"/>
                <a:sym typeface="+mn-ea"/>
              </a:rPr>
              <a:t> </a:t>
            </a:r>
          </a:p>
          <a:p>
            <a:r>
              <a:rPr lang="en-US" altLang="zh-CN" dirty="0">
                <a:solidFill>
                  <a:schemeClr val="tx1"/>
                </a:solidFill>
                <a:cs typeface="+mn-ea"/>
                <a:sym typeface="+mn-ea"/>
              </a:rPr>
              <a:t>Dec 29</a:t>
            </a:r>
            <a:r>
              <a:rPr lang="en-US" altLang="zh-CN" baseline="30000" dirty="0">
                <a:solidFill>
                  <a:schemeClr val="tx1"/>
                </a:solidFill>
                <a:cs typeface="+mn-ea"/>
                <a:sym typeface="+mn-ea"/>
              </a:rPr>
              <a:t>th</a:t>
            </a:r>
            <a:r>
              <a:rPr lang="en-US" altLang="zh-CN" dirty="0">
                <a:solidFill>
                  <a:schemeClr val="tx1"/>
                </a:solidFill>
                <a:cs typeface="+mn-ea"/>
                <a:sym typeface="+mn-ea"/>
              </a:rPr>
              <a:t>, 9:00am ~ 11:00 am, ET; </a:t>
            </a:r>
            <a:r>
              <a:rPr lang="en-US" altLang="zh-CN" dirty="0" err="1">
                <a:solidFill>
                  <a:schemeClr val="tx1"/>
                </a:solidFill>
                <a:cs typeface="+mn-ea"/>
                <a:sym typeface="+mn-ea"/>
              </a:rPr>
              <a:t>Webex</a:t>
            </a:r>
            <a:endParaRPr lang="en-US" altLang="zh-CN" dirty="0">
              <a:solidFill>
                <a:schemeClr val="tx1"/>
              </a:solidFill>
              <a:cs typeface="+mn-ea"/>
            </a:endParaRPr>
          </a:p>
          <a:p>
            <a:endParaRPr lang="zh-CN" altLang="en-US" dirty="0"/>
          </a:p>
        </p:txBody>
      </p:sp>
      <p:sp>
        <p:nvSpPr>
          <p:cNvPr id="7" name="Footer Placeholder 6">
            <a:extLst>
              <a:ext uri="{FF2B5EF4-FFF2-40B4-BE49-F238E27FC236}">
                <a16:creationId xmlns:a16="http://schemas.microsoft.com/office/drawing/2014/main" id="{7BE8B325-7DC3-4C58-B487-68F224B64448}"/>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8CBE5087-0BD3-4746-B2CC-7A0985D1F768}"/>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9" name="Date Placeholder 8">
            <a:extLst>
              <a:ext uri="{FF2B5EF4-FFF2-40B4-BE49-F238E27FC236}">
                <a16:creationId xmlns:a16="http://schemas.microsoft.com/office/drawing/2014/main" id="{98DD389D-B067-42A5-B208-B7AF81307E35}"/>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2240716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t>TGbe had scheduled 4 conf. calls during the electronic plenary</a:t>
            </a:r>
          </a:p>
          <a:p>
            <a:pPr lvl="1">
              <a:buFont typeface="Arial" panose="020B0604020202020204" pitchFamily="34" charset="0"/>
              <a:buChar char="•"/>
            </a:pPr>
            <a:r>
              <a:rPr lang="en-US" dirty="0"/>
              <a:t>Two Joint calls, and two parallel MAC/PHY calls</a:t>
            </a:r>
          </a:p>
          <a:p>
            <a:pPr lvl="1">
              <a:buFont typeface="Arial" panose="020B0604020202020204" pitchFamily="34" charset="0"/>
              <a:buChar char="•"/>
            </a:pPr>
            <a:r>
              <a:rPr lang="en-US" dirty="0"/>
              <a:t>Continued presentation of PDTs and of technical submissions</a:t>
            </a:r>
          </a:p>
          <a:p>
            <a:pPr lvl="2">
              <a:buFont typeface="Arial" panose="020B0604020202020204" pitchFamily="34" charset="0"/>
              <a:buChar char="•"/>
            </a:pPr>
            <a:r>
              <a:rPr lang="en-US" dirty="0"/>
              <a:t>Worked towards the creation of TGbe D0.2</a:t>
            </a:r>
          </a:p>
          <a:p>
            <a:pPr lvl="2">
              <a:buFont typeface="Arial" panose="020B0604020202020204" pitchFamily="34" charset="0"/>
              <a:buChar char="•"/>
            </a:pPr>
            <a:r>
              <a:rPr lang="en-US" dirty="0"/>
              <a:t>Plan is to have TGbe D0.2 available during the </a:t>
            </a:r>
            <a:r>
              <a:rPr lang="en-US"/>
              <a:t>first week of December </a:t>
            </a:r>
            <a:r>
              <a:rPr lang="en-US" dirty="0"/>
              <a:t>2020</a:t>
            </a:r>
          </a:p>
          <a:p>
            <a:pPr lvl="2">
              <a:buFont typeface="Arial" panose="020B0604020202020204" pitchFamily="34" charset="0"/>
              <a:buChar char="•"/>
            </a:pPr>
            <a:endParaRPr lang="en-US" dirty="0"/>
          </a:p>
          <a:p>
            <a:pPr>
              <a:buFont typeface="Arial" panose="020B0604020202020204" pitchFamily="34" charset="0"/>
              <a:buChar char="•"/>
            </a:pPr>
            <a:r>
              <a:rPr lang="en-US" dirty="0"/>
              <a:t>Agenda is available in 11-20/1615r9</a:t>
            </a:r>
          </a:p>
          <a:p>
            <a:pPr lvl="1">
              <a:buFont typeface="Arial" panose="020B0604020202020204" pitchFamily="34" charset="0"/>
              <a:buChar char="•"/>
            </a:pPr>
            <a:r>
              <a:rPr lang="en-US" dirty="0"/>
              <a:t>Teleconference Plan is provided in the next slide</a:t>
            </a:r>
          </a:p>
          <a:p>
            <a:pPr>
              <a:buFont typeface="Arial" panose="020B0604020202020204" pitchFamily="34" charset="0"/>
              <a:buChar char="•"/>
            </a:pPr>
            <a:r>
              <a:rPr lang="en-US" dirty="0"/>
              <a:t>Motions List is available in 11-20/841r38</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p:txBody>
          <a:bodyPr/>
          <a:lstStyle/>
          <a:p>
            <a:r>
              <a:rPr lang="en-US" dirty="0"/>
              <a:t>November 2020</a:t>
            </a:r>
            <a:endParaRPr lang="en-GB" dirty="0"/>
          </a:p>
        </p:txBody>
      </p:sp>
    </p:spTree>
    <p:extLst>
      <p:ext uri="{BB962C8B-B14F-4D97-AF65-F5344CB8AC3E}">
        <p14:creationId xmlns:p14="http://schemas.microsoft.com/office/powerpoint/2010/main" val="1585997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a:xfrm>
            <a:off x="2209800" y="609600"/>
            <a:ext cx="7772400" cy="1066800"/>
          </a:xfrm>
        </p:spPr>
        <p:txBody>
          <a:bodyPr/>
          <a:lstStyle/>
          <a:p>
            <a:r>
              <a:rPr lang="en-US" altLang="en-US" dirty="0"/>
              <a:t>ANA Status</a:t>
            </a:r>
          </a:p>
        </p:txBody>
      </p:sp>
      <p:sp>
        <p:nvSpPr>
          <p:cNvPr id="4099" name="Content Placeholder 6"/>
          <p:cNvSpPr>
            <a:spLocks noGrp="1"/>
          </p:cNvSpPr>
          <p:nvPr>
            <p:ph idx="1"/>
          </p:nvPr>
        </p:nvSpPr>
        <p:spPr>
          <a:xfrm>
            <a:off x="2209800" y="1905000"/>
            <a:ext cx="7772400" cy="3505200"/>
          </a:xfrm>
        </p:spPr>
        <p:txBody>
          <a:bodyPr/>
          <a:lstStyle/>
          <a:p>
            <a:pPr eaLnBrk="1" hangingPunct="1"/>
            <a:r>
              <a:rPr lang="en-US" altLang="en-US" dirty="0"/>
              <a:t>The latest database is 11-11/0270r53 (October 2020)</a:t>
            </a:r>
          </a:p>
          <a:p>
            <a:pPr eaLnBrk="1" hangingPunct="1"/>
            <a:r>
              <a:rPr lang="en-US" altLang="en-US" dirty="0"/>
              <a:t>Changes since September 2020:</a:t>
            </a:r>
          </a:p>
          <a:p>
            <a:pPr lvl="1" eaLnBrk="1" hangingPunct="1"/>
            <a:r>
              <a:rPr lang="en-US" altLang="en-US" dirty="0" err="1"/>
              <a:t>TGay</a:t>
            </a:r>
            <a:r>
              <a:rPr lang="en-US" altLang="en-US" dirty="0"/>
              <a:t> and </a:t>
            </a:r>
            <a:r>
              <a:rPr lang="en-US" altLang="en-US" dirty="0" err="1"/>
              <a:t>TGmd</a:t>
            </a:r>
            <a:r>
              <a:rPr lang="en-US" altLang="en-US" dirty="0"/>
              <a:t> allocations </a:t>
            </a:r>
          </a:p>
          <a:p>
            <a:pPr eaLnBrk="1" hangingPunct="1"/>
            <a:r>
              <a:rPr lang="en-US" altLang="en-US" dirty="0"/>
              <a:t>Pending changes:</a:t>
            </a:r>
          </a:p>
          <a:p>
            <a:pPr lvl="1" eaLnBrk="1" hangingPunct="1"/>
            <a:r>
              <a:rPr lang="en-US" altLang="en-US" dirty="0" err="1"/>
              <a:t>TGaz</a:t>
            </a:r>
            <a:r>
              <a:rPr lang="en-US" altLang="en-US"/>
              <a:t>: around </a:t>
            </a:r>
            <a:r>
              <a:rPr lang="en-US" altLang="en-US" dirty="0"/>
              <a:t>22 allocations including Extended RSN Capabilities, Authentication Algorithm Numbers, AKM Suite Selectors, Element IDs, Public Action frames, Action Categories and Extended Capabilities </a:t>
            </a:r>
          </a:p>
        </p:txBody>
      </p:sp>
      <p:sp>
        <p:nvSpPr>
          <p:cNvPr id="2" name="Footer Placeholder 1">
            <a:extLst>
              <a:ext uri="{FF2B5EF4-FFF2-40B4-BE49-F238E27FC236}">
                <a16:creationId xmlns:a16="http://schemas.microsoft.com/office/drawing/2014/main" id="{DD9B4B95-82AB-4DC1-9FE2-90ECC2593E8A}"/>
              </a:ext>
            </a:extLst>
          </p:cNvPr>
          <p:cNvSpPr>
            <a:spLocks noGrp="1"/>
          </p:cNvSpPr>
          <p:nvPr>
            <p:ph type="ftr" idx="14"/>
          </p:nvPr>
        </p:nvSpPr>
        <p:spPr/>
        <p:txBody>
          <a:bodyPr/>
          <a:lstStyle/>
          <a:p>
            <a:r>
              <a:rPr lang="en-GB"/>
              <a:t>Robert Stacey, Intel</a:t>
            </a:r>
            <a:endParaRPr lang="en-GB" dirty="0"/>
          </a:p>
        </p:txBody>
      </p:sp>
      <p:sp>
        <p:nvSpPr>
          <p:cNvPr id="3" name="Slide Number Placeholder 2">
            <a:extLst>
              <a:ext uri="{FF2B5EF4-FFF2-40B4-BE49-F238E27FC236}">
                <a16:creationId xmlns:a16="http://schemas.microsoft.com/office/drawing/2014/main" id="{81F68CE5-8FB8-42E5-A408-3DB7DB142ABD}"/>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4" name="Date Placeholder 3">
            <a:extLst>
              <a:ext uri="{FF2B5EF4-FFF2-40B4-BE49-F238E27FC236}">
                <a16:creationId xmlns:a16="http://schemas.microsoft.com/office/drawing/2014/main" id="{AF3CD0E5-6F3D-4186-97F5-56AC3232B4CF}"/>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38727644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t>Teleconference Plan</a:t>
            </a:r>
          </a:p>
        </p:txBody>
      </p:sp>
      <p:sp>
        <p:nvSpPr>
          <p:cNvPr id="3" name="Content Placeholder 2">
            <a:extLst>
              <a:ext uri="{FF2B5EF4-FFF2-40B4-BE49-F238E27FC236}">
                <a16:creationId xmlns:a16="http://schemas.microsoft.com/office/drawing/2014/main" id="{633ED5AE-CF03-4422-B92D-E9623D1A511B}"/>
              </a:ext>
            </a:extLst>
          </p:cNvPr>
          <p:cNvSpPr>
            <a:spLocks noGrp="1"/>
          </p:cNvSpPr>
          <p:nvPr>
            <p:ph idx="1"/>
          </p:nvPr>
        </p:nvSpPr>
        <p:spPr>
          <a:xfrm>
            <a:off x="914401" y="1981201"/>
            <a:ext cx="5105399" cy="4113213"/>
          </a:xfrm>
        </p:spPr>
        <p:txBody>
          <a:bodyPr/>
          <a:lstStyle/>
          <a:p>
            <a:pPr lvl="0"/>
            <a:r>
              <a:rPr lang="en-GB" sz="1400" u="sng" dirty="0">
                <a:highlight>
                  <a:srgbClr val="00FF00"/>
                </a:highlight>
              </a:rPr>
              <a:t>Nov 2 	Monday 		– MAC/PHY	19:00-21:00 ET*</a:t>
            </a:r>
            <a:endParaRPr lang="en-US" sz="1400" dirty="0">
              <a:highlight>
                <a:srgbClr val="00FF00"/>
              </a:highlight>
            </a:endParaRPr>
          </a:p>
          <a:p>
            <a:pPr lvl="0"/>
            <a:r>
              <a:rPr lang="en-GB" sz="1400" u="sng" dirty="0">
                <a:highlight>
                  <a:srgbClr val="00FF00"/>
                </a:highlight>
              </a:rPr>
              <a:t>Nov 4		Wednesday		– Joint (Motions)	09:00-11:00 ET*</a:t>
            </a:r>
            <a:endParaRPr lang="en-US" sz="1400" dirty="0">
              <a:highlight>
                <a:srgbClr val="00FF00"/>
              </a:highlight>
            </a:endParaRPr>
          </a:p>
          <a:p>
            <a:pPr lvl="0"/>
            <a:r>
              <a:rPr lang="en-GB" sz="1400" u="sng" dirty="0">
                <a:highlight>
                  <a:srgbClr val="00FF00"/>
                </a:highlight>
              </a:rPr>
              <a:t>Nov 5		Thursday 		– MAC</a:t>
            </a:r>
            <a:r>
              <a:rPr lang="en-GB" sz="1400" u="sng" dirty="0">
                <a:solidFill>
                  <a:srgbClr val="FF0000"/>
                </a:solidFill>
                <a:highlight>
                  <a:srgbClr val="00FF00"/>
                </a:highlight>
              </a:rPr>
              <a:t>/PHY</a:t>
            </a:r>
            <a:r>
              <a:rPr lang="en-GB" sz="1400" u="sng" dirty="0">
                <a:highlight>
                  <a:srgbClr val="00FF00"/>
                </a:highlight>
              </a:rPr>
              <a:t>	09:00-11:00 ET*</a:t>
            </a:r>
            <a:endParaRPr lang="en-US" sz="1400" dirty="0">
              <a:highlight>
                <a:srgbClr val="00FF00"/>
              </a:highlight>
            </a:endParaRPr>
          </a:p>
          <a:p>
            <a:pPr lvl="0"/>
            <a:r>
              <a:rPr lang="en-GB" sz="1400" u="sng" dirty="0">
                <a:highlight>
                  <a:srgbClr val="00FF00"/>
                </a:highlight>
              </a:rPr>
              <a:t>Nov 9		Monday 		– Joint (Motions)	09:00-11:00 ET*</a:t>
            </a:r>
            <a:endParaRPr lang="en-US" sz="1400" dirty="0">
              <a:highlight>
                <a:srgbClr val="00FF00"/>
              </a:highlight>
            </a:endParaRPr>
          </a:p>
          <a:p>
            <a:pPr lvl="0"/>
            <a:r>
              <a:rPr lang="en-US" sz="1400" dirty="0"/>
              <a:t>Nov 11	</a:t>
            </a:r>
            <a:r>
              <a:rPr lang="en-GB" sz="1400" dirty="0"/>
              <a:t>Wednesday		– Joint		10:00-12:00 ET</a:t>
            </a:r>
            <a:endParaRPr lang="en-US" sz="1400" dirty="0"/>
          </a:p>
          <a:p>
            <a:pPr lvl="0"/>
            <a:r>
              <a:rPr lang="en-US" sz="1400" dirty="0"/>
              <a:t>Nov 12 	</a:t>
            </a:r>
            <a:r>
              <a:rPr lang="en-GB" sz="1400" dirty="0"/>
              <a:t>Thursday 	– MAC/PHY		10:00-12:00 ET</a:t>
            </a:r>
            <a:endParaRPr lang="en-US" sz="1400" dirty="0"/>
          </a:p>
          <a:p>
            <a:pPr lvl="0"/>
            <a:r>
              <a:rPr lang="en-US" sz="1400" dirty="0"/>
              <a:t>Nov 16	</a:t>
            </a:r>
            <a:r>
              <a:rPr lang="en-GB" sz="1400" dirty="0"/>
              <a:t>Monday 	– MAC/PHY		10:00-12:00 ET</a:t>
            </a:r>
            <a:endParaRPr lang="en-US" sz="1400" dirty="0"/>
          </a:p>
          <a:p>
            <a:pPr lvl="0"/>
            <a:r>
              <a:rPr lang="en-US" sz="1400" dirty="0"/>
              <a:t>Nov 18	</a:t>
            </a:r>
            <a:r>
              <a:rPr lang="en-GB" sz="1400" dirty="0"/>
              <a:t>Wednesday	– Joint (Motions)		10:00-12:00 ET</a:t>
            </a:r>
            <a:endParaRPr lang="en-US" sz="1400" dirty="0"/>
          </a:p>
          <a:p>
            <a:pPr lvl="0"/>
            <a:r>
              <a:rPr lang="en-US" sz="1400" dirty="0"/>
              <a:t>Nov 19	</a:t>
            </a:r>
            <a:r>
              <a:rPr lang="en-GB" sz="1400" dirty="0"/>
              <a:t>Thursday	– MAC/PHY		</a:t>
            </a:r>
            <a:r>
              <a:rPr lang="en-US" sz="1400" dirty="0"/>
              <a:t>19:00-22:00 ET</a:t>
            </a:r>
          </a:p>
          <a:p>
            <a:pPr lvl="0"/>
            <a:r>
              <a:rPr lang="en-US" sz="1400" dirty="0"/>
              <a:t>Nov 30 </a:t>
            </a:r>
            <a:r>
              <a:rPr lang="en-GB" sz="1400" dirty="0"/>
              <a:t>	Monday	– MAC/PHY		19:00-22:00 ET</a:t>
            </a:r>
            <a:endParaRPr lang="en-US" sz="1400" dirty="0"/>
          </a:p>
          <a:p>
            <a:pPr lvl="0"/>
            <a:r>
              <a:rPr lang="en-US" sz="1400" dirty="0"/>
              <a:t>Dec 02 </a:t>
            </a:r>
            <a:r>
              <a:rPr lang="en-GB" sz="1400" dirty="0"/>
              <a:t>	Wednesday	– Joint (Motions)		10:00-12:00 ET</a:t>
            </a:r>
            <a:endParaRPr lang="en-US" sz="1400" dirty="0"/>
          </a:p>
          <a:p>
            <a:pPr lvl="0"/>
            <a:r>
              <a:rPr lang="en-US" sz="1400" dirty="0"/>
              <a:t>Dec 03 </a:t>
            </a:r>
            <a:r>
              <a:rPr lang="en-GB" sz="1400" dirty="0"/>
              <a:t>	Thursday	– MAC/PHY		</a:t>
            </a:r>
            <a:r>
              <a:rPr lang="en-US" sz="1400" dirty="0"/>
              <a:t>10:00-12:00 ET</a:t>
            </a:r>
          </a:p>
          <a:p>
            <a:pPr lvl="0"/>
            <a:r>
              <a:rPr lang="en-US" sz="1400" dirty="0"/>
              <a:t>*Sessions during Electronic Plenary Week</a:t>
            </a:r>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p:txBody>
          <a:bodyPr/>
          <a:lstStyle/>
          <a:p>
            <a:r>
              <a:rPr lang="en-US" dirty="0"/>
              <a:t>November 2020</a:t>
            </a:r>
            <a:endParaRPr lang="en-GB" dirty="0"/>
          </a:p>
        </p:txBody>
      </p:sp>
      <p:sp>
        <p:nvSpPr>
          <p:cNvPr id="8" name="Content Placeholder 2">
            <a:extLst>
              <a:ext uri="{FF2B5EF4-FFF2-40B4-BE49-F238E27FC236}">
                <a16:creationId xmlns:a16="http://schemas.microsoft.com/office/drawing/2014/main" id="{77F4F601-23E3-46B6-A79D-1B06F13D1768}"/>
              </a:ext>
            </a:extLst>
          </p:cNvPr>
          <p:cNvSpPr txBox="1">
            <a:spLocks/>
          </p:cNvSpPr>
          <p:nvPr/>
        </p:nvSpPr>
        <p:spPr bwMode="auto">
          <a:xfrm>
            <a:off x="6428318" y="1981200"/>
            <a:ext cx="4952999"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0"/>
            <a:r>
              <a:rPr lang="en-US" sz="1400" dirty="0"/>
              <a:t>Dec 07 	</a:t>
            </a:r>
            <a:r>
              <a:rPr lang="en-GB" sz="1400" dirty="0"/>
              <a:t>Monday		– MAC/PHY	</a:t>
            </a:r>
            <a:r>
              <a:rPr lang="en-US" sz="1400" dirty="0"/>
              <a:t>10:00-12:00 ET</a:t>
            </a:r>
          </a:p>
          <a:p>
            <a:pPr lvl="0"/>
            <a:r>
              <a:rPr lang="en-US" sz="1400" dirty="0"/>
              <a:t>Dec 09 </a:t>
            </a:r>
            <a:r>
              <a:rPr lang="en-GB" sz="1400" dirty="0"/>
              <a:t>	Wednesday		– Joint		10:00-12:00 ET</a:t>
            </a:r>
            <a:endParaRPr lang="en-US" sz="1400" dirty="0"/>
          </a:p>
          <a:p>
            <a:pPr lvl="0"/>
            <a:r>
              <a:rPr lang="en-US" sz="1400" dirty="0"/>
              <a:t>Dec 10 </a:t>
            </a:r>
            <a:r>
              <a:rPr lang="en-GB" sz="1400" dirty="0"/>
              <a:t>	Thursday		– MAC/PHY	19:00-22:00 ET</a:t>
            </a:r>
            <a:endParaRPr lang="en-US" sz="1400" dirty="0"/>
          </a:p>
          <a:p>
            <a:pPr lvl="0"/>
            <a:r>
              <a:rPr lang="en-US" sz="1400" dirty="0"/>
              <a:t>Dec 14 </a:t>
            </a:r>
            <a:r>
              <a:rPr lang="en-GB" sz="1400" dirty="0"/>
              <a:t>	Monday		– MAC/PHY	</a:t>
            </a:r>
            <a:r>
              <a:rPr lang="en-US" sz="1400" dirty="0"/>
              <a:t>19:00-22:00 ET</a:t>
            </a:r>
          </a:p>
          <a:p>
            <a:pPr lvl="0"/>
            <a:r>
              <a:rPr lang="en-US" sz="1400" dirty="0"/>
              <a:t>Dec 16 </a:t>
            </a:r>
            <a:r>
              <a:rPr lang="en-GB" sz="1400" dirty="0"/>
              <a:t>	Wednesday		– Joint (Motions)	10:00-12:00 ET</a:t>
            </a:r>
            <a:endParaRPr lang="en-US" sz="1400" dirty="0"/>
          </a:p>
          <a:p>
            <a:pPr lvl="0"/>
            <a:r>
              <a:rPr lang="en-US" sz="1400" dirty="0"/>
              <a:t>Dec 17 </a:t>
            </a:r>
            <a:r>
              <a:rPr lang="en-GB" sz="1400" dirty="0"/>
              <a:t>	Thursday		– MAC/PHY	</a:t>
            </a:r>
            <a:r>
              <a:rPr lang="en-US" sz="1400" dirty="0"/>
              <a:t>10:00-12:00 ET</a:t>
            </a:r>
          </a:p>
          <a:p>
            <a:pPr lvl="0"/>
            <a:r>
              <a:rPr lang="en-GB" sz="1400" dirty="0"/>
              <a:t>Jan 04	Monday		– MAC/PHY	19:00-22:00 ET</a:t>
            </a:r>
            <a:endParaRPr lang="en-US" sz="1400" dirty="0"/>
          </a:p>
          <a:p>
            <a:pPr lvl="0"/>
            <a:r>
              <a:rPr lang="en-GB" sz="1400" dirty="0"/>
              <a:t>Jan 06	Wednesday		– Joint (Motions)	10:00-12:00 ET</a:t>
            </a:r>
            <a:endParaRPr lang="en-US" sz="1400" dirty="0"/>
          </a:p>
          <a:p>
            <a:pPr lvl="0"/>
            <a:r>
              <a:rPr lang="en-GB" sz="1400" dirty="0"/>
              <a:t>Jan 07	Thursday		– MAC/PHY	10:00-12:00 ET</a:t>
            </a:r>
            <a:endParaRPr lang="en-US" sz="1400" dirty="0"/>
          </a:p>
        </p:txBody>
      </p:sp>
    </p:spTree>
    <p:extLst>
      <p:ext uri="{BB962C8B-B14F-4D97-AF65-F5344CB8AC3E}">
        <p14:creationId xmlns:p14="http://schemas.microsoft.com/office/powerpoint/2010/main" val="215587197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solidFill>
                  <a:srgbClr val="00B050"/>
                </a:solidFill>
              </a:rPr>
              <a:t>PAR approved					Mar           2019</a:t>
            </a:r>
          </a:p>
          <a:p>
            <a:pPr>
              <a:buFont typeface="Arial" panose="020B0604020202020204" pitchFamily="34" charset="0"/>
              <a:buChar char="•"/>
            </a:pPr>
            <a:r>
              <a:rPr lang="en-US" dirty="0">
                <a:solidFill>
                  <a:srgbClr val="00B050"/>
                </a:solidFill>
              </a:rPr>
              <a:t>First TG meeting					May           2019</a:t>
            </a:r>
          </a:p>
          <a:p>
            <a:pPr>
              <a:buFont typeface="Arial" panose="020B0604020202020204" pitchFamily="34" charset="0"/>
              <a:buChar char="•"/>
            </a:pPr>
            <a:r>
              <a:rPr lang="en-US" dirty="0">
                <a:solidFill>
                  <a:srgbClr val="00B050"/>
                </a:solidFill>
              </a:rPr>
              <a:t>D0.1								Sep            2020</a:t>
            </a:r>
          </a:p>
          <a:p>
            <a:pPr>
              <a:buFont typeface="Arial" panose="020B0604020202020204" pitchFamily="34" charset="0"/>
              <a:buChar char="•"/>
            </a:pPr>
            <a:r>
              <a:rPr lang="en-US" dirty="0"/>
              <a:t>D1.0 Letter Ballot					May           2021</a:t>
            </a:r>
          </a:p>
          <a:p>
            <a:pPr>
              <a:buFont typeface="Arial" panose="020B0604020202020204" pitchFamily="34" charset="0"/>
              <a:buChar char="•"/>
            </a:pPr>
            <a:r>
              <a:rPr lang="en-US" dirty="0"/>
              <a:t>D2.0 LB recirculation			Mar            2022</a:t>
            </a:r>
          </a:p>
          <a:p>
            <a:pPr>
              <a:buFont typeface="Arial" panose="020B0604020202020204" pitchFamily="34" charset="0"/>
              <a:buChar char="•"/>
            </a:pPr>
            <a:r>
              <a:rPr lang="en-US" dirty="0"/>
              <a:t>D3.0 LB recirculation			Nov            2022</a:t>
            </a:r>
          </a:p>
          <a:p>
            <a:pPr>
              <a:buFont typeface="Arial" panose="020B0604020202020204" pitchFamily="34" charset="0"/>
              <a:buChar char="•"/>
            </a:pPr>
            <a:r>
              <a:rPr lang="en-US" dirty="0"/>
              <a:t>Initial Sponsor Ballot (D4.0)		May           2023</a:t>
            </a:r>
          </a:p>
          <a:p>
            <a:pPr>
              <a:buFont typeface="Arial" panose="020B0604020202020204" pitchFamily="34" charset="0"/>
              <a:buChar char="•"/>
            </a:pPr>
            <a:r>
              <a:rPr lang="en-US" dirty="0"/>
              <a:t>Final 802.11 WG approval		Mar            2024</a:t>
            </a:r>
          </a:p>
          <a:p>
            <a:pPr>
              <a:buFont typeface="Arial" panose="020B0604020202020204" pitchFamily="34" charset="0"/>
              <a:buChar char="•"/>
            </a:pPr>
            <a:r>
              <a:rPr lang="en-US" dirty="0"/>
              <a:t>802 EC approval					Mar            2024</a:t>
            </a:r>
          </a:p>
          <a:p>
            <a:pPr>
              <a:buFont typeface="Arial" panose="020B0604020202020204" pitchFamily="34" charset="0"/>
              <a:buChar char="•"/>
            </a:pPr>
            <a:r>
              <a:rPr lang="en-US" dirty="0" err="1"/>
              <a:t>RevCom</a:t>
            </a:r>
            <a:r>
              <a:rPr lang="en-US" dirty="0"/>
              <a:t> and SASB approval	May           2024</a:t>
            </a:r>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p:txBody>
          <a:bodyPr/>
          <a:lstStyle/>
          <a:p>
            <a:r>
              <a:rPr lang="en-US" dirty="0"/>
              <a:t>November 2020</a:t>
            </a:r>
            <a:endParaRPr lang="en-GB" dirty="0"/>
          </a:p>
        </p:txBody>
      </p:sp>
    </p:spTree>
    <p:extLst>
      <p:ext uri="{BB962C8B-B14F-4D97-AF65-F5344CB8AC3E}">
        <p14:creationId xmlns:p14="http://schemas.microsoft.com/office/powerpoint/2010/main" val="162905953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2209800" y="914400"/>
            <a:ext cx="7772400" cy="1066800"/>
          </a:xfrm>
          <a:noFill/>
        </p:spPr>
        <p:txBody>
          <a:bodyPr/>
          <a:lstStyle/>
          <a:p>
            <a:r>
              <a:rPr lang="en-US" altLang="zh-CN" sz="2800" dirty="0"/>
              <a:t>Task Group BF</a:t>
            </a:r>
            <a:br>
              <a:rPr lang="en-US" altLang="en-US" sz="2800" dirty="0"/>
            </a:br>
            <a:r>
              <a:rPr lang="en-US" altLang="zh-CN" sz="2800" dirty="0"/>
              <a:t>November </a:t>
            </a:r>
            <a:r>
              <a:rPr lang="en-US" altLang="en-US" sz="2800" dirty="0"/>
              <a:t>2020 Closing Report</a:t>
            </a:r>
            <a:endParaRPr lang="en-US" sz="2800" strike="sngStrike" dirty="0">
              <a:solidFill>
                <a:srgbClr val="FF0000"/>
              </a:solidFill>
            </a:endParaRPr>
          </a:p>
        </p:txBody>
      </p:sp>
      <p:sp>
        <p:nvSpPr>
          <p:cNvPr id="7173" name="Rectangle 6"/>
          <p:cNvSpPr>
            <a:spLocks noGrp="1" noChangeArrowheads="1"/>
          </p:cNvSpPr>
          <p:nvPr>
            <p:ph idx="1"/>
          </p:nvPr>
        </p:nvSpPr>
        <p:spPr>
          <a:xfrm>
            <a:off x="2209800" y="2515232"/>
            <a:ext cx="7772400" cy="532769"/>
          </a:xfrm>
          <a:noFill/>
        </p:spPr>
        <p:txBody>
          <a:bodyPr/>
          <a:lstStyle/>
          <a:p>
            <a:pPr algn="ctr">
              <a:buFontTx/>
              <a:buNone/>
            </a:pPr>
            <a:r>
              <a:rPr lang="en-US" sz="2000" dirty="0"/>
              <a:t>Date:</a:t>
            </a:r>
            <a:r>
              <a:rPr lang="en-US" sz="2000" b="0" dirty="0"/>
              <a:t> 2020-11-8</a:t>
            </a:r>
          </a:p>
        </p:txBody>
      </p:sp>
      <p:sp>
        <p:nvSpPr>
          <p:cNvPr id="8"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2220705771"/>
              </p:ext>
            </p:extLst>
          </p:nvPr>
        </p:nvGraphicFramePr>
        <p:xfrm>
          <a:off x="2362200" y="3443108"/>
          <a:ext cx="7620000" cy="824092"/>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p>
                      <a:pPr algn="ctr"/>
                      <a:r>
                        <a:rPr lang="en-US" sz="1100" dirty="0">
                          <a:solidFill>
                            <a:schemeClr val="tx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B6E059B8-1431-422E-BA10-2E0C3A05372E}"/>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C9CAA0FD-D50E-4B66-93D0-DF7B1A835BDE}"/>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4" name="Date Placeholder 3">
            <a:extLst>
              <a:ext uri="{FF2B5EF4-FFF2-40B4-BE49-F238E27FC236}">
                <a16:creationId xmlns:a16="http://schemas.microsoft.com/office/drawing/2014/main" id="{772C5961-CEC1-4E4D-BBDB-9C69C5CAA741}"/>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42640456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09801" y="685801"/>
            <a:ext cx="7770813" cy="457200"/>
          </a:xfrm>
        </p:spPr>
        <p:txBody>
          <a:bodyPr/>
          <a:lstStyle/>
          <a:p>
            <a:r>
              <a:rPr lang="en-US" sz="2800" dirty="0"/>
              <a:t>Abstract</a:t>
            </a:r>
          </a:p>
        </p:txBody>
      </p:sp>
      <p:sp>
        <p:nvSpPr>
          <p:cNvPr id="7"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b="1" kern="0" dirty="0">
                <a:solidFill>
                  <a:srgbClr val="000000"/>
                </a:solidFill>
                <a:latin typeface="Times New Roman"/>
                <a:ea typeface="MS PGothic" pitchFamily="34" charset="-128"/>
              </a:rPr>
              <a:t>This document is the closing report for </a:t>
            </a:r>
            <a:r>
              <a:rPr lang="en-US" altLang="zh-CN" b="1" kern="0" dirty="0">
                <a:solidFill>
                  <a:srgbClr val="000000"/>
                </a:solidFill>
                <a:latin typeface="Times New Roman"/>
                <a:ea typeface="MS PGothic" pitchFamily="34" charset="-128"/>
              </a:rPr>
              <a:t>Task Group BF </a:t>
            </a:r>
            <a:r>
              <a:rPr lang="en-US" altLang="en-US" b="1" kern="0" dirty="0">
                <a:solidFill>
                  <a:srgbClr val="000000"/>
                </a:solidFill>
                <a:latin typeface="Times New Roman"/>
                <a:ea typeface="MS PGothic" pitchFamily="34" charset="-128"/>
              </a:rPr>
              <a:t>for the </a:t>
            </a:r>
            <a:r>
              <a:rPr lang="en-US" altLang="zh-CN" b="1" kern="0" dirty="0">
                <a:solidFill>
                  <a:srgbClr val="000000"/>
                </a:solidFill>
                <a:latin typeface="Times New Roman"/>
                <a:ea typeface="MS PGothic" pitchFamily="34" charset="-128"/>
              </a:rPr>
              <a:t>November </a:t>
            </a:r>
            <a:r>
              <a:rPr lang="en-US" altLang="en-US" b="1" kern="0" dirty="0">
                <a:solidFill>
                  <a:srgbClr val="000000"/>
                </a:solidFill>
                <a:latin typeface="Times New Roman"/>
                <a:ea typeface="MS PGothic" pitchFamily="34" charset="-128"/>
              </a:rPr>
              <a:t>2020 session.</a:t>
            </a:r>
          </a:p>
        </p:txBody>
      </p:sp>
      <p:sp>
        <p:nvSpPr>
          <p:cNvPr id="2" name="Footer Placeholder 1">
            <a:extLst>
              <a:ext uri="{FF2B5EF4-FFF2-40B4-BE49-F238E27FC236}">
                <a16:creationId xmlns:a16="http://schemas.microsoft.com/office/drawing/2014/main" id="{CF944E3C-B7C7-482C-A2BA-FE53D476DC3B}"/>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B924A225-CEF5-498A-BD49-832CA5D63C69}"/>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8" name="Date Placeholder 7">
            <a:extLst>
              <a:ext uri="{FF2B5EF4-FFF2-40B4-BE49-F238E27FC236}">
                <a16:creationId xmlns:a16="http://schemas.microsoft.com/office/drawing/2014/main" id="{991737E7-2FA4-4D91-98B8-356F861B6BB9}"/>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6835639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zh-CN" sz="2800" dirty="0" err="1"/>
              <a:t>TGbf</a:t>
            </a:r>
            <a:r>
              <a:rPr lang="en-US" altLang="zh-CN" sz="2800" dirty="0"/>
              <a:t> (WLAN Sensing)– November 2020</a:t>
            </a:r>
            <a:endParaRPr lang="en-US" altLang="en-US" sz="2800" dirty="0"/>
          </a:p>
        </p:txBody>
      </p:sp>
      <p:sp>
        <p:nvSpPr>
          <p:cNvPr id="8"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Progress during September meeting</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3 teleconference calls for </a:t>
            </a:r>
            <a:r>
              <a:rPr lang="en-US" altLang="zh-CN" sz="2000" kern="0" dirty="0" err="1">
                <a:solidFill>
                  <a:srgbClr val="000000"/>
                </a:solidFill>
                <a:latin typeface="Times New Roman"/>
                <a:ea typeface="MS Gothic"/>
              </a:rPr>
              <a:t>TGbf</a:t>
            </a:r>
            <a:r>
              <a:rPr lang="en-US" altLang="zh-CN" sz="2000" kern="0" dirty="0">
                <a:solidFill>
                  <a:srgbClr val="000000"/>
                </a:solidFill>
                <a:latin typeface="Times New Roman"/>
                <a:ea typeface="MS Gothic"/>
              </a:rPr>
              <a:t> (Nov 3, 6, 9, 9am - 11:00am ET)</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err="1">
                <a:solidFill>
                  <a:srgbClr val="000000"/>
                </a:solidFill>
                <a:latin typeface="Times New Roman"/>
                <a:ea typeface="MS Gothic"/>
              </a:rPr>
              <a:t>TGbf</a:t>
            </a:r>
            <a:r>
              <a:rPr lang="en-US" altLang="zh-CN" sz="2000" kern="0" dirty="0">
                <a:solidFill>
                  <a:srgbClr val="000000"/>
                </a:solidFill>
                <a:latin typeface="Times New Roman"/>
                <a:ea typeface="MS Gothic"/>
              </a:rPr>
              <a:t> timeline discussion (Next slides for details)</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err="1">
                <a:solidFill>
                  <a:srgbClr val="000000"/>
                </a:solidFill>
                <a:latin typeface="Times New Roman"/>
                <a:ea typeface="MS Gothic"/>
              </a:rPr>
              <a:t>TGbf</a:t>
            </a:r>
            <a:r>
              <a:rPr lang="en-US" altLang="zh-CN" sz="2000" kern="0" dirty="0">
                <a:solidFill>
                  <a:srgbClr val="000000"/>
                </a:solidFill>
                <a:latin typeface="Times New Roman"/>
                <a:ea typeface="MS Gothic"/>
              </a:rPr>
              <a:t> leadership structure discussion, election for Vice chair (subject to WG confirmation), Secretary and Technical editor</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a:t>
            </a: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Goals for the next two months</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IEEE 802.11bf Selection Procedure</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Functional requirement document</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p:txBody>
      </p:sp>
      <p:sp>
        <p:nvSpPr>
          <p:cNvPr id="2" name="Footer Placeholder 1">
            <a:extLst>
              <a:ext uri="{FF2B5EF4-FFF2-40B4-BE49-F238E27FC236}">
                <a16:creationId xmlns:a16="http://schemas.microsoft.com/office/drawing/2014/main" id="{3B243BE1-2FC7-47A7-83A1-1078F21E9340}"/>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38239F12-AB1D-4096-B5A0-CBAFD46F8039}"/>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6" name="Date Placeholder 5">
            <a:extLst>
              <a:ext uri="{FF2B5EF4-FFF2-40B4-BE49-F238E27FC236}">
                <a16:creationId xmlns:a16="http://schemas.microsoft.com/office/drawing/2014/main" id="{B2B9803C-02C7-4F09-898D-006696DDDAE1}"/>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52332492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762002"/>
            <a:ext cx="7770813" cy="685799"/>
          </a:xfrm>
        </p:spPr>
        <p:txBody>
          <a:bodyPr/>
          <a:lstStyle/>
          <a:p>
            <a:r>
              <a:rPr lang="en-US" altLang="zh-CN" dirty="0"/>
              <a:t>IEEE 802.11bf Timeline</a:t>
            </a:r>
            <a:endParaRPr lang="en-US" altLang="en-US" dirty="0"/>
          </a:p>
        </p:txBody>
      </p:sp>
      <p:sp>
        <p:nvSpPr>
          <p:cNvPr id="8" name="Content Placeholder 2"/>
          <p:cNvSpPr txBox="1">
            <a:spLocks noChangeArrowheads="1"/>
          </p:cNvSpPr>
          <p:nvPr/>
        </p:nvSpPr>
        <p:spPr bwMode="auto">
          <a:xfrm>
            <a:off x="2209800" y="1676400"/>
            <a:ext cx="77708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PAR approved			Sep, 2020</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First TG meeting		Oct, 2020</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D0.1 				</a:t>
            </a:r>
            <a:r>
              <a:rPr lang="en-US" altLang="zh-CN" i="1" dirty="0">
                <a:solidFill>
                  <a:srgbClr val="000000"/>
                </a:solidFill>
                <a:latin typeface="Times New Roman" pitchFamily="18" charset="0"/>
                <a:ea typeface="+mn-ea"/>
              </a:rPr>
              <a:t>Jan, 2022</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Initial Letter Ballot (D1.0)	</a:t>
            </a:r>
            <a:r>
              <a:rPr lang="en-US" altLang="zh-CN" i="1" dirty="0">
                <a:solidFill>
                  <a:srgbClr val="000000"/>
                </a:solidFill>
                <a:latin typeface="Times New Roman" pitchFamily="18" charset="0"/>
                <a:ea typeface="+mn-ea"/>
              </a:rPr>
              <a:t>Jul, 2022 </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Recirculation LB (D2.0)	</a:t>
            </a:r>
            <a:r>
              <a:rPr lang="en-US" altLang="zh-CN" i="1" dirty="0">
                <a:solidFill>
                  <a:srgbClr val="000000"/>
                </a:solidFill>
                <a:latin typeface="Times New Roman" pitchFamily="18" charset="0"/>
                <a:ea typeface="+mn-ea"/>
              </a:rPr>
              <a:t>Jan,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Recirculation LB (D3.0)	</a:t>
            </a:r>
            <a:r>
              <a:rPr lang="en-US" altLang="zh-CN" i="1" dirty="0">
                <a:solidFill>
                  <a:srgbClr val="000000"/>
                </a:solidFill>
                <a:latin typeface="Times New Roman" pitchFamily="18" charset="0"/>
                <a:ea typeface="+mn-ea"/>
              </a:rPr>
              <a:t>May,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Initial SA Ballot (D4.0)	Sep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Final 802.11 WG approval	</a:t>
            </a:r>
            <a:r>
              <a:rPr lang="en-US" altLang="zh-CN" i="1" dirty="0">
                <a:solidFill>
                  <a:srgbClr val="000000"/>
                </a:solidFill>
                <a:latin typeface="Times New Roman" pitchFamily="18" charset="0"/>
                <a:ea typeface="+mn-ea"/>
              </a:rPr>
              <a:t>July 2024 </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802 EC approval		</a:t>
            </a:r>
            <a:r>
              <a:rPr lang="en-US" altLang="zh-CN" i="1" dirty="0">
                <a:solidFill>
                  <a:srgbClr val="000000"/>
                </a:solidFill>
                <a:latin typeface="Times New Roman" pitchFamily="18" charset="0"/>
                <a:ea typeface="+mn-ea"/>
              </a:rPr>
              <a:t>July 2024 </a:t>
            </a:r>
          </a:p>
          <a:p>
            <a:pPr marL="800100" lvl="1" indent="-342900" algn="just">
              <a:spcAft>
                <a:spcPts val="600"/>
              </a:spcAft>
              <a:buFont typeface="Arial" panose="020B0604020202020204" pitchFamily="34" charset="0"/>
              <a:buChar char="•"/>
            </a:pPr>
            <a:r>
              <a:rPr lang="en-US" altLang="zh-CN" dirty="0" err="1">
                <a:solidFill>
                  <a:srgbClr val="000000"/>
                </a:solidFill>
                <a:latin typeface="Times New Roman" pitchFamily="18" charset="0"/>
                <a:ea typeface="+mn-ea"/>
              </a:rPr>
              <a:t>RevCom</a:t>
            </a:r>
            <a:r>
              <a:rPr lang="en-US" altLang="zh-CN" dirty="0">
                <a:solidFill>
                  <a:srgbClr val="000000"/>
                </a:solidFill>
                <a:latin typeface="Times New Roman" pitchFamily="18" charset="0"/>
                <a:ea typeface="+mn-ea"/>
              </a:rPr>
              <a:t> and SASB approval	Sep 2024</a:t>
            </a:r>
            <a:endParaRPr lang="en-US" altLang="zh-CN" sz="2800" dirty="0">
              <a:solidFill>
                <a:srgbClr val="000000"/>
              </a:solidFill>
              <a:latin typeface="Times New Roman" pitchFamily="18" charset="0"/>
              <a:ea typeface="+mn-ea"/>
            </a:endParaRPr>
          </a:p>
        </p:txBody>
      </p:sp>
      <p:sp>
        <p:nvSpPr>
          <p:cNvPr id="2" name="Footer Placeholder 1">
            <a:extLst>
              <a:ext uri="{FF2B5EF4-FFF2-40B4-BE49-F238E27FC236}">
                <a16:creationId xmlns:a16="http://schemas.microsoft.com/office/drawing/2014/main" id="{3D9E9C9D-80FB-4F43-B43D-2C1EED9DDF7F}"/>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852EBECB-98F3-4D28-9E09-D97EAFC0FA0E}"/>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6" name="Date Placeholder 5">
            <a:extLst>
              <a:ext uri="{FF2B5EF4-FFF2-40B4-BE49-F238E27FC236}">
                <a16:creationId xmlns:a16="http://schemas.microsoft.com/office/drawing/2014/main" id="{99382BE7-CEB9-44EB-9B97-F92980B470F9}"/>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40335979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en-US" sz="2800" dirty="0"/>
              <a:t>Teleconference Schedule</a:t>
            </a:r>
          </a:p>
        </p:txBody>
      </p:sp>
      <p:sp>
        <p:nvSpPr>
          <p:cNvPr id="8"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lvl="1" algn="just">
              <a:spcAft>
                <a:spcPts val="600"/>
              </a:spcAft>
              <a:buFont typeface="Arial" panose="020B0604020202020204" pitchFamily="34" charset="0"/>
              <a:buChar char="•"/>
              <a:defRPr/>
            </a:pPr>
            <a:endPar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a:p>
            <a:pPr marL="685800" lvl="2" indent="-285750" algn="just">
              <a:spcAft>
                <a:spcPts val="600"/>
              </a:spcAft>
              <a:buFont typeface="Times New Roman" panose="02020603050405020304" pitchFamily="18" charset="0"/>
              <a:buChar char="―"/>
              <a:defRPr/>
            </a:pPr>
            <a:r>
              <a:rPr lang="en-US" altLang="zh-CN" sz="1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September 29 (Tuesday), 10am - 11:30am ET</a:t>
            </a:r>
          </a:p>
          <a:p>
            <a:pPr marL="685800" lvl="2" indent="-285750" algn="just">
              <a:spcAft>
                <a:spcPts val="600"/>
              </a:spcAft>
              <a:buFont typeface="Times New Roman" panose="02020603050405020304" pitchFamily="18" charset="0"/>
              <a:buChar char="―"/>
              <a:defRPr/>
            </a:pPr>
            <a:r>
              <a:rPr lang="en-US" altLang="zh-CN" sz="1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October 13 (Tuesday), 10am - 11:30am ET</a:t>
            </a:r>
          </a:p>
          <a:p>
            <a:pPr marL="685800" lvl="2" indent="-285750" algn="just">
              <a:spcAft>
                <a:spcPts val="600"/>
              </a:spcAft>
              <a:buFont typeface="Times New Roman" panose="02020603050405020304" pitchFamily="18" charset="0"/>
              <a:buChar char="―"/>
              <a:defRPr/>
            </a:pPr>
            <a:r>
              <a:rPr lang="en-US" altLang="zh-CN" sz="1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October 27 (Tuesday), 10am - 11:30am ET</a:t>
            </a:r>
          </a:p>
          <a:p>
            <a:pPr marL="685800" lvl="2" indent="-285750" algn="just">
              <a:spcAft>
                <a:spcPts val="600"/>
              </a:spcAft>
              <a:buFont typeface="Times New Roman" panose="02020603050405020304" pitchFamily="18" charset="0"/>
              <a:buChar char="―"/>
              <a:defRPr/>
            </a:pPr>
            <a:endParaRPr lang="en-US" altLang="zh-CN" sz="1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a:p>
            <a:pPr marL="685800" lvl="2" indent="-285750" algn="just">
              <a:spcAft>
                <a:spcPts val="600"/>
              </a:spcAft>
              <a:buFont typeface="Times New Roman" panose="02020603050405020304" pitchFamily="18" charset="0"/>
              <a:buChar char="―"/>
              <a:defRPr/>
            </a:pPr>
            <a:r>
              <a:rPr lang="en-US" altLang="zh-CN" sz="1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November 3 (Tuesday), 9am - 11:00am ET   ---- November plenary</a:t>
            </a:r>
          </a:p>
          <a:p>
            <a:pPr marL="685800" lvl="2" indent="-285750" algn="just">
              <a:spcAft>
                <a:spcPts val="600"/>
              </a:spcAft>
              <a:buFont typeface="Times New Roman" panose="02020603050405020304" pitchFamily="18" charset="0"/>
              <a:buChar char="―"/>
              <a:defRPr/>
            </a:pPr>
            <a:r>
              <a:rPr lang="en-US" altLang="zh-CN" sz="1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November 6 (Friday),    9am - 11:00am ET   ---- November plenary</a:t>
            </a:r>
          </a:p>
          <a:p>
            <a:pPr marL="685800" lvl="2" indent="-285750" algn="just">
              <a:spcAft>
                <a:spcPts val="600"/>
              </a:spcAft>
              <a:buFont typeface="Times New Roman" panose="02020603050405020304" pitchFamily="18" charset="0"/>
              <a:buChar char="―"/>
              <a:defRPr/>
            </a:pPr>
            <a:r>
              <a:rPr lang="en-US" altLang="zh-CN" sz="1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November 9 (Monday), 9am - 11:00am ET   ---- November plenary</a:t>
            </a:r>
          </a:p>
          <a:p>
            <a:pPr marL="685800" lvl="2" indent="-285750" algn="just">
              <a:spcAft>
                <a:spcPts val="600"/>
              </a:spcAft>
              <a:buFont typeface="Times New Roman" panose="02020603050405020304" pitchFamily="18" charset="0"/>
              <a:buChar char="―"/>
              <a:defRPr/>
            </a:pPr>
            <a:endParaRPr lang="en-US" altLang="zh-CN" sz="1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a:p>
            <a:pPr marL="685800" lvl="2" indent="-285750" algn="just">
              <a:spcAft>
                <a:spcPts val="600"/>
              </a:spcAft>
              <a:buFont typeface="Times New Roman" panose="02020603050405020304" pitchFamily="18" charset="0"/>
              <a:buChar char="―"/>
              <a:defRPr/>
            </a:pPr>
            <a:r>
              <a:rPr lang="en-US" altLang="zh-CN" sz="160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November 24 (Tuesday), 9am - 10:30am ET</a:t>
            </a:r>
          </a:p>
          <a:p>
            <a:pPr marL="685800" lvl="2" indent="-285750" algn="just">
              <a:spcAft>
                <a:spcPts val="600"/>
              </a:spcAft>
              <a:buFont typeface="Times New Roman" panose="02020603050405020304" pitchFamily="18" charset="0"/>
              <a:buChar char="―"/>
              <a:defRPr/>
            </a:pPr>
            <a:r>
              <a:rPr lang="en-US" altLang="zh-CN" sz="160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December 8   (Tuesday), </a:t>
            </a:r>
            <a:r>
              <a:rPr lang="en-US" altLang="zh-CN" sz="1600" b="1"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9am - 10:30am </a:t>
            </a:r>
            <a:r>
              <a:rPr lang="en-US" altLang="zh-CN" sz="160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ET</a:t>
            </a:r>
          </a:p>
          <a:p>
            <a:pPr marL="685800" lvl="2" indent="-285750" algn="just">
              <a:spcAft>
                <a:spcPts val="600"/>
              </a:spcAft>
              <a:buFont typeface="Times New Roman" panose="02020603050405020304" pitchFamily="18" charset="0"/>
              <a:buChar char="―"/>
              <a:defRPr/>
            </a:pPr>
            <a:r>
              <a:rPr lang="en-US" altLang="zh-CN" sz="160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December 15   (Tuesday), </a:t>
            </a:r>
            <a:r>
              <a:rPr lang="en-US" altLang="zh-CN" sz="1600" b="1"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9am - 10:30am </a:t>
            </a:r>
            <a:r>
              <a:rPr lang="en-US" altLang="zh-CN" sz="160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ET</a:t>
            </a:r>
          </a:p>
          <a:p>
            <a:pPr marL="685800" lvl="2" indent="-285750" algn="just">
              <a:spcAft>
                <a:spcPts val="600"/>
              </a:spcAft>
              <a:buFont typeface="Times New Roman" panose="02020603050405020304" pitchFamily="18" charset="0"/>
              <a:buChar char="―"/>
              <a:defRPr/>
            </a:pPr>
            <a:r>
              <a:rPr lang="en-US" altLang="zh-CN" sz="160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January 5   (Tuesday), </a:t>
            </a:r>
            <a:r>
              <a:rPr lang="en-US" altLang="zh-CN" sz="1600" b="1"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9am - 10:30am </a:t>
            </a:r>
            <a:r>
              <a:rPr lang="en-US" altLang="zh-CN" sz="160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ET</a:t>
            </a:r>
            <a:endPar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2" name="Footer Placeholder 1">
            <a:extLst>
              <a:ext uri="{FF2B5EF4-FFF2-40B4-BE49-F238E27FC236}">
                <a16:creationId xmlns:a16="http://schemas.microsoft.com/office/drawing/2014/main" id="{F37F8BE2-4162-4364-8152-82F10F469EA3}"/>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4BDB8C82-7FFE-49BC-B7F2-7D0C7C36EE2C}"/>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6" name="Date Placeholder 5">
            <a:extLst>
              <a:ext uri="{FF2B5EF4-FFF2-40B4-BE49-F238E27FC236}">
                <a16:creationId xmlns:a16="http://schemas.microsoft.com/office/drawing/2014/main" id="{8C84E0D3-4062-4DBC-8033-3D9D794531BC}"/>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50892686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oter Placeholder 2"/>
          <p:cNvSpPr txBox="1"/>
          <p:nvPr/>
        </p:nvSpPr>
        <p:spPr>
          <a:xfrm>
            <a:off x="7143757" y="6475414"/>
            <a:ext cx="4246027" cy="1840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r>
              <a:rPr lang="en-US" dirty="0"/>
              <a:t>Carol Ansley</a:t>
            </a:r>
            <a:r>
              <a:rPr dirty="0"/>
              <a:t> (</a:t>
            </a:r>
            <a:r>
              <a:rPr lang="en-US" dirty="0"/>
              <a:t>self</a:t>
            </a:r>
            <a:r>
              <a:rPr dirty="0"/>
              <a:t>)</a:t>
            </a:r>
          </a:p>
        </p:txBody>
      </p:sp>
      <p:sp>
        <p:nvSpPr>
          <p:cNvPr id="79" name="Date Placeholder 1"/>
          <p:cNvSpPr txBox="1"/>
          <p:nvPr/>
        </p:nvSpPr>
        <p:spPr>
          <a:xfrm>
            <a:off x="914399" y="227827"/>
            <a:ext cx="1817691"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800" b="1"/>
            </a:lvl1pPr>
          </a:lstStyle>
          <a:p>
            <a:r>
              <a:rPr lang="en-US" dirty="0"/>
              <a:t>Nov</a:t>
            </a:r>
            <a:r>
              <a:rPr dirty="0"/>
              <a:t>ember 2020</a:t>
            </a:r>
          </a:p>
        </p:txBody>
      </p:sp>
      <p:sp>
        <p:nvSpPr>
          <p:cNvPr id="80" name="Slide Number Placeholder 3"/>
          <p:cNvSpPr txBox="1">
            <a:spLocks noGrp="1"/>
          </p:cNvSpPr>
          <p:nvPr>
            <p:ph type="sldNum" sz="quarter" idx="2"/>
          </p:nvPr>
        </p:nvSpPr>
        <p:spPr>
          <a:xfrm>
            <a:off x="6063192" y="6475414"/>
            <a:ext cx="165101" cy="1840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49262" rtl="0" fontAlgn="auto" latinLnBrk="0" hangingPunct="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kumimoji="0" sz="1200" b="0" i="0" u="none" strike="noStrike" cap="none" spc="0" normalizeH="0" baseline="0">
                <a:ln>
                  <a:noFill/>
                </a:ln>
                <a:solidFill>
                  <a:srgbClr val="000000"/>
                </a:solidFill>
                <a:effectLst/>
                <a:uFillTx/>
                <a:latin typeface="+mn-lt"/>
                <a:ea typeface="+mn-ea"/>
                <a:cs typeface="+mn-cs"/>
                <a:sym typeface="Times New Roman"/>
              </a:defRPr>
            </a:lvl1pPr>
            <a:lvl2pPr marL="0" marR="0" indent="4572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2pPr>
            <a:lvl3pPr marL="0" marR="0" indent="9144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3pPr>
            <a:lvl4pPr marL="0" marR="0" indent="13716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4pPr>
            <a:lvl5pPr marL="0" marR="0" indent="18288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5pPr>
            <a:lvl6pPr marL="0" marR="0" indent="22860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6pPr>
            <a:lvl7pPr marL="0" marR="0" indent="27432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7pPr>
            <a:lvl8pPr marL="0" marR="0" indent="32004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8pPr>
            <a:lvl9pPr marL="0" marR="0" indent="36576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9pPr>
          </a:lstStyle>
          <a:p>
            <a:fld id="{86CB4B4D-7CA3-9044-876B-883B54F8677D}" type="slidenum">
              <a:rPr lang="en-US" smtClean="0"/>
              <a:pPr/>
              <a:t>127</a:t>
            </a:fld>
            <a:endParaRPr/>
          </a:p>
        </p:txBody>
      </p:sp>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RCM SG – </a:t>
            </a:r>
            <a:r>
              <a:rPr lang="en-US" dirty="0"/>
              <a:t>Nov</a:t>
            </a:r>
            <a:r>
              <a:rPr dirty="0"/>
              <a:t>ember 2020</a:t>
            </a:r>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a:bodyPr>
          <a:lstStyle/>
          <a:p>
            <a:pPr>
              <a:buClr>
                <a:srgbClr val="000000"/>
              </a:buClr>
              <a:buSzPct val="100000"/>
              <a:buFont typeface="Arial"/>
              <a:buChar char="•"/>
            </a:pPr>
            <a:r>
              <a:rPr lang="en-US" dirty="0"/>
              <a:t>The PAR/CSD sets for the two proposed task groups are in process</a:t>
            </a:r>
            <a:r>
              <a:rPr dirty="0"/>
              <a:t>.</a:t>
            </a:r>
            <a:endParaRPr lang="en-US" dirty="0"/>
          </a:p>
          <a:p>
            <a:pPr>
              <a:buClr>
                <a:srgbClr val="000000"/>
              </a:buClr>
              <a:buSzPct val="100000"/>
              <a:buFont typeface="Arial"/>
              <a:buChar char="•"/>
            </a:pPr>
            <a:endParaRPr lang="en-US" dirty="0"/>
          </a:p>
          <a:p>
            <a:pPr>
              <a:buClr>
                <a:srgbClr val="000000"/>
              </a:buClr>
              <a:buSzPct val="100000"/>
              <a:buFont typeface="Arial"/>
              <a:buChar char="•"/>
            </a:pPr>
            <a:r>
              <a:rPr lang="en-US" dirty="0"/>
              <a:t>The group completed a review of the comments received from 802.1 and 802.3.  Responses were approved in doc 11-20/1770r6.</a:t>
            </a:r>
          </a:p>
          <a:p>
            <a:pPr>
              <a:buClr>
                <a:srgbClr val="000000"/>
              </a:buClr>
              <a:buSzPct val="100000"/>
              <a:buFont typeface="Arial"/>
              <a:buChar char="•"/>
            </a:pPr>
            <a:endParaRPr dirty="0"/>
          </a:p>
          <a:p>
            <a:pPr>
              <a:buClr>
                <a:srgbClr val="000000"/>
              </a:buClr>
              <a:buSzPct val="100000"/>
              <a:buFont typeface="Arial"/>
              <a:buChar char="•"/>
            </a:pPr>
            <a:r>
              <a:rPr lang="en-US" dirty="0"/>
              <a:t>Updated PAR/CSD documents are:</a:t>
            </a:r>
          </a:p>
          <a:p>
            <a:pPr lvl="2">
              <a:buClr>
                <a:srgbClr val="000000"/>
              </a:buClr>
              <a:buSzPct val="100000"/>
              <a:buFont typeface="Arial"/>
              <a:buChar char="•"/>
            </a:pPr>
            <a:r>
              <a:rPr lang="en-US" dirty="0"/>
              <a:t>11bh PAR for review, 11-20/1795r1</a:t>
            </a:r>
          </a:p>
          <a:p>
            <a:pPr lvl="2">
              <a:buClr>
                <a:srgbClr val="000000"/>
              </a:buClr>
              <a:buSzPct val="100000"/>
              <a:buFont typeface="Arial"/>
              <a:buChar char="•"/>
            </a:pPr>
            <a:r>
              <a:rPr lang="en-US" dirty="0"/>
              <a:t>11bh CSD for review, 11-20/1117r5</a:t>
            </a:r>
          </a:p>
          <a:p>
            <a:pPr lvl="2">
              <a:buClr>
                <a:srgbClr val="000000"/>
              </a:buClr>
              <a:buSzPct val="100000"/>
              <a:buFont typeface="Arial"/>
              <a:buChar char="•"/>
            </a:pPr>
            <a:r>
              <a:rPr lang="en-US" dirty="0"/>
              <a:t>11bi PAR for review, 11-20/1801r0</a:t>
            </a:r>
          </a:p>
          <a:p>
            <a:pPr lvl="2">
              <a:buClr>
                <a:srgbClr val="000000"/>
              </a:buClr>
              <a:buSzPct val="100000"/>
              <a:buFont typeface="Arial"/>
              <a:buChar char="•"/>
            </a:pPr>
            <a:r>
              <a:rPr lang="en-US" dirty="0"/>
              <a:t>11bi CSD for review, 11-20/1346r4</a:t>
            </a:r>
          </a:p>
          <a:p>
            <a:pPr>
              <a:buClr>
                <a:srgbClr val="000000"/>
              </a:buClr>
              <a:buSzPct val="100000"/>
              <a:buFont typeface="Arial"/>
              <a:buChar char="•"/>
            </a:pPr>
            <a:endParaRPr lang="en-US" dirty="0"/>
          </a:p>
          <a:p>
            <a:pPr>
              <a:buClr>
                <a:srgbClr val="000000"/>
              </a:buClr>
              <a:buSzPct val="100000"/>
              <a:buFont typeface="Arial"/>
              <a:buChar char="•"/>
            </a:pPr>
            <a:r>
              <a:rPr lang="en-US" dirty="0"/>
              <a:t>Teleconference schedule for the remainder of the year will be published shortly.</a:t>
            </a:r>
          </a:p>
        </p:txBody>
      </p:sp>
      <p:sp>
        <p:nvSpPr>
          <p:cNvPr id="2" name="Date Placeholder 1">
            <a:extLst>
              <a:ext uri="{FF2B5EF4-FFF2-40B4-BE49-F238E27FC236}">
                <a16:creationId xmlns:a16="http://schemas.microsoft.com/office/drawing/2014/main" id="{B37DB075-15F8-4B5B-93C3-9FE0A4747848}"/>
              </a:ext>
            </a:extLst>
          </p:cNvPr>
          <p:cNvSpPr>
            <a:spLocks noGrp="1"/>
          </p:cNvSpPr>
          <p:nvPr>
            <p:ph type="dt" idx="10"/>
          </p:nvPr>
        </p:nvSpPr>
        <p:spPr/>
        <p:txBody>
          <a:bodyPr/>
          <a:lstStyle/>
          <a:p>
            <a:r>
              <a:rPr lang="en-US"/>
              <a:t>November 2020</a:t>
            </a:r>
            <a:endParaRPr lang="en-GB"/>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99D3E-AC33-4E80-91DB-B7DE377396C9}"/>
              </a:ext>
            </a:extLst>
          </p:cNvPr>
          <p:cNvSpPr>
            <a:spLocks noGrp="1"/>
          </p:cNvSpPr>
          <p:nvPr>
            <p:ph type="title"/>
          </p:nvPr>
        </p:nvSpPr>
        <p:spPr/>
        <p:txBody>
          <a:bodyPr/>
          <a:lstStyle/>
          <a:p>
            <a:r>
              <a:rPr lang="en-US" dirty="0"/>
              <a:t>Tuesday, NOVEMBER 10</a:t>
            </a:r>
            <a:br>
              <a:rPr lang="en-US" dirty="0"/>
            </a:br>
            <a:r>
              <a:rPr lang="en-US" dirty="0"/>
              <a:t>LIAISONS</a:t>
            </a:r>
          </a:p>
        </p:txBody>
      </p:sp>
      <p:sp>
        <p:nvSpPr>
          <p:cNvPr id="8" name="Text Placeholder 7">
            <a:extLst>
              <a:ext uri="{FF2B5EF4-FFF2-40B4-BE49-F238E27FC236}">
                <a16:creationId xmlns:a16="http://schemas.microsoft.com/office/drawing/2014/main" id="{925AE2F2-3AD7-4B8F-BFBE-80557D70AE7C}"/>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629E628F-8923-4A95-8A04-3665FC17FB27}"/>
              </a:ext>
            </a:extLst>
          </p:cNvPr>
          <p:cNvSpPr>
            <a:spLocks noGrp="1"/>
          </p:cNvSpPr>
          <p:nvPr>
            <p:ph type="dt" idx="10"/>
          </p:nvPr>
        </p:nvSpPr>
        <p:spPr/>
        <p:txBody>
          <a:bodyPr/>
          <a:lstStyle/>
          <a:p>
            <a:r>
              <a:rPr lang="en-US"/>
              <a:t>November 2020</a:t>
            </a:r>
            <a:endParaRPr lang="en-GB" dirty="0"/>
          </a:p>
        </p:txBody>
      </p:sp>
      <p:sp>
        <p:nvSpPr>
          <p:cNvPr id="5" name="Footer Placeholder 4">
            <a:extLst>
              <a:ext uri="{FF2B5EF4-FFF2-40B4-BE49-F238E27FC236}">
                <a16:creationId xmlns:a16="http://schemas.microsoft.com/office/drawing/2014/main" id="{E44B0D00-37F4-40FE-851D-C8271F2C70F5}"/>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164C2F7D-2EA6-4631-B847-97B1F78D2657}"/>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Tree>
    <p:extLst>
      <p:ext uri="{BB962C8B-B14F-4D97-AF65-F5344CB8AC3E}">
        <p14:creationId xmlns:p14="http://schemas.microsoft.com/office/powerpoint/2010/main" val="152225470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May 2017</a:t>
            </a:r>
            <a:endParaRPr lang="en-GB" altLang="en-US" sz="1800" dirty="0"/>
          </a:p>
        </p:txBody>
      </p:sp>
      <p:sp>
        <p:nvSpPr>
          <p:cNvPr id="4099" name="Footer Placeholder 4"/>
          <p:cNvSpPr>
            <a:spLocks noGrp="1"/>
          </p:cNvSpPr>
          <p:nvPr>
            <p:ph type="ftr" sz="quarter" idx="11"/>
          </p:nvPr>
        </p:nvSpPr>
        <p:spPr bwMode="auto">
          <a:xfrm>
            <a:off x="6561138"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Ian Sherlock, Texas Instruments</a:t>
            </a:r>
            <a:endParaRPr lang="en-GB" altLang="en-US" sz="1200" b="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129</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Wi-Fi Alliance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2020-11-10</a:t>
            </a:r>
          </a:p>
        </p:txBody>
      </p:sp>
      <p:graphicFrame>
        <p:nvGraphicFramePr>
          <p:cNvPr id="4103" name="Object 5"/>
          <p:cNvGraphicFramePr>
            <a:graphicFrameLocks noChangeAspect="1"/>
          </p:cNvGraphicFramePr>
          <p:nvPr/>
        </p:nvGraphicFramePr>
        <p:xfrm>
          <a:off x="2058989" y="2421112"/>
          <a:ext cx="7813675" cy="2232025"/>
        </p:xfrm>
        <a:graphic>
          <a:graphicData uri="http://schemas.openxmlformats.org/presentationml/2006/ole">
            <mc:AlternateContent xmlns:mc="http://schemas.openxmlformats.org/markup-compatibility/2006">
              <mc:Choice xmlns:v="urn:schemas-microsoft-com:vml" Requires="v">
                <p:oleObj spid="_x0000_s15362" name="Document" r:id="rId4" imgW="8152815" imgH="2321730" progId="Word.Document.8">
                  <p:embed/>
                </p:oleObj>
              </mc:Choice>
              <mc:Fallback>
                <p:oleObj name="Document" r:id="rId4" imgW="8152815" imgH="2321730" progId="Word.Document.8">
                  <p:embed/>
                  <p:pic>
                    <p:nvPicPr>
                      <p:cNvPr id="4103" name="Object 5"/>
                      <p:cNvPicPr>
                        <a:picLocks noChangeAspect="1" noChangeArrowheads="1"/>
                      </p:cNvPicPr>
                      <p:nvPr/>
                    </p:nvPicPr>
                    <p:blipFill>
                      <a:blip r:embed="rId5"/>
                      <a:srcRect/>
                      <a:stretch>
                        <a:fillRect/>
                      </a:stretch>
                    </p:blipFill>
                    <p:spPr bwMode="auto">
                      <a:xfrm>
                        <a:off x="2058989" y="2421112"/>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898" y="685800"/>
            <a:ext cx="7770813" cy="428626"/>
          </a:xfrm>
        </p:spPr>
        <p:txBody>
          <a:bodyPr/>
          <a:lstStyle/>
          <a:p>
            <a:r>
              <a:rPr lang="en-US" dirty="0"/>
              <a:t>AANI SC – November 2020</a:t>
            </a:r>
          </a:p>
        </p:txBody>
      </p:sp>
      <p:sp>
        <p:nvSpPr>
          <p:cNvPr id="3" name="Content Placeholder 2"/>
          <p:cNvSpPr>
            <a:spLocks noGrp="1"/>
          </p:cNvSpPr>
          <p:nvPr>
            <p:ph idx="1"/>
          </p:nvPr>
        </p:nvSpPr>
        <p:spPr>
          <a:xfrm>
            <a:off x="1524000" y="1088300"/>
            <a:ext cx="9029702" cy="5387113"/>
          </a:xfrm>
        </p:spPr>
        <p:txBody>
          <a:bodyPr/>
          <a:lstStyle/>
          <a:p>
            <a:pPr marL="400050">
              <a:buFont typeface="Arial" panose="020B0604020202020204" pitchFamily="34" charset="0"/>
              <a:buChar char="•"/>
            </a:pPr>
            <a:r>
              <a:rPr lang="en-US" altLang="en-US" sz="2000" dirty="0"/>
              <a:t>Meeting Goals: </a:t>
            </a:r>
          </a:p>
          <a:p>
            <a:pPr marL="971550" lvl="1" indent="-457200">
              <a:buFont typeface="+mj-lt"/>
              <a:buAutoNum type="arabicPeriod"/>
            </a:pPr>
            <a:r>
              <a:rPr lang="en-US" altLang="en-US" dirty="0"/>
              <a:t>Review: the AANI SC Background and Status</a:t>
            </a:r>
          </a:p>
          <a:p>
            <a:pPr marL="971550" lvl="1" indent="-457200">
              <a:buFont typeface="+mj-lt"/>
              <a:buAutoNum type="arabicPeriod"/>
            </a:pPr>
            <a:r>
              <a:rPr lang="en-US" altLang="en-US" dirty="0"/>
              <a:t>Progress: the technical report on interworking</a:t>
            </a:r>
          </a:p>
          <a:p>
            <a:pPr marL="1371600" lvl="2" indent="-457200">
              <a:buFont typeface="+mj-lt"/>
              <a:buAutoNum type="alphaLcParenR"/>
            </a:pPr>
            <a:r>
              <a:rPr lang="en-US" dirty="0"/>
              <a:t>Motion SP agreed resolutions see </a:t>
            </a:r>
            <a:r>
              <a:rPr lang="en-US" dirty="0">
                <a:hlinkClick r:id="rId2"/>
              </a:rPr>
              <a:t>11-20/1262</a:t>
            </a:r>
            <a:r>
              <a:rPr lang="en-US" dirty="0"/>
              <a:t> “CC32-AANI_Report_Comments”</a:t>
            </a:r>
          </a:p>
          <a:p>
            <a:pPr marL="1371600" lvl="2" indent="-457200">
              <a:buFont typeface="+mj-lt"/>
              <a:buAutoNum type="alphaLcParenR"/>
            </a:pPr>
            <a:r>
              <a:rPr lang="en-US"/>
              <a:t>Discuss </a:t>
            </a:r>
            <a:r>
              <a:rPr lang="en-US" dirty="0"/>
              <a:t>and agree text proposal to complete the report</a:t>
            </a:r>
          </a:p>
          <a:p>
            <a:pPr marL="971550" lvl="1" indent="-457200">
              <a:buFont typeface="+mj-lt"/>
              <a:buAutoNum type="arabicPeriod"/>
            </a:pPr>
            <a:r>
              <a:rPr lang="en-US" dirty="0"/>
              <a:t>Complete the technical report on interworking and have the 802.11 WG Endorse the report</a:t>
            </a:r>
          </a:p>
          <a:p>
            <a:pPr marL="400050">
              <a:buFont typeface="Arial" panose="020B0604020202020204" pitchFamily="34" charset="0"/>
              <a:buChar char="•"/>
            </a:pPr>
            <a:r>
              <a:rPr lang="en-US" altLang="en-US" sz="2000" dirty="0"/>
              <a:t>Agenda: </a:t>
            </a:r>
            <a:r>
              <a:rPr lang="en-US" altLang="en-US" sz="2000" b="0" dirty="0"/>
              <a:t>See </a:t>
            </a:r>
            <a:r>
              <a:rPr lang="en-US" altLang="en-US" sz="2000" b="0" dirty="0">
                <a:hlinkClick r:id="rId3"/>
              </a:rPr>
              <a:t>11-20/1602</a:t>
            </a:r>
            <a:r>
              <a:rPr lang="en-US" altLang="en-US" sz="2000" b="0" dirty="0"/>
              <a:t> for additional background and details</a:t>
            </a:r>
          </a:p>
          <a:p>
            <a:pPr marL="800100" lvl="1">
              <a:buFont typeface="Arial" panose="020B0604020202020204" pitchFamily="34" charset="0"/>
              <a:buChar char="•"/>
            </a:pPr>
            <a:r>
              <a:rPr lang="en-US" altLang="en-US" dirty="0"/>
              <a:t>AANI SC is scheduled to meet for 4 sessions: </a:t>
            </a:r>
            <a:br>
              <a:rPr lang="en-US" altLang="en-US" dirty="0"/>
            </a:br>
            <a:r>
              <a:rPr lang="en-US" altLang="en-US" dirty="0"/>
              <a:t>Tue	 3 Nov 	11:15-13:15 h ET</a:t>
            </a:r>
            <a:br>
              <a:rPr lang="en-US" altLang="en-US" dirty="0"/>
            </a:br>
            <a:r>
              <a:rPr lang="en-US" altLang="en-US" dirty="0"/>
              <a:t>Wed	 4 Nov 	19:00-21:00 h ET</a:t>
            </a:r>
            <a:br>
              <a:rPr lang="en-US" altLang="en-US" dirty="0"/>
            </a:br>
            <a:r>
              <a:rPr lang="en-US" altLang="en-US" dirty="0"/>
              <a:t>Thu	 5 Nov 	11:15-13:15 h ET</a:t>
            </a:r>
            <a:br>
              <a:rPr lang="en-US" altLang="en-US" dirty="0"/>
            </a:br>
            <a:r>
              <a:rPr lang="en-US" altLang="en-US" dirty="0"/>
              <a:t>Mon	 9 Nov 	13:30-15:30 h ET</a:t>
            </a:r>
          </a:p>
          <a:p>
            <a:pPr marL="400050">
              <a:buFont typeface="Arial" panose="020B0604020202020204" pitchFamily="34" charset="0"/>
              <a:buChar char="•"/>
            </a:pPr>
            <a:r>
              <a:rPr lang="en-US" altLang="en-US" sz="2200" dirty="0"/>
              <a:t>Challenge: </a:t>
            </a:r>
            <a:r>
              <a:rPr lang="en-US" altLang="en-US" sz="2200" b="0" dirty="0"/>
              <a:t>Synergize an agreement to unite the various technical interworking perspectives and complete the technical report. </a:t>
            </a:r>
          </a:p>
          <a:p>
            <a:pPr marL="800100" lvl="1">
              <a:buFont typeface="Arial" panose="020B0604020202020204" pitchFamily="34" charset="0"/>
              <a:buChar char="•"/>
            </a:pPr>
            <a:endParaRPr lang="en-US" altLang="en-US" sz="100" b="1" i="1" dirty="0"/>
          </a:p>
        </p:txBody>
      </p:sp>
      <p:sp>
        <p:nvSpPr>
          <p:cNvPr id="7" name="Footer Placeholder 6">
            <a:extLst>
              <a:ext uri="{FF2B5EF4-FFF2-40B4-BE49-F238E27FC236}">
                <a16:creationId xmlns:a16="http://schemas.microsoft.com/office/drawing/2014/main" id="{003CA2E2-EB59-480E-A8A3-4CD98EEDDC3C}"/>
              </a:ext>
            </a:extLst>
          </p:cNvPr>
          <p:cNvSpPr>
            <a:spLocks noGrp="1"/>
          </p:cNvSpPr>
          <p:nvPr>
            <p:ph type="ftr" idx="14"/>
          </p:nvPr>
        </p:nvSpPr>
        <p:spPr/>
        <p:txBody>
          <a:bodyPr/>
          <a:lstStyle/>
          <a:p>
            <a:r>
              <a:rPr lang="en-GB"/>
              <a:t>Joseph Levy, InterDigital</a:t>
            </a:r>
            <a:endParaRPr lang="en-GB" dirty="0"/>
          </a:p>
        </p:txBody>
      </p:sp>
      <p:sp>
        <p:nvSpPr>
          <p:cNvPr id="8" name="Slide Number Placeholder 7">
            <a:extLst>
              <a:ext uri="{FF2B5EF4-FFF2-40B4-BE49-F238E27FC236}">
                <a16:creationId xmlns:a16="http://schemas.microsoft.com/office/drawing/2014/main" id="{962D84F2-CBA3-498D-901C-B1585DC79C8F}"/>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9" name="Date Placeholder 8">
            <a:extLst>
              <a:ext uri="{FF2B5EF4-FFF2-40B4-BE49-F238E27FC236}">
                <a16:creationId xmlns:a16="http://schemas.microsoft.com/office/drawing/2014/main" id="{40436DCE-708D-48A7-8201-5940036992F7}"/>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32324258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1" y="764705"/>
            <a:ext cx="8062913" cy="5400005"/>
          </a:xfrm>
        </p:spPr>
        <p:txBody>
          <a:bodyPr>
            <a:normAutofit fontScale="92500" lnSpcReduction="20000"/>
          </a:bodyPr>
          <a:lstStyle/>
          <a:p>
            <a:pPr>
              <a:defRPr/>
            </a:pPr>
            <a:r>
              <a:rPr lang="en-US" altLang="en-US" sz="2600" b="0" dirty="0"/>
              <a:t>Wi-Fi Alliance work is continuing with regular task group teleconferences and remotely managed interoperability testing. Virtual member events are being held from time to time</a:t>
            </a:r>
          </a:p>
          <a:p>
            <a:pPr>
              <a:defRPr/>
            </a:pPr>
            <a:endParaRPr lang="en-US" altLang="en-US" sz="2600" b="0" dirty="0"/>
          </a:p>
          <a:p>
            <a:pPr>
              <a:defRPr/>
            </a:pPr>
            <a:r>
              <a:rPr lang="en-US" altLang="en-US" sz="2600" b="0" dirty="0"/>
              <a:t>Recent Items of note</a:t>
            </a:r>
          </a:p>
          <a:p>
            <a:pPr lvl="1">
              <a:defRPr/>
            </a:pPr>
            <a:r>
              <a:rPr lang="en-US" altLang="en-US" sz="2200" dirty="0"/>
              <a:t>29</a:t>
            </a:r>
            <a:r>
              <a:rPr lang="en-US" altLang="en-US" sz="2200" baseline="30000" dirty="0"/>
              <a:t>th</a:t>
            </a:r>
            <a:r>
              <a:rPr lang="en-US" altLang="en-US" sz="2200" dirty="0"/>
              <a:t> Sept 2020 : Wi-Fi CERTIFIED Vantage™ adds Wi-Fi 6 and WPA3</a:t>
            </a:r>
            <a:endParaRPr lang="en-US" altLang="en-US" sz="2200" dirty="0">
              <a:hlinkClick r:id="rId3"/>
            </a:endParaRPr>
          </a:p>
          <a:p>
            <a:pPr lvl="1">
              <a:defRPr/>
            </a:pPr>
            <a:r>
              <a:rPr lang="en-US" altLang="en-US" sz="2200" dirty="0">
                <a:hlinkClick r:id="rId3"/>
              </a:rPr>
              <a:t>https://www.wi-fi.org/news-events/newsroom/wi-fi-certified-vantage-adds-support-for-latest-wi-fi-advancements</a:t>
            </a:r>
            <a:r>
              <a:rPr lang="en-US" altLang="en-US" sz="2200" dirty="0"/>
              <a:t> </a:t>
            </a:r>
          </a:p>
          <a:p>
            <a:pPr lvl="1"/>
            <a:endParaRPr lang="en-US" altLang="en-US" sz="1900" dirty="0"/>
          </a:p>
          <a:p>
            <a:pPr marL="457200" lvl="1" indent="0"/>
            <a:endParaRPr lang="en-US" altLang="en-US" sz="2600" dirty="0"/>
          </a:p>
          <a:p>
            <a:pPr>
              <a:defRPr/>
            </a:pPr>
            <a:r>
              <a:rPr lang="en-US" altLang="en-US" sz="2600" b="0" dirty="0"/>
              <a:t>Ongoing technical activity at Wi-Fi Alliance leading to certification, based on IEEE programs</a:t>
            </a:r>
          </a:p>
          <a:p>
            <a:pPr marL="457200" lvl="1" indent="0">
              <a:defRPr/>
            </a:pPr>
            <a:r>
              <a:rPr lang="en-US" altLang="en-US" dirty="0"/>
              <a:t>  </a:t>
            </a:r>
          </a:p>
          <a:p>
            <a:pPr lvl="1">
              <a:defRPr/>
            </a:pPr>
            <a:r>
              <a:rPr lang="en-US" altLang="en-US" dirty="0"/>
              <a:t>60GHz</a:t>
            </a:r>
          </a:p>
          <a:p>
            <a:pPr lvl="1">
              <a:defRPr/>
            </a:pPr>
            <a:r>
              <a:rPr lang="en-US" altLang="en-US" dirty="0" err="1"/>
              <a:t>HaLow</a:t>
            </a:r>
            <a:endParaRPr lang="en-US" altLang="en-US" dirty="0"/>
          </a:p>
          <a:p>
            <a:pPr lvl="1">
              <a:defRPr/>
            </a:pPr>
            <a:r>
              <a:rPr lang="en-US" altLang="en-US" dirty="0"/>
              <a:t>Wi-Fi 6</a:t>
            </a:r>
          </a:p>
          <a:p>
            <a:pPr lvl="1">
              <a:defRPr/>
            </a:pP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May 2017</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130</a:t>
            </a:fld>
            <a:endParaRPr lang="en-GB" altLang="en-US" sz="1200" b="0"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a:defRPr/>
            </a:pPr>
            <a:r>
              <a:rPr lang="en-US" altLang="en-US" sz="2000" b="0" dirty="0"/>
              <a:t>Examples of other technical work ongoing in Wi-Fi Alliance</a:t>
            </a:r>
          </a:p>
          <a:p>
            <a:pPr lvl="1">
              <a:defRPr/>
            </a:pPr>
            <a:r>
              <a:rPr lang="en-US" altLang="en-US" sz="1600" dirty="0"/>
              <a:t>Aware</a:t>
            </a:r>
          </a:p>
          <a:p>
            <a:pPr lvl="1">
              <a:defRPr/>
            </a:pPr>
            <a:r>
              <a:rPr lang="en-US" altLang="en-US" sz="1600" dirty="0"/>
              <a:t>Miracast</a:t>
            </a:r>
          </a:p>
          <a:p>
            <a:pPr lvl="1">
              <a:defRPr/>
            </a:pPr>
            <a:r>
              <a:rPr lang="en-US" altLang="en-US" sz="1600" dirty="0"/>
              <a:t>Easy Connect</a:t>
            </a:r>
          </a:p>
          <a:p>
            <a:pPr lvl="1">
              <a:defRPr/>
            </a:pPr>
            <a:r>
              <a:rPr lang="en-US" altLang="en-US" sz="1600" dirty="0" err="1"/>
              <a:t>Passpoint</a:t>
            </a:r>
            <a:endParaRPr lang="en-US" altLang="en-US" sz="1600" dirty="0"/>
          </a:p>
          <a:p>
            <a:pPr lvl="1">
              <a:defRPr/>
            </a:pPr>
            <a:r>
              <a:rPr lang="en-US" altLang="en-US" sz="1600" dirty="0" err="1"/>
              <a:t>EasyMesh</a:t>
            </a:r>
            <a:endParaRPr lang="en-US" altLang="en-US" sz="1600" dirty="0"/>
          </a:p>
          <a:p>
            <a:pPr lvl="1">
              <a:defRPr/>
            </a:pPr>
            <a:r>
              <a:rPr lang="en-US" altLang="en-US" sz="1600" dirty="0"/>
              <a:t>Data Elements</a:t>
            </a:r>
          </a:p>
          <a:p>
            <a:pPr lvl="1">
              <a:defRPr/>
            </a:pPr>
            <a:r>
              <a:rPr lang="en-US" altLang="en-US" sz="1600" dirty="0"/>
              <a:t>Security </a:t>
            </a:r>
          </a:p>
          <a:p>
            <a:pPr>
              <a:defRPr/>
            </a:pPr>
            <a:endParaRPr lang="en-US" altLang="en-US" sz="2000" b="0" dirty="0"/>
          </a:p>
          <a:p>
            <a:pPr>
              <a:defRPr/>
            </a:pPr>
            <a:r>
              <a:rPr lang="en-US" altLang="en-US" sz="2000" b="0" dirty="0"/>
              <a:t>Examples of Wi-Fi Alliance Activity in other areas, potentially leading to technical work </a:t>
            </a:r>
          </a:p>
          <a:p>
            <a:pPr lvl="1">
              <a:defRPr/>
            </a:pPr>
            <a:r>
              <a:rPr lang="en-US" altLang="en-US" sz="1600" dirty="0"/>
              <a:t>Automotive</a:t>
            </a:r>
          </a:p>
          <a:p>
            <a:pPr lvl="1">
              <a:defRPr/>
            </a:pPr>
            <a:r>
              <a:rPr lang="en-US" altLang="en-US" sz="1600" dirty="0"/>
              <a:t>Healthcare</a:t>
            </a:r>
          </a:p>
          <a:p>
            <a:pPr lvl="1">
              <a:defRPr/>
            </a:pPr>
            <a:r>
              <a:rPr lang="en-US" altLang="en-US" sz="1600" dirty="0"/>
              <a:t>Customer experience</a:t>
            </a:r>
          </a:p>
          <a:p>
            <a:pPr lvl="1">
              <a:defRPr/>
            </a:pPr>
            <a:r>
              <a:rPr lang="en-US" altLang="en-US" sz="1600" dirty="0"/>
              <a:t>Internet of things</a:t>
            </a:r>
          </a:p>
          <a:p>
            <a:pPr lvl="1">
              <a:defRPr/>
            </a:pPr>
            <a:r>
              <a:rPr lang="en-US" altLang="en-US" sz="1600" dirty="0"/>
              <a:t>Location</a:t>
            </a:r>
          </a:p>
          <a:p>
            <a:pPr marL="0" indent="0">
              <a:defRPr/>
            </a:pPr>
            <a:endParaRPr lang="en-GB" altLang="en-US" sz="2000" b="0"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May 2017</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131</a:t>
            </a:fld>
            <a:endParaRPr lang="en-GB" altLang="en-US" sz="1200" b="0"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marL="0" indent="0">
              <a:defRPr/>
            </a:pPr>
            <a:endParaRPr lang="en-US" altLang="en-US" sz="2000" b="0" dirty="0"/>
          </a:p>
          <a:p>
            <a:pPr>
              <a:defRPr/>
            </a:pPr>
            <a:r>
              <a:rPr lang="en-US" altLang="en-US" sz="2000" b="0" dirty="0"/>
              <a:t>For more information on current areas of work see</a:t>
            </a:r>
          </a:p>
          <a:p>
            <a:pPr lvl="1">
              <a:defRPr/>
            </a:pPr>
            <a:r>
              <a:rPr lang="en-US" altLang="en-US" sz="1600" dirty="0">
                <a:hlinkClick r:id="rId3"/>
              </a:rPr>
              <a:t>http://www.wi-fi.org/who-we-are/current-work-areas</a:t>
            </a:r>
            <a:endParaRPr lang="en-US" altLang="en-US" sz="1600" dirty="0"/>
          </a:p>
          <a:p>
            <a:pPr>
              <a:defRPr/>
            </a:pPr>
            <a:endParaRPr lang="en-US" altLang="en-US" sz="2000" b="0" dirty="0"/>
          </a:p>
          <a:p>
            <a:pPr>
              <a:defRPr/>
            </a:pPr>
            <a:r>
              <a:rPr lang="en-US" altLang="en-US" sz="2000" b="0" dirty="0"/>
              <a:t>If these sound like interesting topics please plan to sign up and participate.</a:t>
            </a:r>
          </a:p>
          <a:p>
            <a:pPr>
              <a:defRPr/>
            </a:pPr>
            <a:endParaRPr lang="en-GB" altLang="en-US" sz="2000" b="0" dirty="0"/>
          </a:p>
          <a:p>
            <a:pPr>
              <a:defRPr/>
            </a:pPr>
            <a:r>
              <a:rPr lang="en-GB" altLang="en-US" sz="2000" b="0" dirty="0"/>
              <a:t>Further general information at </a:t>
            </a:r>
            <a:r>
              <a:rPr lang="en-GB" altLang="en-US" sz="2000" b="0" dirty="0">
                <a:hlinkClick r:id="rId4"/>
              </a:rPr>
              <a:t>http://www.wi-fi.org/</a:t>
            </a:r>
            <a:r>
              <a:rPr lang="en-GB" altLang="en-US" sz="2000" b="0" dirty="0"/>
              <a:t> </a:t>
            </a:r>
          </a:p>
        </p:txBody>
      </p:sp>
      <p:sp>
        <p:nvSpPr>
          <p:cNvPr id="7171"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May 2017</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132</a:t>
            </a:fld>
            <a:endParaRPr lang="en-GB" altLang="en-US" sz="1200" b="0"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2051"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133</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2020-11-06</a:t>
            </a:r>
          </a:p>
        </p:txBody>
      </p:sp>
      <p:graphicFrame>
        <p:nvGraphicFramePr>
          <p:cNvPr id="2055" name="Object 11"/>
          <p:cNvGraphicFramePr>
            <a:graphicFrameLocks noChangeAspect="1"/>
          </p:cNvGraphicFramePr>
          <p:nvPr/>
        </p:nvGraphicFramePr>
        <p:xfrm>
          <a:off x="2362200" y="2435226"/>
          <a:ext cx="7239000" cy="1146175"/>
        </p:xfrm>
        <a:graphic>
          <a:graphicData uri="http://schemas.openxmlformats.org/presentationml/2006/ole">
            <mc:AlternateContent xmlns:mc="http://schemas.openxmlformats.org/markup-compatibility/2006">
              <mc:Choice xmlns:v="urn:schemas-microsoft-com:vml" Requires="v">
                <p:oleObj spid="_x0000_s16386" name="Document" r:id="rId4" imgW="8255000" imgH="1231900" progId="Word.Document.8">
                  <p:embed/>
                </p:oleObj>
              </mc:Choice>
              <mc:Fallback>
                <p:oleObj name="Document" r:id="rId4" imgW="8255000" imgH="1231900" progId="Word.Document.8">
                  <p:embed/>
                  <p:pic>
                    <p:nvPicPr>
                      <p:cNvPr id="2055" name="Object 11"/>
                      <p:cNvPicPr>
                        <a:picLocks noChangeAspect="1" noChangeArrowheads="1"/>
                      </p:cNvPicPr>
                      <p:nvPr/>
                    </p:nvPicPr>
                    <p:blipFill>
                      <a:blip r:embed="rId5"/>
                      <a:srcRect/>
                      <a:stretch>
                        <a:fillRect/>
                      </a:stretch>
                    </p:blipFill>
                    <p:spPr bwMode="auto">
                      <a:xfrm>
                        <a:off x="2362200" y="2435226"/>
                        <a:ext cx="7239000" cy="1146175"/>
                      </a:xfrm>
                      <a:prstGeom prst="rect">
                        <a:avLst/>
                      </a:prstGeom>
                      <a:noFill/>
                      <a:ln>
                        <a:noFill/>
                      </a:ln>
                      <a:effectLst/>
                    </p:spPr>
                  </p:pic>
                </p:oleObj>
              </mc:Fallback>
            </mc:AlternateContent>
          </a:graphicData>
        </a:graphic>
      </p:graphicFrame>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307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134</a:t>
            </a:fld>
            <a:endParaRPr lang="en-US"/>
          </a:p>
        </p:txBody>
      </p:sp>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type="body" idx="1"/>
          </p:nvPr>
        </p:nvSpPr>
        <p:spPr>
          <a:noFill/>
        </p:spPr>
        <p:txBody>
          <a:bodyPr/>
          <a:lstStyle/>
          <a:p>
            <a:pPr>
              <a:buFontTx/>
              <a:buNone/>
            </a:pPr>
            <a:r>
              <a:rPr lang="en-US" dirty="0"/>
              <a:t>	This presentation contains the IEEE 802.11 – IETF liaison report for November 2020.</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135</a:t>
            </a:fld>
            <a:endParaRPr lang="en-US"/>
          </a:p>
        </p:txBody>
      </p:sp>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type="body" idx="1"/>
          </p:nvPr>
        </p:nvSpPr>
        <p:spPr>
          <a:xfrm>
            <a:off x="2209800" y="1524000"/>
            <a:ext cx="7848600" cy="5029200"/>
          </a:xfrm>
          <a:noFill/>
        </p:spPr>
        <p:txBody>
          <a:bodyPr/>
          <a:lstStyle/>
          <a:p>
            <a:r>
              <a:rPr lang="en-US" dirty="0"/>
              <a:t>Upcoming Meetings:</a:t>
            </a:r>
          </a:p>
          <a:p>
            <a:pPr lvl="1"/>
            <a:r>
              <a:rPr lang="en-US" dirty="0"/>
              <a:t>November 14-20, 2020 – Virtual (was Bangkok)</a:t>
            </a:r>
          </a:p>
          <a:p>
            <a:pPr lvl="1"/>
            <a:r>
              <a:rPr lang="en-US" dirty="0"/>
              <a:t>March 6-12, 2021 – Virtual (was Prague)</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a:p>
            <a:pPr lvl="1"/>
            <a:r>
              <a:rPr lang="en-US" dirty="0">
                <a:hlinkClick r:id="rId6"/>
              </a:rPr>
              <a:t>http://tools.ietf.org/dailydose/</a:t>
            </a:r>
            <a:r>
              <a:rPr lang="en-US" dirty="0"/>
              <a:t>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136</a:t>
            </a:fld>
            <a:endParaRPr lang="en-US"/>
          </a:p>
        </p:txBody>
      </p:sp>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type="body" idx="1"/>
          </p:nvPr>
        </p:nvSpPr>
        <p:spPr>
          <a:xfrm>
            <a:off x="2209800" y="1524000"/>
            <a:ext cx="8153400" cy="4876800"/>
          </a:xfrm>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Data Center Bridging, use of Local Address in virtualization and IoT, MAC randomization trial results, DETNET/TSN, YANG models, pervasive monitoring</a:t>
            </a:r>
          </a:p>
          <a:p>
            <a:pPr lvl="1">
              <a:lnSpc>
                <a:spcPct val="80000"/>
              </a:lnSpc>
              <a:defRPr/>
            </a:pPr>
            <a:r>
              <a:rPr lang="en-US" sz="1600" dirty="0"/>
              <a:t>IETF-IEEE 802 coordination teleconferences: October 27, 2020</a:t>
            </a:r>
          </a:p>
          <a:p>
            <a:pPr lvl="2">
              <a:lnSpc>
                <a:spcPct val="80000"/>
              </a:lnSpc>
              <a:defRPr/>
            </a:pPr>
            <a:r>
              <a:rPr lang="en-US" sz="1400" dirty="0"/>
              <a:t>Noted IEEE 802.11bh, IEEE 802.11bi, and IEEE 802.11bf</a:t>
            </a:r>
            <a:br>
              <a:rPr lang="en-US" sz="1400" dirty="0"/>
            </a:br>
            <a:endParaRPr lang="en-US" sz="1000" dirty="0"/>
          </a:p>
          <a:p>
            <a:pPr>
              <a:lnSpc>
                <a:spcPct val="80000"/>
              </a:lnSpc>
              <a:defRPr/>
            </a:pPr>
            <a:r>
              <a:rPr lang="en-US" sz="2000" dirty="0"/>
              <a:t>802.11 related items </a:t>
            </a:r>
          </a:p>
          <a:p>
            <a:pPr lvl="1">
              <a:lnSpc>
                <a:spcPct val="80000"/>
              </a:lnSpc>
              <a:defRPr/>
            </a:pPr>
            <a:r>
              <a:rPr lang="en-GB" sz="1600" dirty="0"/>
              <a:t>Tracked: Intelligent Transportation Systems (ITS)- IETF IP Wireless Access in Vehicular Environments  </a:t>
            </a:r>
            <a:r>
              <a:rPr lang="en-GB" sz="1600" dirty="0">
                <a:hlinkClick r:id="rId4"/>
              </a:rPr>
              <a:t>ipwave</a:t>
            </a:r>
            <a:endParaRPr lang="en-GB" sz="1600" dirty="0"/>
          </a:p>
          <a:p>
            <a:pPr lvl="1">
              <a:lnSpc>
                <a:spcPct val="80000"/>
              </a:lnSpc>
              <a:defRPr/>
            </a:pPr>
            <a:r>
              <a:rPr lang="en-GB" sz="1600" dirty="0"/>
              <a:t>Approved by WG: Link-Layer Addresses Assignment Mechanism for DHCPv6: </a:t>
            </a:r>
            <a:r>
              <a:rPr lang="en-GB" sz="1600" dirty="0">
                <a:hlinkClick r:id="rId5"/>
              </a:rPr>
              <a:t>https://datatracker.ietf.org/doc/draft-ietf-dhc-mac-assign/</a:t>
            </a:r>
            <a:r>
              <a:rPr lang="en-GB" sz="1600" dirty="0"/>
              <a:t>.  This specification provides a means of using DHCPv6 to assign MAC addresses to (virtual) devices at time of instantiation to prevent random address collisions in large device populations.</a:t>
            </a:r>
            <a:endParaRPr lang="en-GB" sz="1400" dirty="0"/>
          </a:p>
        </p:txBody>
      </p:sp>
    </p:spTree>
    <p:extLst>
      <p:ext uri="{BB962C8B-B14F-4D97-AF65-F5344CB8AC3E}">
        <p14:creationId xmlns:p14="http://schemas.microsoft.com/office/powerpoint/2010/main" val="22492657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137</a:t>
            </a:fld>
            <a:endParaRPr lang="en-US"/>
          </a:p>
        </p:txBody>
      </p:sp>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type="body" idx="1"/>
          </p:nvPr>
        </p:nvSpPr>
        <p:spPr>
          <a:xfrm>
            <a:off x="2209800" y="1524000"/>
            <a:ext cx="8153400" cy="4876800"/>
          </a:xfrm>
        </p:spPr>
        <p:txBody>
          <a:bodyPr/>
          <a:lstStyle/>
          <a:p>
            <a:pPr marL="0" indent="0">
              <a:lnSpc>
                <a:spcPct val="80000"/>
              </a:lnSpc>
              <a:defRPr/>
            </a:pPr>
            <a:endParaRPr lang="en-US" sz="900" dirty="0"/>
          </a:p>
          <a:p>
            <a:pPr>
              <a:lnSpc>
                <a:spcPct val="80000"/>
              </a:lnSpc>
              <a:defRPr/>
            </a:pPr>
            <a:r>
              <a:rPr lang="en-US" b="0" dirty="0">
                <a:solidFill>
                  <a:srgbClr val="000000"/>
                </a:solidFill>
                <a:ea typeface="Arial Unicode MS" pitchFamily="34" charset="-128"/>
                <a:cs typeface="Arial Unicode MS" pitchFamily="34" charset="-128"/>
              </a:rPr>
              <a:t>No recent RFCs mention IEEE 802.11</a:t>
            </a:r>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Related:</a:t>
            </a:r>
          </a:p>
          <a:p>
            <a:pPr lvl="1">
              <a:lnSpc>
                <a:spcPct val="80000"/>
              </a:lnSpc>
              <a:defRPr/>
            </a:pPr>
            <a:r>
              <a:rPr lang="en-US" dirty="0">
                <a:solidFill>
                  <a:srgbClr val="000000"/>
                </a:solidFill>
                <a:ea typeface="Arial Unicode MS" pitchFamily="34" charset="-128"/>
                <a:cs typeface="Arial Unicode MS" pitchFamily="34" charset="-128"/>
              </a:rPr>
              <a:t>RFC 8908: </a:t>
            </a:r>
            <a:r>
              <a:rPr lang="en-US" dirty="0"/>
              <a:t>Captive Portal API</a:t>
            </a:r>
          </a:p>
          <a:p>
            <a:pPr lvl="1">
              <a:lnSpc>
                <a:spcPct val="80000"/>
              </a:lnSpc>
              <a:defRPr/>
            </a:pPr>
            <a:r>
              <a:rPr lang="en-US" b="0" dirty="0">
                <a:solidFill>
                  <a:srgbClr val="000000"/>
                </a:solidFill>
                <a:ea typeface="Arial Unicode MS" pitchFamily="34" charset="-128"/>
                <a:cs typeface="Arial Unicode MS" pitchFamily="34" charset="-128"/>
              </a:rPr>
              <a:t>RFC 8910: </a:t>
            </a:r>
            <a:r>
              <a:rPr lang="en-US" dirty="0"/>
              <a:t>Captive-Portal Identification in DHCP and Router Advertisements (RAs) [updated RFC 7710]</a:t>
            </a:r>
            <a:endParaRPr lang="en-US" b="0" dirty="0">
              <a:solidFill>
                <a:srgbClr val="000000"/>
              </a:solidFill>
              <a:ea typeface="Arial Unicode MS" pitchFamily="34" charset="-128"/>
              <a:cs typeface="Arial Unicode MS" pitchFamily="34" charset="-128"/>
            </a:endParaRPr>
          </a:p>
          <a:p>
            <a:pPr marL="0" indent="0">
              <a:lnSpc>
                <a:spcPct val="80000"/>
              </a:lnSpc>
              <a:defRPr/>
            </a:pPr>
            <a:endParaRPr lang="en-US" b="0" dirty="0">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39826320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138</a:t>
            </a:fld>
            <a:endParaRPr lang="en-US"/>
          </a:p>
        </p:txBody>
      </p:sp>
      <p:sp>
        <p:nvSpPr>
          <p:cNvPr id="20485" name="Rectangle 2"/>
          <p:cNvSpPr>
            <a:spLocks noGrp="1" noChangeArrowheads="1"/>
          </p:cNvSpPr>
          <p:nvPr>
            <p:ph type="title"/>
          </p:nvPr>
        </p:nvSpPr>
        <p:spPr>
          <a:noFill/>
        </p:spPr>
        <p:txBody>
          <a:bodyPr/>
          <a:lstStyle/>
          <a:p>
            <a:r>
              <a:rPr lang="en-US" dirty="0"/>
              <a:t>BOFs at IETF 109 November 14-20, 2020 </a:t>
            </a:r>
          </a:p>
        </p:txBody>
      </p:sp>
      <p:sp>
        <p:nvSpPr>
          <p:cNvPr id="20486" name="Rectangle 3"/>
          <p:cNvSpPr>
            <a:spLocks noGrp="1" noChangeArrowheads="1"/>
          </p:cNvSpPr>
          <p:nvPr>
            <p:ph type="body" idx="1"/>
          </p:nvPr>
        </p:nvSpPr>
        <p:spPr>
          <a:xfrm>
            <a:off x="2209800" y="1752600"/>
            <a:ext cx="8153400" cy="46482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nvGraphicFramePr>
        <p:xfrm>
          <a:off x="2607222" y="3167292"/>
          <a:ext cx="6977557" cy="1143000"/>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sz="1800" b="0" dirty="0" err="1">
                          <a:hlinkClick r:id="rId4"/>
                        </a:rPr>
                        <a:t>madinas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MAC Address Device Identification for Network and Application Services</a:t>
                      </a:r>
                    </a:p>
                  </a:txBody>
                  <a:tcPr marL="70945" marR="70945" marT="35472" marB="35472" anchor="ctr"/>
                </a:tc>
                <a:extLst>
                  <a:ext uri="{0D108BD9-81ED-4DB2-BD59-A6C34878D82A}">
                    <a16:rowId xmlns:a16="http://schemas.microsoft.com/office/drawing/2014/main" val="10004"/>
                  </a:ext>
                </a:extLst>
              </a:tr>
              <a:tr h="523416">
                <a:tc>
                  <a:txBody>
                    <a:bodyPr/>
                    <a:lstStyle/>
                    <a:p>
                      <a:pPr>
                        <a:lnSpc>
                          <a:spcPct val="100000"/>
                        </a:lnSpc>
                      </a:pPr>
                      <a:r>
                        <a:rPr lang="en-US" sz="1800" b="0" dirty="0" err="1">
                          <a:hlinkClick r:id="rId5"/>
                        </a:rPr>
                        <a:t>apn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Application-aware Networking [deferred]</a:t>
                      </a:r>
                    </a:p>
                  </a:txBody>
                  <a:tcPr marL="70945" marR="70945" marT="35472" marB="35472"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827115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139</a:t>
            </a:fld>
            <a:endParaRPr lang="en-US"/>
          </a:p>
        </p:txBody>
      </p:sp>
      <p:sp>
        <p:nvSpPr>
          <p:cNvPr id="20485" name="Rectangle 2"/>
          <p:cNvSpPr>
            <a:spLocks noGrp="1" noChangeArrowheads="1"/>
          </p:cNvSpPr>
          <p:nvPr>
            <p:ph type="title"/>
          </p:nvPr>
        </p:nvSpPr>
        <p:spPr>
          <a:noFill/>
        </p:spPr>
        <p:txBody>
          <a:bodyPr/>
          <a:lstStyle/>
          <a:p>
            <a:r>
              <a:rPr lang="en-US" dirty="0"/>
              <a:t>IETF new groups being (re-)chartered</a:t>
            </a:r>
          </a:p>
        </p:txBody>
      </p:sp>
      <p:sp>
        <p:nvSpPr>
          <p:cNvPr id="20486" name="Rectangle 3"/>
          <p:cNvSpPr>
            <a:spLocks noGrp="1" noChangeArrowheads="1"/>
          </p:cNvSpPr>
          <p:nvPr>
            <p:ph type="body" idx="1"/>
          </p:nvPr>
        </p:nvSpPr>
        <p:spPr>
          <a:xfrm>
            <a:off x="2209800" y="1752600"/>
            <a:ext cx="8153400" cy="4648200"/>
          </a:xfrm>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nvGraphicFramePr>
        <p:xfrm>
          <a:off x="2590801" y="2875632"/>
          <a:ext cx="6977557" cy="1116198"/>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496614">
                <a:tc>
                  <a:txBody>
                    <a:bodyPr/>
                    <a:lstStyle/>
                    <a:p>
                      <a:r>
                        <a:rPr lang="en-US" dirty="0" err="1">
                          <a:hlinkClick r:id="rId4"/>
                        </a:rPr>
                        <a:t>iotops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IOT Operations</a:t>
                      </a:r>
                      <a:r>
                        <a:rPr lang="en-US" dirty="0"/>
                        <a:t> (initial chartering)</a:t>
                      </a:r>
                      <a:endParaRPr lang="en-US" sz="1800" b="0" dirty="0"/>
                    </a:p>
                  </a:txBody>
                  <a:tcPr marL="70945" marR="70945" marT="35472" marB="35472" anchor="ctr"/>
                </a:tc>
                <a:extLst>
                  <a:ext uri="{0D108BD9-81ED-4DB2-BD59-A6C34878D82A}">
                    <a16:rowId xmlns:a16="http://schemas.microsoft.com/office/drawing/2014/main" val="4119922505"/>
                  </a:ext>
                </a:extLst>
              </a:tr>
              <a:tr h="496614">
                <a:tc>
                  <a:txBody>
                    <a:bodyPr/>
                    <a:lstStyle/>
                    <a:p>
                      <a:r>
                        <a:rPr lang="en-US" dirty="0" err="1">
                          <a:hlinkClick r:id="rId6"/>
                        </a:rPr>
                        <a:t>openpgp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Open Specification for Pretty Good Privacy</a:t>
                      </a:r>
                      <a:r>
                        <a:rPr lang="en-US" dirty="0"/>
                        <a:t> (</a:t>
                      </a:r>
                      <a:r>
                        <a:rPr lang="en-US" dirty="0" err="1"/>
                        <a:t>rechartering</a:t>
                      </a:r>
                      <a:r>
                        <a:rPr lang="en-US" dirty="0"/>
                        <a:t> / resurrection)</a:t>
                      </a:r>
                      <a:endParaRPr lang="en-US" sz="1800" b="0" dirty="0"/>
                    </a:p>
                  </a:txBody>
                  <a:tcPr marL="70945" marR="70945" marT="35472" marB="35472"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04998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914401" y="685801"/>
            <a:ext cx="10361084" cy="6857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ARC (Architecture) – Nov 2020</a:t>
            </a:r>
            <a:endParaRPr lang="en-GB" dirty="0"/>
          </a:p>
        </p:txBody>
      </p:sp>
      <p:sp>
        <p:nvSpPr>
          <p:cNvPr id="5122" name="Rectangle 2"/>
          <p:cNvSpPr>
            <a:spLocks noGrp="1" noChangeArrowheads="1"/>
          </p:cNvSpPr>
          <p:nvPr>
            <p:ph idx="1"/>
          </p:nvPr>
        </p:nvSpPr>
        <p:spPr>
          <a:xfrm>
            <a:off x="914401" y="1600200"/>
            <a:ext cx="10361084" cy="4924425"/>
          </a:xfrm>
          <a:ln/>
        </p:spPr>
        <p:txBody>
          <a:bodyPr/>
          <a:lstStyle/>
          <a:p>
            <a:pPr marL="342900" lvl="2" indent="-342900">
              <a:spcBef>
                <a:spcPts val="300"/>
              </a:spcBef>
              <a:spcAft>
                <a:spcPts val="0"/>
              </a:spcAft>
              <a:defRPr/>
            </a:pPr>
            <a:r>
              <a:rPr lang="en-US" altLang="en-US" sz="2400" b="1" dirty="0"/>
              <a:t>Two teleconferences since September, both to discuss </a:t>
            </a:r>
            <a:r>
              <a:rPr lang="en-US" altLang="en-US" sz="2400" b="1" dirty="0" err="1"/>
              <a:t>TGbe</a:t>
            </a:r>
            <a:r>
              <a:rPr lang="en-US" altLang="en-US" sz="2400" b="1" dirty="0"/>
              <a:t> multi-link architecture implications, and also “Soft AP MLD” definition/concept.  </a:t>
            </a:r>
          </a:p>
          <a:p>
            <a:pPr marL="342900" lvl="2" indent="-342900">
              <a:spcBef>
                <a:spcPts val="300"/>
              </a:spcBef>
              <a:spcAft>
                <a:spcPts val="0"/>
              </a:spcAft>
              <a:defRPr/>
            </a:pPr>
            <a:endParaRPr lang="en-US" altLang="en-US" sz="2400" b="1" dirty="0"/>
          </a:p>
          <a:p>
            <a:pPr marL="342900" lvl="2" indent="-342900">
              <a:spcBef>
                <a:spcPts val="300"/>
              </a:spcBef>
              <a:spcAft>
                <a:spcPts val="0"/>
              </a:spcAft>
              <a:defRPr/>
            </a:pPr>
            <a:r>
              <a:rPr lang="en-US" altLang="en-US" sz="2400" b="1" dirty="0"/>
              <a:t>Will have two meetings this week: 	Monday 13:30 ET, Wednesday 11:15 ET</a:t>
            </a:r>
          </a:p>
          <a:p>
            <a:pPr marL="342900" lvl="2" indent="-342900">
              <a:spcBef>
                <a:spcPts val="300"/>
              </a:spcBef>
              <a:spcAft>
                <a:spcPts val="0"/>
              </a:spcAft>
              <a:defRPr/>
            </a:pPr>
            <a:endParaRPr lang="en-US" altLang="en-US" sz="2400" b="1" dirty="0"/>
          </a:p>
          <a:p>
            <a:pPr marL="342900" lvl="2" indent="-342900">
              <a:spcBef>
                <a:spcPts val="300"/>
              </a:spcBef>
              <a:spcAft>
                <a:spcPts val="0"/>
              </a:spcAft>
              <a:defRPr/>
            </a:pPr>
            <a:r>
              <a:rPr lang="en-US" altLang="en-US" sz="2400" b="1" dirty="0"/>
              <a:t>Agenda topics:</a:t>
            </a:r>
          </a:p>
          <a:p>
            <a:pPr marL="342900" lvl="2" indent="-342900">
              <a:spcBef>
                <a:spcPts val="300"/>
              </a:spcBef>
              <a:spcAft>
                <a:spcPts val="0"/>
              </a:spcAft>
              <a:buFontTx/>
              <a:buChar char="-"/>
              <a:defRPr/>
            </a:pPr>
            <a:r>
              <a:rPr lang="en-US" altLang="en-US" sz="2400" b="1" dirty="0"/>
              <a:t>Continue </a:t>
            </a:r>
            <a:r>
              <a:rPr lang="en-US" altLang="en-US" sz="2400" b="1" dirty="0" err="1"/>
              <a:t>TGbe</a:t>
            </a:r>
            <a:r>
              <a:rPr lang="en-US" altLang="en-US" sz="2400" b="1" dirty="0"/>
              <a:t> architecture discussion.</a:t>
            </a:r>
          </a:p>
          <a:p>
            <a:pPr marL="342900" lvl="2" indent="-342900">
              <a:spcBef>
                <a:spcPts val="300"/>
              </a:spcBef>
              <a:spcAft>
                <a:spcPts val="0"/>
              </a:spcAft>
              <a:buFontTx/>
              <a:buChar char="-"/>
              <a:defRPr/>
            </a:pPr>
            <a:r>
              <a:rPr lang="en-US" altLang="en-US" sz="2400" b="1" dirty="0" err="1"/>
              <a:t>TGbd</a:t>
            </a:r>
            <a:r>
              <a:rPr lang="en-US" altLang="en-US" sz="2400" b="1" dirty="0"/>
              <a:t> architecture discussion (Wed)</a:t>
            </a:r>
          </a:p>
          <a:p>
            <a:pPr marL="342900" lvl="2" indent="-342900">
              <a:spcBef>
                <a:spcPts val="300"/>
              </a:spcBef>
              <a:spcAft>
                <a:spcPts val="0"/>
              </a:spcAft>
              <a:buFontTx/>
              <a:buChar char="-"/>
              <a:defRPr/>
            </a:pPr>
            <a:r>
              <a:rPr lang="en-US" altLang="en-US" sz="2400" b="1" dirty="0"/>
              <a:t>Plan for </a:t>
            </a:r>
            <a:r>
              <a:rPr lang="en-US" altLang="en-US" sz="2400" b="1" dirty="0" err="1"/>
              <a:t>TGbc</a:t>
            </a:r>
            <a:r>
              <a:rPr lang="en-US" altLang="en-US" sz="2400" b="1" dirty="0"/>
              <a:t> architecture discussion on Nov 17/24 telecons</a:t>
            </a:r>
          </a:p>
          <a:p>
            <a:pPr marL="342900" lvl="2" indent="-342900">
              <a:spcBef>
                <a:spcPts val="300"/>
              </a:spcBef>
              <a:spcAft>
                <a:spcPts val="0"/>
              </a:spcAft>
              <a:buFontTx/>
              <a:buChar char="-"/>
              <a:defRPr/>
            </a:pPr>
            <a:r>
              <a:rPr lang="en-US" altLang="en-US" sz="2400" b="1" dirty="0"/>
              <a:t>“What is an ESS?” (and “HESS”) liaised to </a:t>
            </a:r>
            <a:r>
              <a:rPr lang="en-US" altLang="en-US" sz="2400" b="1" dirty="0" err="1"/>
              <a:t>REVmd</a:t>
            </a:r>
            <a:r>
              <a:rPr lang="en-US" altLang="en-US" sz="2400" b="1" dirty="0"/>
              <a:t> – not accepted at this time.  Will discuss next steps this week.</a:t>
            </a:r>
          </a:p>
          <a:p>
            <a:pPr marL="342900" lvl="3" indent="0">
              <a:lnSpc>
                <a:spcPct val="90000"/>
              </a:lnSpc>
              <a:spcBef>
                <a:spcPts val="300"/>
              </a:spcBef>
              <a:spcAft>
                <a:spcPts val="0"/>
              </a:spcAft>
              <a:defRPr/>
            </a:pPr>
            <a:endParaRPr lang="en-US" sz="1800" b="1" dirty="0"/>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14</a:t>
            </a:fld>
            <a:endParaRPr lang="en-GB"/>
          </a:p>
        </p:txBody>
      </p:sp>
      <p:sp>
        <p:nvSpPr>
          <p:cNvPr id="5" name="Footer Placeholder 4"/>
          <p:cNvSpPr>
            <a:spLocks noGrp="1"/>
          </p:cNvSpPr>
          <p:nvPr>
            <p:ph type="ftr" idx="14"/>
          </p:nvPr>
        </p:nvSpPr>
        <p:spPr/>
        <p:txBody>
          <a:bodyPr/>
          <a:lstStyle/>
          <a:p>
            <a:r>
              <a:rPr lang="en-GB"/>
              <a:t>John Doe, Some Company</a:t>
            </a:r>
          </a:p>
        </p:txBody>
      </p:sp>
      <p:sp>
        <p:nvSpPr>
          <p:cNvPr id="4" name="Date Placeholder 3"/>
          <p:cNvSpPr>
            <a:spLocks noGrp="1"/>
          </p:cNvSpPr>
          <p:nvPr>
            <p:ph type="dt" idx="15"/>
          </p:nvPr>
        </p:nvSpPr>
        <p:spPr/>
        <p:txBody>
          <a:bodyPr/>
          <a:lstStyle/>
          <a:p>
            <a:r>
              <a:rPr lang="en-US"/>
              <a:t>November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140</a:t>
            </a:fld>
            <a:endParaRPr lang="en-US"/>
          </a:p>
        </p:txBody>
      </p:sp>
      <p:sp>
        <p:nvSpPr>
          <p:cNvPr id="5125" name="Rectangle 2"/>
          <p:cNvSpPr>
            <a:spLocks noGrp="1" noChangeArrowheads="1"/>
          </p:cNvSpPr>
          <p:nvPr>
            <p:ph type="title"/>
          </p:nvPr>
        </p:nvSpPr>
        <p:spPr>
          <a:xfrm>
            <a:off x="2209800" y="609600"/>
            <a:ext cx="7772400" cy="1066800"/>
          </a:xfrm>
        </p:spPr>
        <p:txBody>
          <a:bodyPr/>
          <a:lstStyle/>
          <a:p>
            <a:r>
              <a:rPr lang="en-US" dirty="0"/>
              <a:t>YANG Model Catalog</a:t>
            </a:r>
          </a:p>
        </p:txBody>
      </p:sp>
      <p:sp>
        <p:nvSpPr>
          <p:cNvPr id="113667" name="Rectangle 3"/>
          <p:cNvSpPr>
            <a:spLocks noGrp="1" noChangeArrowheads="1"/>
          </p:cNvSpPr>
          <p:nvPr>
            <p:ph type="body" idx="1"/>
          </p:nvPr>
        </p:nvSpPr>
        <p:spPr>
          <a:xfrm>
            <a:off x="2209800" y="1676401"/>
            <a:ext cx="8001000" cy="4752975"/>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5112150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141</a:t>
            </a:fld>
            <a:endParaRPr lang="en-US"/>
          </a:p>
        </p:txBody>
      </p:sp>
      <p:sp>
        <p:nvSpPr>
          <p:cNvPr id="5125" name="Rectangle 2"/>
          <p:cNvSpPr>
            <a:spLocks noGrp="1" noChangeArrowheads="1"/>
          </p:cNvSpPr>
          <p:nvPr>
            <p:ph type="title"/>
          </p:nvPr>
        </p:nvSpPr>
        <p:spPr/>
        <p:txBody>
          <a:bodyPr/>
          <a:lstStyle/>
          <a:p>
            <a:r>
              <a:rPr lang="en-US" dirty="0" err="1"/>
              <a:t>IoT</a:t>
            </a:r>
            <a:r>
              <a:rPr lang="en-US" dirty="0"/>
              <a:t> related work</a:t>
            </a:r>
          </a:p>
        </p:txBody>
      </p:sp>
      <p:sp>
        <p:nvSpPr>
          <p:cNvPr id="113667" name="Rectangle 3"/>
          <p:cNvSpPr>
            <a:spLocks noGrp="1" noChangeArrowheads="1"/>
          </p:cNvSpPr>
          <p:nvPr>
            <p:ph type="body" idx="1"/>
          </p:nvPr>
        </p:nvSpPr>
        <p:spPr>
          <a:xfrm>
            <a:off x="2209800" y="1600200"/>
            <a:ext cx="8001000" cy="4724400"/>
          </a:xfrm>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lvl="1">
              <a:lnSpc>
                <a:spcPct val="80000"/>
              </a:lnSpc>
            </a:pPr>
            <a:endParaRPr lang="en-US" sz="1400" dirty="0"/>
          </a:p>
          <a:p>
            <a:pPr lvl="1">
              <a:lnSpc>
                <a:spcPct val="80000"/>
              </a:lnSpc>
            </a:pPr>
            <a:r>
              <a:rPr lang="en-US" sz="1400" dirty="0"/>
              <a:t>Updated: IPv6 Mesh over BLUETOOTH(R) Low Energy using IPSP, see: </a:t>
            </a:r>
            <a:r>
              <a:rPr lang="en-US" sz="1400" dirty="0">
                <a:hlinkClick r:id="rId4"/>
              </a:rPr>
              <a:t>https://datatracker.ietf.org/doc/draft-ietf-6lo-blemesh/</a:t>
            </a:r>
            <a:r>
              <a:rPr lang="en-US" sz="1400" dirty="0"/>
              <a:t> (October 2020)</a:t>
            </a:r>
          </a:p>
          <a:p>
            <a:pPr lvl="1">
              <a:lnSpc>
                <a:spcPct val="80000"/>
              </a:lnSpc>
            </a:pPr>
            <a:r>
              <a:rPr lang="en-US" sz="1400" dirty="0"/>
              <a:t>Updated: Transmission of IPv6 Packets over PLC Networks, see: </a:t>
            </a:r>
            <a:r>
              <a:rPr lang="en-US" sz="1400" dirty="0">
                <a:hlinkClick r:id="rId5"/>
              </a:rPr>
              <a:t>https://datatracker.ietf.org/doc/draft-ietf-6lo-plc/</a:t>
            </a:r>
            <a:r>
              <a:rPr lang="en-US" sz="1400" dirty="0"/>
              <a:t> (October 2020)</a:t>
            </a:r>
          </a:p>
          <a:p>
            <a:pPr lvl="1">
              <a:lnSpc>
                <a:spcPct val="80000"/>
              </a:lnSpc>
            </a:pPr>
            <a:r>
              <a:rPr lang="en-US" sz="1400" dirty="0"/>
              <a:t>RFC Editor Queue: Address Protected Neighbor Discovery for Low-power and Lossy Networks, see: </a:t>
            </a:r>
            <a:r>
              <a:rPr lang="en-US" sz="1400" dirty="0">
                <a:hlinkClick r:id="rId6"/>
              </a:rPr>
              <a:t>https://datatracker.ietf.org/doc/draft-ietf-6lo-ap-nd/</a:t>
            </a:r>
            <a:r>
              <a:rPr lang="en-US" sz="1400" dirty="0"/>
              <a:t>  (Updated: April 2020)</a:t>
            </a:r>
          </a:p>
          <a:p>
            <a:pPr lvl="1">
              <a:lnSpc>
                <a:spcPct val="80000"/>
              </a:lnSpc>
            </a:pPr>
            <a:r>
              <a:rPr lang="en-US" sz="1400" dirty="0"/>
              <a:t>RFC Editor Queue: IPv6 Backbone Router, see: </a:t>
            </a:r>
            <a:r>
              <a:rPr lang="en-US" sz="1400" dirty="0">
                <a:hlinkClick r:id="rId7"/>
              </a:rPr>
              <a:t>https://datatracker.ietf.org/doc/draft-ietf-6lo-backbone-router/</a:t>
            </a:r>
            <a:r>
              <a:rPr lang="en-US" sz="1400" dirty="0"/>
              <a:t>.  No feedback received from IEEE 802.11, so publication requested. (Updated: March 2020)</a:t>
            </a:r>
          </a:p>
        </p:txBody>
      </p:sp>
    </p:spTree>
    <p:extLst>
      <p:ext uri="{BB962C8B-B14F-4D97-AF65-F5344CB8AC3E}">
        <p14:creationId xmlns:p14="http://schemas.microsoft.com/office/powerpoint/2010/main" val="409192389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142</a:t>
            </a:fld>
            <a:endParaRPr lang="en-US"/>
          </a:p>
        </p:txBody>
      </p:sp>
      <p:sp>
        <p:nvSpPr>
          <p:cNvPr id="5125" name="Rectangle 2"/>
          <p:cNvSpPr>
            <a:spLocks noGrp="1" noChangeArrowheads="1"/>
          </p:cNvSpPr>
          <p:nvPr>
            <p:ph type="title"/>
          </p:nvPr>
        </p:nvSpPr>
        <p:spPr/>
        <p:txBody>
          <a:bodyPr/>
          <a:lstStyle/>
          <a:p>
            <a:r>
              <a:rPr lang="en-US" dirty="0"/>
              <a:t>IoT related work (cont.)</a:t>
            </a:r>
          </a:p>
        </p:txBody>
      </p:sp>
      <p:sp>
        <p:nvSpPr>
          <p:cNvPr id="113667" name="Rectangle 3"/>
          <p:cNvSpPr>
            <a:spLocks noGrp="1" noChangeArrowheads="1"/>
          </p:cNvSpPr>
          <p:nvPr>
            <p:ph type="body" idx="1"/>
          </p:nvPr>
        </p:nvSpPr>
        <p:spPr>
          <a:xfrm>
            <a:off x="2209800" y="1600200"/>
            <a:ext cx="8001000" cy="4724400"/>
          </a:xfrm>
        </p:spPr>
        <p:txBody>
          <a:bodyPr/>
          <a:lstStyle/>
          <a:p>
            <a:pPr>
              <a:lnSpc>
                <a:spcPct val="80000"/>
              </a:lnSpc>
            </a:pPr>
            <a:r>
              <a:rPr lang="en-US" sz="1800" dirty="0"/>
              <a:t>6TiSCH: IPv6 over IEEE 802.15.4 Time-slotted Channel Hopping</a:t>
            </a:r>
          </a:p>
          <a:p>
            <a:pPr lvl="1">
              <a:lnSpc>
                <a:spcPct val="80000"/>
              </a:lnSpc>
            </a:pPr>
            <a:r>
              <a:rPr lang="en-US" sz="1400" dirty="0"/>
              <a:t>Working group slowly winding down with only one semi-active document in the WG, but may be re-chartered to cover other underlying layer 2 protocols.  This could have a bearing on IEEE 802.11be activities.</a:t>
            </a:r>
          </a:p>
          <a:p>
            <a:pPr lvl="1">
              <a:lnSpc>
                <a:spcPct val="80000"/>
              </a:lnSpc>
            </a:pPr>
            <a:endParaRPr lang="en-US" sz="1400" dirty="0"/>
          </a:p>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a:t>
            </a:r>
            <a:r>
              <a:rPr lang="en-US" sz="1400" dirty="0" err="1"/>
              <a:t>Lossy</a:t>
            </a:r>
            <a:r>
              <a:rPr lang="en-US" sz="1400" dirty="0"/>
              <a:t>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Tree>
    <p:extLst>
      <p:ext uri="{BB962C8B-B14F-4D97-AF65-F5344CB8AC3E}">
        <p14:creationId xmlns:p14="http://schemas.microsoft.com/office/powerpoint/2010/main" val="213076886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143</a:t>
            </a:fld>
            <a:endParaRPr lang="en-US"/>
          </a:p>
        </p:txBody>
      </p:sp>
      <p:sp>
        <p:nvSpPr>
          <p:cNvPr id="20485" name="Rectangle 2"/>
          <p:cNvSpPr>
            <a:spLocks noGrp="1" noChangeArrowheads="1"/>
          </p:cNvSpPr>
          <p:nvPr>
            <p:ph type="title"/>
          </p:nvPr>
        </p:nvSpPr>
        <p:spPr>
          <a:noFill/>
        </p:spPr>
        <p:txBody>
          <a:bodyPr/>
          <a:lstStyle/>
          <a:p>
            <a:r>
              <a:rPr lang="en-US" dirty="0"/>
              <a:t>CAPPORT WG</a:t>
            </a:r>
          </a:p>
        </p:txBody>
      </p:sp>
      <p:sp>
        <p:nvSpPr>
          <p:cNvPr id="20486" name="Rectangle 3"/>
          <p:cNvSpPr>
            <a:spLocks noGrp="1" noChangeArrowheads="1"/>
          </p:cNvSpPr>
          <p:nvPr>
            <p:ph type="body" idx="1"/>
          </p:nvPr>
        </p:nvSpPr>
        <p:spPr>
          <a:xfrm>
            <a:off x="2209800" y="1524000"/>
            <a:ext cx="7848600" cy="5029200"/>
          </a:xfrm>
          <a:noFill/>
        </p:spPr>
        <p:txBody>
          <a:bodyPr/>
          <a:lstStyle/>
          <a:p>
            <a:r>
              <a:rPr lang="en-US" sz="2000" dirty="0" err="1"/>
              <a:t>CAPtive</a:t>
            </a:r>
            <a:r>
              <a:rPr lang="en-US" sz="2000" dirty="0"/>
              <a:t> </a:t>
            </a:r>
            <a:r>
              <a:rPr lang="en-US" sz="2000" dirty="0" err="1"/>
              <a:t>PORTal</a:t>
            </a:r>
            <a:r>
              <a:rPr lang="en-US" sz="2000" dirty="0"/>
              <a:t>:  </a:t>
            </a:r>
            <a:r>
              <a:rPr lang="en-US" sz="2000" dirty="0">
                <a:hlinkClick r:id="rId3"/>
              </a:rPr>
              <a:t>https://datatracker.ietf.org/wg/capport/</a:t>
            </a:r>
            <a:r>
              <a:rPr lang="en-US" sz="2000" dirty="0"/>
              <a:t> </a:t>
            </a:r>
          </a:p>
          <a:p>
            <a:r>
              <a:rPr lang="en-US" sz="2000" dirty="0"/>
              <a:t>The CAPPORT Working Group will define secure mechanisms and protocols to</a:t>
            </a:r>
          </a:p>
          <a:p>
            <a:pPr lvl="1"/>
            <a:r>
              <a:rPr lang="en-US" sz="1600" dirty="0"/>
              <a:t>allow endpoints to discover that they are in this sort of limited environment,</a:t>
            </a:r>
          </a:p>
          <a:p>
            <a:pPr lvl="1"/>
            <a:r>
              <a:rPr lang="en-US" sz="1600" dirty="0"/>
              <a:t>provide a URL to interact with the Captive Portal, - allow endpoints to learn about the parameters of their confinement,</a:t>
            </a:r>
          </a:p>
          <a:p>
            <a:pPr lvl="1"/>
            <a:r>
              <a:rPr lang="en-US" sz="1600" dirty="0"/>
              <a:t>interact with the Captive Portal to obtain information such as status and remaining access time, and</a:t>
            </a:r>
          </a:p>
          <a:p>
            <a:pPr lvl="1"/>
            <a:r>
              <a:rPr lang="en-US" sz="1600" dirty="0"/>
              <a:t>optionally, advertise a service whereby devices can enable or disable access to the Internet without human interaction. (RFC 7710 may be a full or partial solution to the first two bullets)</a:t>
            </a:r>
          </a:p>
          <a:p>
            <a:r>
              <a:rPr lang="en-US" sz="2000" dirty="0"/>
              <a:t>Updates [September 2020]</a:t>
            </a:r>
          </a:p>
          <a:p>
            <a:pPr lvl="1"/>
            <a:r>
              <a:rPr lang="en-US" sz="1600" dirty="0"/>
              <a:t>Updated: CAPPORT architecture (</a:t>
            </a:r>
            <a:r>
              <a:rPr lang="en-US" sz="1600" dirty="0">
                <a:hlinkClick r:id="rId4"/>
              </a:rPr>
              <a:t>https://datatracker.ietf.org/doc/draft-ietf-capport-architecture/</a:t>
            </a:r>
            <a:r>
              <a:rPr lang="en-US" sz="1600" dirty="0"/>
              <a:t>)</a:t>
            </a:r>
          </a:p>
          <a:p>
            <a:pPr lvl="1"/>
            <a:r>
              <a:rPr lang="en-US" sz="1600" dirty="0"/>
              <a:t>The previously mentioned RFCs 8908 and 8910.</a:t>
            </a:r>
          </a:p>
        </p:txBody>
      </p:sp>
    </p:spTree>
    <p:extLst>
      <p:ext uri="{BB962C8B-B14F-4D97-AF65-F5344CB8AC3E}">
        <p14:creationId xmlns:p14="http://schemas.microsoft.com/office/powerpoint/2010/main" val="220018372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144</a:t>
            </a:fld>
            <a:endParaRPr lang="en-US"/>
          </a:p>
        </p:txBody>
      </p:sp>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type="body" idx="1"/>
          </p:nvPr>
        </p:nvSpPr>
        <p:spPr>
          <a:xfrm>
            <a:off x="2209800" y="1447800"/>
            <a:ext cx="7772400" cy="4953000"/>
          </a:xfrm>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600" dirty="0"/>
              <a:t>This working group has been chartered to provide updates to some commonly used Extensible Authentication Protocol methods including of EAP-TLS, EAP-AKA, EAP-AKA’ (for 5G), EAP-SIM, etc.</a:t>
            </a:r>
          </a:p>
          <a:p>
            <a:pPr lvl="1">
              <a:lnSpc>
                <a:spcPct val="80000"/>
              </a:lnSpc>
            </a:pPr>
            <a:r>
              <a:rPr lang="en-US" sz="16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pPr>
            <a:r>
              <a:rPr lang="en-US" sz="1600" dirty="0"/>
              <a:t>Published: RFC 8940: EAP Session-Id Derivation, see </a:t>
            </a:r>
            <a:r>
              <a:rPr lang="en-US" sz="1600" dirty="0">
                <a:hlinkClick r:id="rId4"/>
              </a:rPr>
              <a:t>https://datatracker.ietf.org/doc/rfc8940/</a:t>
            </a:r>
            <a:r>
              <a:rPr lang="en-US" sz="1600" dirty="0"/>
              <a:t> (October 2020)</a:t>
            </a:r>
          </a:p>
          <a:p>
            <a:pPr lvl="1">
              <a:lnSpc>
                <a:spcPct val="80000"/>
              </a:lnSpc>
            </a:pPr>
            <a:r>
              <a:rPr lang="en-US" sz="1600" dirty="0"/>
              <a:t>Submitted for publication: Using EAP-TLS with TLS 1.3, see </a:t>
            </a:r>
            <a:r>
              <a:rPr lang="en-US" sz="1600" dirty="0">
                <a:hlinkClick r:id="rId5"/>
              </a:rPr>
              <a:t>https://datatracker.ietf.org/doc/draft-ietf-emu-eap-tls13/</a:t>
            </a:r>
            <a:r>
              <a:rPr lang="en-US" sz="1600" dirty="0"/>
              <a:t> (November 2020)</a:t>
            </a:r>
          </a:p>
        </p:txBody>
      </p:sp>
    </p:spTree>
    <p:extLst>
      <p:ext uri="{BB962C8B-B14F-4D97-AF65-F5344CB8AC3E}">
        <p14:creationId xmlns:p14="http://schemas.microsoft.com/office/powerpoint/2010/main" val="124079050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145</a:t>
            </a:fld>
            <a:endParaRPr lang="en-US"/>
          </a:p>
        </p:txBody>
      </p:sp>
      <p:sp>
        <p:nvSpPr>
          <p:cNvPr id="5125" name="Rectangle 2"/>
          <p:cNvSpPr>
            <a:spLocks noGrp="1" noChangeArrowheads="1"/>
          </p:cNvSpPr>
          <p:nvPr>
            <p:ph type="title"/>
          </p:nvPr>
        </p:nvSpPr>
        <p:spPr>
          <a:xfrm>
            <a:off x="2209800" y="457200"/>
            <a:ext cx="7772400" cy="1066800"/>
          </a:xfrm>
        </p:spPr>
        <p:txBody>
          <a:bodyPr/>
          <a:lstStyle/>
          <a:p>
            <a:r>
              <a:rPr lang="en-US" dirty="0"/>
              <a:t>Operations Area Working Group</a:t>
            </a:r>
          </a:p>
        </p:txBody>
      </p:sp>
      <p:sp>
        <p:nvSpPr>
          <p:cNvPr id="113667" name="Rectangle 3"/>
          <p:cNvSpPr>
            <a:spLocks noGrp="1" noChangeArrowheads="1"/>
          </p:cNvSpPr>
          <p:nvPr>
            <p:ph type="body" idx="1"/>
          </p:nvPr>
        </p:nvSpPr>
        <p:spPr>
          <a:xfrm>
            <a:off x="2209800" y="1295400"/>
            <a:ext cx="8001000" cy="5181600"/>
          </a:xfrm>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A Layer 2 VPN Network YANG Model, see </a:t>
            </a:r>
            <a:r>
              <a:rPr lang="en-US" sz="1400" dirty="0">
                <a:hlinkClick r:id="rId4"/>
              </a:rPr>
              <a:t>https://datatracker.ietf.org/doc/draft-ietf-opsawg-l2nm/</a:t>
            </a:r>
            <a:r>
              <a:rPr lang="en-US" sz="1400" dirty="0"/>
              <a:t> (Updated November 2020)</a:t>
            </a:r>
          </a:p>
          <a:p>
            <a:pPr lvl="1">
              <a:lnSpc>
                <a:spcPct val="80000"/>
              </a:lnSpc>
              <a:defRPr/>
            </a:pPr>
            <a:r>
              <a:rPr lang="en-US" sz="1400" dirty="0"/>
              <a:t>A Layer 2/3 VPN Common YANG Model, see </a:t>
            </a:r>
            <a:r>
              <a:rPr lang="en-US" sz="1400" dirty="0">
                <a:hlinkClick r:id="rId5"/>
              </a:rPr>
              <a:t>https://datatracker.ietf.org/doc/draft-ietf-opsawg-vpn-common/</a:t>
            </a:r>
            <a:r>
              <a:rPr lang="en-US" sz="1400" dirty="0"/>
              <a:t> (Updated October 2020)</a:t>
            </a:r>
          </a:p>
          <a:p>
            <a:pPr lvl="1">
              <a:lnSpc>
                <a:spcPct val="80000"/>
              </a:lnSpc>
              <a:defRPr/>
            </a:pPr>
            <a:r>
              <a:rPr lang="en-US" sz="1400" dirty="0"/>
              <a:t>RFC 8886: Secure Device Install, see </a:t>
            </a:r>
            <a:r>
              <a:rPr lang="en-US" sz="1400" dirty="0">
                <a:hlinkClick r:id="rId6"/>
              </a:rPr>
              <a:t>https://datatracker.ietf.org/doc/rfc8886/</a:t>
            </a:r>
            <a:r>
              <a:rPr lang="en-US" sz="1400" dirty="0"/>
              <a:t> (Published September 2020)</a:t>
            </a:r>
          </a:p>
          <a:p>
            <a:pPr>
              <a:lnSpc>
                <a:spcPct val="80000"/>
              </a:lnSpc>
              <a:defRPr/>
            </a:pPr>
            <a:endParaRPr lang="en-US" sz="1800" dirty="0"/>
          </a:p>
          <a:p>
            <a:pPr>
              <a:lnSpc>
                <a:spcPct val="80000"/>
              </a:lnSpc>
              <a:defRPr/>
            </a:pPr>
            <a:r>
              <a:rPr lang="en-US" sz="1800" dirty="0"/>
              <a:t>Background</a:t>
            </a:r>
            <a:endParaRPr lang="en-US" sz="1600" dirty="0"/>
          </a:p>
          <a:p>
            <a:pPr lvl="1">
              <a:lnSpc>
                <a:spcPct val="80000"/>
              </a:lnSpc>
              <a:defRPr/>
            </a:pPr>
            <a:r>
              <a:rPr lang="en-US" sz="1600" dirty="0"/>
              <a:t>Of interest: RFC 6632, An Overview of the IETF Network Management Protocols, see </a:t>
            </a:r>
            <a:r>
              <a:rPr lang="en-US" sz="1600" dirty="0">
                <a:hlinkClick r:id="rId7"/>
              </a:rPr>
              <a:t>https://tools.ietf.org/html/rfc6632</a:t>
            </a:r>
            <a:r>
              <a:rPr lang="en-US" sz="1600" dirty="0"/>
              <a:t> </a:t>
            </a:r>
          </a:p>
          <a:p>
            <a:pPr lvl="1">
              <a:lnSpc>
                <a:spcPct val="80000"/>
              </a:lnSpc>
              <a:defRPr/>
            </a:pPr>
            <a:r>
              <a:rPr lang="en-US" sz="1600" dirty="0"/>
              <a:t>Automated network management, including YANG data models, see </a:t>
            </a:r>
            <a:r>
              <a:rPr lang="en-US" sz="1600" dirty="0">
                <a:hlinkClick r:id="rId8"/>
              </a:rPr>
              <a:t>https://www.ietf.org/topics/netmgmt/</a:t>
            </a:r>
            <a:r>
              <a:rPr lang="en-US" sz="16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27576562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146</a:t>
            </a:fld>
            <a:endParaRPr lang="en-US"/>
          </a:p>
        </p:txBody>
      </p:sp>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type="body" idx="1"/>
          </p:nvPr>
        </p:nvSpPr>
        <p:spPr>
          <a:xfrm>
            <a:off x="2209800" y="1676400"/>
            <a:ext cx="8001000" cy="4572000"/>
          </a:xfrm>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Editorial update: TLS 1.3bis: </a:t>
            </a:r>
            <a:r>
              <a:rPr lang="en-US" sz="1400" dirty="0">
                <a:hlinkClick r:id="rId4"/>
              </a:rPr>
              <a:t>https://datatracker.ietf.org/doc/draft-rescorla-tls-rfc8446-bis</a:t>
            </a:r>
            <a:r>
              <a:rPr lang="en-US" sz="1400" dirty="0"/>
              <a:t> (October 2020)</a:t>
            </a:r>
          </a:p>
          <a:p>
            <a:pPr lvl="1">
              <a:lnSpc>
                <a:spcPct val="80000"/>
              </a:lnSpc>
              <a:defRPr/>
            </a:pPr>
            <a:r>
              <a:rPr lang="en-US" sz="1400" dirty="0"/>
              <a:t>Hybrid key exchange in TLS 1.3: </a:t>
            </a:r>
            <a:r>
              <a:rPr lang="en-US" sz="1400" dirty="0">
                <a:hlinkClick r:id="rId5"/>
              </a:rPr>
              <a:t>https://datatracker.ietf.org/doc/draft-ietf-tls-hybrid-design/</a:t>
            </a:r>
            <a:r>
              <a:rPr lang="en-US" sz="1400" dirty="0"/>
              <a:t> (October 2020)</a:t>
            </a:r>
          </a:p>
          <a:p>
            <a:pPr lvl="1">
              <a:lnSpc>
                <a:spcPct val="80000"/>
              </a:lnSpc>
              <a:defRPr/>
            </a:pPr>
            <a:r>
              <a:rPr lang="en-US" sz="1400" dirty="0"/>
              <a:t>Hybrid Post-Quantum Key Encapsulation Methods (PQ KEM) for Transport Layer Security 1.2 (TLS): </a:t>
            </a:r>
            <a:r>
              <a:rPr lang="en-US" sz="1400" dirty="0">
                <a:hlinkClick r:id="rId6"/>
              </a:rPr>
              <a:t>https://datatracker.ietf.org/doc/draft-campagna-tls-bike-sike-hybrid/</a:t>
            </a:r>
            <a:r>
              <a:rPr lang="en-US" sz="1400" dirty="0"/>
              <a:t> (September 2020)</a:t>
            </a:r>
          </a:p>
          <a:p>
            <a:pPr lvl="1">
              <a:lnSpc>
                <a:spcPct val="80000"/>
              </a:lnSpc>
              <a:defRPr/>
            </a:pPr>
            <a:r>
              <a:rPr lang="en-US" sz="1400" dirty="0"/>
              <a:t>Deprecating MD5 and SHA-1 signature hashes in TLS 1.2: </a:t>
            </a:r>
            <a:r>
              <a:rPr lang="en-US" sz="1400" dirty="0">
                <a:hlinkClick r:id="rId7"/>
              </a:rPr>
              <a:t>https://datatracker.ietf.org/doc/draft-ietf-tls-md5-sha1-deprecate/</a:t>
            </a:r>
            <a:r>
              <a:rPr lang="en-US" sz="1400" dirty="0"/>
              <a:t> (October 2020)</a:t>
            </a:r>
          </a:p>
          <a:p>
            <a:pPr lvl="1">
              <a:lnSpc>
                <a:spcPct val="80000"/>
              </a:lnSpc>
              <a:defRPr/>
            </a:pPr>
            <a:r>
              <a:rPr lang="en-US" sz="1400" dirty="0"/>
              <a:t>Deprecating TLSv1.0 and TLSv1.1: </a:t>
            </a:r>
            <a:r>
              <a:rPr lang="en-US" sz="1400" dirty="0">
                <a:hlinkClick r:id="rId8"/>
              </a:rPr>
              <a:t>https://datatracker.ietf.org/doc/draft-ietf-tls-oldversions-deprecate/</a:t>
            </a:r>
            <a:r>
              <a:rPr lang="en-US" sz="1400" dirty="0"/>
              <a:t> (October 2020)</a:t>
            </a:r>
          </a:p>
        </p:txBody>
      </p:sp>
    </p:spTree>
    <p:extLst>
      <p:ext uri="{BB962C8B-B14F-4D97-AF65-F5344CB8AC3E}">
        <p14:creationId xmlns:p14="http://schemas.microsoft.com/office/powerpoint/2010/main" val="388182982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147</a:t>
            </a:fld>
            <a:endParaRPr lang="en-US"/>
          </a:p>
        </p:txBody>
      </p:sp>
      <p:sp>
        <p:nvSpPr>
          <p:cNvPr id="5125" name="Rectangle 2"/>
          <p:cNvSpPr>
            <a:spLocks noGrp="1" noChangeArrowheads="1"/>
          </p:cNvSpPr>
          <p:nvPr>
            <p:ph type="title"/>
          </p:nvPr>
        </p:nvSpPr>
        <p:spPr>
          <a:xfrm>
            <a:off x="2209800" y="457200"/>
            <a:ext cx="7772400" cy="1066800"/>
          </a:xfrm>
        </p:spPr>
        <p:txBody>
          <a:bodyPr/>
          <a:lstStyle/>
          <a:p>
            <a:r>
              <a:rPr lang="en-US" dirty="0"/>
              <a:t>Deterministic Networking (DETNET)</a:t>
            </a:r>
          </a:p>
        </p:txBody>
      </p:sp>
      <p:sp>
        <p:nvSpPr>
          <p:cNvPr id="113667" name="Rectangle 3"/>
          <p:cNvSpPr>
            <a:spLocks noGrp="1" noChangeArrowheads="1"/>
          </p:cNvSpPr>
          <p:nvPr>
            <p:ph type="body" idx="1"/>
          </p:nvPr>
        </p:nvSpPr>
        <p:spPr>
          <a:xfrm>
            <a:off x="2209800" y="990600"/>
            <a:ext cx="8001000" cy="54864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pPr marL="0" indent="0"/>
            <a:r>
              <a:rPr lang="en-US" sz="1800" dirty="0"/>
              <a:t>Updates:</a:t>
            </a:r>
          </a:p>
          <a:p>
            <a:pPr lvl="1"/>
            <a:r>
              <a:rPr lang="en-US" sz="1400" dirty="0" err="1">
                <a:sym typeface="Wingdings" pitchFamily="2" charset="2"/>
              </a:rPr>
              <a:t>DetNet</a:t>
            </a:r>
            <a:r>
              <a:rPr lang="en-US" sz="1400" dirty="0">
                <a:sym typeface="Wingdings" pitchFamily="2" charset="2"/>
              </a:rPr>
              <a:t> Bounded Latency: </a:t>
            </a:r>
            <a:r>
              <a:rPr lang="en-US" sz="1400" dirty="0">
                <a:sym typeface="Wingdings" pitchFamily="2" charset="2"/>
                <a:hlinkClick r:id="rId4"/>
              </a:rPr>
              <a:t>https://datatracker.ietf.org/doc/draft-ietf-detnet-bounded-latency/</a:t>
            </a:r>
            <a:r>
              <a:rPr lang="en-US" sz="1400" dirty="0">
                <a:sym typeface="Wingdings" pitchFamily="2" charset="2"/>
              </a:rPr>
              <a:t> (October 2020)</a:t>
            </a:r>
          </a:p>
          <a:p>
            <a:pPr lvl="1"/>
            <a:r>
              <a:rPr lang="en-US" sz="1400" dirty="0" err="1">
                <a:sym typeface="Wingdings" pitchFamily="2" charset="2"/>
              </a:rPr>
              <a:t>DetNet</a:t>
            </a:r>
            <a:r>
              <a:rPr lang="en-US" sz="1400" dirty="0">
                <a:sym typeface="Wingdings" pitchFamily="2" charset="2"/>
              </a:rPr>
              <a:t> Data Plane: IP over IEEE 802.1 Time Sensitive Networking (TSN): </a:t>
            </a:r>
            <a:r>
              <a:rPr lang="en-US" sz="1400" dirty="0">
                <a:sym typeface="Wingdings" pitchFamily="2" charset="2"/>
                <a:hlinkClick r:id="rId5"/>
              </a:rPr>
              <a:t>https://datatracker.ietf.org/doc/draft-ietf-detnet-ip-over-tsn/</a:t>
            </a:r>
            <a:r>
              <a:rPr lang="en-US" sz="1400" dirty="0">
                <a:sym typeface="Wingdings" pitchFamily="2" charset="2"/>
              </a:rPr>
              <a:t> (November 2020)</a:t>
            </a:r>
          </a:p>
          <a:p>
            <a:pPr lvl="1"/>
            <a:r>
              <a:rPr lang="en-US" sz="1400" dirty="0">
                <a:sym typeface="Wingdings" pitchFamily="2" charset="2"/>
              </a:rPr>
              <a:t>Deterministic Networking (</a:t>
            </a:r>
            <a:r>
              <a:rPr lang="en-US" sz="1400" dirty="0" err="1">
                <a:sym typeface="Wingdings" pitchFamily="2" charset="2"/>
              </a:rPr>
              <a:t>DetNet</a:t>
            </a:r>
            <a:r>
              <a:rPr lang="en-US" sz="1400" dirty="0">
                <a:sym typeface="Wingdings" pitchFamily="2" charset="2"/>
              </a:rPr>
              <a:t>) Configuration YANG Model: </a:t>
            </a:r>
            <a:r>
              <a:rPr lang="en-US" sz="1400" dirty="0">
                <a:sym typeface="Wingdings" pitchFamily="2" charset="2"/>
                <a:hlinkClick r:id="rId6"/>
              </a:rPr>
              <a:t>https://datatracker.ietf.org/doc/draft-ietf-detnet-yang/</a:t>
            </a:r>
            <a:r>
              <a:rPr lang="en-US" sz="1400" dirty="0">
                <a:sym typeface="Wingdings" pitchFamily="2" charset="2"/>
              </a:rPr>
              <a:t> (October 2020)</a:t>
            </a:r>
          </a:p>
          <a:p>
            <a:pPr lvl="1"/>
            <a:r>
              <a:rPr lang="en-US" sz="1400" dirty="0">
                <a:sym typeface="Wingdings" pitchFamily="2" charset="2"/>
              </a:rPr>
              <a:t>Deterministic Networking (</a:t>
            </a:r>
            <a:r>
              <a:rPr lang="en-US" sz="1400" dirty="0" err="1">
                <a:sym typeface="Wingdings" pitchFamily="2" charset="2"/>
              </a:rPr>
              <a:t>DetNet</a:t>
            </a:r>
            <a:r>
              <a:rPr lang="en-US" sz="1400" dirty="0">
                <a:sym typeface="Wingdings" pitchFamily="2" charset="2"/>
              </a:rPr>
              <a:t>) Security Considerations: </a:t>
            </a:r>
            <a:r>
              <a:rPr lang="en-US" sz="1400" dirty="0">
                <a:sym typeface="Wingdings" pitchFamily="2" charset="2"/>
                <a:hlinkClick r:id="rId7"/>
              </a:rPr>
              <a:t>https://datatracker.ietf.org/doc/draft-ietf-detnet-security/</a:t>
            </a:r>
            <a:r>
              <a:rPr lang="en-US" sz="1400" dirty="0">
                <a:sym typeface="Wingdings" pitchFamily="2" charset="2"/>
              </a:rPr>
              <a:t> (Submitted for publication, October 2020)</a:t>
            </a:r>
          </a:p>
        </p:txBody>
      </p:sp>
    </p:spTree>
    <p:extLst>
      <p:ext uri="{BB962C8B-B14F-4D97-AF65-F5344CB8AC3E}">
        <p14:creationId xmlns:p14="http://schemas.microsoft.com/office/powerpoint/2010/main" val="166086526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xfrm>
            <a:off x="2209800" y="1371600"/>
            <a:ext cx="7772400" cy="4953000"/>
          </a:xfrm>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2"/>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pPr marL="457200" lvl="1" indent="0"/>
            <a:r>
              <a:rPr lang="en-US" sz="1800" b="1" dirty="0"/>
              <a:t>Of interest:</a:t>
            </a:r>
          </a:p>
          <a:p>
            <a:pPr lvl="1"/>
            <a:r>
              <a:rPr lang="en-US" sz="1400" dirty="0">
                <a:sym typeface="Wingdings" pitchFamily="2" charset="2"/>
              </a:rPr>
              <a:t>RAW use cases: </a:t>
            </a:r>
            <a:r>
              <a:rPr lang="en-US" sz="1400" dirty="0">
                <a:sym typeface="Wingdings" pitchFamily="2" charset="2"/>
                <a:hlinkClick r:id="rId3"/>
              </a:rPr>
              <a:t>https://datatracker.ietf.org/doc/draft-ietf-raw-use-cases/</a:t>
            </a:r>
            <a:r>
              <a:rPr lang="en-US" sz="1400" dirty="0">
                <a:sym typeface="Wingdings" pitchFamily="2" charset="2"/>
              </a:rPr>
              <a:t> (October 2020)</a:t>
            </a:r>
          </a:p>
          <a:p>
            <a:pPr lvl="1"/>
            <a:r>
              <a:rPr lang="en-US" sz="1400" dirty="0">
                <a:sym typeface="Wingdings" pitchFamily="2" charset="2"/>
              </a:rPr>
              <a:t>Reliable and Available Wireless Technologies: </a:t>
            </a:r>
            <a:r>
              <a:rPr lang="en-US" sz="1400" dirty="0">
                <a:sym typeface="Wingdings" pitchFamily="2" charset="2"/>
                <a:hlinkClick r:id="rId4"/>
              </a:rPr>
              <a:t>https://datatracker.ietf.org/doc/draft-ietf-raw-technologies/</a:t>
            </a:r>
            <a:r>
              <a:rPr lang="en-US" sz="1400" dirty="0">
                <a:sym typeface="Wingdings" pitchFamily="2" charset="2"/>
              </a:rPr>
              <a:t> (October 2020) [mentions IEEE 802.11ax, be, ad, and ay]</a:t>
            </a:r>
          </a:p>
        </p:txBody>
      </p:sp>
      <p:sp>
        <p:nvSpPr>
          <p:cNvPr id="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November 2020</a:t>
            </a:r>
            <a:endParaRPr lang="en-US" dirty="0"/>
          </a:p>
        </p:txBody>
      </p:sp>
      <p:sp>
        <p:nvSpPr>
          <p:cNvPr id="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Peter Yee, AKAYLA</a:t>
            </a:r>
          </a:p>
        </p:txBody>
      </p:sp>
      <p:sp>
        <p:nvSpPr>
          <p:cNvPr id="6" name="Slide Number Placeholder 5"/>
          <p:cNvSpPr>
            <a:spLocks noGrp="1"/>
          </p:cNvSpPr>
          <p:nvPr>
            <p:ph type="sldNum" sz="quarter" idx="12"/>
          </p:nvPr>
        </p:nvSpPr>
        <p:spPr/>
        <p:txBody>
          <a:bodyPr/>
          <a:lstStyle/>
          <a:p>
            <a:pPr>
              <a:defRPr/>
            </a:pPr>
            <a:r>
              <a:rPr lang="en-US"/>
              <a:t>Slide </a:t>
            </a:r>
            <a:fld id="{AE20CCF4-4BCF-4FB2-8854-64DB88A74558}" type="slidenum">
              <a:rPr lang="en-US" smtClean="0"/>
              <a:pPr>
                <a:defRPr/>
              </a:pPr>
              <a:t>148</a:t>
            </a:fld>
            <a:endParaRPr lang="en-US"/>
          </a:p>
        </p:txBody>
      </p:sp>
    </p:spTree>
    <p:extLst>
      <p:ext uri="{BB962C8B-B14F-4D97-AF65-F5344CB8AC3E}">
        <p14:creationId xmlns:p14="http://schemas.microsoft.com/office/powerpoint/2010/main" val="65614109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149</a:t>
            </a:fld>
            <a:endParaRPr lang="en-US"/>
          </a:p>
        </p:txBody>
      </p:sp>
      <p:sp>
        <p:nvSpPr>
          <p:cNvPr id="5125" name="Rectangle 2"/>
          <p:cNvSpPr>
            <a:spLocks noGrp="1" noChangeArrowheads="1"/>
          </p:cNvSpPr>
          <p:nvPr>
            <p:ph type="title"/>
          </p:nvPr>
        </p:nvSpPr>
        <p:spPr>
          <a:xfrm>
            <a:off x="2209800" y="685800"/>
            <a:ext cx="8077200" cy="1066800"/>
          </a:xfrm>
        </p:spPr>
        <p:txBody>
          <a:bodyPr/>
          <a:lstStyle/>
          <a:p>
            <a:r>
              <a:rPr lang="en-US" dirty="0"/>
              <a:t>IP Wireless Access in Vehicular Environments  (IPWAVE)</a:t>
            </a:r>
          </a:p>
        </p:txBody>
      </p:sp>
      <p:sp>
        <p:nvSpPr>
          <p:cNvPr id="113667" name="Rectangle 3"/>
          <p:cNvSpPr>
            <a:spLocks noGrp="1" noChangeArrowheads="1"/>
          </p:cNvSpPr>
          <p:nvPr>
            <p:ph type="body" idx="1"/>
          </p:nvPr>
        </p:nvSpPr>
        <p:spPr>
          <a:xfrm>
            <a:off x="2514600" y="1981200"/>
            <a:ext cx="7696200" cy="44958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specifies the mechanisms for</a:t>
            </a:r>
            <a:br>
              <a:rPr lang="en-US" sz="2000" dirty="0"/>
            </a:br>
            <a:r>
              <a:rPr lang="en-US" sz="2000" dirty="0"/>
              <a:t>transmission of IPv6 datagrams over IEEE 802.11-OCB mode</a:t>
            </a:r>
          </a:p>
          <a:p>
            <a:pPr marL="0" indent="0"/>
            <a:endParaRPr lang="en-US" sz="1800" dirty="0"/>
          </a:p>
          <a:p>
            <a:pPr marL="0" indent="0"/>
            <a:r>
              <a:rPr lang="en-US" sz="1800" dirty="0"/>
              <a:t>For further information:</a:t>
            </a:r>
          </a:p>
          <a:p>
            <a:pPr lvl="1"/>
            <a:r>
              <a:rPr lang="en-US" sz="1800" dirty="0"/>
              <a:t>Use cases and problem statement document: </a:t>
            </a:r>
            <a:r>
              <a:rPr lang="en-US" sz="1800" dirty="0">
                <a:hlinkClick r:id="rId4"/>
              </a:rPr>
              <a:t>https://datatracker.ietf.org/doc/draft-ietf-ipwave-vehicular-networking/</a:t>
            </a:r>
            <a:r>
              <a:rPr lang="en-US" sz="1800" dirty="0"/>
              <a:t> (July 2020)</a:t>
            </a:r>
            <a:endParaRPr lang="en-US" sz="14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3705447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914401" y="685801"/>
            <a:ext cx="10361084" cy="6857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ARC (Architecture) – Nov 2020</a:t>
            </a:r>
            <a:endParaRPr lang="en-GB" dirty="0"/>
          </a:p>
        </p:txBody>
      </p:sp>
      <p:sp>
        <p:nvSpPr>
          <p:cNvPr id="5122" name="Rectangle 2"/>
          <p:cNvSpPr>
            <a:spLocks noGrp="1" noChangeArrowheads="1"/>
          </p:cNvSpPr>
          <p:nvPr>
            <p:ph idx="1"/>
          </p:nvPr>
        </p:nvSpPr>
        <p:spPr>
          <a:xfrm>
            <a:off x="914401" y="1600200"/>
            <a:ext cx="10361084" cy="4924425"/>
          </a:xfrm>
          <a:ln/>
        </p:spPr>
        <p:txBody>
          <a:bodyPr/>
          <a:lstStyle/>
          <a:p>
            <a:pPr marL="342900" lvl="2" indent="-342900">
              <a:spcBef>
                <a:spcPts val="300"/>
              </a:spcBef>
              <a:spcAft>
                <a:spcPts val="0"/>
              </a:spcAft>
              <a:defRPr/>
            </a:pPr>
            <a:r>
              <a:rPr lang="en-US" altLang="en-US" sz="2400" b="1" dirty="0"/>
              <a:t>Other items being tracked (but not actively worked unless/until contributions):</a:t>
            </a:r>
          </a:p>
          <a:p>
            <a:pPr marL="685800" lvl="2" indent="-342900">
              <a:lnSpc>
                <a:spcPct val="90000"/>
              </a:lnSpc>
              <a:buFont typeface="Arial" pitchFamily="34" charset="0"/>
              <a:buChar char="•"/>
              <a:defRPr/>
            </a:pPr>
            <a:r>
              <a:rPr lang="en-US" b="1" dirty="0"/>
              <a:t>Annex G (purpose and value?, work to update or work to deprecate?)</a:t>
            </a:r>
          </a:p>
          <a:p>
            <a:pPr marL="685800" lvl="2" indent="-342900">
              <a:lnSpc>
                <a:spcPct val="90000"/>
              </a:lnSpc>
              <a:buFont typeface="Arial" pitchFamily="34" charset="0"/>
              <a:buChar char="•"/>
              <a:defRPr/>
            </a:pPr>
            <a:r>
              <a:rPr lang="en-US" b="1" dirty="0"/>
              <a:t>Consider any changes to remove 802.2/LLC terms?</a:t>
            </a:r>
            <a:endParaRPr lang="en-US" b="1" dirty="0">
              <a:solidFill>
                <a:schemeClr val="accent2">
                  <a:lumMod val="75000"/>
                </a:schemeClr>
              </a:solidFill>
            </a:endParaRPr>
          </a:p>
          <a:p>
            <a:pPr marL="685800" lvl="2" indent="-342900">
              <a:lnSpc>
                <a:spcPct val="90000"/>
              </a:lnSpc>
              <a:buFont typeface="Arial" pitchFamily="34" charset="0"/>
              <a:buChar char="•"/>
              <a:defRPr/>
            </a:pPr>
            <a:r>
              <a:rPr lang="en-US" b="1" dirty="0"/>
              <a:t>“What is a STA?” (per </a:t>
            </a:r>
            <a:r>
              <a:rPr lang="en-US" b="1" dirty="0" err="1"/>
              <a:t>REVmd</a:t>
            </a:r>
            <a:r>
              <a:rPr lang="en-US" b="1" dirty="0"/>
              <a:t> discussion: </a:t>
            </a:r>
            <a:r>
              <a:rPr lang="en-US" b="1"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b="1" dirty="0"/>
              <a:t>), Also off-channel TDLS architecture</a:t>
            </a:r>
          </a:p>
          <a:p>
            <a:pPr marL="685800" lvl="2" indent="-342900">
              <a:lnSpc>
                <a:spcPct val="90000"/>
              </a:lnSpc>
              <a:spcBef>
                <a:spcPts val="300"/>
              </a:spcBef>
              <a:spcAft>
                <a:spcPts val="0"/>
              </a:spcAft>
              <a:buFont typeface="Arial" pitchFamily="34" charset="0"/>
              <a:buChar char="•"/>
              <a:defRPr/>
            </a:pPr>
            <a:r>
              <a:rPr lang="en-US" b="1"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b="1" dirty="0"/>
              <a:t>One aspect is how MAC address is set/controlled – related to IEEE 1609/</a:t>
            </a:r>
            <a:r>
              <a:rPr lang="en-US" b="1" dirty="0" err="1"/>
              <a:t>TGbd</a:t>
            </a:r>
            <a:r>
              <a:rPr lang="en-US" b="1" dirty="0"/>
              <a:t>  activities</a:t>
            </a:r>
          </a:p>
          <a:p>
            <a:pPr marL="685800" lvl="3" indent="-342900">
              <a:lnSpc>
                <a:spcPct val="90000"/>
              </a:lnSpc>
              <a:spcBef>
                <a:spcPts val="300"/>
              </a:spcBef>
              <a:spcAft>
                <a:spcPts val="0"/>
              </a:spcAft>
              <a:buFont typeface="Arial" panose="020B0604020202020204" pitchFamily="34" charset="0"/>
              <a:buChar char="•"/>
              <a:defRPr/>
            </a:pPr>
            <a:r>
              <a:rPr lang="en-US" sz="1800" b="1" dirty="0" err="1"/>
              <a:t>TGbz</a:t>
            </a:r>
            <a:r>
              <a:rPr lang="en-US" sz="1800" b="1" dirty="0"/>
              <a:t> work on Fine Timing Measurement and IEEE 1588 mapping</a:t>
            </a:r>
          </a:p>
          <a:p>
            <a:pPr marL="685800" lvl="2" indent="-342900">
              <a:lnSpc>
                <a:spcPct val="90000"/>
              </a:lnSpc>
              <a:buFont typeface="Arial" pitchFamily="34" charset="0"/>
              <a:buChar char="•"/>
              <a:defRPr/>
            </a:pPr>
            <a:r>
              <a:rPr lang="en-US" b="1" dirty="0"/>
              <a:t>Clarifying EPD/LPD: </a:t>
            </a:r>
            <a:r>
              <a:rPr lang="en-US" dirty="0">
                <a:hlinkClick r:id="rId4"/>
              </a:rPr>
              <a:t>11-20/0174r0</a:t>
            </a:r>
            <a:r>
              <a:rPr lang="en-US" dirty="0"/>
              <a:t>; </a:t>
            </a:r>
            <a:r>
              <a:rPr lang="en-US" b="1" dirty="0"/>
              <a:t>monitor 802.1 discussions</a:t>
            </a:r>
          </a:p>
          <a:p>
            <a:pPr marL="685800" lvl="2" indent="-342900">
              <a:lnSpc>
                <a:spcPct val="90000"/>
              </a:lnSpc>
              <a:buFont typeface="Arial" pitchFamily="34" charset="0"/>
              <a:buChar char="•"/>
              <a:defRPr/>
            </a:pPr>
            <a:r>
              <a:rPr lang="en-US" b="1" dirty="0" err="1"/>
              <a:t>Nendica’s</a:t>
            </a:r>
            <a:r>
              <a:rPr lang="en-US" b="1" dirty="0"/>
              <a:t>/</a:t>
            </a:r>
            <a:r>
              <a:rPr lang="en-US" b="1" dirty="0" err="1"/>
              <a:t>TGbe’s</a:t>
            </a:r>
            <a:r>
              <a:rPr lang="en-US" b="1" dirty="0"/>
              <a:t> discussion on 802.11 in a Deterministic Network/Time-Sensitive Networking</a:t>
            </a:r>
          </a:p>
          <a:p>
            <a:pPr marL="342900" lvl="3" indent="0">
              <a:lnSpc>
                <a:spcPct val="90000"/>
              </a:lnSpc>
              <a:spcBef>
                <a:spcPts val="300"/>
              </a:spcBef>
              <a:spcAft>
                <a:spcPts val="0"/>
              </a:spcAft>
              <a:defRPr/>
            </a:pPr>
            <a:endParaRPr lang="en-US" sz="1800" b="1" dirty="0"/>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15</a:t>
            </a:fld>
            <a:endParaRPr lang="en-GB"/>
          </a:p>
        </p:txBody>
      </p:sp>
      <p:sp>
        <p:nvSpPr>
          <p:cNvPr id="5" name="Footer Placeholder 4"/>
          <p:cNvSpPr>
            <a:spLocks noGrp="1"/>
          </p:cNvSpPr>
          <p:nvPr>
            <p:ph type="ftr" idx="14"/>
          </p:nvPr>
        </p:nvSpPr>
        <p:spPr/>
        <p:txBody>
          <a:bodyPr/>
          <a:lstStyle/>
          <a:p>
            <a:r>
              <a:rPr lang="en-GB"/>
              <a:t>John Doe, Some Company</a:t>
            </a:r>
          </a:p>
        </p:txBody>
      </p:sp>
      <p:sp>
        <p:nvSpPr>
          <p:cNvPr id="4" name="Date Placeholder 3"/>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1054621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150</a:t>
            </a:fld>
            <a:endParaRPr lang="en-US"/>
          </a:p>
        </p:txBody>
      </p:sp>
      <p:sp>
        <p:nvSpPr>
          <p:cNvPr id="5125" name="Rectangle 2"/>
          <p:cNvSpPr>
            <a:spLocks noGrp="1" noChangeArrowheads="1"/>
          </p:cNvSpPr>
          <p:nvPr>
            <p:ph type="title"/>
          </p:nvPr>
        </p:nvSpPr>
        <p:spPr>
          <a:xfrm>
            <a:off x="2209800" y="685800"/>
            <a:ext cx="8077200" cy="1066800"/>
          </a:xfrm>
        </p:spPr>
        <p:txBody>
          <a:bodyPr/>
          <a:lstStyle/>
          <a:p>
            <a:r>
              <a:rPr lang="en-US" dirty="0"/>
              <a:t>Autonomic Networking Integrated Model and Approach (ANIMA) </a:t>
            </a:r>
          </a:p>
        </p:txBody>
      </p:sp>
      <p:sp>
        <p:nvSpPr>
          <p:cNvPr id="113667" name="Rectangle 3"/>
          <p:cNvSpPr>
            <a:spLocks noGrp="1" noChangeArrowheads="1"/>
          </p:cNvSpPr>
          <p:nvPr>
            <p:ph type="body" idx="1"/>
          </p:nvPr>
        </p:nvSpPr>
        <p:spPr>
          <a:xfrm>
            <a:off x="2438400" y="1524000"/>
            <a:ext cx="7696200" cy="4648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a:lnSpc>
                <a:spcPct val="80000"/>
              </a:lnSpc>
            </a:pPr>
            <a:r>
              <a:rPr lang="en-US" sz="2000" b="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2000" b="0" dirty="0"/>
          </a:p>
          <a:p>
            <a:pPr marL="0" indent="0"/>
            <a:r>
              <a:rPr lang="en-US" sz="1800" dirty="0"/>
              <a:t>For further information:</a:t>
            </a:r>
          </a:p>
          <a:p>
            <a:pPr lvl="1"/>
            <a:r>
              <a:rPr lang="en-US" sz="1800" dirty="0"/>
              <a:t>An Autonomic Control Plane (ACP): </a:t>
            </a:r>
            <a:r>
              <a:rPr lang="en-US" sz="1800" dirty="0">
                <a:hlinkClick r:id="rId4"/>
              </a:rPr>
              <a:t>https://datatracker.ietf.org/doc/draft-ietf-anima-autonomic-control-plane/</a:t>
            </a:r>
            <a:r>
              <a:rPr lang="en-US" sz="1800" dirty="0"/>
              <a:t> (In RFC Editor’s Queue: October 2020)</a:t>
            </a:r>
          </a:p>
          <a:p>
            <a:pPr lvl="1"/>
            <a:r>
              <a:rPr lang="en-US" sz="1800" dirty="0"/>
              <a:t>Updated (September 2020): BRSKI is Bootstrapping Remote Secure Key Infrastructures: </a:t>
            </a:r>
            <a:r>
              <a:rPr lang="en-US" sz="1800" dirty="0">
                <a:hlinkClick r:id="rId5"/>
              </a:rPr>
              <a:t>https://datatracker.ietf.org/doc/draft-ietf-anima-bootstrapping-keyinfra/</a:t>
            </a:r>
            <a:r>
              <a:rPr lang="en-US" sz="1800" dirty="0"/>
              <a:t> [RFC Editor’s Queue, missing reference]</a:t>
            </a:r>
            <a:endParaRPr lang="en-US" sz="14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3150856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2020</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151</a:t>
            </a:fld>
            <a:endParaRPr lang="en-US"/>
          </a:p>
        </p:txBody>
      </p:sp>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type="body" idx="1"/>
          </p:nvPr>
        </p:nvSpPr>
        <p:spPr>
          <a:xfrm>
            <a:off x="2209800" y="1676400"/>
            <a:ext cx="8153400" cy="4876800"/>
          </a:xfrm>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Tree>
    <p:extLst>
      <p:ext uri="{BB962C8B-B14F-4D97-AF65-F5344CB8AC3E}">
        <p14:creationId xmlns:p14="http://schemas.microsoft.com/office/powerpoint/2010/main" val="98111182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May 2017</a:t>
            </a:r>
            <a:endParaRPr lang="en-GB" altLang="en-US" sz="1800" dirty="0"/>
          </a:p>
        </p:txBody>
      </p:sp>
      <p:sp>
        <p:nvSpPr>
          <p:cNvPr id="4099" name="Footer Placeholder 4"/>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152</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IEEE 1609 WG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2020-11-10</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9" name="Table 12">
            <a:extLst>
              <a:ext uri="{FF2B5EF4-FFF2-40B4-BE49-F238E27FC236}">
                <a16:creationId xmlns:a16="http://schemas.microsoft.com/office/drawing/2014/main" id="{613B6FF1-ABCB-450B-AE2C-498346D96B71}"/>
              </a:ext>
            </a:extLst>
          </p:cNvPr>
          <p:cNvGraphicFramePr>
            <a:graphicFrameLocks noGrp="1"/>
          </p:cNvGraphicFramePr>
          <p:nvPr/>
        </p:nvGraphicFramePr>
        <p:xfrm>
          <a:off x="2182311" y="2297875"/>
          <a:ext cx="7620000" cy="780288"/>
        </p:xfrm>
        <a:graphic>
          <a:graphicData uri="http://schemas.openxmlformats.org/drawingml/2006/table">
            <a:tbl>
              <a:tblPr/>
              <a:tblGrid>
                <a:gridCol w="1524000">
                  <a:extLst>
                    <a:ext uri="{9D8B030D-6E8A-4147-A177-3AD203B41FA5}">
                      <a16:colId xmlns:a16="http://schemas.microsoft.com/office/drawing/2014/main" val="20000"/>
                    </a:ext>
                  </a:extLst>
                </a:gridCol>
                <a:gridCol w="1203325">
                  <a:extLst>
                    <a:ext uri="{9D8B030D-6E8A-4147-A177-3AD203B41FA5}">
                      <a16:colId xmlns:a16="http://schemas.microsoft.com/office/drawing/2014/main" val="20001"/>
                    </a:ext>
                  </a:extLst>
                </a:gridCol>
                <a:gridCol w="1684338">
                  <a:extLst>
                    <a:ext uri="{9D8B030D-6E8A-4147-A177-3AD203B41FA5}">
                      <a16:colId xmlns:a16="http://schemas.microsoft.com/office/drawing/2014/main" val="20002"/>
                    </a:ext>
                  </a:extLst>
                </a:gridCol>
                <a:gridCol w="1363662">
                  <a:extLst>
                    <a:ext uri="{9D8B030D-6E8A-4147-A177-3AD203B41FA5}">
                      <a16:colId xmlns:a16="http://schemas.microsoft.com/office/drawing/2014/main" val="20003"/>
                    </a:ext>
                  </a:extLst>
                </a:gridCol>
                <a:gridCol w="1844675">
                  <a:extLst>
                    <a:ext uri="{9D8B030D-6E8A-4147-A177-3AD203B41FA5}">
                      <a16:colId xmlns:a16="http://schemas.microsoft.com/office/drawing/2014/main" val="20004"/>
                    </a:ext>
                  </a:extLst>
                </a:gridCol>
              </a:tblGrid>
              <a:tr h="414528">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Email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2608">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200" b="0" i="0" u="none" strike="noStrike" kern="1200" cap="none" normalizeH="0" baseline="0" dirty="0">
                          <a:ln>
                            <a:noFill/>
                          </a:ln>
                          <a:solidFill>
                            <a:srgbClr val="000000"/>
                          </a:solidFill>
                          <a:effectLst/>
                          <a:latin typeface="Times New Roman" pitchFamily="18" charset="0"/>
                          <a:ea typeface="굴림" charset="-127"/>
                          <a:cs typeface="Times New Roman" pitchFamily="18" charset="0"/>
                        </a:rPr>
                        <a:t>John Kenney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Toyota Motor North America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465 Bernardo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Mountain View CA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a:ln>
                            <a:noFill/>
                          </a:ln>
                          <a:solidFill>
                            <a:srgbClr val="000000"/>
                          </a:solidFill>
                          <a:effectLst/>
                          <a:latin typeface="Times New Roman" pitchFamily="18" charset="0"/>
                          <a:ea typeface="굴림" charset="-127"/>
                          <a:cs typeface="Times New Roman" pitchFamily="18" charset="0"/>
                        </a:rPr>
                        <a:t>jkenney@us.Toyota-itc.com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149873" y="604021"/>
            <a:ext cx="8498681" cy="4503370"/>
          </a:xfrm>
        </p:spPr>
        <p:txBody>
          <a:bodyPr>
            <a:normAutofit/>
          </a:bodyPr>
          <a:lstStyle/>
          <a:p>
            <a:pPr marL="0" indent="0">
              <a:defRPr/>
            </a:pPr>
            <a:r>
              <a:rPr lang="en-US" altLang="en-US" b="0" dirty="0"/>
              <a:t>The IEEE 1609 Working Group</a:t>
            </a:r>
          </a:p>
          <a:p>
            <a:pPr lvl="1">
              <a:defRPr/>
            </a:pPr>
            <a:r>
              <a:rPr lang="en-US" altLang="en-US" b="0" dirty="0"/>
              <a:t>“Middle layer” V2X protocols</a:t>
            </a:r>
          </a:p>
          <a:p>
            <a:pPr lvl="1">
              <a:defRPr/>
            </a:pPr>
            <a:r>
              <a:rPr lang="en-US" altLang="en-US" dirty="0"/>
              <a:t>Scope recently expanded to operate over LTE-V2X as well as DSRC</a:t>
            </a: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May 2017</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153</a:t>
            </a:fld>
            <a:endParaRPr lang="en-GB" altLang="en-US" sz="1200" b="0" dirty="0"/>
          </a:p>
        </p:txBody>
      </p:sp>
      <p:grpSp>
        <p:nvGrpSpPr>
          <p:cNvPr id="2" name="Group 1">
            <a:extLst>
              <a:ext uri="{FF2B5EF4-FFF2-40B4-BE49-F238E27FC236}">
                <a16:creationId xmlns:a16="http://schemas.microsoft.com/office/drawing/2014/main" id="{1FD13B46-D442-4C9A-A7B0-0A9740430BA6}"/>
              </a:ext>
            </a:extLst>
          </p:cNvPr>
          <p:cNvGrpSpPr/>
          <p:nvPr/>
        </p:nvGrpSpPr>
        <p:grpSpPr>
          <a:xfrm>
            <a:off x="2376488" y="1900799"/>
            <a:ext cx="6985000" cy="4212282"/>
            <a:chOff x="1000125" y="1781175"/>
            <a:chExt cx="6985000" cy="4611562"/>
          </a:xfrm>
        </p:grpSpPr>
        <p:sp>
          <p:nvSpPr>
            <p:cNvPr id="5" name="Rectangle 6">
              <a:extLst>
                <a:ext uri="{FF2B5EF4-FFF2-40B4-BE49-F238E27FC236}">
                  <a16:creationId xmlns:a16="http://schemas.microsoft.com/office/drawing/2014/main" id="{4F4BDF9D-4CFE-4F1E-95AE-F19DF4A93063}"/>
                </a:ext>
              </a:extLst>
            </p:cNvPr>
            <p:cNvSpPr>
              <a:spLocks noChangeArrowheads="1"/>
            </p:cNvSpPr>
            <p:nvPr/>
          </p:nvSpPr>
          <p:spPr bwMode="auto">
            <a:xfrm>
              <a:off x="2108201" y="5857875"/>
              <a:ext cx="3689350" cy="455613"/>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6" name="Rectangle 7">
              <a:extLst>
                <a:ext uri="{FF2B5EF4-FFF2-40B4-BE49-F238E27FC236}">
                  <a16:creationId xmlns:a16="http://schemas.microsoft.com/office/drawing/2014/main" id="{B7373F80-FF57-4C7C-8BEF-BD661A3CA02F}"/>
                </a:ext>
              </a:extLst>
            </p:cNvPr>
            <p:cNvSpPr>
              <a:spLocks noChangeArrowheads="1"/>
            </p:cNvSpPr>
            <p:nvPr/>
          </p:nvSpPr>
          <p:spPr bwMode="auto">
            <a:xfrm>
              <a:off x="2108200" y="5197475"/>
              <a:ext cx="5700713" cy="452438"/>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7" name="Rectangle 8">
              <a:extLst>
                <a:ext uri="{FF2B5EF4-FFF2-40B4-BE49-F238E27FC236}">
                  <a16:creationId xmlns:a16="http://schemas.microsoft.com/office/drawing/2014/main" id="{85362A8E-64CD-4E0D-B12B-C453DBECDDD9}"/>
                </a:ext>
              </a:extLst>
            </p:cNvPr>
            <p:cNvSpPr>
              <a:spLocks noChangeArrowheads="1"/>
            </p:cNvSpPr>
            <p:nvPr/>
          </p:nvSpPr>
          <p:spPr bwMode="auto">
            <a:xfrm>
              <a:off x="2054225" y="3398838"/>
              <a:ext cx="2687638" cy="1389062"/>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8" name="Rectangle 9">
              <a:extLst>
                <a:ext uri="{FF2B5EF4-FFF2-40B4-BE49-F238E27FC236}">
                  <a16:creationId xmlns:a16="http://schemas.microsoft.com/office/drawing/2014/main" id="{F563EE88-0673-4C19-8405-FF42854892E1}"/>
                </a:ext>
              </a:extLst>
            </p:cNvPr>
            <p:cNvSpPr>
              <a:spLocks noChangeArrowheads="1"/>
            </p:cNvSpPr>
            <p:nvPr/>
          </p:nvSpPr>
          <p:spPr bwMode="auto">
            <a:xfrm>
              <a:off x="5040313" y="4200525"/>
              <a:ext cx="2605087" cy="546100"/>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9" name="Rectangle 10">
              <a:extLst>
                <a:ext uri="{FF2B5EF4-FFF2-40B4-BE49-F238E27FC236}">
                  <a16:creationId xmlns:a16="http://schemas.microsoft.com/office/drawing/2014/main" id="{6470697A-6920-448E-B826-340A69C0106B}"/>
                </a:ext>
              </a:extLst>
            </p:cNvPr>
            <p:cNvSpPr>
              <a:spLocks noChangeArrowheads="1"/>
            </p:cNvSpPr>
            <p:nvPr/>
          </p:nvSpPr>
          <p:spPr bwMode="auto">
            <a:xfrm>
              <a:off x="5053013" y="3470275"/>
              <a:ext cx="2606675" cy="454025"/>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10" name="Rectangle 11">
              <a:extLst>
                <a:ext uri="{FF2B5EF4-FFF2-40B4-BE49-F238E27FC236}">
                  <a16:creationId xmlns:a16="http://schemas.microsoft.com/office/drawing/2014/main" id="{33B9096A-2679-4BF0-A507-B19B4E0A8F33}"/>
                </a:ext>
              </a:extLst>
            </p:cNvPr>
            <p:cNvSpPr>
              <a:spLocks noChangeArrowheads="1"/>
            </p:cNvSpPr>
            <p:nvPr/>
          </p:nvSpPr>
          <p:spPr bwMode="auto">
            <a:xfrm>
              <a:off x="2043113" y="2005013"/>
              <a:ext cx="2687637" cy="1057275"/>
            </a:xfrm>
            <a:prstGeom prst="rect">
              <a:avLst/>
            </a:prstGeom>
            <a:solidFill>
              <a:srgbClr val="99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11" name="Rectangle 12">
              <a:extLst>
                <a:ext uri="{FF2B5EF4-FFF2-40B4-BE49-F238E27FC236}">
                  <a16:creationId xmlns:a16="http://schemas.microsoft.com/office/drawing/2014/main" id="{600896FA-D3E6-44CD-BB05-CF232236069A}"/>
                </a:ext>
              </a:extLst>
            </p:cNvPr>
            <p:cNvSpPr>
              <a:spLocks noChangeArrowheads="1"/>
            </p:cNvSpPr>
            <p:nvPr/>
          </p:nvSpPr>
          <p:spPr bwMode="auto">
            <a:xfrm>
              <a:off x="5053013" y="2055813"/>
              <a:ext cx="2606675" cy="960437"/>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12" name="Text Box 13">
              <a:extLst>
                <a:ext uri="{FF2B5EF4-FFF2-40B4-BE49-F238E27FC236}">
                  <a16:creationId xmlns:a16="http://schemas.microsoft.com/office/drawing/2014/main" id="{168DEACF-E035-4FB9-A7BE-517072028BBC}"/>
                </a:ext>
              </a:extLst>
            </p:cNvPr>
            <p:cNvSpPr txBox="1">
              <a:spLocks noChangeArrowheads="1"/>
            </p:cNvSpPr>
            <p:nvPr/>
          </p:nvSpPr>
          <p:spPr bwMode="auto">
            <a:xfrm>
              <a:off x="2124515" y="5880556"/>
              <a:ext cx="3673036" cy="51218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DSRC PHY+MAC (IEEE 802.11p/IEEE 802.11bd)</a:t>
              </a:r>
            </a:p>
          </p:txBody>
        </p:sp>
        <p:sp>
          <p:nvSpPr>
            <p:cNvPr id="13" name="Text Box 14">
              <a:extLst>
                <a:ext uri="{FF2B5EF4-FFF2-40B4-BE49-F238E27FC236}">
                  <a16:creationId xmlns:a16="http://schemas.microsoft.com/office/drawing/2014/main" id="{354F576C-F47E-4703-A59E-2DD21BD67FF9}"/>
                </a:ext>
              </a:extLst>
            </p:cNvPr>
            <p:cNvSpPr txBox="1">
              <a:spLocks noChangeArrowheads="1"/>
            </p:cNvSpPr>
            <p:nvPr/>
          </p:nvSpPr>
          <p:spPr bwMode="auto">
            <a:xfrm>
              <a:off x="2944813" y="5234094"/>
              <a:ext cx="3870325"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a:latin typeface="Garamond" pitchFamily="18" charset="0"/>
                  <a:cs typeface="Arial" charset="0"/>
                </a:rPr>
                <a:t>DSRC Multi-Channel MAC (IEEE 1609.4)</a:t>
              </a:r>
            </a:p>
          </p:txBody>
        </p:sp>
        <p:sp>
          <p:nvSpPr>
            <p:cNvPr id="14" name="Text Box 15">
              <a:extLst>
                <a:ext uri="{FF2B5EF4-FFF2-40B4-BE49-F238E27FC236}">
                  <a16:creationId xmlns:a16="http://schemas.microsoft.com/office/drawing/2014/main" id="{A92A109D-75FA-4680-A028-27FAEDEBBF12}"/>
                </a:ext>
              </a:extLst>
            </p:cNvPr>
            <p:cNvSpPr txBox="1">
              <a:spLocks noChangeArrowheads="1"/>
            </p:cNvSpPr>
            <p:nvPr/>
          </p:nvSpPr>
          <p:spPr bwMode="auto">
            <a:xfrm>
              <a:off x="5797550" y="4224443"/>
              <a:ext cx="868363"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a:latin typeface="Garamond" pitchFamily="18" charset="0"/>
                  <a:cs typeface="Arial" charset="0"/>
                </a:rPr>
                <a:t>IPv6</a:t>
              </a:r>
            </a:p>
          </p:txBody>
        </p:sp>
        <p:sp>
          <p:nvSpPr>
            <p:cNvPr id="15" name="Text Box 16">
              <a:extLst>
                <a:ext uri="{FF2B5EF4-FFF2-40B4-BE49-F238E27FC236}">
                  <a16:creationId xmlns:a16="http://schemas.microsoft.com/office/drawing/2014/main" id="{FCF7D745-1F74-4F2F-83BD-99A6CD292630}"/>
                </a:ext>
              </a:extLst>
            </p:cNvPr>
            <p:cNvSpPr txBox="1">
              <a:spLocks noChangeArrowheads="1"/>
            </p:cNvSpPr>
            <p:nvPr/>
          </p:nvSpPr>
          <p:spPr bwMode="auto">
            <a:xfrm>
              <a:off x="5614988" y="3478319"/>
              <a:ext cx="1385887"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a:latin typeface="Garamond" pitchFamily="18" charset="0"/>
                  <a:cs typeface="Arial" charset="0"/>
                </a:rPr>
                <a:t>TCP/UDP</a:t>
              </a:r>
            </a:p>
          </p:txBody>
        </p:sp>
        <p:sp>
          <p:nvSpPr>
            <p:cNvPr id="16" name="Text Box 17">
              <a:extLst>
                <a:ext uri="{FF2B5EF4-FFF2-40B4-BE49-F238E27FC236}">
                  <a16:creationId xmlns:a16="http://schemas.microsoft.com/office/drawing/2014/main" id="{301F9309-2BA7-45B2-A1C8-E635F9B87571}"/>
                </a:ext>
              </a:extLst>
            </p:cNvPr>
            <p:cNvSpPr txBox="1">
              <a:spLocks noChangeArrowheads="1"/>
            </p:cNvSpPr>
            <p:nvPr/>
          </p:nvSpPr>
          <p:spPr bwMode="auto">
            <a:xfrm>
              <a:off x="2001838" y="2083734"/>
              <a:ext cx="2822575" cy="927753"/>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200" baseline="30000">
                  <a:latin typeface="Garamond" pitchFamily="18" charset="0"/>
                  <a:cs typeface="Arial" charset="0"/>
                </a:rPr>
                <a:t>Message</a:t>
              </a:r>
              <a:r>
                <a:rPr kumimoji="1" lang="en-US" altLang="en-US" sz="2400" baseline="30000">
                  <a:latin typeface="Garamond" pitchFamily="18" charset="0"/>
                  <a:cs typeface="Arial" charset="0"/>
                </a:rPr>
                <a:t> </a:t>
              </a:r>
              <a:r>
                <a:rPr kumimoji="1" lang="en-US" altLang="en-US" sz="2200" baseline="30000">
                  <a:latin typeface="Garamond" pitchFamily="18" charset="0"/>
                  <a:cs typeface="Arial" charset="0"/>
                </a:rPr>
                <a:t>Dictionary (SAE J2735</a:t>
              </a:r>
              <a:r>
                <a:rPr kumimoji="1" lang="en-US" altLang="en-US" sz="2400" baseline="30000">
                  <a:latin typeface="Garamond" pitchFamily="18" charset="0"/>
                  <a:cs typeface="Arial" charset="0"/>
                </a:rPr>
                <a:t>) </a:t>
              </a:r>
              <a:r>
                <a:rPr kumimoji="1" lang="en-US" altLang="en-US" sz="2200" baseline="30000">
                  <a:latin typeface="Garamond" pitchFamily="18" charset="0"/>
                  <a:cs typeface="Arial" charset="0"/>
                </a:rPr>
                <a:t>Application Reqs. (SAE J2945/x)</a:t>
              </a:r>
              <a:endParaRPr kumimoji="1" lang="en-US" altLang="en-US" sz="2200">
                <a:latin typeface="Garamond" pitchFamily="18" charset="0"/>
                <a:cs typeface="Arial" charset="0"/>
              </a:endParaRPr>
            </a:p>
          </p:txBody>
        </p:sp>
        <p:sp>
          <p:nvSpPr>
            <p:cNvPr id="17" name="Text Box 18">
              <a:extLst>
                <a:ext uri="{FF2B5EF4-FFF2-40B4-BE49-F238E27FC236}">
                  <a16:creationId xmlns:a16="http://schemas.microsoft.com/office/drawing/2014/main" id="{331EA149-168C-4493-AD32-E7418C3AEDEF}"/>
                </a:ext>
              </a:extLst>
            </p:cNvPr>
            <p:cNvSpPr txBox="1">
              <a:spLocks noChangeArrowheads="1"/>
            </p:cNvSpPr>
            <p:nvPr/>
          </p:nvSpPr>
          <p:spPr bwMode="auto">
            <a:xfrm>
              <a:off x="5103813" y="2100526"/>
              <a:ext cx="2767012" cy="69188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2400" baseline="30000">
                  <a:latin typeface="Garamond" pitchFamily="18" charset="0"/>
                  <a:cs typeface="Arial" charset="0"/>
                </a:rPr>
                <a:t>Other DSRC applications</a:t>
              </a:r>
              <a:endParaRPr kumimoji="1" lang="en-US" altLang="en-US" sz="2400">
                <a:latin typeface="Garamond" pitchFamily="18" charset="0"/>
                <a:cs typeface="Arial" charset="0"/>
              </a:endParaRPr>
            </a:p>
          </p:txBody>
        </p:sp>
        <p:sp>
          <p:nvSpPr>
            <p:cNvPr id="18" name="Rectangle 19">
              <a:extLst>
                <a:ext uri="{FF2B5EF4-FFF2-40B4-BE49-F238E27FC236}">
                  <a16:creationId xmlns:a16="http://schemas.microsoft.com/office/drawing/2014/main" id="{0BF11D90-C72A-4ED3-859C-70DA038735D2}"/>
                </a:ext>
              </a:extLst>
            </p:cNvPr>
            <p:cNvSpPr>
              <a:spLocks noChangeArrowheads="1"/>
            </p:cNvSpPr>
            <p:nvPr/>
          </p:nvSpPr>
          <p:spPr bwMode="auto">
            <a:xfrm>
              <a:off x="1000125" y="1982788"/>
              <a:ext cx="731838" cy="291465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19" name="Text Box 20">
              <a:extLst>
                <a:ext uri="{FF2B5EF4-FFF2-40B4-BE49-F238E27FC236}">
                  <a16:creationId xmlns:a16="http://schemas.microsoft.com/office/drawing/2014/main" id="{1AACBBBE-99F1-4717-BE9E-28A0EC0058DA}"/>
                </a:ext>
              </a:extLst>
            </p:cNvPr>
            <p:cNvSpPr txBox="1">
              <a:spLocks noChangeArrowheads="1"/>
            </p:cNvSpPr>
            <p:nvPr/>
          </p:nvSpPr>
          <p:spPr bwMode="auto">
            <a:xfrm>
              <a:off x="1111250" y="1951038"/>
              <a:ext cx="623769" cy="2946400"/>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lIns="65028" tIns="130055" rIns="65028" bIns="130055" anchor="b">
              <a:spAutoFit/>
            </a:bodyPr>
            <a:lstStyle>
              <a:lvl1pPr eaLnBrk="0" hangingPunct="0">
                <a:defRPr kumimoji="1" sz="1600" b="1">
                  <a:solidFill>
                    <a:schemeClr val="tx1"/>
                  </a:solidFill>
                  <a:latin typeface="Arial" pitchFamily="34" charset="0"/>
                  <a:ea typeface="ＭＳ Ｐゴシック" pitchFamily="34" charset="-128"/>
                </a:defRPr>
              </a:lvl1pPr>
              <a:lvl2pPr marL="742950" indent="-285750" eaLnBrk="0" hangingPunct="0">
                <a:defRPr kumimoji="1" sz="1600" b="1">
                  <a:solidFill>
                    <a:schemeClr val="tx1"/>
                  </a:solidFill>
                  <a:latin typeface="Arial" pitchFamily="34" charset="0"/>
                  <a:ea typeface="ＭＳ Ｐゴシック" pitchFamily="34" charset="-128"/>
                </a:defRPr>
              </a:lvl2pPr>
              <a:lvl3pPr marL="1143000" indent="-228600" eaLnBrk="0" hangingPunct="0">
                <a:defRPr kumimoji="1" sz="1600" b="1">
                  <a:solidFill>
                    <a:schemeClr val="tx1"/>
                  </a:solidFill>
                  <a:latin typeface="Arial" pitchFamily="34" charset="0"/>
                  <a:ea typeface="ＭＳ Ｐゴシック" pitchFamily="34" charset="-128"/>
                </a:defRPr>
              </a:lvl3pPr>
              <a:lvl4pPr marL="1600200" indent="-228600" eaLnBrk="0" hangingPunct="0">
                <a:defRPr kumimoji="1" sz="1600" b="1">
                  <a:solidFill>
                    <a:schemeClr val="tx1"/>
                  </a:solidFill>
                  <a:latin typeface="Arial" pitchFamily="34" charset="0"/>
                  <a:ea typeface="ＭＳ Ｐゴシック" pitchFamily="34" charset="-128"/>
                </a:defRPr>
              </a:lvl4pPr>
              <a:lvl5pPr marL="2057400" indent="-228600" eaLnBrk="0" hangingPunct="0">
                <a:defRPr kumimoji="1" sz="16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9pPr>
            </a:lstStyle>
            <a:p>
              <a:pPr eaLnBrk="1" hangingPunct="1">
                <a:spcBef>
                  <a:spcPct val="50000"/>
                </a:spcBef>
                <a:defRPr/>
              </a:pPr>
              <a:r>
                <a:rPr lang="en-US" sz="2400" baseline="30000" dirty="0">
                  <a:latin typeface="Garamond" pitchFamily="18" charset="0"/>
                  <a:cs typeface="Arial" pitchFamily="34" charset="0"/>
                </a:rPr>
                <a:t>DSRC Security (IEEE 1609.2)</a:t>
              </a:r>
            </a:p>
          </p:txBody>
        </p:sp>
        <p:sp>
          <p:nvSpPr>
            <p:cNvPr id="20" name="Text Box 21">
              <a:extLst>
                <a:ext uri="{FF2B5EF4-FFF2-40B4-BE49-F238E27FC236}">
                  <a16:creationId xmlns:a16="http://schemas.microsoft.com/office/drawing/2014/main" id="{376EDE92-1F65-402E-A033-1DA3C4A07D7B}"/>
                </a:ext>
              </a:extLst>
            </p:cNvPr>
            <p:cNvSpPr txBox="1">
              <a:spLocks noChangeArrowheads="1"/>
            </p:cNvSpPr>
            <p:nvPr/>
          </p:nvSpPr>
          <p:spPr bwMode="auto">
            <a:xfrm>
              <a:off x="2258881" y="3185252"/>
              <a:ext cx="2471738" cy="1770129"/>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1600" dirty="0">
                  <a:latin typeface="Garamond" pitchFamily="18" charset="0"/>
                  <a:cs typeface="Arial" charset="0"/>
                </a:rPr>
                <a:t>DSRC WAVE Short Message Protocol (WSMP) and WAVE Service Advertisement (WSA)</a:t>
              </a:r>
            </a:p>
            <a:p>
              <a:pPr algn="ctr" eaLnBrk="1" hangingPunct="1">
                <a:spcBef>
                  <a:spcPct val="50000"/>
                </a:spcBef>
                <a:buFontTx/>
                <a:buNone/>
              </a:pPr>
              <a:r>
                <a:rPr kumimoji="1" lang="en-US" altLang="en-US" sz="1600" dirty="0">
                  <a:latin typeface="Garamond" pitchFamily="18" charset="0"/>
                  <a:cs typeface="Arial" charset="0"/>
                </a:rPr>
                <a:t>(IEEE 1609.3)</a:t>
              </a:r>
            </a:p>
          </p:txBody>
        </p:sp>
        <p:sp>
          <p:nvSpPr>
            <p:cNvPr id="21" name="AutoShape 22">
              <a:extLst>
                <a:ext uri="{FF2B5EF4-FFF2-40B4-BE49-F238E27FC236}">
                  <a16:creationId xmlns:a16="http://schemas.microsoft.com/office/drawing/2014/main" id="{6841239A-DAA0-4CAA-81A9-1A3F523E3EE3}"/>
                </a:ext>
              </a:extLst>
            </p:cNvPr>
            <p:cNvSpPr>
              <a:spLocks noChangeArrowheads="1"/>
            </p:cNvSpPr>
            <p:nvPr/>
          </p:nvSpPr>
          <p:spPr bwMode="auto">
            <a:xfrm>
              <a:off x="4945063" y="1781175"/>
              <a:ext cx="3040062" cy="3116263"/>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grpSp>
      <p:sp>
        <p:nvSpPr>
          <p:cNvPr id="23" name="Rectangle 6">
            <a:extLst>
              <a:ext uri="{FF2B5EF4-FFF2-40B4-BE49-F238E27FC236}">
                <a16:creationId xmlns:a16="http://schemas.microsoft.com/office/drawing/2014/main" id="{07E14352-8829-43DB-9050-C152BC0BC18C}"/>
              </a:ext>
            </a:extLst>
          </p:cNvPr>
          <p:cNvSpPr>
            <a:spLocks noChangeArrowheads="1"/>
          </p:cNvSpPr>
          <p:nvPr/>
        </p:nvSpPr>
        <p:spPr bwMode="auto">
          <a:xfrm>
            <a:off x="7317438" y="5624530"/>
            <a:ext cx="1867838" cy="416165"/>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25" name="Text Box 13">
            <a:extLst>
              <a:ext uri="{FF2B5EF4-FFF2-40B4-BE49-F238E27FC236}">
                <a16:creationId xmlns:a16="http://schemas.microsoft.com/office/drawing/2014/main" id="{30D6986F-6EFE-41EC-8B22-AA33DB0B7410}"/>
              </a:ext>
            </a:extLst>
          </p:cNvPr>
          <p:cNvSpPr txBox="1">
            <a:spLocks noChangeArrowheads="1"/>
          </p:cNvSpPr>
          <p:nvPr/>
        </p:nvSpPr>
        <p:spPr bwMode="auto">
          <a:xfrm>
            <a:off x="7684294" y="5677491"/>
            <a:ext cx="1152128" cy="467835"/>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LTE-V2X PC5</a:t>
            </a:r>
          </a:p>
        </p:txBody>
      </p:sp>
      <p:sp>
        <p:nvSpPr>
          <p:cNvPr id="3" name="TextBox 2">
            <a:extLst>
              <a:ext uri="{FF2B5EF4-FFF2-40B4-BE49-F238E27FC236}">
                <a16:creationId xmlns:a16="http://schemas.microsoft.com/office/drawing/2014/main" id="{0A08D201-07F6-4EEE-BEEF-3BE90830DB6B}"/>
              </a:ext>
            </a:extLst>
          </p:cNvPr>
          <p:cNvSpPr txBox="1"/>
          <p:nvPr/>
        </p:nvSpPr>
        <p:spPr>
          <a:xfrm>
            <a:off x="5199150" y="6113082"/>
            <a:ext cx="5206682" cy="461665"/>
          </a:xfrm>
          <a:prstGeom prst="rect">
            <a:avLst/>
          </a:prstGeom>
          <a:noFill/>
        </p:spPr>
        <p:txBody>
          <a:bodyPr wrap="none" rtlCol="0">
            <a:spAutoFit/>
          </a:bodyPr>
          <a:lstStyle/>
          <a:p>
            <a:r>
              <a:rPr lang="en-US" b="1" dirty="0">
                <a:solidFill>
                  <a:srgbClr val="002060"/>
                </a:solidFill>
              </a:rPr>
              <a:t>FCC moving from DSRC to LTE-V2X</a:t>
            </a:r>
          </a:p>
        </p:txBody>
      </p:sp>
      <p:sp>
        <p:nvSpPr>
          <p:cNvPr id="22" name="Arrow: Bent 21">
            <a:extLst>
              <a:ext uri="{FF2B5EF4-FFF2-40B4-BE49-F238E27FC236}">
                <a16:creationId xmlns:a16="http://schemas.microsoft.com/office/drawing/2014/main" id="{FCC3B5CF-950D-419E-B145-62537CD515A8}"/>
              </a:ext>
            </a:extLst>
          </p:cNvPr>
          <p:cNvSpPr/>
          <p:nvPr/>
        </p:nvSpPr>
        <p:spPr bwMode="auto">
          <a:xfrm flipV="1">
            <a:off x="4688770" y="6067678"/>
            <a:ext cx="510380" cy="276998"/>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29" name="Arrow: Bent 28">
            <a:extLst>
              <a:ext uri="{FF2B5EF4-FFF2-40B4-BE49-F238E27FC236}">
                <a16:creationId xmlns:a16="http://schemas.microsoft.com/office/drawing/2014/main" id="{08ADE026-01B9-4858-8283-635BAE9384A8}"/>
              </a:ext>
            </a:extLst>
          </p:cNvPr>
          <p:cNvSpPr/>
          <p:nvPr/>
        </p:nvSpPr>
        <p:spPr bwMode="auto">
          <a:xfrm rot="16200000" flipV="1">
            <a:off x="7962259" y="5919304"/>
            <a:ext cx="276998" cy="530225"/>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30" name="Footer Placeholder 4">
            <a:extLst>
              <a:ext uri="{FF2B5EF4-FFF2-40B4-BE49-F238E27FC236}">
                <a16:creationId xmlns:a16="http://schemas.microsoft.com/office/drawing/2014/main" id="{39FF489E-957D-4BB3-A1DC-E703A9CCCE22}"/>
              </a:ext>
            </a:extLst>
          </p:cNvPr>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621951"/>
            <a:ext cx="7772400" cy="5616575"/>
          </a:xfrm>
        </p:spPr>
        <p:txBody>
          <a:bodyPr/>
          <a:lstStyle/>
          <a:p>
            <a:pPr>
              <a:defRPr/>
            </a:pPr>
            <a:r>
              <a:rPr lang="en-US" altLang="en-US" sz="1800" b="0" dirty="0"/>
              <a:t>IEEE 802.11bd D1.0 LB251 closes November 18</a:t>
            </a:r>
          </a:p>
          <a:p>
            <a:pPr>
              <a:defRPr/>
            </a:pPr>
            <a:r>
              <a:rPr lang="en-US" altLang="en-US" sz="1800" b="0" dirty="0"/>
              <a:t>IEEE 1609 members are reviewing, might provide comments via LS</a:t>
            </a:r>
          </a:p>
          <a:p>
            <a:pPr>
              <a:defRPr/>
            </a:pPr>
            <a:r>
              <a:rPr lang="en-US" altLang="en-US" sz="1800" b="0" dirty="0"/>
              <a:t>Primary interest is interface and primitives between MAC/MLME and IEEE 1609 middle layers. Goal is agreement on primitive extensions to enable upper layer control of some MAC/PHY transmit options (e.g. transmit choice between 802.11p and 802.11bd format)</a:t>
            </a:r>
          </a:p>
          <a:p>
            <a:pPr>
              <a:defRPr/>
            </a:pPr>
            <a:r>
              <a:rPr lang="en-US" altLang="en-US" sz="1800" b="0" dirty="0"/>
              <a:t>Good alignment achieved between 802.11 and 1609 WGs</a:t>
            </a:r>
          </a:p>
          <a:p>
            <a:pPr>
              <a:defRPr/>
            </a:pPr>
            <a:r>
              <a:rPr lang="en-US" altLang="en-US" sz="1800" b="0" dirty="0"/>
              <a:t>FCC 5.9 GHz rulemaking will likely reduce IEEE 1609 WG focus on IEEE 802.11p/802.11bd for US</a:t>
            </a:r>
          </a:p>
          <a:p>
            <a:pPr lvl="1">
              <a:defRPr/>
            </a:pPr>
            <a:r>
              <a:rPr lang="en-US" altLang="en-US" sz="1600" dirty="0"/>
              <a:t>Other global regions continue to use IEEE 1609 over IEEE 802.11</a:t>
            </a:r>
          </a:p>
          <a:p>
            <a:pPr lvl="1">
              <a:defRPr/>
            </a:pPr>
            <a:r>
              <a:rPr lang="en-US" altLang="en-US" sz="1600" dirty="0"/>
              <a:t>US might still employ IEEE 802.11bd in non-5.9 GHz bands</a:t>
            </a:r>
          </a:p>
          <a:p>
            <a:pPr lvl="1">
              <a:defRPr/>
            </a:pPr>
            <a:r>
              <a:rPr lang="en-US" altLang="en-US" sz="1600" dirty="0"/>
              <a:t>Europe continues strong interest in IEEE 802.11bd </a:t>
            </a:r>
          </a:p>
          <a:p>
            <a:pPr>
              <a:defRPr/>
            </a:pPr>
            <a:r>
              <a:rPr lang="en-US" altLang="en-US" sz="1800" b="0" dirty="0"/>
              <a:t>Possible new area of joint interest: IEEE 802.11-based positioning</a:t>
            </a:r>
          </a:p>
          <a:p>
            <a:pPr>
              <a:defRPr/>
            </a:pPr>
            <a:r>
              <a:rPr lang="en-US" altLang="en-US" sz="1800" b="0" dirty="0"/>
              <a:t>IEEE 1609 meeting schedule:</a:t>
            </a:r>
          </a:p>
          <a:p>
            <a:pPr lvl="1">
              <a:defRPr/>
            </a:pPr>
            <a:r>
              <a:rPr lang="en-US" altLang="en-US" sz="1600" dirty="0"/>
              <a:t>Nov. 3-4, 2020</a:t>
            </a:r>
          </a:p>
          <a:p>
            <a:pPr lvl="1">
              <a:defRPr/>
            </a:pPr>
            <a:r>
              <a:rPr lang="en-US" altLang="en-US" sz="1600" dirty="0"/>
              <a:t>Feb. 23-24, 2021</a:t>
            </a:r>
          </a:p>
          <a:p>
            <a:pPr lvl="1">
              <a:defRPr/>
            </a:pPr>
            <a:r>
              <a:rPr lang="en-US" altLang="en-US" sz="1600" dirty="0"/>
              <a:t>May 11-12, 2021</a:t>
            </a:r>
            <a:endParaRPr lang="en-GB" altLang="en-US"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May 2017</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154</a:t>
            </a:fld>
            <a:endParaRPr lang="en-GB" altLang="en-US" sz="1200" b="0" dirty="0"/>
          </a:p>
        </p:txBody>
      </p:sp>
      <p:sp>
        <p:nvSpPr>
          <p:cNvPr id="3" name="Right Brace 2">
            <a:extLst>
              <a:ext uri="{FF2B5EF4-FFF2-40B4-BE49-F238E27FC236}">
                <a16:creationId xmlns:a16="http://schemas.microsoft.com/office/drawing/2014/main" id="{5D63FE2A-D3A4-48B8-82AB-E3630ADFFA47}"/>
              </a:ext>
            </a:extLst>
          </p:cNvPr>
          <p:cNvSpPr/>
          <p:nvPr/>
        </p:nvSpPr>
        <p:spPr bwMode="auto">
          <a:xfrm>
            <a:off x="4498384" y="5007660"/>
            <a:ext cx="288032" cy="72008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5" name="TextBox 4">
            <a:extLst>
              <a:ext uri="{FF2B5EF4-FFF2-40B4-BE49-F238E27FC236}">
                <a16:creationId xmlns:a16="http://schemas.microsoft.com/office/drawing/2014/main" id="{97BBCE13-10A6-4979-949F-AF97567AD482}"/>
              </a:ext>
            </a:extLst>
          </p:cNvPr>
          <p:cNvSpPr txBox="1"/>
          <p:nvPr/>
        </p:nvSpPr>
        <p:spPr>
          <a:xfrm>
            <a:off x="4871864" y="5229200"/>
            <a:ext cx="2613216" cy="338554"/>
          </a:xfrm>
          <a:prstGeom prst="rect">
            <a:avLst/>
          </a:prstGeom>
          <a:noFill/>
        </p:spPr>
        <p:txBody>
          <a:bodyPr wrap="none" rtlCol="0">
            <a:spAutoFit/>
          </a:bodyPr>
          <a:lstStyle/>
          <a:p>
            <a:r>
              <a:rPr lang="en-US" sz="1600" dirty="0"/>
              <a:t>All can be attended remotely </a:t>
            </a:r>
          </a:p>
        </p:txBody>
      </p:sp>
      <p:sp>
        <p:nvSpPr>
          <p:cNvPr id="7" name="Footer Placeholder 4">
            <a:extLst>
              <a:ext uri="{FF2B5EF4-FFF2-40B4-BE49-F238E27FC236}">
                <a16:creationId xmlns:a16="http://schemas.microsoft.com/office/drawing/2014/main" id="{20B66C53-FC6D-4733-8CAD-F9F74CBFE704}"/>
              </a:ext>
            </a:extLst>
          </p:cNvPr>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itle 1">
            <a:extLst>
              <a:ext uri="{FF2B5EF4-FFF2-40B4-BE49-F238E27FC236}">
                <a16:creationId xmlns:a16="http://schemas.microsoft.com/office/drawing/2014/main" id="{E85A9F32-66D6-4C38-8FAA-8C8FEF52982E}"/>
              </a:ext>
            </a:extLst>
          </p:cNvPr>
          <p:cNvSpPr>
            <a:spLocks noGrp="1" noChangeArrowheads="1"/>
          </p:cNvSpPr>
          <p:nvPr>
            <p:ph type="title" idx="4294967295"/>
          </p:nvPr>
        </p:nvSpPr>
        <p:spPr>
          <a:xfrm>
            <a:off x="2220913" y="609600"/>
            <a:ext cx="7772400" cy="990600"/>
          </a:xfrm>
        </p:spPr>
        <p:txBody>
          <a:bodyPr vert="horz" wrap="square" lIns="91440" tIns="45720" rIns="91440" bIns="45720" numCol="1" anchor="ctr" anchorCtr="0" compatLnSpc="1">
            <a:prstTxWarp prst="textNoShape">
              <a:avLst/>
            </a:prstTxWarp>
          </a:bodyPr>
          <a:lstStyle/>
          <a:p>
            <a:r>
              <a:rPr lang="en-US" altLang="en-US"/>
              <a:t>The Coex SC has a new scope for the</a:t>
            </a:r>
            <a:br>
              <a:rPr lang="en-US" altLang="en-US"/>
            </a:br>
            <a:r>
              <a:rPr lang="en-US" altLang="en-US"/>
              <a:t> Nov 2020 virtual meeting</a:t>
            </a:r>
          </a:p>
        </p:txBody>
      </p:sp>
      <p:sp>
        <p:nvSpPr>
          <p:cNvPr id="3078" name="Content Placeholder 2">
            <a:extLst>
              <a:ext uri="{FF2B5EF4-FFF2-40B4-BE49-F238E27FC236}">
                <a16:creationId xmlns:a16="http://schemas.microsoft.com/office/drawing/2014/main" id="{22286995-53DF-4E60-81C9-F8054FB11A62}"/>
              </a:ext>
            </a:extLst>
          </p:cNvPr>
          <p:cNvSpPr>
            <a:spLocks noGrp="1"/>
          </p:cNvSpPr>
          <p:nvPr>
            <p:ph idx="4294967295"/>
          </p:nvPr>
        </p:nvSpPr>
        <p:spPr>
          <a:xfrm>
            <a:off x="2209801" y="1676400"/>
            <a:ext cx="7783513" cy="4876800"/>
          </a:xfrm>
        </p:spPr>
        <p:txBody>
          <a:bodyPr vert="horz" wrap="square" lIns="91440" tIns="45720" rIns="91440" bIns="45720" numCol="1" anchor="t" anchorCtr="0" compatLnSpc="1">
            <a:prstTxWarp prst="textNoShape">
              <a:avLst/>
            </a:prstTxWarp>
          </a:bodyPr>
          <a:lstStyle/>
          <a:p>
            <a:pPr marL="0" indent="0">
              <a:defRPr/>
            </a:pPr>
            <a:r>
              <a:rPr lang="en-AU" altLang="en-US" dirty="0"/>
              <a:t>The Coex SC is working based on agreed goals…</a:t>
            </a:r>
          </a:p>
          <a:p>
            <a:pPr>
              <a:defRPr/>
            </a:pPr>
            <a:r>
              <a:rPr lang="en-AU" altLang="en-US" i="1" dirty="0"/>
              <a:t>Coex SC s</a:t>
            </a:r>
            <a:r>
              <a:rPr lang="en-AU" i="1" dirty="0"/>
              <a:t>hall promote, within the 802.11 WG and externally, an environment that enables IEEE 802.11 technologies to have equitable access to unlicensed spectrum globally</a:t>
            </a:r>
          </a:p>
          <a:p>
            <a:pPr>
              <a:defRPr/>
            </a:pPr>
            <a:r>
              <a:rPr lang="en-AU" altLang="en-US" i="1" dirty="0"/>
              <a:t>Coex SC</a:t>
            </a:r>
            <a:r>
              <a:rPr lang="en-AU" i="1" dirty="0"/>
              <a:t> should focus particularly on coexistence of 802.11ax &amp; 802.11be with LAA &amp; NR-U in the 5 GHz &amp; 6 GHz bands globally</a:t>
            </a:r>
          </a:p>
          <a:p>
            <a:pPr>
              <a:defRPr/>
            </a:pPr>
            <a:r>
              <a:rPr lang="en-AU" i="1" dirty="0"/>
              <a:t>The Coex SC may consider coexistence with other technologies and in other bands as directed by the Chair of the 802.11 WG</a:t>
            </a:r>
          </a:p>
          <a:p>
            <a:pPr>
              <a:defRPr/>
            </a:pPr>
            <a:r>
              <a:rPr lang="en-AU" dirty="0"/>
              <a:t>… which were agreed by the WG in Sept 2020</a:t>
            </a:r>
          </a:p>
        </p:txBody>
      </p:sp>
      <p:sp>
        <p:nvSpPr>
          <p:cNvPr id="2" name="Footer Placeholder 1">
            <a:extLst>
              <a:ext uri="{FF2B5EF4-FFF2-40B4-BE49-F238E27FC236}">
                <a16:creationId xmlns:a16="http://schemas.microsoft.com/office/drawing/2014/main" id="{983EF463-7F01-4144-A94E-36B9D260B571}"/>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9658810E-A015-461F-9961-2C39D4AF08C4}"/>
              </a:ext>
            </a:extLst>
          </p:cNvPr>
          <p:cNvSpPr>
            <a:spLocks noGrp="1"/>
          </p:cNvSpPr>
          <p:nvPr>
            <p:ph type="sldNum" idx="12"/>
          </p:nvPr>
        </p:nvSpPr>
        <p:spPr/>
        <p:txBody>
          <a:bodyPr/>
          <a:lstStyle/>
          <a:p>
            <a:r>
              <a:rPr lang="en-GB"/>
              <a:t>Slide </a:t>
            </a:r>
            <a:fld id="{F5D8E26B-7BCF-4D25-9C89-0168A6618F18}" type="slidenum">
              <a:rPr lang="en-GB" smtClean="0"/>
              <a:pPr/>
              <a:t>16</a:t>
            </a:fld>
            <a:endParaRPr lang="en-GB"/>
          </a:p>
        </p:txBody>
      </p:sp>
      <p:sp>
        <p:nvSpPr>
          <p:cNvPr id="4" name="Date Placeholder 3">
            <a:extLst>
              <a:ext uri="{FF2B5EF4-FFF2-40B4-BE49-F238E27FC236}">
                <a16:creationId xmlns:a16="http://schemas.microsoft.com/office/drawing/2014/main" id="{C7481750-6EB2-4C0F-95ED-0EEF61FFED60}"/>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319647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itle 1">
            <a:extLst>
              <a:ext uri="{FF2B5EF4-FFF2-40B4-BE49-F238E27FC236}">
                <a16:creationId xmlns:a16="http://schemas.microsoft.com/office/drawing/2014/main" id="{21614D90-44A4-4E85-B537-38374E306734}"/>
              </a:ext>
            </a:extLst>
          </p:cNvPr>
          <p:cNvSpPr>
            <a:spLocks noGrp="1" noChangeArrowheads="1"/>
          </p:cNvSpPr>
          <p:nvPr>
            <p:ph type="title" idx="4294967295"/>
          </p:nvPr>
        </p:nvSpPr>
        <p:spPr>
          <a:xfrm>
            <a:off x="2220913" y="609600"/>
            <a:ext cx="7772400" cy="990600"/>
          </a:xfrm>
        </p:spPr>
        <p:txBody>
          <a:bodyPr vert="horz" wrap="square" lIns="91440" tIns="45720" rIns="91440" bIns="45720" numCol="1" anchor="ctr" anchorCtr="0" compatLnSpc="1">
            <a:prstTxWarp prst="textNoShape">
              <a:avLst/>
            </a:prstTxWarp>
          </a:bodyPr>
          <a:lstStyle/>
          <a:p>
            <a:r>
              <a:rPr lang="en-US" altLang="en-US"/>
              <a:t>The Coex SC will formally meet once during the Nov 2020 virtual meeting</a:t>
            </a:r>
          </a:p>
        </p:txBody>
      </p:sp>
      <p:sp>
        <p:nvSpPr>
          <p:cNvPr id="17414" name="Content Placeholder 2">
            <a:extLst>
              <a:ext uri="{FF2B5EF4-FFF2-40B4-BE49-F238E27FC236}">
                <a16:creationId xmlns:a16="http://schemas.microsoft.com/office/drawing/2014/main" id="{8564DA1A-6888-43D8-84F1-629EF7F9FE19}"/>
              </a:ext>
            </a:extLst>
          </p:cNvPr>
          <p:cNvSpPr>
            <a:spLocks noGrp="1" noChangeArrowheads="1"/>
          </p:cNvSpPr>
          <p:nvPr>
            <p:ph idx="4294967295"/>
          </p:nvPr>
        </p:nvSpPr>
        <p:spPr>
          <a:xfrm>
            <a:off x="2251076" y="2036763"/>
            <a:ext cx="7783513" cy="4267200"/>
          </a:xfrm>
        </p:spPr>
        <p:txBody>
          <a:bodyPr vert="horz" wrap="square" lIns="91440" tIns="45720" rIns="91440" bIns="45720" numCol="1" anchor="t" anchorCtr="0" compatLnSpc="1">
            <a:prstTxWarp prst="textNoShape">
              <a:avLst/>
            </a:prstTxWarp>
          </a:bodyPr>
          <a:lstStyle/>
          <a:p>
            <a:r>
              <a:rPr lang="en-AU" altLang="en-US"/>
              <a:t>The Coex SC is formally meeting once this week:</a:t>
            </a:r>
          </a:p>
          <a:p>
            <a:pPr lvl="1"/>
            <a:r>
              <a:rPr lang="en-AU" altLang="en-US"/>
              <a:t>Wed, 4 Nov 2020 at 4-6 pm</a:t>
            </a:r>
          </a:p>
          <a:p>
            <a:r>
              <a:rPr lang="en-AU" altLang="en-US"/>
              <a:t>The session clashes with no other TG/SG and so a big crowd is expected! </a:t>
            </a:r>
            <a:r>
              <a:rPr lang="en-AU" altLang="en-US">
                <a:sym typeface="Wingdings" panose="05000000000000000000" pitchFamily="2" charset="2"/>
              </a:rPr>
              <a:t></a:t>
            </a:r>
            <a:endParaRPr lang="en-AU" altLang="en-US"/>
          </a:p>
        </p:txBody>
      </p:sp>
      <p:sp>
        <p:nvSpPr>
          <p:cNvPr id="2" name="Footer Placeholder 1">
            <a:extLst>
              <a:ext uri="{FF2B5EF4-FFF2-40B4-BE49-F238E27FC236}">
                <a16:creationId xmlns:a16="http://schemas.microsoft.com/office/drawing/2014/main" id="{4A06BFE8-4AC3-467C-AAB3-CDDF772D65A9}"/>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74ED72D7-6B8E-43E5-9E35-B1C8907D0D5D}"/>
              </a:ext>
            </a:extLst>
          </p:cNvPr>
          <p:cNvSpPr>
            <a:spLocks noGrp="1"/>
          </p:cNvSpPr>
          <p:nvPr>
            <p:ph type="sldNum" idx="12"/>
          </p:nvPr>
        </p:nvSpPr>
        <p:spPr/>
        <p:txBody>
          <a:bodyPr/>
          <a:lstStyle/>
          <a:p>
            <a:r>
              <a:rPr lang="en-GB"/>
              <a:t>Slide </a:t>
            </a:r>
            <a:fld id="{F5D8E26B-7BCF-4D25-9C89-0168A6618F18}" type="slidenum">
              <a:rPr lang="en-GB" smtClean="0"/>
              <a:pPr/>
              <a:t>17</a:t>
            </a:fld>
            <a:endParaRPr lang="en-GB"/>
          </a:p>
        </p:txBody>
      </p:sp>
      <p:sp>
        <p:nvSpPr>
          <p:cNvPr id="4" name="Date Placeholder 3">
            <a:extLst>
              <a:ext uri="{FF2B5EF4-FFF2-40B4-BE49-F238E27FC236}">
                <a16:creationId xmlns:a16="http://schemas.microsoft.com/office/drawing/2014/main" id="{4403452F-5998-493F-97CF-7D31AE15C17B}"/>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2641347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itle 1">
            <a:extLst>
              <a:ext uri="{FF2B5EF4-FFF2-40B4-BE49-F238E27FC236}">
                <a16:creationId xmlns:a16="http://schemas.microsoft.com/office/drawing/2014/main" id="{4A1A041D-34E7-4471-AF0B-699BE9A67E38}"/>
              </a:ext>
            </a:extLst>
          </p:cNvPr>
          <p:cNvSpPr>
            <a:spLocks noGrp="1" noChangeArrowheads="1"/>
          </p:cNvSpPr>
          <p:nvPr>
            <p:ph type="title" idx="4294967295"/>
          </p:nvPr>
        </p:nvSpPr>
        <p:spPr>
          <a:xfrm>
            <a:off x="2220913" y="609601"/>
            <a:ext cx="7772400" cy="912813"/>
          </a:xfrm>
        </p:spPr>
        <p:txBody>
          <a:bodyPr vert="horz" wrap="square" lIns="91440" tIns="45720" rIns="91440" bIns="45720" numCol="1" anchor="ctr" anchorCtr="0" compatLnSpc="1">
            <a:prstTxWarp prst="textNoShape">
              <a:avLst/>
            </a:prstTxWarp>
          </a:bodyPr>
          <a:lstStyle/>
          <a:p>
            <a:r>
              <a:rPr lang="en-US" altLang="en-US"/>
              <a:t>The IEEE 802.11 Coex SC will focus on various issues related to coexistence</a:t>
            </a:r>
          </a:p>
        </p:txBody>
      </p:sp>
      <p:sp>
        <p:nvSpPr>
          <p:cNvPr id="3078" name="Content Placeholder 2">
            <a:extLst>
              <a:ext uri="{FF2B5EF4-FFF2-40B4-BE49-F238E27FC236}">
                <a16:creationId xmlns:a16="http://schemas.microsoft.com/office/drawing/2014/main" id="{A8220778-FEC8-42BA-861F-8CD2E0E3404B}"/>
              </a:ext>
            </a:extLst>
          </p:cNvPr>
          <p:cNvSpPr>
            <a:spLocks noGrp="1"/>
          </p:cNvSpPr>
          <p:nvPr>
            <p:ph idx="4294967295"/>
          </p:nvPr>
        </p:nvSpPr>
        <p:spPr>
          <a:xfrm>
            <a:off x="2209801" y="2057400"/>
            <a:ext cx="7783513" cy="3429000"/>
          </a:xfrm>
        </p:spPr>
        <p:txBody>
          <a:bodyPr vert="horz" wrap="square" lIns="91440" tIns="45720" rIns="91440" bIns="45720" numCol="1" anchor="t" anchorCtr="0" compatLnSpc="1">
            <a:prstTxWarp prst="textNoShape">
              <a:avLst/>
            </a:prstTxWarp>
          </a:bodyPr>
          <a:lstStyle/>
          <a:p>
            <a:pPr marL="0" indent="0">
              <a:defRPr/>
            </a:pPr>
            <a:r>
              <a:rPr lang="en-AU" altLang="en-US" dirty="0"/>
              <a:t>Agenda items (11-20-1620) to be addressed include:</a:t>
            </a:r>
          </a:p>
          <a:p>
            <a:pPr>
              <a:defRPr/>
            </a:pPr>
            <a:r>
              <a:rPr lang="en-AU" dirty="0"/>
              <a:t>Update on results from actual LAA deployments</a:t>
            </a:r>
          </a:p>
          <a:p>
            <a:pPr>
              <a:defRPr/>
            </a:pPr>
            <a:r>
              <a:rPr lang="en-AU" dirty="0"/>
              <a:t>Update of 3GPP activities in NR-U/LAA</a:t>
            </a:r>
          </a:p>
          <a:p>
            <a:pPr lvl="1">
              <a:defRPr/>
            </a:pPr>
            <a:r>
              <a:rPr lang="en-AU" dirty="0"/>
              <a:t>Particularly progress related to 6 GHz in R16</a:t>
            </a:r>
          </a:p>
          <a:p>
            <a:pPr>
              <a:defRPr/>
            </a:pPr>
            <a:r>
              <a:rPr lang="en-AU" dirty="0"/>
              <a:t>Update of CEPT activities related to 6 GHz</a:t>
            </a:r>
          </a:p>
          <a:p>
            <a:pPr lvl="1">
              <a:defRPr/>
            </a:pPr>
            <a:r>
              <a:rPr lang="en-AU" dirty="0"/>
              <a:t>Including a new potential coexistence issue </a:t>
            </a:r>
            <a:r>
              <a:rPr lang="en-AU" dirty="0">
                <a:sym typeface="Wingdings" panose="05000000000000000000" pitchFamily="2" charset="2"/>
              </a:rPr>
              <a:t></a:t>
            </a:r>
            <a:endParaRPr lang="en-AU" dirty="0"/>
          </a:p>
          <a:p>
            <a:pPr>
              <a:defRPr/>
            </a:pPr>
            <a:r>
              <a:rPr lang="en-AU" dirty="0"/>
              <a:t>Review of recent/upcoming ETSI BRAN activities</a:t>
            </a:r>
          </a:p>
          <a:p>
            <a:pPr lvl="1">
              <a:defRPr/>
            </a:pPr>
            <a:r>
              <a:rPr lang="en-AU" dirty="0"/>
              <a:t>EN 303 687 issues (6 GHz)</a:t>
            </a:r>
          </a:p>
          <a:p>
            <a:pPr lvl="2">
              <a:defRPr/>
            </a:pPr>
            <a:r>
              <a:rPr lang="en-AU" dirty="0"/>
              <a:t>Good news on a continuing compromise for operation in 6 GHz band!</a:t>
            </a:r>
          </a:p>
          <a:p>
            <a:pPr lvl="1">
              <a:defRPr/>
            </a:pPr>
            <a:r>
              <a:rPr lang="en-AU" dirty="0"/>
              <a:t>EN 301 893 issues (5 GHz)</a:t>
            </a:r>
          </a:p>
          <a:p>
            <a:pPr lvl="2">
              <a:defRPr/>
            </a:pPr>
            <a:r>
              <a:rPr lang="en-AU" dirty="0"/>
              <a:t>Bad news, with continuing disagreement on multiple fronts</a:t>
            </a:r>
          </a:p>
        </p:txBody>
      </p:sp>
      <p:sp>
        <p:nvSpPr>
          <p:cNvPr id="2" name="Footer Placeholder 1">
            <a:extLst>
              <a:ext uri="{FF2B5EF4-FFF2-40B4-BE49-F238E27FC236}">
                <a16:creationId xmlns:a16="http://schemas.microsoft.com/office/drawing/2014/main" id="{539AC758-B14F-472E-9D83-94584BF667C9}"/>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63F8D4C4-BD85-4A69-A227-F3BB4BB640BB}"/>
              </a:ext>
            </a:extLst>
          </p:cNvPr>
          <p:cNvSpPr>
            <a:spLocks noGrp="1"/>
          </p:cNvSpPr>
          <p:nvPr>
            <p:ph type="sldNum" idx="12"/>
          </p:nvPr>
        </p:nvSpPr>
        <p:spPr/>
        <p:txBody>
          <a:bodyPr/>
          <a:lstStyle/>
          <a:p>
            <a:r>
              <a:rPr lang="en-GB"/>
              <a:t>Slide </a:t>
            </a:r>
            <a:fld id="{F5D8E26B-7BCF-4D25-9C89-0168A6618F18}" type="slidenum">
              <a:rPr lang="en-GB" smtClean="0"/>
              <a:pPr/>
              <a:t>18</a:t>
            </a:fld>
            <a:endParaRPr lang="en-GB"/>
          </a:p>
        </p:txBody>
      </p:sp>
      <p:sp>
        <p:nvSpPr>
          <p:cNvPr id="4" name="Date Placeholder 3">
            <a:extLst>
              <a:ext uri="{FF2B5EF4-FFF2-40B4-BE49-F238E27FC236}">
                <a16:creationId xmlns:a16="http://schemas.microsoft.com/office/drawing/2014/main" id="{61183A82-CB06-4BB5-B82A-16A863BD01C1}"/>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448106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DE7C-91F5-45A8-9A96-57DA2CC38B3B}"/>
              </a:ext>
            </a:extLst>
          </p:cNvPr>
          <p:cNvSpPr>
            <a:spLocks noGrp="1"/>
          </p:cNvSpPr>
          <p:nvPr>
            <p:ph type="title"/>
          </p:nvPr>
        </p:nvSpPr>
        <p:spPr/>
        <p:txBody>
          <a:bodyPr/>
          <a:lstStyle/>
          <a:p>
            <a:r>
              <a:rPr lang="en-US" altLang="en-US" sz="2800" dirty="0"/>
              <a:t>PAR Review SC – Snapshot slide</a:t>
            </a:r>
            <a:br>
              <a:rPr lang="en-US" altLang="en-US" sz="2800" dirty="0"/>
            </a:br>
            <a:r>
              <a:rPr lang="en-US" altLang="en-US" sz="2800" dirty="0"/>
              <a:t>Chair: Jon Rosdahl</a:t>
            </a:r>
            <a:endParaRPr lang="en-US" sz="2800" dirty="0"/>
          </a:p>
        </p:txBody>
      </p:sp>
      <p:sp>
        <p:nvSpPr>
          <p:cNvPr id="3" name="Content Placeholder 2">
            <a:extLst>
              <a:ext uri="{FF2B5EF4-FFF2-40B4-BE49-F238E27FC236}">
                <a16:creationId xmlns:a16="http://schemas.microsoft.com/office/drawing/2014/main" id="{8A337E3F-2C54-47D6-B9F4-C7408CA692FF}"/>
              </a:ext>
            </a:extLst>
          </p:cNvPr>
          <p:cNvSpPr>
            <a:spLocks noGrp="1"/>
          </p:cNvSpPr>
          <p:nvPr>
            <p:ph idx="1"/>
          </p:nvPr>
        </p:nvSpPr>
        <p:spPr>
          <a:xfrm>
            <a:off x="695400" y="1981201"/>
            <a:ext cx="10766394" cy="4400127"/>
          </a:xfrm>
        </p:spPr>
        <p:txBody>
          <a:bodyPr/>
          <a:lstStyle/>
          <a:p>
            <a:pPr marL="285750" indent="-285750"/>
            <a:r>
              <a:rPr lang="en-US" dirty="0"/>
              <a:t>3 PARs to be considered on </a:t>
            </a:r>
            <a:r>
              <a:rPr lang="en-US" altLang="en-US" dirty="0"/>
              <a:t>Telecon November 2, 2020</a:t>
            </a:r>
          </a:p>
          <a:p>
            <a:pPr marL="857250" lvl="1" indent="-457200">
              <a:buFont typeface="+mj-lt"/>
              <a:buAutoNum type="arabicParenR"/>
            </a:pPr>
            <a:r>
              <a:rPr lang="en-US" dirty="0"/>
              <a:t>802.1DP Standard: Time-Sensitive Networking Profile for Aerospace Onboard Ethernet Communications, </a:t>
            </a:r>
            <a:r>
              <a:rPr lang="en-US" dirty="0">
                <a:hlinkClick r:id="rId2"/>
              </a:rPr>
              <a:t>PAR</a:t>
            </a:r>
            <a:r>
              <a:rPr lang="en-US" dirty="0"/>
              <a:t> and </a:t>
            </a:r>
            <a:r>
              <a:rPr lang="en-US" dirty="0">
                <a:hlinkClick r:id="rId3"/>
              </a:rPr>
              <a:t>CSD</a:t>
            </a:r>
            <a:endParaRPr lang="en-US" dirty="0"/>
          </a:p>
          <a:p>
            <a:pPr marL="857250" lvl="1" indent="-457200">
              <a:buFont typeface="+mj-lt"/>
              <a:buAutoNum type="arabicParenR"/>
            </a:pPr>
            <a:r>
              <a:rPr lang="en-US" dirty="0"/>
              <a:t>802.15.4aa Amendment: Japanese Rate Extension, </a:t>
            </a:r>
            <a:r>
              <a:rPr lang="en-US" dirty="0">
                <a:hlinkClick r:id="rId4"/>
              </a:rPr>
              <a:t>PAR</a:t>
            </a:r>
            <a:r>
              <a:rPr lang="en-US" dirty="0"/>
              <a:t> and </a:t>
            </a:r>
            <a:r>
              <a:rPr lang="en-US" dirty="0">
                <a:hlinkClick r:id="rId5"/>
              </a:rPr>
              <a:t>CSD</a:t>
            </a:r>
            <a:endParaRPr lang="en-US" dirty="0"/>
          </a:p>
          <a:p>
            <a:pPr marL="857250" lvl="1" indent="-457200">
              <a:buFont typeface="+mj-lt"/>
              <a:buAutoNum type="arabicParenR"/>
            </a:pPr>
            <a:r>
              <a:rPr lang="en-US" dirty="0"/>
              <a:t>802.16t Amendment - Fixed and Mobile Wireless Access in Narrowband Channels, </a:t>
            </a:r>
            <a:r>
              <a:rPr lang="en-US" dirty="0">
                <a:hlinkClick r:id="rId6"/>
              </a:rPr>
              <a:t>PAR modification</a:t>
            </a:r>
            <a:r>
              <a:rPr lang="en-US" dirty="0"/>
              <a:t> and </a:t>
            </a:r>
            <a:r>
              <a:rPr lang="en-US" dirty="0">
                <a:hlinkClick r:id="rId7"/>
              </a:rPr>
              <a:t>CSD</a:t>
            </a:r>
            <a:endParaRPr lang="en-US" dirty="0"/>
          </a:p>
          <a:p>
            <a:pPr marL="857250" lvl="1" indent="-457200">
              <a:buFont typeface="+mj-lt"/>
              <a:buAutoNum type="arabicParenR"/>
            </a:pPr>
            <a:endParaRPr lang="en-US" dirty="0"/>
          </a:p>
          <a:p>
            <a:pPr marL="285750" indent="-285750"/>
            <a:r>
              <a:rPr lang="en-US" altLang="en-US" dirty="0"/>
              <a:t>Feedback to be reviewed on </a:t>
            </a:r>
            <a:r>
              <a:rPr lang="en-US" dirty="0"/>
              <a:t>Wednesday 11 Nov 2020 </a:t>
            </a:r>
            <a:endParaRPr lang="en-US" altLang="en-US" dirty="0"/>
          </a:p>
          <a:p>
            <a:endParaRPr lang="en-US" dirty="0"/>
          </a:p>
        </p:txBody>
      </p:sp>
      <p:sp>
        <p:nvSpPr>
          <p:cNvPr id="4" name="Date Placeholder 3">
            <a:extLst>
              <a:ext uri="{FF2B5EF4-FFF2-40B4-BE49-F238E27FC236}">
                <a16:creationId xmlns:a16="http://schemas.microsoft.com/office/drawing/2014/main" id="{F50E3A87-C269-48A3-8E92-ECFE8A46A6EB}"/>
              </a:ext>
            </a:extLst>
          </p:cNvPr>
          <p:cNvSpPr>
            <a:spLocks noGrp="1"/>
          </p:cNvSpPr>
          <p:nvPr>
            <p:ph type="dt" idx="10"/>
          </p:nvPr>
        </p:nvSpPr>
        <p:spPr bwMode="auto">
          <a:xfrm>
            <a:off x="914402" y="304014"/>
            <a:ext cx="1710397" cy="30320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November 2020</a:t>
            </a:r>
            <a:endParaRPr lang="en-GB" dirty="0"/>
          </a:p>
        </p:txBody>
      </p:sp>
      <p:sp>
        <p:nvSpPr>
          <p:cNvPr id="5" name="Footer Placeholder 4">
            <a:extLst>
              <a:ext uri="{FF2B5EF4-FFF2-40B4-BE49-F238E27FC236}">
                <a16:creationId xmlns:a16="http://schemas.microsoft.com/office/drawing/2014/main" id="{94711B1D-FCDD-4755-9D99-2CA74ED21E19}"/>
              </a:ext>
            </a:extLst>
          </p:cNvPr>
          <p:cNvSpPr>
            <a:spLocks noGrp="1"/>
          </p:cNvSpPr>
          <p:nvPr>
            <p:ph type="ftr" idx="11"/>
          </p:nvPr>
        </p:nvSpPr>
        <p:spPr bwMode="auto">
          <a:xfrm>
            <a:off x="8760296" y="6475416"/>
            <a:ext cx="2701498" cy="27699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800" kern="1200">
                <a:solidFill>
                  <a:srgbClr val="000000"/>
                </a:solidFill>
                <a:latin typeface="Times New Roman" pitchFamily="16"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Jon Rosdahl (Qualcomm)</a:t>
            </a:r>
            <a:endParaRPr lang="en-GB" dirty="0"/>
          </a:p>
        </p:txBody>
      </p:sp>
      <p:sp>
        <p:nvSpPr>
          <p:cNvPr id="6" name="Slide Number Placeholder 5">
            <a:extLst>
              <a:ext uri="{FF2B5EF4-FFF2-40B4-BE49-F238E27FC236}">
                <a16:creationId xmlns:a16="http://schemas.microsoft.com/office/drawing/2014/main" id="{7F4ACB67-5076-4258-BBF2-1EA3692B05F1}"/>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82277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opening and closing reports of all 802.11 sub-groups for presentation at the November 2020 plenary opening and closing meetings. Liaison reports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November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951FE28-62BD-4711-8155-18125A77C663}"/>
              </a:ext>
            </a:extLst>
          </p:cNvPr>
          <p:cNvSpPr>
            <a:spLocks noGrp="1" noChangeArrowheads="1"/>
          </p:cNvSpPr>
          <p:nvPr>
            <p:ph type="title"/>
          </p:nvPr>
        </p:nvSpPr>
        <p:spPr>
          <a:xfrm>
            <a:off x="914400" y="581026"/>
            <a:ext cx="10363200" cy="561975"/>
          </a:xfrm>
        </p:spPr>
        <p:txBody>
          <a:bodyPr/>
          <a:lstStyle/>
          <a:p>
            <a:r>
              <a:rPr lang="en-US" altLang="en-US" dirty="0"/>
              <a:t>WNG (</a:t>
            </a:r>
            <a:r>
              <a:rPr lang="en-US" dirty="0"/>
              <a:t>Wireless Next Generation</a:t>
            </a:r>
            <a:r>
              <a:rPr lang="en-US" altLang="en-US" dirty="0"/>
              <a:t>) – November 2020</a:t>
            </a:r>
          </a:p>
        </p:txBody>
      </p:sp>
      <p:sp>
        <p:nvSpPr>
          <p:cNvPr id="15363" name="Rectangle 3">
            <a:extLst>
              <a:ext uri="{FF2B5EF4-FFF2-40B4-BE49-F238E27FC236}">
                <a16:creationId xmlns:a16="http://schemas.microsoft.com/office/drawing/2014/main" id="{78574B42-BD4C-4808-8A66-9C1C626D4431}"/>
              </a:ext>
            </a:extLst>
          </p:cNvPr>
          <p:cNvSpPr>
            <a:spLocks noGrp="1" noChangeArrowheads="1"/>
          </p:cNvSpPr>
          <p:nvPr>
            <p:ph idx="1"/>
          </p:nvPr>
        </p:nvSpPr>
        <p:spPr>
          <a:xfrm>
            <a:off x="2057400" y="2011363"/>
            <a:ext cx="8382000" cy="4160837"/>
          </a:xfrm>
        </p:spPr>
        <p:txBody>
          <a:bodyPr/>
          <a:lstStyle/>
          <a:p>
            <a:pPr>
              <a:spcBef>
                <a:spcPts val="0"/>
              </a:spcBef>
              <a:defRPr/>
            </a:pPr>
            <a:r>
              <a:rPr lang="en-US" altLang="en-US" dirty="0"/>
              <a:t>Announcements</a:t>
            </a:r>
          </a:p>
          <a:p>
            <a:pPr>
              <a:spcBef>
                <a:spcPts val="0"/>
              </a:spcBef>
              <a:defRPr/>
            </a:pPr>
            <a:r>
              <a:rPr lang="en-US" altLang="en-US" dirty="0"/>
              <a:t>Approval of Minutes</a:t>
            </a:r>
          </a:p>
          <a:p>
            <a:pPr>
              <a:spcBef>
                <a:spcPts val="0"/>
              </a:spcBef>
              <a:defRPr/>
            </a:pPr>
            <a:r>
              <a:rPr lang="en-US" altLang="en-US" dirty="0"/>
              <a:t>Presentations</a:t>
            </a:r>
          </a:p>
          <a:p>
            <a:pPr marL="857250" lvl="1" indent="-457200">
              <a:spcBef>
                <a:spcPct val="0"/>
              </a:spcBef>
              <a:defRPr/>
            </a:pPr>
            <a:r>
              <a:rPr lang="en-US" dirty="0"/>
              <a:t>“EHT via Reconfigurable Surfaces” – Salah </a:t>
            </a:r>
            <a:r>
              <a:rPr lang="en-US" dirty="0" err="1"/>
              <a:t>Eddine</a:t>
            </a:r>
            <a:r>
              <a:rPr lang="en-US" dirty="0"/>
              <a:t> </a:t>
            </a:r>
            <a:r>
              <a:rPr lang="en-US" dirty="0" err="1"/>
              <a:t>Zegrar</a:t>
            </a:r>
            <a:r>
              <a:rPr lang="en-US" dirty="0"/>
              <a:t> (VESTEL, IMU)</a:t>
            </a:r>
          </a:p>
          <a:p>
            <a:pPr marL="457200" indent="-457200">
              <a:spcBef>
                <a:spcPct val="0"/>
              </a:spcBef>
              <a:defRPr/>
            </a:pPr>
            <a:r>
              <a:rPr lang="en-US" altLang="en-US" dirty="0"/>
              <a:t>Plans for January 2021</a:t>
            </a:r>
          </a:p>
          <a:p>
            <a:pPr lvl="1">
              <a:spcBef>
                <a:spcPts val="0"/>
              </a:spcBef>
              <a:defRPr/>
            </a:pPr>
            <a:r>
              <a:rPr lang="en-US" altLang="en-US" dirty="0"/>
              <a:t>Chair will make a call for presentations in advance</a:t>
            </a:r>
          </a:p>
          <a:p>
            <a:pPr>
              <a:spcBef>
                <a:spcPts val="0"/>
              </a:spcBef>
              <a:defRPr/>
            </a:pPr>
            <a:r>
              <a:rPr lang="en-US" altLang="en-US" dirty="0"/>
              <a:t>Adjourn</a:t>
            </a:r>
          </a:p>
          <a:p>
            <a:pPr>
              <a:spcBef>
                <a:spcPts val="0"/>
              </a:spcBef>
              <a:defRPr/>
            </a:pPr>
            <a:endParaRPr lang="en-US" altLang="en-US" dirty="0"/>
          </a:p>
          <a:p>
            <a:pPr marL="0" indent="0">
              <a:spcBef>
                <a:spcPts val="0"/>
              </a:spcBef>
              <a:defRPr/>
            </a:pPr>
            <a:endParaRPr lang="en-US" altLang="en-US" dirty="0">
              <a:solidFill>
                <a:srgbClr val="FF0000"/>
              </a:solidFill>
            </a:endParaRPr>
          </a:p>
          <a:p>
            <a:pPr marL="0" indent="0" algn="ctr">
              <a:spcBef>
                <a:spcPts val="0"/>
              </a:spcBef>
              <a:defRPr/>
            </a:pPr>
            <a:r>
              <a:rPr lang="en-US" altLang="en-US" dirty="0"/>
              <a:t>Current agenda is document 11-20/1721r0</a:t>
            </a:r>
          </a:p>
        </p:txBody>
      </p:sp>
      <p:sp>
        <p:nvSpPr>
          <p:cNvPr id="15364" name="Date Placeholder 3">
            <a:extLst>
              <a:ext uri="{FF2B5EF4-FFF2-40B4-BE49-F238E27FC236}">
                <a16:creationId xmlns:a16="http://schemas.microsoft.com/office/drawing/2014/main" id="{A733DB03-F553-41ED-A682-7B6FD09CF580}"/>
              </a:ext>
            </a:extLst>
          </p:cNvPr>
          <p:cNvSpPr>
            <a:spLocks noGrp="1"/>
          </p:cNvSpPr>
          <p:nvPr>
            <p:ph type="dt" sz="quarter" idx="10"/>
          </p:nvPr>
        </p:nvSpPr>
        <p:spPr bwMode="auto">
          <a:xfrm>
            <a:off x="696913" y="333375"/>
            <a:ext cx="1182687" cy="2762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2020</a:t>
            </a:r>
            <a:endParaRPr lang="en-US" altLang="en-US" sz="1800"/>
          </a:p>
        </p:txBody>
      </p:sp>
      <p:sp>
        <p:nvSpPr>
          <p:cNvPr id="15365" name="Footer Placeholder 4">
            <a:extLst>
              <a:ext uri="{FF2B5EF4-FFF2-40B4-BE49-F238E27FC236}">
                <a16:creationId xmlns:a16="http://schemas.microsoft.com/office/drawing/2014/main" id="{1CAC4776-74F3-4E70-A95F-FC32C6B0507E}"/>
              </a:ext>
            </a:extLst>
          </p:cNvPr>
          <p:cNvSpPr>
            <a:spLocks noGrp="1"/>
          </p:cNvSpPr>
          <p:nvPr>
            <p:ph type="ftr" sz="quarter" idx="11"/>
          </p:nvPr>
        </p:nvSpPr>
        <p:spPr bwMode="auto">
          <a:xfrm>
            <a:off x="6294438" y="6475413"/>
            <a:ext cx="22494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Mark Hamilton, Polycom, Inc.</a:t>
            </a:r>
            <a:endParaRPr lang="en-US" altLang="en-US" sz="1200" b="0"/>
          </a:p>
        </p:txBody>
      </p:sp>
      <p:sp>
        <p:nvSpPr>
          <p:cNvPr id="15366" name="Slide Number Placeholder 5">
            <a:extLst>
              <a:ext uri="{FF2B5EF4-FFF2-40B4-BE49-F238E27FC236}">
                <a16:creationId xmlns:a16="http://schemas.microsoft.com/office/drawing/2014/main" id="{1D13030B-BA92-4AD0-A566-8E02B4843E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42FBDD0-3A1E-4F23-8E5D-3AACF8624207}" type="slidenum">
              <a:rPr lang="en-US" altLang="en-US" sz="1200" b="0"/>
              <a:pPr>
                <a:spcBef>
                  <a:spcPct val="0"/>
                </a:spcBef>
                <a:buFontTx/>
                <a:buNone/>
              </a:pPr>
              <a:t>20</a:t>
            </a:fld>
            <a:endParaRPr lang="en-US" altLang="en-US" sz="1200" b="0"/>
          </a:p>
        </p:txBody>
      </p:sp>
      <p:sp>
        <p:nvSpPr>
          <p:cNvPr id="15367" name="Rectangle 1">
            <a:extLst>
              <a:ext uri="{FF2B5EF4-FFF2-40B4-BE49-F238E27FC236}">
                <a16:creationId xmlns:a16="http://schemas.microsoft.com/office/drawing/2014/main" id="{2A58897E-CD60-4282-A5E0-8E8F24431DB3}"/>
              </a:ext>
            </a:extLst>
          </p:cNvPr>
          <p:cNvSpPr>
            <a:spLocks noChangeArrowheads="1"/>
          </p:cNvSpPr>
          <p:nvPr/>
        </p:nvSpPr>
        <p:spPr bwMode="auto">
          <a:xfrm>
            <a:off x="1524000" y="1504950"/>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dirty="0"/>
              <a:t>Monday 2 November (11:15-1:15 EDT)</a:t>
            </a:r>
            <a:endParaRPr lang="en-US" alt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itle 1">
            <a:extLst>
              <a:ext uri="{FF2B5EF4-FFF2-40B4-BE49-F238E27FC236}">
                <a16:creationId xmlns:a16="http://schemas.microsoft.com/office/drawing/2014/main" id="{0564AF3A-3E68-4138-AAB1-A0133526D219}"/>
              </a:ext>
            </a:extLst>
          </p:cNvPr>
          <p:cNvSpPr>
            <a:spLocks noGrp="1" noChangeArrowheads="1"/>
          </p:cNvSpPr>
          <p:nvPr>
            <p:ph type="title" idx="4294967295"/>
          </p:nvPr>
        </p:nvSpPr>
        <p:spPr>
          <a:xfrm>
            <a:off x="2274888" y="687388"/>
            <a:ext cx="7772400" cy="1066800"/>
          </a:xfrm>
        </p:spPr>
        <p:txBody>
          <a:bodyPr vert="horz" wrap="square" lIns="91440" tIns="45720" rIns="91440" bIns="45720" numCol="1" anchor="ctr" anchorCtr="0" compatLnSpc="1">
            <a:prstTxWarp prst="textNoShape">
              <a:avLst/>
            </a:prstTxWarp>
          </a:bodyPr>
          <a:lstStyle/>
          <a:p>
            <a:pPr algn="l"/>
            <a:r>
              <a:rPr lang="en-US" altLang="en-US"/>
              <a:t>IEEE 802 JTC1 SC will meet once (virtually) in Nov 2020 </a:t>
            </a:r>
            <a:r>
              <a:rPr lang="en-AU" altLang="en-US"/>
              <a:t>(Tue 4-6pm ET) </a:t>
            </a:r>
            <a:endParaRPr lang="en-US" altLang="en-US"/>
          </a:p>
        </p:txBody>
      </p:sp>
      <p:sp>
        <p:nvSpPr>
          <p:cNvPr id="3078" name="Content Placeholder 2">
            <a:extLst>
              <a:ext uri="{FF2B5EF4-FFF2-40B4-BE49-F238E27FC236}">
                <a16:creationId xmlns:a16="http://schemas.microsoft.com/office/drawing/2014/main" id="{1759A69F-5F0F-4F63-AF45-43055545B388}"/>
              </a:ext>
            </a:extLst>
          </p:cNvPr>
          <p:cNvSpPr>
            <a:spLocks noGrp="1"/>
          </p:cNvSpPr>
          <p:nvPr>
            <p:ph idx="4294967295"/>
          </p:nvPr>
        </p:nvSpPr>
        <p:spPr>
          <a:xfrm>
            <a:off x="2209800" y="1981200"/>
            <a:ext cx="7696200" cy="4343400"/>
          </a:xfrm>
        </p:spPr>
        <p:txBody>
          <a:bodyPr vert="horz" wrap="square" lIns="91440" tIns="45720" rIns="91440" bIns="45720" numCol="1" anchor="t" anchorCtr="0" compatLnSpc="1">
            <a:prstTxWarp prst="textNoShape">
              <a:avLst/>
            </a:prstTxWarp>
          </a:bodyPr>
          <a:lstStyle/>
          <a:p>
            <a:pPr marL="0" indent="0">
              <a:defRPr/>
            </a:pPr>
            <a:r>
              <a:rPr lang="en-AU" altLang="en-US" dirty="0"/>
              <a:t>Agenda items (11-20-1619) will include “the usual”:</a:t>
            </a:r>
          </a:p>
          <a:p>
            <a:pPr>
              <a:defRPr/>
            </a:pPr>
            <a:r>
              <a:rPr lang="en-AU" dirty="0"/>
              <a:t>Approve minutes</a:t>
            </a:r>
          </a:p>
          <a:p>
            <a:pPr lvl="1">
              <a:defRPr/>
            </a:pPr>
            <a:r>
              <a:rPr lang="en-AU" dirty="0"/>
              <a:t>From virtual meeting in Sep 2020</a:t>
            </a:r>
          </a:p>
          <a:p>
            <a:pPr>
              <a:defRPr/>
            </a:pPr>
            <a:r>
              <a:rPr lang="en-AU" dirty="0"/>
              <a:t>Review extended goals</a:t>
            </a:r>
          </a:p>
          <a:p>
            <a:pPr lvl="1">
              <a:defRPr/>
            </a:pPr>
            <a:r>
              <a:rPr lang="en-AU" dirty="0"/>
              <a:t>From formalisation of status as SC in Jul 2018</a:t>
            </a:r>
          </a:p>
          <a:p>
            <a:pPr>
              <a:defRPr/>
            </a:pPr>
            <a:r>
              <a:rPr lang="en-AU" dirty="0"/>
              <a:t>Review status of SC6 interactions</a:t>
            </a:r>
          </a:p>
          <a:p>
            <a:pPr lvl="1">
              <a:defRPr/>
            </a:pPr>
            <a:r>
              <a:rPr lang="en-AU" dirty="0"/>
              <a:t>Review liaisons of drafts to SC6</a:t>
            </a:r>
          </a:p>
          <a:p>
            <a:pPr lvl="1">
              <a:defRPr/>
            </a:pPr>
            <a:r>
              <a:rPr lang="en-AU" dirty="0"/>
              <a:t>Review notifications of projects to SC6</a:t>
            </a:r>
          </a:p>
          <a:p>
            <a:pPr lvl="1">
              <a:defRPr/>
            </a:pPr>
            <a:r>
              <a:rPr lang="en-AU" dirty="0"/>
              <a:t>Review status of ballots</a:t>
            </a:r>
          </a:p>
          <a:p>
            <a:pPr>
              <a:defRPr/>
            </a:pPr>
            <a:r>
              <a:rPr lang="en-AU" dirty="0"/>
              <a:t>Review SC6 activities</a:t>
            </a:r>
          </a:p>
          <a:p>
            <a:pPr lvl="1">
              <a:defRPr/>
            </a:pPr>
            <a:r>
              <a:rPr lang="en-AU" dirty="0"/>
              <a:t>Review SC6 meeting in October</a:t>
            </a:r>
          </a:p>
        </p:txBody>
      </p:sp>
      <p:sp>
        <p:nvSpPr>
          <p:cNvPr id="2" name="Footer Placeholder 1">
            <a:extLst>
              <a:ext uri="{FF2B5EF4-FFF2-40B4-BE49-F238E27FC236}">
                <a16:creationId xmlns:a16="http://schemas.microsoft.com/office/drawing/2014/main" id="{726C0CA7-F19E-4583-BC66-4DFF6262B020}"/>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1EC588C7-8BA4-46D0-A320-E4E7FF6EC8BF}"/>
              </a:ext>
            </a:extLst>
          </p:cNvPr>
          <p:cNvSpPr>
            <a:spLocks noGrp="1"/>
          </p:cNvSpPr>
          <p:nvPr>
            <p:ph type="sldNum" idx="12"/>
          </p:nvPr>
        </p:nvSpPr>
        <p:spPr/>
        <p:txBody>
          <a:bodyPr/>
          <a:lstStyle/>
          <a:p>
            <a:r>
              <a:rPr lang="en-GB"/>
              <a:t>Slide </a:t>
            </a:r>
            <a:fld id="{F5D8E26B-7BCF-4D25-9C89-0168A6618F18}" type="slidenum">
              <a:rPr lang="en-GB" smtClean="0"/>
              <a:pPr/>
              <a:t>21</a:t>
            </a:fld>
            <a:endParaRPr lang="en-GB"/>
          </a:p>
        </p:txBody>
      </p:sp>
      <p:sp>
        <p:nvSpPr>
          <p:cNvPr id="4" name="Date Placeholder 3">
            <a:extLst>
              <a:ext uri="{FF2B5EF4-FFF2-40B4-BE49-F238E27FC236}">
                <a16:creationId xmlns:a16="http://schemas.microsoft.com/office/drawing/2014/main" id="{D8C547DA-76E4-487F-80F3-AD7C049D7DCB}"/>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3752403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613C1D1-EC1B-4FC4-9328-538BBF9DA6FB}"/>
              </a:ext>
            </a:extLst>
          </p:cNvPr>
          <p:cNvSpPr>
            <a:spLocks noGrp="1" noChangeArrowheads="1"/>
          </p:cNvSpPr>
          <p:nvPr>
            <p:ph type="title"/>
          </p:nvPr>
        </p:nvSpPr>
        <p:spPr/>
        <p:txBody>
          <a:bodyPr/>
          <a:lstStyle/>
          <a:p>
            <a:pPr algn="l"/>
            <a:r>
              <a:rPr lang="en-AU" altLang="en-US"/>
              <a:t>IEEE 802 has submitted 105 standards into or through the PSDO pipeline</a:t>
            </a:r>
          </a:p>
        </p:txBody>
      </p:sp>
      <p:graphicFrame>
        <p:nvGraphicFramePr>
          <p:cNvPr id="3" name="Content Placeholder 5">
            <a:extLst>
              <a:ext uri="{FF2B5EF4-FFF2-40B4-BE49-F238E27FC236}">
                <a16:creationId xmlns:a16="http://schemas.microsoft.com/office/drawing/2014/main" id="{8081A9B3-1277-4C9F-B091-E605E14D77AA}"/>
              </a:ext>
            </a:extLst>
          </p:cNvPr>
          <p:cNvGraphicFramePr>
            <a:graphicFrameLocks/>
          </p:cNvGraphicFramePr>
          <p:nvPr/>
        </p:nvGraphicFramePr>
        <p:xfrm>
          <a:off x="3238500" y="2133601"/>
          <a:ext cx="5791200" cy="3336921"/>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gridCol w="1930400">
                  <a:extLst>
                    <a:ext uri="{9D8B030D-6E8A-4147-A177-3AD203B41FA5}">
                      <a16:colId xmlns:a16="http://schemas.microsoft.com/office/drawing/2014/main" val="20002"/>
                    </a:ext>
                  </a:extLst>
                </a:gridCol>
              </a:tblGrid>
              <a:tr h="370769">
                <a:tc>
                  <a:txBody>
                    <a:bodyPr/>
                    <a:lstStyle/>
                    <a:p>
                      <a:pPr algn="ctr"/>
                      <a:r>
                        <a:rPr lang="en-AU" sz="1800" dirty="0"/>
                        <a:t>WG</a:t>
                      </a:r>
                    </a:p>
                  </a:txBody>
                  <a:tcPr marT="45711" marB="45711"/>
                </a:tc>
                <a:tc>
                  <a:txBody>
                    <a:bodyPr/>
                    <a:lstStyle/>
                    <a:p>
                      <a:pPr algn="ctr"/>
                      <a:r>
                        <a:rPr lang="en-AU" sz="1800" dirty="0"/>
                        <a:t>Completed</a:t>
                      </a:r>
                    </a:p>
                  </a:txBody>
                  <a:tcPr marT="45711" marB="45711"/>
                </a:tc>
                <a:tc>
                  <a:txBody>
                    <a:bodyPr/>
                    <a:lstStyle/>
                    <a:p>
                      <a:pPr algn="ctr"/>
                      <a:r>
                        <a:rPr lang="en-AU" sz="1800" dirty="0"/>
                        <a:t>In-process</a:t>
                      </a:r>
                    </a:p>
                  </a:txBody>
                  <a:tcPr marT="45711" marB="45711"/>
                </a:tc>
                <a:extLst>
                  <a:ext uri="{0D108BD9-81ED-4DB2-BD59-A6C34878D82A}">
                    <a16:rowId xmlns:a16="http://schemas.microsoft.com/office/drawing/2014/main" val="10000"/>
                  </a:ext>
                </a:extLst>
              </a:tr>
              <a:tr h="370769">
                <a:tc>
                  <a:txBody>
                    <a:bodyPr/>
                    <a:lstStyle/>
                    <a:p>
                      <a:pPr algn="ctr"/>
                      <a:r>
                        <a:rPr lang="en-AU" sz="1800" b="1" dirty="0"/>
                        <a:t>802.1</a:t>
                      </a:r>
                    </a:p>
                  </a:txBody>
                  <a:tcPr marT="45711" marB="45711"/>
                </a:tc>
                <a:tc>
                  <a:txBody>
                    <a:bodyPr/>
                    <a:lstStyle/>
                    <a:p>
                      <a:pPr algn="ctr"/>
                      <a:r>
                        <a:rPr lang="en-AU" sz="1800" dirty="0"/>
                        <a:t>33</a:t>
                      </a:r>
                    </a:p>
                  </a:txBody>
                  <a:tcPr marT="45711" marB="45711"/>
                </a:tc>
                <a:tc>
                  <a:txBody>
                    <a:bodyPr/>
                    <a:lstStyle/>
                    <a:p>
                      <a:pPr algn="ctr"/>
                      <a:r>
                        <a:rPr lang="en-AU" sz="1800" dirty="0"/>
                        <a:t>14</a:t>
                      </a:r>
                    </a:p>
                  </a:txBody>
                  <a:tcPr marT="45711" marB="45711"/>
                </a:tc>
                <a:extLst>
                  <a:ext uri="{0D108BD9-81ED-4DB2-BD59-A6C34878D82A}">
                    <a16:rowId xmlns:a16="http://schemas.microsoft.com/office/drawing/2014/main" val="10001"/>
                  </a:ext>
                </a:extLst>
              </a:tr>
              <a:tr h="370769">
                <a:tc>
                  <a:txBody>
                    <a:bodyPr/>
                    <a:lstStyle/>
                    <a:p>
                      <a:pPr algn="ctr"/>
                      <a:r>
                        <a:rPr lang="en-AU" sz="1800" b="1" dirty="0"/>
                        <a:t>802.3</a:t>
                      </a:r>
                    </a:p>
                  </a:txBody>
                  <a:tcPr marT="45711" marB="45711"/>
                </a:tc>
                <a:tc>
                  <a:txBody>
                    <a:bodyPr/>
                    <a:lstStyle/>
                    <a:p>
                      <a:pPr algn="ctr"/>
                      <a:r>
                        <a:rPr lang="en-AU" sz="1800" dirty="0"/>
                        <a:t>15</a:t>
                      </a:r>
                    </a:p>
                  </a:txBody>
                  <a:tcPr marT="45711" marB="45711"/>
                </a:tc>
                <a:tc>
                  <a:txBody>
                    <a:bodyPr/>
                    <a:lstStyle/>
                    <a:p>
                      <a:pPr algn="ctr"/>
                      <a:r>
                        <a:rPr lang="en-AU" sz="1800" dirty="0"/>
                        <a:t>13</a:t>
                      </a:r>
                    </a:p>
                  </a:txBody>
                  <a:tcPr marT="45711" marB="45711"/>
                </a:tc>
                <a:extLst>
                  <a:ext uri="{0D108BD9-81ED-4DB2-BD59-A6C34878D82A}">
                    <a16:rowId xmlns:a16="http://schemas.microsoft.com/office/drawing/2014/main" val="10002"/>
                  </a:ext>
                </a:extLst>
              </a:tr>
              <a:tr h="370769">
                <a:tc>
                  <a:txBody>
                    <a:bodyPr/>
                    <a:lstStyle/>
                    <a:p>
                      <a:pPr algn="ctr"/>
                      <a:r>
                        <a:rPr lang="en-AU" sz="1800" b="1" dirty="0"/>
                        <a:t>802.11</a:t>
                      </a:r>
                    </a:p>
                  </a:txBody>
                  <a:tcPr marT="45711" marB="45711"/>
                </a:tc>
                <a:tc>
                  <a:txBody>
                    <a:bodyPr/>
                    <a:lstStyle/>
                    <a:p>
                      <a:pPr algn="ctr"/>
                      <a:r>
                        <a:rPr lang="en-AU" sz="1800" dirty="0"/>
                        <a:t>12</a:t>
                      </a:r>
                    </a:p>
                  </a:txBody>
                  <a:tcPr marT="45711" marB="45711"/>
                </a:tc>
                <a:tc>
                  <a:txBody>
                    <a:bodyPr/>
                    <a:lstStyle/>
                    <a:p>
                      <a:pPr algn="ctr"/>
                      <a:r>
                        <a:rPr lang="en-AU" sz="1800" dirty="0"/>
                        <a:t>9</a:t>
                      </a:r>
                    </a:p>
                  </a:txBody>
                  <a:tcPr marT="45711" marB="45711"/>
                </a:tc>
                <a:extLst>
                  <a:ext uri="{0D108BD9-81ED-4DB2-BD59-A6C34878D82A}">
                    <a16:rowId xmlns:a16="http://schemas.microsoft.com/office/drawing/2014/main" val="10003"/>
                  </a:ext>
                </a:extLst>
              </a:tr>
              <a:tr h="370769">
                <a:tc>
                  <a:txBody>
                    <a:bodyPr/>
                    <a:lstStyle/>
                    <a:p>
                      <a:pPr algn="ctr"/>
                      <a:r>
                        <a:rPr lang="en-AU" sz="1800" b="1" dirty="0"/>
                        <a:t>802.15</a:t>
                      </a:r>
                    </a:p>
                  </a:txBody>
                  <a:tcPr marT="45711" marB="45711"/>
                </a:tc>
                <a:tc>
                  <a:txBody>
                    <a:bodyPr/>
                    <a:lstStyle/>
                    <a:p>
                      <a:pPr algn="ctr"/>
                      <a:r>
                        <a:rPr lang="en-AU" sz="1800" dirty="0"/>
                        <a:t>3</a:t>
                      </a:r>
                    </a:p>
                  </a:txBody>
                  <a:tcPr marT="45711" marB="45711"/>
                </a:tc>
                <a:tc>
                  <a:txBody>
                    <a:bodyPr/>
                    <a:lstStyle/>
                    <a:p>
                      <a:pPr algn="ctr"/>
                      <a:r>
                        <a:rPr lang="en-AU" sz="1800" dirty="0"/>
                        <a:t>0</a:t>
                      </a:r>
                    </a:p>
                  </a:txBody>
                  <a:tcPr marT="45711" marB="45711"/>
                </a:tc>
                <a:extLst>
                  <a:ext uri="{0D108BD9-81ED-4DB2-BD59-A6C34878D82A}">
                    <a16:rowId xmlns:a16="http://schemas.microsoft.com/office/drawing/2014/main" val="10004"/>
                  </a:ext>
                </a:extLst>
              </a:tr>
              <a:tr h="370769">
                <a:tc>
                  <a:txBody>
                    <a:bodyPr/>
                    <a:lstStyle/>
                    <a:p>
                      <a:pPr algn="ctr"/>
                      <a:r>
                        <a:rPr lang="en-AU" sz="1800" b="1" dirty="0"/>
                        <a:t>802.16</a:t>
                      </a:r>
                    </a:p>
                  </a:txBody>
                  <a:tcPr marT="45711" marB="45711"/>
                </a:tc>
                <a:tc>
                  <a:txBody>
                    <a:bodyPr/>
                    <a:lstStyle/>
                    <a:p>
                      <a:pPr algn="ctr"/>
                      <a:r>
                        <a:rPr lang="en-AU" sz="1800" dirty="0"/>
                        <a:t>0</a:t>
                      </a:r>
                    </a:p>
                  </a:txBody>
                  <a:tcPr marT="45711" marB="45711"/>
                </a:tc>
                <a:tc>
                  <a:txBody>
                    <a:bodyPr/>
                    <a:lstStyle/>
                    <a:p>
                      <a:pPr algn="ctr"/>
                      <a:r>
                        <a:rPr lang="en-AU" sz="1800" dirty="0"/>
                        <a:t>0</a:t>
                      </a:r>
                    </a:p>
                  </a:txBody>
                  <a:tcPr marT="45711" marB="45711"/>
                </a:tc>
                <a:extLst>
                  <a:ext uri="{0D108BD9-81ED-4DB2-BD59-A6C34878D82A}">
                    <a16:rowId xmlns:a16="http://schemas.microsoft.com/office/drawing/2014/main" val="10005"/>
                  </a:ext>
                </a:extLst>
              </a:tr>
              <a:tr h="370769">
                <a:tc>
                  <a:txBody>
                    <a:bodyPr/>
                    <a:lstStyle/>
                    <a:p>
                      <a:pPr algn="ctr"/>
                      <a:r>
                        <a:rPr lang="en-AU" sz="1800" b="1" dirty="0"/>
                        <a:t>802.21</a:t>
                      </a:r>
                    </a:p>
                  </a:txBody>
                  <a:tcPr marT="45711" marB="45711"/>
                </a:tc>
                <a:tc>
                  <a:txBody>
                    <a:bodyPr/>
                    <a:lstStyle/>
                    <a:p>
                      <a:pPr algn="ctr"/>
                      <a:r>
                        <a:rPr lang="en-AU" sz="1800" dirty="0"/>
                        <a:t>3</a:t>
                      </a:r>
                    </a:p>
                  </a:txBody>
                  <a:tcPr marT="45711" marB="45711"/>
                </a:tc>
                <a:tc>
                  <a:txBody>
                    <a:bodyPr/>
                    <a:lstStyle/>
                    <a:p>
                      <a:pPr algn="ctr"/>
                      <a:r>
                        <a:rPr lang="en-AU" sz="1800" dirty="0"/>
                        <a:t>0</a:t>
                      </a:r>
                    </a:p>
                  </a:txBody>
                  <a:tcPr marT="45711" marB="45711"/>
                </a:tc>
                <a:extLst>
                  <a:ext uri="{0D108BD9-81ED-4DB2-BD59-A6C34878D82A}">
                    <a16:rowId xmlns:a16="http://schemas.microsoft.com/office/drawing/2014/main" val="10006"/>
                  </a:ext>
                </a:extLst>
              </a:tr>
              <a:tr h="370769">
                <a:tc>
                  <a:txBody>
                    <a:bodyPr/>
                    <a:lstStyle/>
                    <a:p>
                      <a:pPr algn="ctr"/>
                      <a:r>
                        <a:rPr lang="en-AU" sz="1800" b="1" dirty="0"/>
                        <a:t>802.22</a:t>
                      </a:r>
                    </a:p>
                  </a:txBody>
                  <a:tcPr marT="45711" marB="45711"/>
                </a:tc>
                <a:tc>
                  <a:txBody>
                    <a:bodyPr/>
                    <a:lstStyle/>
                    <a:p>
                      <a:pPr algn="ctr"/>
                      <a:r>
                        <a:rPr lang="en-AU" sz="1800" dirty="0"/>
                        <a:t>3</a:t>
                      </a:r>
                    </a:p>
                  </a:txBody>
                  <a:tcPr marT="45711" marB="45711">
                    <a:lnB w="12700" cap="flat" cmpd="sng" algn="ctr">
                      <a:solidFill>
                        <a:schemeClr val="tx1"/>
                      </a:solidFill>
                      <a:prstDash val="solid"/>
                      <a:round/>
                      <a:headEnd type="none" w="med" len="med"/>
                      <a:tailEnd type="none" w="med" len="med"/>
                    </a:lnB>
                  </a:tcPr>
                </a:tc>
                <a:tc>
                  <a:txBody>
                    <a:bodyPr/>
                    <a:lstStyle/>
                    <a:p>
                      <a:pPr algn="ctr"/>
                      <a:r>
                        <a:rPr lang="en-AU" sz="1800" dirty="0"/>
                        <a:t>0</a:t>
                      </a:r>
                    </a:p>
                  </a:txBody>
                  <a:tcPr marT="45711" marB="45711">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769">
                <a:tc>
                  <a:txBody>
                    <a:bodyPr/>
                    <a:lstStyle/>
                    <a:p>
                      <a:pPr algn="ctr"/>
                      <a:r>
                        <a:rPr lang="en-AU" sz="1800" b="1" dirty="0"/>
                        <a:t>All</a:t>
                      </a:r>
                    </a:p>
                  </a:txBody>
                  <a:tcPr marT="45711" marB="45711"/>
                </a:tc>
                <a:tc>
                  <a:txBody>
                    <a:bodyPr/>
                    <a:lstStyle/>
                    <a:p>
                      <a:pPr algn="ctr"/>
                      <a:r>
                        <a:rPr lang="en-AU" sz="1800" b="1" dirty="0"/>
                        <a:t>69</a:t>
                      </a:r>
                    </a:p>
                  </a:txBody>
                  <a:tcPr marT="45711" marB="45711">
                    <a:lnT w="12700" cap="flat" cmpd="sng" algn="ctr">
                      <a:solidFill>
                        <a:schemeClr val="tx1"/>
                      </a:solidFill>
                      <a:prstDash val="solid"/>
                      <a:round/>
                      <a:headEnd type="none" w="med" len="med"/>
                      <a:tailEnd type="none" w="med" len="med"/>
                    </a:lnT>
                  </a:tcPr>
                </a:tc>
                <a:tc>
                  <a:txBody>
                    <a:bodyPr/>
                    <a:lstStyle/>
                    <a:p>
                      <a:pPr algn="ctr"/>
                      <a:r>
                        <a:rPr lang="en-AU" sz="1800" b="1" dirty="0"/>
                        <a:t>36</a:t>
                      </a:r>
                    </a:p>
                  </a:txBody>
                  <a:tcPr marT="45711" marB="4571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sp>
        <p:nvSpPr>
          <p:cNvPr id="2" name="Footer Placeholder 1">
            <a:extLst>
              <a:ext uri="{FF2B5EF4-FFF2-40B4-BE49-F238E27FC236}">
                <a16:creationId xmlns:a16="http://schemas.microsoft.com/office/drawing/2014/main" id="{F36B2331-90DC-45A6-92DB-9821474B100E}"/>
              </a:ext>
            </a:extLst>
          </p:cNvPr>
          <p:cNvSpPr>
            <a:spLocks noGrp="1"/>
          </p:cNvSpPr>
          <p:nvPr>
            <p:ph type="ftr" idx="14"/>
          </p:nvPr>
        </p:nvSpPr>
        <p:spPr/>
        <p:txBody>
          <a:bodyPr/>
          <a:lstStyle/>
          <a:p>
            <a:r>
              <a:rPr lang="en-GB"/>
              <a:t>Andrew Myles, Cisco</a:t>
            </a:r>
            <a:endParaRPr lang="en-GB" dirty="0"/>
          </a:p>
        </p:txBody>
      </p:sp>
      <p:sp>
        <p:nvSpPr>
          <p:cNvPr id="4" name="Slide Number Placeholder 3">
            <a:extLst>
              <a:ext uri="{FF2B5EF4-FFF2-40B4-BE49-F238E27FC236}">
                <a16:creationId xmlns:a16="http://schemas.microsoft.com/office/drawing/2014/main" id="{596F5AA6-1ADF-41AF-AF37-FBF6EA0DB2EC}"/>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Date Placeholder 4">
            <a:extLst>
              <a:ext uri="{FF2B5EF4-FFF2-40B4-BE49-F238E27FC236}">
                <a16:creationId xmlns:a16="http://schemas.microsoft.com/office/drawing/2014/main" id="{3EECA716-1C46-4015-935E-D4E40D71A0BB}"/>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653805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D649ADE-9D3F-41F5-827F-3B2C91CC5A57}"/>
              </a:ext>
            </a:extLst>
          </p:cNvPr>
          <p:cNvSpPr>
            <a:spLocks noGrp="1" noChangeArrowheads="1"/>
          </p:cNvSpPr>
          <p:nvPr>
            <p:ph type="title"/>
          </p:nvPr>
        </p:nvSpPr>
        <p:spPr/>
        <p:txBody>
          <a:bodyPr/>
          <a:lstStyle/>
          <a:p>
            <a:r>
              <a:rPr lang="en-AU" altLang="en-US"/>
              <a:t>A large number of IEEE 802 submissions are in the PSDO balloting process</a:t>
            </a:r>
          </a:p>
        </p:txBody>
      </p:sp>
      <p:sp>
        <p:nvSpPr>
          <p:cNvPr id="7" name="Content Placeholder 2">
            <a:extLst>
              <a:ext uri="{FF2B5EF4-FFF2-40B4-BE49-F238E27FC236}">
                <a16:creationId xmlns:a16="http://schemas.microsoft.com/office/drawing/2014/main" id="{12A86823-44E9-450C-8380-FF799D9813C9}"/>
              </a:ext>
            </a:extLst>
          </p:cNvPr>
          <p:cNvSpPr>
            <a:spLocks noGrp="1"/>
          </p:cNvSpPr>
          <p:nvPr>
            <p:ph idx="1"/>
          </p:nvPr>
        </p:nvSpPr>
        <p:spPr>
          <a:xfrm>
            <a:off x="2209800" y="1981200"/>
            <a:ext cx="2590800" cy="4114800"/>
          </a:xfrm>
        </p:spPr>
        <p:txBody>
          <a:bodyPr/>
          <a:lstStyle/>
          <a:p>
            <a:pPr marL="0" indent="0">
              <a:defRPr/>
            </a:pPr>
            <a:r>
              <a:rPr lang="en-AU" dirty="0"/>
              <a:t>Starting 60-day ballot </a:t>
            </a:r>
          </a:p>
          <a:p>
            <a:pPr marL="182563" indent="-182563">
              <a:spcBef>
                <a:spcPts val="400"/>
              </a:spcBef>
              <a:defRPr/>
            </a:pPr>
            <a:r>
              <a:rPr lang="en-AU" sz="2000" b="0" dirty="0"/>
              <a:t>802.1CMde</a:t>
            </a:r>
          </a:p>
          <a:p>
            <a:pPr marL="0" indent="0">
              <a:defRPr/>
            </a:pPr>
            <a:r>
              <a:rPr lang="en-AU" dirty="0"/>
              <a:t>In 60-day ballot</a:t>
            </a:r>
          </a:p>
          <a:p>
            <a:pPr marL="182563" indent="-182563">
              <a:spcBef>
                <a:spcPts val="400"/>
              </a:spcBef>
              <a:defRPr/>
            </a:pPr>
            <a:r>
              <a:rPr lang="en-AU" sz="2000" b="0" dirty="0"/>
              <a:t>802.1X</a:t>
            </a:r>
          </a:p>
          <a:p>
            <a:pPr marL="182563" indent="-182563">
              <a:spcBef>
                <a:spcPts val="400"/>
              </a:spcBef>
              <a:defRPr/>
            </a:pPr>
            <a:r>
              <a:rPr lang="en-AU" sz="2000" b="0" dirty="0"/>
              <a:t>802.3cn</a:t>
            </a:r>
          </a:p>
          <a:p>
            <a:pPr marL="182563" indent="-182563">
              <a:spcBef>
                <a:spcPts val="400"/>
              </a:spcBef>
              <a:defRPr/>
            </a:pPr>
            <a:r>
              <a:rPr lang="en-AU" sz="2000" b="0" dirty="0"/>
              <a:t>802.3cg</a:t>
            </a:r>
          </a:p>
          <a:p>
            <a:pPr marL="182563" indent="-182563">
              <a:spcBef>
                <a:spcPts val="400"/>
              </a:spcBef>
              <a:defRPr/>
            </a:pPr>
            <a:r>
              <a:rPr lang="en-AU" sz="2000" b="0" dirty="0"/>
              <a:t>802.3cq</a:t>
            </a:r>
          </a:p>
          <a:p>
            <a:pPr marL="182563" indent="-182563">
              <a:spcBef>
                <a:spcPts val="400"/>
              </a:spcBef>
              <a:defRPr/>
            </a:pPr>
            <a:r>
              <a:rPr lang="en-AU" sz="2000" b="0" dirty="0"/>
              <a:t>802.3cm</a:t>
            </a:r>
          </a:p>
          <a:p>
            <a:pPr marL="182563" indent="-182563">
              <a:spcBef>
                <a:spcPts val="400"/>
              </a:spcBef>
              <a:defRPr/>
            </a:pPr>
            <a:r>
              <a:rPr lang="en-AU" sz="2000" b="0" dirty="0"/>
              <a:t>802.3ch</a:t>
            </a:r>
          </a:p>
          <a:p>
            <a:pPr marL="182563" indent="-182563">
              <a:spcBef>
                <a:spcPts val="400"/>
              </a:spcBef>
              <a:defRPr/>
            </a:pPr>
            <a:r>
              <a:rPr lang="en-AU" sz="2000" b="0" dirty="0"/>
              <a:t>802.3ca</a:t>
            </a:r>
          </a:p>
          <a:p>
            <a:pPr marL="182563" indent="-182563">
              <a:spcBef>
                <a:spcPts val="400"/>
              </a:spcBef>
              <a:defRPr/>
            </a:pPr>
            <a:r>
              <a:rPr lang="en-AU" sz="2000" b="0" dirty="0"/>
              <a:t>802.3.2</a:t>
            </a:r>
          </a:p>
          <a:p>
            <a:pPr>
              <a:defRPr/>
            </a:pPr>
            <a:endParaRPr lang="en-AU" sz="2000" dirty="0"/>
          </a:p>
        </p:txBody>
      </p:sp>
      <p:sp>
        <p:nvSpPr>
          <p:cNvPr id="18439" name="Content Placeholder 2">
            <a:extLst>
              <a:ext uri="{FF2B5EF4-FFF2-40B4-BE49-F238E27FC236}">
                <a16:creationId xmlns:a16="http://schemas.microsoft.com/office/drawing/2014/main" id="{AB178AA3-C902-4919-824A-E363C580BD13}"/>
              </a:ext>
            </a:extLst>
          </p:cNvPr>
          <p:cNvSpPr txBox="1">
            <a:spLocks/>
          </p:cNvSpPr>
          <p:nvPr/>
        </p:nvSpPr>
        <p:spPr bwMode="auto">
          <a:xfrm>
            <a:off x="4876800" y="1981200"/>
            <a:ext cx="2590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182563" indent="-180975">
              <a:spcBef>
                <a:spcPct val="20000"/>
              </a:spcBef>
              <a:buChar char="–"/>
              <a:defRPr sz="2000">
                <a:solidFill>
                  <a:schemeClr val="tx1"/>
                </a:solidFill>
                <a:latin typeface="Times New Roman" panose="02020603050405020304" pitchFamily="18" charset="0"/>
              </a:defRPr>
            </a:lvl2pPr>
            <a:lvl3pPr marL="365125" indent="-180975">
              <a:spcBef>
                <a:spcPct val="20000"/>
              </a:spcBef>
              <a:buChar char="•"/>
              <a:defRPr>
                <a:solidFill>
                  <a:schemeClr val="tx1"/>
                </a:solidFill>
                <a:latin typeface="Times New Roman" panose="02020603050405020304" pitchFamily="18" charset="0"/>
              </a:defRPr>
            </a:lvl3pPr>
            <a:lvl4pPr marL="711200" indent="-344488">
              <a:spcBef>
                <a:spcPct val="20000"/>
              </a:spcBef>
              <a:buChar char="–"/>
              <a:defRPr sz="1600">
                <a:solidFill>
                  <a:schemeClr val="tx1"/>
                </a:solidFill>
                <a:latin typeface="Times New Roman" panose="02020603050405020304" pitchFamily="18" charset="0"/>
              </a:defRPr>
            </a:lvl4pPr>
            <a:lvl5pPr marL="969963" indent="-165100">
              <a:spcBef>
                <a:spcPct val="20000"/>
              </a:spcBef>
              <a:buChar char="•"/>
              <a:defRPr sz="1600">
                <a:solidFill>
                  <a:schemeClr val="tx1"/>
                </a:solidFill>
                <a:latin typeface="Times New Roman" panose="02020603050405020304" pitchFamily="18" charset="0"/>
              </a:defRPr>
            </a:lvl5pPr>
            <a:lvl6pPr marL="1427163" indent="-1651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1884363" indent="-1651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341563" indent="-1651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2798763" indent="-1651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50000"/>
              </a:spcBef>
              <a:buFontTx/>
              <a:buNone/>
            </a:pPr>
            <a:r>
              <a:rPr lang="en-AU" altLang="en-US"/>
              <a:t>Starting FDIS</a:t>
            </a:r>
          </a:p>
          <a:p>
            <a:pPr lvl="1">
              <a:spcBef>
                <a:spcPts val="400"/>
              </a:spcBef>
              <a:buFontTx/>
              <a:buChar char="•"/>
            </a:pPr>
            <a:r>
              <a:rPr lang="en-AU" altLang="en-US"/>
              <a:t>802.1Qcc</a:t>
            </a:r>
          </a:p>
          <a:p>
            <a:pPr lvl="1">
              <a:spcBef>
                <a:spcPts val="400"/>
              </a:spcBef>
              <a:buFontTx/>
              <a:buChar char="•"/>
            </a:pPr>
            <a:r>
              <a:rPr lang="en-AU" altLang="en-US"/>
              <a:t>802.1Qcp</a:t>
            </a:r>
          </a:p>
          <a:p>
            <a:pPr lvl="1">
              <a:spcBef>
                <a:spcPts val="400"/>
              </a:spcBef>
              <a:buFontTx/>
              <a:buChar char="•"/>
            </a:pPr>
            <a:r>
              <a:rPr lang="en-AU" altLang="en-US"/>
              <a:t>802.1Qcy</a:t>
            </a:r>
          </a:p>
          <a:p>
            <a:pPr lvl="1">
              <a:spcBef>
                <a:spcPts val="400"/>
              </a:spcBef>
              <a:buFontTx/>
              <a:buChar char="•"/>
            </a:pPr>
            <a:r>
              <a:rPr lang="en-AU" altLang="en-US"/>
              <a:t>802.1AS-Rev</a:t>
            </a:r>
          </a:p>
          <a:p>
            <a:pPr lvl="1">
              <a:spcBef>
                <a:spcPts val="400"/>
              </a:spcBef>
              <a:buFontTx/>
              <a:buChar char="•"/>
            </a:pPr>
            <a:r>
              <a:rPr lang="en-AU" altLang="en-US"/>
              <a:t>802.1AX-REV</a:t>
            </a:r>
          </a:p>
          <a:p>
            <a:pPr lvl="1">
              <a:spcBef>
                <a:spcPts val="400"/>
              </a:spcBef>
              <a:buFontTx/>
              <a:buChar char="•"/>
            </a:pPr>
            <a:r>
              <a:rPr lang="en-AU" altLang="en-US"/>
              <a:t>802.3cb</a:t>
            </a:r>
          </a:p>
          <a:p>
            <a:pPr lvl="1">
              <a:spcBef>
                <a:spcPts val="400"/>
              </a:spcBef>
              <a:buFontTx/>
              <a:buChar char="•"/>
            </a:pPr>
            <a:r>
              <a:rPr lang="en-AU" altLang="en-US"/>
              <a:t>802.3bt</a:t>
            </a:r>
          </a:p>
          <a:p>
            <a:pPr lvl="1">
              <a:spcBef>
                <a:spcPts val="400"/>
              </a:spcBef>
              <a:buFontTx/>
              <a:buChar char="•"/>
            </a:pPr>
            <a:r>
              <a:rPr lang="en-AU" altLang="en-US"/>
              <a:t>802.3cd</a:t>
            </a:r>
          </a:p>
          <a:p>
            <a:pPr>
              <a:spcBef>
                <a:spcPct val="50000"/>
              </a:spcBef>
              <a:buFontTx/>
              <a:buNone/>
            </a:pPr>
            <a:r>
              <a:rPr lang="en-AU" altLang="en-US"/>
              <a:t>In FDIS</a:t>
            </a:r>
          </a:p>
          <a:p>
            <a:pPr lvl="1">
              <a:spcBef>
                <a:spcPts val="400"/>
              </a:spcBef>
              <a:buFontTx/>
              <a:buChar char="•"/>
            </a:pPr>
            <a:r>
              <a:rPr lang="en-AU" altLang="en-US"/>
              <a:t>802.1AE-2018/Cor 1</a:t>
            </a:r>
            <a:endParaRPr lang="en-AU" altLang="en-US" sz="1800"/>
          </a:p>
        </p:txBody>
      </p:sp>
      <p:sp>
        <p:nvSpPr>
          <p:cNvPr id="18440" name="Content Placeholder 2">
            <a:extLst>
              <a:ext uri="{FF2B5EF4-FFF2-40B4-BE49-F238E27FC236}">
                <a16:creationId xmlns:a16="http://schemas.microsoft.com/office/drawing/2014/main" id="{F83B2B31-D034-450C-9CA1-10041DDBE635}"/>
              </a:ext>
            </a:extLst>
          </p:cNvPr>
          <p:cNvSpPr txBox="1">
            <a:spLocks/>
          </p:cNvSpPr>
          <p:nvPr/>
        </p:nvSpPr>
        <p:spPr bwMode="auto">
          <a:xfrm>
            <a:off x="7391400" y="1971675"/>
            <a:ext cx="2590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182563" indent="-180975">
              <a:spcBef>
                <a:spcPct val="20000"/>
              </a:spcBef>
              <a:buChar char="–"/>
              <a:defRPr sz="2000">
                <a:solidFill>
                  <a:schemeClr val="tx1"/>
                </a:solidFill>
                <a:latin typeface="Times New Roman" panose="02020603050405020304" pitchFamily="18" charset="0"/>
              </a:defRPr>
            </a:lvl2pPr>
            <a:lvl3pPr marL="365125" indent="-180975">
              <a:spcBef>
                <a:spcPct val="20000"/>
              </a:spcBef>
              <a:buChar char="•"/>
              <a:defRPr>
                <a:solidFill>
                  <a:schemeClr val="tx1"/>
                </a:solidFill>
                <a:latin typeface="Times New Roman" panose="02020603050405020304" pitchFamily="18" charset="0"/>
              </a:defRPr>
            </a:lvl3pPr>
            <a:lvl4pPr marL="711200" indent="-344488">
              <a:spcBef>
                <a:spcPct val="20000"/>
              </a:spcBef>
              <a:buChar char="–"/>
              <a:defRPr sz="1600">
                <a:solidFill>
                  <a:schemeClr val="tx1"/>
                </a:solidFill>
                <a:latin typeface="Times New Roman" panose="02020603050405020304" pitchFamily="18" charset="0"/>
              </a:defRPr>
            </a:lvl4pPr>
            <a:lvl5pPr marL="969963" indent="-165100">
              <a:spcBef>
                <a:spcPct val="20000"/>
              </a:spcBef>
              <a:buChar char="•"/>
              <a:defRPr sz="1600">
                <a:solidFill>
                  <a:schemeClr val="tx1"/>
                </a:solidFill>
                <a:latin typeface="Times New Roman" panose="02020603050405020304" pitchFamily="18" charset="0"/>
              </a:defRPr>
            </a:lvl5pPr>
            <a:lvl6pPr marL="1427163" indent="-1651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1884363" indent="-1651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341563" indent="-1651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2798763" indent="-1651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50000"/>
              </a:spcBef>
              <a:buFontTx/>
              <a:buNone/>
            </a:pPr>
            <a:r>
              <a:rPr lang="en-AU" altLang="en-US"/>
              <a:t>Passed FDIS</a:t>
            </a:r>
          </a:p>
          <a:p>
            <a:pPr lvl="1">
              <a:spcBef>
                <a:spcPts val="400"/>
              </a:spcBef>
              <a:buFontTx/>
              <a:buChar char="•"/>
            </a:pPr>
            <a:r>
              <a:rPr lang="en-AU" altLang="en-US"/>
              <a:t>802.3-REV</a:t>
            </a:r>
          </a:p>
          <a:p>
            <a:pPr lvl="1">
              <a:spcBef>
                <a:spcPts val="400"/>
              </a:spcBef>
              <a:buFontTx/>
              <a:buChar char="•"/>
            </a:pPr>
            <a:r>
              <a:rPr lang="en-AU" altLang="en-US"/>
              <a:t>802.22</a:t>
            </a:r>
          </a:p>
          <a:p>
            <a:pPr>
              <a:spcBef>
                <a:spcPct val="50000"/>
              </a:spcBef>
              <a:buFontTx/>
              <a:buNone/>
            </a:pPr>
            <a:r>
              <a:rPr lang="en-AU" altLang="en-US"/>
              <a:t>Waiting for pub.</a:t>
            </a:r>
          </a:p>
          <a:p>
            <a:pPr lvl="1">
              <a:spcBef>
                <a:spcPts val="400"/>
              </a:spcBef>
              <a:buFontTx/>
              <a:buChar char="•"/>
            </a:pPr>
            <a:r>
              <a:rPr lang="en-AU" altLang="en-US"/>
              <a:t>802.1Xck</a:t>
            </a:r>
          </a:p>
        </p:txBody>
      </p:sp>
      <p:sp>
        <p:nvSpPr>
          <p:cNvPr id="2" name="Footer Placeholder 1">
            <a:extLst>
              <a:ext uri="{FF2B5EF4-FFF2-40B4-BE49-F238E27FC236}">
                <a16:creationId xmlns:a16="http://schemas.microsoft.com/office/drawing/2014/main" id="{9EE59210-EAE0-4154-883E-B7AE9C8C3A48}"/>
              </a:ext>
            </a:extLst>
          </p:cNvPr>
          <p:cNvSpPr>
            <a:spLocks noGrp="1"/>
          </p:cNvSpPr>
          <p:nvPr>
            <p:ph type="ftr" idx="14"/>
          </p:nvPr>
        </p:nvSpPr>
        <p:spPr/>
        <p:txBody>
          <a:bodyPr/>
          <a:lstStyle/>
          <a:p>
            <a:r>
              <a:rPr lang="en-GB"/>
              <a:t>Andrew Myles, Cisco</a:t>
            </a:r>
            <a:endParaRPr lang="en-GB" dirty="0"/>
          </a:p>
        </p:txBody>
      </p:sp>
      <p:sp>
        <p:nvSpPr>
          <p:cNvPr id="3" name="Slide Number Placeholder 2">
            <a:extLst>
              <a:ext uri="{FF2B5EF4-FFF2-40B4-BE49-F238E27FC236}">
                <a16:creationId xmlns:a16="http://schemas.microsoft.com/office/drawing/2014/main" id="{5D65977C-9ABC-4309-8E2E-6972788B0F9C}"/>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80984DB1-52BB-4472-AE39-83B4721A3B25}"/>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066898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FF548C5-58BE-4D0E-AE19-6B56CC47B285}"/>
              </a:ext>
            </a:extLst>
          </p:cNvPr>
          <p:cNvSpPr>
            <a:spLocks noGrp="1" noChangeArrowheads="1"/>
          </p:cNvSpPr>
          <p:nvPr>
            <p:ph type="title"/>
          </p:nvPr>
        </p:nvSpPr>
        <p:spPr/>
        <p:txBody>
          <a:bodyPr/>
          <a:lstStyle/>
          <a:p>
            <a:pPr algn="l"/>
            <a:r>
              <a:rPr lang="en-AU" altLang="en-US"/>
              <a:t>SC6 conducted a virtual meeting in</a:t>
            </a:r>
            <a:br>
              <a:rPr lang="en-AU" altLang="en-US"/>
            </a:br>
            <a:r>
              <a:rPr lang="en-AU" altLang="en-US"/>
              <a:t>Oct 2020</a:t>
            </a:r>
          </a:p>
        </p:txBody>
      </p:sp>
      <p:sp>
        <p:nvSpPr>
          <p:cNvPr id="19459" name="Content Placeholder 2">
            <a:extLst>
              <a:ext uri="{FF2B5EF4-FFF2-40B4-BE49-F238E27FC236}">
                <a16:creationId xmlns:a16="http://schemas.microsoft.com/office/drawing/2014/main" id="{46C2129C-03E1-4E27-B0F6-6561592F3E4B}"/>
              </a:ext>
            </a:extLst>
          </p:cNvPr>
          <p:cNvSpPr>
            <a:spLocks noGrp="1" noChangeArrowheads="1"/>
          </p:cNvSpPr>
          <p:nvPr>
            <p:ph idx="1"/>
          </p:nvPr>
        </p:nvSpPr>
        <p:spPr/>
        <p:txBody>
          <a:bodyPr/>
          <a:lstStyle/>
          <a:p>
            <a:r>
              <a:rPr lang="en-AU" altLang="en-US"/>
              <a:t>SC6 created a SG on wearable devices, with possible overlap with 802.15.4 activities</a:t>
            </a:r>
          </a:p>
          <a:p>
            <a:pPr lvl="1"/>
            <a:r>
              <a:rPr lang="en-AU" altLang="en-US"/>
              <a:t>Conductive Fabric Area Network joint project with IEC TC 124</a:t>
            </a:r>
          </a:p>
          <a:p>
            <a:r>
              <a:rPr lang="en-AU" altLang="en-US"/>
              <a:t>SC6 created </a:t>
            </a:r>
            <a:r>
              <a:rPr lang="en-CA" altLang="en-US" i="1"/>
              <a:t>Trustworthiness ad-hoc </a:t>
            </a:r>
            <a:r>
              <a:rPr lang="en-CA" altLang="en-US"/>
              <a:t>with very broad scope, including security (encryption) issues</a:t>
            </a:r>
          </a:p>
          <a:p>
            <a:pPr lvl="1"/>
            <a:r>
              <a:rPr lang="en-AU" altLang="en-US"/>
              <a:t>Monitoring for any impact on ISO/IEC/IEEE 8802 standards</a:t>
            </a:r>
          </a:p>
          <a:p>
            <a:r>
              <a:rPr lang="en-AU" altLang="en-US"/>
              <a:t>SC6 created a PWI on </a:t>
            </a:r>
            <a:r>
              <a:rPr lang="en-CA" altLang="en-US"/>
              <a:t>Wake Up Radio based on a proposal, which appears to duplicate 802.11ba</a:t>
            </a:r>
            <a:endParaRPr lang="en-AU" altLang="en-US"/>
          </a:p>
          <a:p>
            <a:pPr lvl="1"/>
            <a:r>
              <a:rPr lang="en-AU" altLang="en-US"/>
              <a:t>Proponent will present to 802.11 TGba</a:t>
            </a:r>
          </a:p>
          <a:p>
            <a:r>
              <a:rPr lang="en-AU" altLang="en-US"/>
              <a:t>SC discussed a NP for smart grid in licensed spectrum</a:t>
            </a:r>
          </a:p>
          <a:p>
            <a:pPr lvl="1"/>
            <a:r>
              <a:rPr lang="en-AU" altLang="en-US"/>
              <a:t>Monitoring</a:t>
            </a:r>
          </a:p>
          <a:p>
            <a:endParaRPr lang="en-AU" altLang="en-US"/>
          </a:p>
        </p:txBody>
      </p:sp>
      <p:sp>
        <p:nvSpPr>
          <p:cNvPr id="2" name="Footer Placeholder 1">
            <a:extLst>
              <a:ext uri="{FF2B5EF4-FFF2-40B4-BE49-F238E27FC236}">
                <a16:creationId xmlns:a16="http://schemas.microsoft.com/office/drawing/2014/main" id="{C4843821-08AA-42A6-A40D-887B012DD2A2}"/>
              </a:ext>
            </a:extLst>
          </p:cNvPr>
          <p:cNvSpPr>
            <a:spLocks noGrp="1"/>
          </p:cNvSpPr>
          <p:nvPr>
            <p:ph type="ftr" idx="14"/>
          </p:nvPr>
        </p:nvSpPr>
        <p:spPr/>
        <p:txBody>
          <a:bodyPr/>
          <a:lstStyle/>
          <a:p>
            <a:r>
              <a:rPr lang="en-GB"/>
              <a:t>Andrew Myles, Cisco</a:t>
            </a:r>
            <a:endParaRPr lang="en-GB" dirty="0"/>
          </a:p>
        </p:txBody>
      </p:sp>
      <p:sp>
        <p:nvSpPr>
          <p:cNvPr id="3" name="Slide Number Placeholder 2">
            <a:extLst>
              <a:ext uri="{FF2B5EF4-FFF2-40B4-BE49-F238E27FC236}">
                <a16:creationId xmlns:a16="http://schemas.microsoft.com/office/drawing/2014/main" id="{B7E77C9E-65CE-42E2-859D-7AD0289A55E4}"/>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0CC10A6E-37AD-4F02-8523-A0788CE3F42D}"/>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487844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idx="4294967295"/>
          </p:nvPr>
        </p:nvSpPr>
        <p:spPr>
          <a:xfrm>
            <a:off x="2209800" y="457200"/>
            <a:ext cx="7772400" cy="1066800"/>
          </a:xfrm>
        </p:spPr>
        <p:txBody>
          <a:bodyPr/>
          <a:lstStyle/>
          <a:p>
            <a:r>
              <a:rPr lang="en-US" altLang="en-US" dirty="0" err="1"/>
              <a:t>TGmd</a:t>
            </a:r>
            <a:r>
              <a:rPr lang="en-US" altLang="en-US" dirty="0"/>
              <a:t> (Maintenance) – November 2020</a:t>
            </a:r>
            <a:endParaRPr lang="en-US" altLang="en-US" sz="2000" dirty="0">
              <a:solidFill>
                <a:srgbClr val="FF0000"/>
              </a:solidFill>
            </a:endParaRPr>
          </a:p>
        </p:txBody>
      </p:sp>
      <p:sp>
        <p:nvSpPr>
          <p:cNvPr id="9223" name="Rectangle 3"/>
          <p:cNvSpPr>
            <a:spLocks noGrp="1" noChangeArrowheads="1"/>
          </p:cNvSpPr>
          <p:nvPr>
            <p:ph type="body" idx="4294967295"/>
          </p:nvPr>
        </p:nvSpPr>
        <p:spPr>
          <a:xfrm>
            <a:off x="1237636" y="1524000"/>
            <a:ext cx="9963764" cy="4572001"/>
          </a:xfrm>
        </p:spPr>
        <p:txBody>
          <a:bodyPr/>
          <a:lstStyle/>
          <a:p>
            <a:pPr>
              <a:lnSpc>
                <a:spcPct val="90000"/>
              </a:lnSpc>
            </a:pPr>
            <a:r>
              <a:rPr lang="en-US" altLang="zh-CN" dirty="0"/>
              <a:t>P802.11REVmd D5.0 </a:t>
            </a:r>
          </a:p>
          <a:p>
            <a:pPr lvl="1">
              <a:lnSpc>
                <a:spcPct val="90000"/>
              </a:lnSpc>
            </a:pPr>
            <a:r>
              <a:rPr lang="en-US" altLang="zh-CN" dirty="0"/>
              <a:t>Standards Association balloting is complete</a:t>
            </a:r>
          </a:p>
          <a:p>
            <a:pPr lvl="1">
              <a:lnSpc>
                <a:spcPct val="90000"/>
              </a:lnSpc>
            </a:pPr>
            <a:r>
              <a:rPr lang="en-US" altLang="zh-CN" dirty="0"/>
              <a:t>Balloting details are in </a:t>
            </a:r>
            <a:r>
              <a:rPr lang="en-US" altLang="zh-CN" dirty="0">
                <a:hlinkClick r:id="rId3"/>
              </a:rPr>
              <a:t>https://mentor.ieee.org/802.11/dcn/20/11-20-1500-05-000m-p802-11revmd-report-to-ec-on-approval-to-forward-to-revcom.pptx</a:t>
            </a:r>
            <a:r>
              <a:rPr lang="en-US" altLang="zh-CN" dirty="0"/>
              <a:t> </a:t>
            </a:r>
          </a:p>
          <a:p>
            <a:pPr lvl="1">
              <a:lnSpc>
                <a:spcPct val="90000"/>
              </a:lnSpc>
            </a:pPr>
            <a:r>
              <a:rPr lang="en-US" altLang="zh-CN" dirty="0"/>
              <a:t>D5.0 has been submitted for 2020 December </a:t>
            </a:r>
            <a:r>
              <a:rPr lang="en-US" altLang="zh-CN" dirty="0" err="1"/>
              <a:t>RevCom</a:t>
            </a:r>
            <a:r>
              <a:rPr lang="en-US" altLang="zh-CN" dirty="0"/>
              <a:t> /SASB approval</a:t>
            </a:r>
            <a:br>
              <a:rPr lang="en-US" altLang="zh-CN" dirty="0"/>
            </a:br>
            <a:endParaRPr lang="en-US" altLang="zh-CN" dirty="0"/>
          </a:p>
          <a:p>
            <a:pPr>
              <a:lnSpc>
                <a:spcPct val="90000"/>
              </a:lnSpc>
            </a:pPr>
            <a:r>
              <a:rPr lang="en-US" altLang="zh-CN" dirty="0" err="1"/>
              <a:t>TGmd</a:t>
            </a:r>
            <a:r>
              <a:rPr lang="en-US" altLang="zh-CN" dirty="0"/>
              <a:t> is not meeting this week. </a:t>
            </a:r>
          </a:p>
          <a:p>
            <a:pPr>
              <a:lnSpc>
                <a:spcPct val="90000"/>
              </a:lnSpc>
            </a:pPr>
            <a:r>
              <a:rPr lang="en-US" altLang="zh-CN" dirty="0"/>
              <a:t>MANY thanks to all who worked on this revision!</a:t>
            </a:r>
          </a:p>
          <a:p>
            <a:pPr>
              <a:lnSpc>
                <a:spcPct val="90000"/>
              </a:lnSpc>
            </a:pPr>
            <a:r>
              <a:rPr lang="en-US" altLang="zh-CN" dirty="0"/>
              <a:t>Plans for next Revision: </a:t>
            </a:r>
            <a:r>
              <a:rPr lang="en-US" altLang="zh-CN" dirty="0" err="1"/>
              <a:t>TGme</a:t>
            </a:r>
            <a:endParaRPr lang="en-US" altLang="zh-CN" dirty="0"/>
          </a:p>
          <a:p>
            <a:pPr lvl="1">
              <a:lnSpc>
                <a:spcPct val="90000"/>
              </a:lnSpc>
            </a:pPr>
            <a:r>
              <a:rPr lang="en-US" dirty="0">
                <a:cs typeface="Arial" panose="020B0604020202020204" pitchFamily="34" charset="0"/>
                <a:sym typeface="Wingdings" panose="05000000000000000000" pitchFamily="2" charset="2"/>
              </a:rPr>
              <a:t>Draft revision PAR is posted, see </a:t>
            </a:r>
            <a:r>
              <a:rPr lang="en-US" dirty="0">
                <a:cs typeface="Arial" panose="020B0604020202020204" pitchFamily="34" charset="0"/>
                <a:sym typeface="Wingdings" panose="05000000000000000000" pitchFamily="2" charset="2"/>
                <a:hlinkClick r:id="rId4"/>
              </a:rPr>
              <a:t>https://mentor.ieee.org/802.11/dcn/20/11-20-1682-00-0000-p802-11revme-revision-par.doc</a:t>
            </a:r>
            <a:r>
              <a:rPr lang="en-US" dirty="0">
                <a:cs typeface="Arial" panose="020B0604020202020204" pitchFamily="34" charset="0"/>
                <a:sym typeface="Wingdings" panose="05000000000000000000" pitchFamily="2" charset="2"/>
              </a:rPr>
              <a:t> </a:t>
            </a:r>
          </a:p>
          <a:p>
            <a:pPr lvl="1">
              <a:lnSpc>
                <a:spcPct val="90000"/>
              </a:lnSpc>
            </a:pPr>
            <a:r>
              <a:rPr lang="en-US" altLang="en-US" dirty="0">
                <a:cs typeface="Arial" panose="020B0604020202020204" pitchFamily="34" charset="0"/>
                <a:sym typeface="Wingdings" panose="05000000000000000000" pitchFamily="2" charset="2"/>
              </a:rPr>
              <a:t>Request EC approval 2020-11-13 to submit to </a:t>
            </a:r>
            <a:r>
              <a:rPr lang="en-US" altLang="en-US" dirty="0" err="1">
                <a:cs typeface="Arial" panose="020B0604020202020204" pitchFamily="34" charset="0"/>
                <a:sym typeface="Wingdings" panose="05000000000000000000" pitchFamily="2" charset="2"/>
              </a:rPr>
              <a:t>NesCom</a:t>
            </a:r>
            <a:r>
              <a:rPr lang="en-US" altLang="en-US" dirty="0">
                <a:cs typeface="Arial" panose="020B0604020202020204" pitchFamily="34" charset="0"/>
                <a:sym typeface="Wingdings" panose="05000000000000000000" pitchFamily="2" charset="2"/>
              </a:rPr>
              <a:t> after SASB approval of P802.11REVmd D5.0 as IEEE </a:t>
            </a:r>
            <a:r>
              <a:rPr lang="en-US" altLang="en-US" dirty="0" err="1">
                <a:cs typeface="Arial" panose="020B0604020202020204" pitchFamily="34" charset="0"/>
                <a:sym typeface="Wingdings" panose="05000000000000000000" pitchFamily="2" charset="2"/>
              </a:rPr>
              <a:t>Std</a:t>
            </a:r>
            <a:r>
              <a:rPr lang="en-US" altLang="en-US" dirty="0">
                <a:cs typeface="Arial" panose="020B0604020202020204" pitchFamily="34" charset="0"/>
                <a:sym typeface="Wingdings" panose="05000000000000000000" pitchFamily="2" charset="2"/>
              </a:rPr>
              <a:t> 802.11</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dirty="0">
                <a:cs typeface="Arial" panose="020B0604020202020204" pitchFamily="34" charset="0"/>
                <a:sym typeface="Wingdings" panose="05000000000000000000" pitchFamily="2" charset="2"/>
              </a:rPr>
              <a:t>-2020</a:t>
            </a:r>
          </a:p>
          <a:p>
            <a:pPr lvl="1">
              <a:lnSpc>
                <a:spcPct val="90000"/>
              </a:lnSpc>
            </a:pPr>
            <a:r>
              <a:rPr lang="en-US" altLang="en-US" dirty="0">
                <a:cs typeface="Arial" panose="020B0604020202020204" pitchFamily="34" charset="0"/>
                <a:sym typeface="Wingdings" panose="05000000000000000000" pitchFamily="2" charset="2"/>
              </a:rPr>
              <a:t>A revision is required after 3 approved amendments: 11ax, 11ay, 11ba expected 1Q2021</a:t>
            </a:r>
            <a:endParaRPr lang="en-US" altLang="en-US" dirty="0">
              <a:cs typeface="Arial" panose="020B0604020202020204" pitchFamily="34" charset="0"/>
            </a:endParaRPr>
          </a:p>
        </p:txBody>
      </p:sp>
      <p:sp>
        <p:nvSpPr>
          <p:cNvPr id="2" name="Footer Placeholder 1">
            <a:extLst>
              <a:ext uri="{FF2B5EF4-FFF2-40B4-BE49-F238E27FC236}">
                <a16:creationId xmlns:a16="http://schemas.microsoft.com/office/drawing/2014/main" id="{A0242CCB-0475-4A55-AA8B-AF9E0FA7EC10}"/>
              </a:ext>
            </a:extLst>
          </p:cNvPr>
          <p:cNvSpPr>
            <a:spLocks noGrp="1"/>
          </p:cNvSpPr>
          <p:nvPr>
            <p:ph type="ftr" idx="11"/>
          </p:nvPr>
        </p:nvSpPr>
        <p:spPr/>
        <p:txBody>
          <a:bodyPr/>
          <a:lstStyle/>
          <a:p>
            <a:r>
              <a:rPr lang="en-GB"/>
              <a:t>Dorothy Stanley, HP Enterprise</a:t>
            </a:r>
          </a:p>
        </p:txBody>
      </p:sp>
      <p:sp>
        <p:nvSpPr>
          <p:cNvPr id="3" name="Slide Number Placeholder 2">
            <a:extLst>
              <a:ext uri="{FF2B5EF4-FFF2-40B4-BE49-F238E27FC236}">
                <a16:creationId xmlns:a16="http://schemas.microsoft.com/office/drawing/2014/main" id="{1053CF9E-4153-4ED1-9514-5D45B50BAEF4}"/>
              </a:ext>
            </a:extLst>
          </p:cNvPr>
          <p:cNvSpPr>
            <a:spLocks noGrp="1"/>
          </p:cNvSpPr>
          <p:nvPr>
            <p:ph type="sldNum" idx="12"/>
          </p:nvPr>
        </p:nvSpPr>
        <p:spPr/>
        <p:txBody>
          <a:bodyPr/>
          <a:lstStyle/>
          <a:p>
            <a:r>
              <a:rPr lang="en-GB"/>
              <a:t>Slide </a:t>
            </a:r>
            <a:fld id="{F5D8E26B-7BCF-4D25-9C89-0168A6618F18}" type="slidenum">
              <a:rPr lang="en-GB" smtClean="0"/>
              <a:pPr/>
              <a:t>25</a:t>
            </a:fld>
            <a:endParaRPr lang="en-GB"/>
          </a:p>
        </p:txBody>
      </p:sp>
      <p:sp>
        <p:nvSpPr>
          <p:cNvPr id="4" name="Date Placeholder 3">
            <a:extLst>
              <a:ext uri="{FF2B5EF4-FFF2-40B4-BE49-F238E27FC236}">
                <a16:creationId xmlns:a16="http://schemas.microsoft.com/office/drawing/2014/main" id="{809E4630-D9DF-44CC-A3B7-3337524D5329}"/>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2916252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xfrm>
            <a:off x="914400" y="228600"/>
            <a:ext cx="1817689" cy="276225"/>
          </a:xfrm>
          <a:noFill/>
        </p:spPr>
        <p:txBody>
          <a:bodyPr/>
          <a:lstStyle/>
          <a:p>
            <a:r>
              <a:rPr lang="en-US">
                <a:ea typeface="MS PGothic" pitchFamily="34" charset="-128"/>
              </a:rPr>
              <a:t>November 2020</a:t>
            </a:r>
            <a:endParaRPr lang="en-US" dirty="0">
              <a:ea typeface="MS PGothic" pitchFamily="34" charset="-128"/>
            </a:endParaRPr>
          </a:p>
        </p:txBody>
      </p:sp>
      <p:sp>
        <p:nvSpPr>
          <p:cNvPr id="3075" name="Footer Placeholder 2"/>
          <p:cNvSpPr>
            <a:spLocks noGrp="1"/>
          </p:cNvSpPr>
          <p:nvPr>
            <p:ph type="ftr" sz="quarter" idx="11"/>
          </p:nvPr>
        </p:nvSpPr>
        <p:spPr>
          <a:noFill/>
        </p:spPr>
        <p:txBody>
          <a:bodyPr/>
          <a:lstStyle/>
          <a:p>
            <a:r>
              <a:rPr lang="en-US">
                <a:ea typeface="MS PGothic" pitchFamily="34" charset="-128"/>
              </a:rPr>
              <a:t>Dorothy Stanley (HPE)</a:t>
            </a:r>
            <a:endParaRPr lang="en-US" dirty="0">
              <a:ea typeface="MS PGothic" pitchFamily="34" charset="-128"/>
            </a:endParaRPr>
          </a:p>
        </p:txBody>
      </p:sp>
      <p:sp>
        <p:nvSpPr>
          <p:cNvPr id="3076" name="Slide Number Placeholder 3"/>
          <p:cNvSpPr>
            <a:spLocks noGrp="1"/>
          </p:cNvSpPr>
          <p:nvPr>
            <p:ph type="sldNum" sz="quarter" idx="12"/>
          </p:nvPr>
        </p:nvSpPr>
        <p:spPr>
          <a:noFill/>
        </p:spPr>
        <p:txBody>
          <a:bodyPr/>
          <a:lstStyle/>
          <a:p>
            <a:r>
              <a:rPr lang="en-US"/>
              <a:t>Slide </a:t>
            </a:r>
            <a:fld id="{DC395558-550E-4EBC-AAB7-BFABA5ABC9B6}" type="slidenum">
              <a:rPr lang="en-US" smtClean="0"/>
              <a:pPr/>
              <a:t>26</a:t>
            </a:fld>
            <a:endParaRPr lang="en-US"/>
          </a:p>
        </p:txBody>
      </p:sp>
      <p:sp>
        <p:nvSpPr>
          <p:cNvPr id="3077" name="Title 1"/>
          <p:cNvSpPr>
            <a:spLocks noGrp="1"/>
          </p:cNvSpPr>
          <p:nvPr>
            <p:ph type="title" idx="4294967295"/>
          </p:nvPr>
        </p:nvSpPr>
        <p:spPr>
          <a:xfrm>
            <a:off x="914400" y="457200"/>
            <a:ext cx="10363200" cy="1066800"/>
          </a:xfrm>
        </p:spPr>
        <p:txBody>
          <a:bodyPr vert="horz" wrap="square" lIns="91440" tIns="45720" rIns="91440" bIns="45720" numCol="1" anchor="ctr" anchorCtr="0" compatLnSpc="1">
            <a:prstTxWarp prst="textNoShape">
              <a:avLst/>
            </a:prstTxWarp>
          </a:bodyPr>
          <a:lstStyle/>
          <a:p>
            <a:r>
              <a:rPr lang="en-US" dirty="0" err="1"/>
              <a:t>TGax</a:t>
            </a:r>
            <a:r>
              <a:rPr lang="en-US" dirty="0"/>
              <a:t> (High Efficiency WLAN) – November 2020</a:t>
            </a:r>
          </a:p>
        </p:txBody>
      </p:sp>
      <p:sp>
        <p:nvSpPr>
          <p:cNvPr id="3078" name="Content Placeholder 2"/>
          <p:cNvSpPr>
            <a:spLocks noGrp="1"/>
          </p:cNvSpPr>
          <p:nvPr>
            <p:ph idx="4294967295"/>
          </p:nvPr>
        </p:nvSpPr>
        <p:spPr>
          <a:xfrm>
            <a:off x="762000" y="1524000"/>
            <a:ext cx="10210800" cy="4572000"/>
          </a:xfrm>
        </p:spPr>
        <p:txBody>
          <a:bodyPr vert="horz" wrap="square" lIns="91440" tIns="45720" rIns="91440" bIns="45720" numCol="1" anchor="t" anchorCtr="0" compatLnSpc="1">
            <a:prstTxWarp prst="textNoShape">
              <a:avLst/>
            </a:prstTxWarp>
          </a:bodyPr>
          <a:lstStyle/>
          <a:p>
            <a:pPr>
              <a:buFont typeface="Arial" panose="020B0604020202020204" pitchFamily="34" charset="0"/>
              <a:buChar char="•"/>
            </a:pPr>
            <a:r>
              <a:rPr lang="en-US" dirty="0"/>
              <a:t>The IEEE-SA recirculation ballot closed on September 17.</a:t>
            </a:r>
          </a:p>
          <a:p>
            <a:pPr>
              <a:buFont typeface="Arial" panose="020B0604020202020204" pitchFamily="34" charset="0"/>
              <a:buChar char="•"/>
            </a:pPr>
            <a:r>
              <a:rPr lang="en-CA" dirty="0"/>
              <a:t>The approval ratio is 88% and 132 comments were received.</a:t>
            </a:r>
          </a:p>
          <a:p>
            <a:pPr>
              <a:buFont typeface="Arial" panose="020B0604020202020204" pitchFamily="34" charset="0"/>
              <a:buChar char="•"/>
            </a:pPr>
            <a:r>
              <a:rPr lang="en-CA" dirty="0"/>
              <a:t>The CRC completed the resolution of all comments received on the October 30 Teleconference.</a:t>
            </a:r>
          </a:p>
          <a:p>
            <a:pPr>
              <a:buFont typeface="Arial" panose="020B0604020202020204" pitchFamily="34" charset="0"/>
              <a:buChar char="•"/>
            </a:pPr>
            <a:r>
              <a:rPr lang="en-CA" dirty="0"/>
              <a:t>The TG is currently developing the report to 802 EC to request conditional approval to proceed to </a:t>
            </a:r>
            <a:r>
              <a:rPr lang="en-CA" dirty="0" err="1"/>
              <a:t>RevCom</a:t>
            </a:r>
            <a:r>
              <a:rPr lang="en-CA" dirty="0"/>
              <a:t> in January 2021.</a:t>
            </a:r>
          </a:p>
          <a:p>
            <a:pPr>
              <a:buFont typeface="Arial" panose="020B0604020202020204" pitchFamily="34" charset="0"/>
              <a:buChar char="•"/>
            </a:pPr>
            <a:r>
              <a:rPr lang="en-CA" dirty="0"/>
              <a:t>The comment spreadsheet is available at:</a:t>
            </a:r>
          </a:p>
          <a:p>
            <a:pPr lvl="1">
              <a:buFont typeface="Arial" panose="020B0604020202020204" pitchFamily="34" charset="0"/>
              <a:buChar char="•"/>
            </a:pPr>
            <a:r>
              <a:rPr lang="en-CA" dirty="0">
                <a:hlinkClick r:id="rId3"/>
              </a:rPr>
              <a:t>https://mentor.ieee.org/802.11/dcn/20/11-20-1514-08-00ax-sa2-comments-on-tgax-d7-0.xlsx</a:t>
            </a:r>
            <a:r>
              <a:rPr lang="en-CA" dirty="0"/>
              <a:t> </a:t>
            </a:r>
          </a:p>
          <a:p>
            <a:pPr>
              <a:buFont typeface="Arial" panose="020B0604020202020204" pitchFamily="34" charset="0"/>
              <a:buChar char="•"/>
            </a:pPr>
            <a:r>
              <a:rPr lang="en-CA" dirty="0"/>
              <a:t>A cumulative agenda is available at:</a:t>
            </a:r>
          </a:p>
          <a:p>
            <a:pPr lvl="1">
              <a:buFont typeface="Arial" panose="020B0604020202020204" pitchFamily="34" charset="0"/>
              <a:buChar char="•"/>
            </a:pPr>
            <a:r>
              <a:rPr lang="en-CA" dirty="0">
                <a:hlinkClick r:id="rId4"/>
              </a:rPr>
              <a:t>https://mentor.ieee.org/802.11/dcn/20/11-20-1552-18-00ax-tgax-crc-teleconference-agendas-october-november-december-2020.pptx</a:t>
            </a:r>
            <a:r>
              <a:rPr lang="en-CA" dirty="0"/>
              <a:t> </a:t>
            </a:r>
          </a:p>
        </p:txBody>
      </p:sp>
    </p:spTree>
    <p:extLst>
      <p:ext uri="{BB962C8B-B14F-4D97-AF65-F5344CB8AC3E}">
        <p14:creationId xmlns:p14="http://schemas.microsoft.com/office/powerpoint/2010/main" val="3483457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TGay</a:t>
            </a:r>
            <a:r>
              <a:rPr lang="en-US" dirty="0"/>
              <a:t> (Next Gen 60 GHz) – November 2020</a:t>
            </a:r>
            <a:endParaRPr lang="en-GB" dirty="0"/>
          </a:p>
        </p:txBody>
      </p:sp>
      <p:sp>
        <p:nvSpPr>
          <p:cNvPr id="3" name="Footer Placeholder 2">
            <a:extLst>
              <a:ext uri="{FF2B5EF4-FFF2-40B4-BE49-F238E27FC236}">
                <a16:creationId xmlns:a16="http://schemas.microsoft.com/office/drawing/2014/main" id="{82F32C64-06D8-4753-956D-1DB57030FD46}"/>
              </a:ext>
            </a:extLst>
          </p:cNvPr>
          <p:cNvSpPr>
            <a:spLocks noGrp="1"/>
          </p:cNvSpPr>
          <p:nvPr>
            <p:ph type="ftr" idx="14"/>
          </p:nvPr>
        </p:nvSpPr>
        <p:spPr/>
        <p:txBody>
          <a:bodyPr/>
          <a:lstStyle/>
          <a:p>
            <a:r>
              <a:rPr lang="en-GB"/>
              <a:t>Edward Au, Huawei</a:t>
            </a:r>
            <a:endParaRPr lang="en-GB" dirty="0"/>
          </a:p>
        </p:txBody>
      </p:sp>
      <p:sp>
        <p:nvSpPr>
          <p:cNvPr id="7" name="Slide Number Placeholder 6">
            <a:extLst>
              <a:ext uri="{FF2B5EF4-FFF2-40B4-BE49-F238E27FC236}">
                <a16:creationId xmlns:a16="http://schemas.microsoft.com/office/drawing/2014/main" id="{E109579E-3752-4554-A282-010913B7538D}"/>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8" name="Date Placeholder 7">
            <a:extLst>
              <a:ext uri="{FF2B5EF4-FFF2-40B4-BE49-F238E27FC236}">
                <a16:creationId xmlns:a16="http://schemas.microsoft.com/office/drawing/2014/main" id="{2F449B78-BF09-4496-8001-A14A953661CB}"/>
              </a:ext>
            </a:extLst>
          </p:cNvPr>
          <p:cNvSpPr>
            <a:spLocks noGrp="1"/>
          </p:cNvSpPr>
          <p:nvPr>
            <p:ph type="dt" idx="15"/>
          </p:nvPr>
        </p:nvSpPr>
        <p:spPr/>
        <p:txBody>
          <a:bodyPr/>
          <a:lstStyle/>
          <a:p>
            <a:r>
              <a:rPr lang="en-US"/>
              <a:t>November 2020</a:t>
            </a:r>
            <a:endParaRPr lang="en-GB" dirty="0"/>
          </a:p>
        </p:txBody>
      </p:sp>
      <p:graphicFrame>
        <p:nvGraphicFramePr>
          <p:cNvPr id="9" name="Table 8"/>
          <p:cNvGraphicFramePr>
            <a:graphicFrameLocks noGrp="1"/>
          </p:cNvGraphicFramePr>
          <p:nvPr/>
        </p:nvGraphicFramePr>
        <p:xfrm>
          <a:off x="929217" y="1868014"/>
          <a:ext cx="10346270" cy="1905190"/>
        </p:xfrm>
        <a:graphic>
          <a:graphicData uri="http://schemas.openxmlformats.org/drawingml/2006/table">
            <a:tbl>
              <a:tblPr firstRow="1" bandRow="1">
                <a:tableStyleId>{ED083AE6-46FA-4A59-8FB0-9F97EB10719F}</a:tableStyleId>
              </a:tblPr>
              <a:tblGrid>
                <a:gridCol w="1204383">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612623">
                  <a:extLst>
                    <a:ext uri="{9D8B030D-6E8A-4147-A177-3AD203B41FA5}">
                      <a16:colId xmlns:a16="http://schemas.microsoft.com/office/drawing/2014/main" val="20002"/>
                    </a:ext>
                  </a:extLst>
                </a:gridCol>
                <a:gridCol w="787782">
                  <a:extLst>
                    <a:ext uri="{9D8B030D-6E8A-4147-A177-3AD203B41FA5}">
                      <a16:colId xmlns:a16="http://schemas.microsoft.com/office/drawing/2014/main" val="20003"/>
                    </a:ext>
                  </a:extLst>
                </a:gridCol>
                <a:gridCol w="562701">
                  <a:extLst>
                    <a:ext uri="{9D8B030D-6E8A-4147-A177-3AD203B41FA5}">
                      <a16:colId xmlns:a16="http://schemas.microsoft.com/office/drawing/2014/main" val="20004"/>
                    </a:ext>
                  </a:extLst>
                </a:gridCol>
                <a:gridCol w="562701">
                  <a:extLst>
                    <a:ext uri="{9D8B030D-6E8A-4147-A177-3AD203B41FA5}">
                      <a16:colId xmlns:a16="http://schemas.microsoft.com/office/drawing/2014/main" val="20005"/>
                    </a:ext>
                  </a:extLst>
                </a:gridCol>
                <a:gridCol w="562701">
                  <a:extLst>
                    <a:ext uri="{9D8B030D-6E8A-4147-A177-3AD203B41FA5}">
                      <a16:colId xmlns:a16="http://schemas.microsoft.com/office/drawing/2014/main" val="20006"/>
                    </a:ext>
                  </a:extLst>
                </a:gridCol>
                <a:gridCol w="787782">
                  <a:extLst>
                    <a:ext uri="{9D8B030D-6E8A-4147-A177-3AD203B41FA5}">
                      <a16:colId xmlns:a16="http://schemas.microsoft.com/office/drawing/2014/main" val="20007"/>
                    </a:ext>
                  </a:extLst>
                </a:gridCol>
                <a:gridCol w="575064">
                  <a:extLst>
                    <a:ext uri="{9D8B030D-6E8A-4147-A177-3AD203B41FA5}">
                      <a16:colId xmlns:a16="http://schemas.microsoft.com/office/drawing/2014/main" val="20008"/>
                    </a:ext>
                  </a:extLst>
                </a:gridCol>
                <a:gridCol w="880533">
                  <a:extLst>
                    <a:ext uri="{9D8B030D-6E8A-4147-A177-3AD203B41FA5}">
                      <a16:colId xmlns:a16="http://schemas.microsoft.com/office/drawing/2014/main" val="20009"/>
                    </a:ext>
                  </a:extLst>
                </a:gridCol>
              </a:tblGrid>
              <a:tr h="99069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Ballot Close Date</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Title</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Pool</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vert="eaVert"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Return</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vert="eaVert"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%Return</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vert="eaVert"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Abstain</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vert="eaVert"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%Abstain</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vert="eaVert"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Approve</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vert="eaVert"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Disapprove</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vert="eaVert"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%Approve</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vert="eaVert" anchor="ctr" horzOverflow="overflow"/>
                </a:tc>
                <a:extLst>
                  <a:ext uri="{0D108BD9-81ED-4DB2-BD59-A6C34878D82A}">
                    <a16:rowId xmlns:a16="http://schemas.microsoft.com/office/drawing/2014/main" val="10000"/>
                  </a:ext>
                </a:extLst>
              </a:tr>
              <a:tr h="457246">
                <a:tc>
                  <a:txBody>
                    <a:bodyPr/>
                    <a:lstStyle/>
                    <a:p>
                      <a:pPr algn="ctr"/>
                      <a:r>
                        <a:rPr kumimoji="0" lang="en-US" sz="1200" b="0" i="0" u="none" strike="noStrike" kern="1200" cap="none" normalizeH="0" baseline="0" dirty="0">
                          <a:ln>
                            <a:noFill/>
                          </a:ln>
                          <a:solidFill>
                            <a:srgbClr val="000000"/>
                          </a:solidFill>
                          <a:effectLst/>
                          <a:latin typeface="Arial" charset="0"/>
                          <a:ea typeface="Times New Roman" pitchFamily="18" charset="0"/>
                          <a:cs typeface="Arial" charset="0"/>
                        </a:rPr>
                        <a:t>Jan 9, 2020</a:t>
                      </a:r>
                    </a:p>
                  </a:txBody>
                  <a:tcPr marT="45725" marB="457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000000"/>
                          </a:solidFill>
                          <a:effectLst/>
                          <a:latin typeface="Arial" charset="0"/>
                          <a:ea typeface="Times New Roman" pitchFamily="18" charset="0"/>
                          <a:cs typeface="Arial" charset="0"/>
                        </a:rPr>
                        <a:t>Initial SA ballot for Draft 5.0</a:t>
                      </a:r>
                    </a:p>
                  </a:txBody>
                  <a:tcPr marT="45725" marB="45725" anchor="ctr"/>
                </a:tc>
                <a:tc>
                  <a:txBody>
                    <a:bodyPr/>
                    <a:lstStyle/>
                    <a:p>
                      <a:pPr algn="ctr"/>
                      <a:r>
                        <a:rPr kumimoji="0" lang="en-GB" sz="1200" b="0" i="0" u="none" strike="noStrike" cap="none" normalizeH="0" baseline="0" dirty="0">
                          <a:ln>
                            <a:noFill/>
                          </a:ln>
                          <a:solidFill>
                            <a:srgbClr val="000000"/>
                          </a:solidFill>
                          <a:effectLst/>
                          <a:latin typeface="Arial" panose="020B0604020202020204" pitchFamily="34" charset="0"/>
                          <a:ea typeface="Times New Roman" pitchFamily="18" charset="0"/>
                          <a:cs typeface="Arial" panose="020B0604020202020204" pitchFamily="34" charset="0"/>
                        </a:rPr>
                        <a:t>137</a:t>
                      </a:r>
                      <a:endParaRPr kumimoji="0" lang="en-US" sz="1200" b="0" i="0" u="none" strike="noStrike" kern="1200" cap="none" normalizeH="0" baseline="0" dirty="0">
                        <a:ln>
                          <a:noFill/>
                        </a:ln>
                        <a:solidFill>
                          <a:srgbClr val="000000"/>
                        </a:solidFill>
                        <a:effectLst/>
                        <a:latin typeface="Arial" panose="020B0604020202020204" pitchFamily="34" charset="0"/>
                        <a:ea typeface="Times New Roman" pitchFamily="18" charset="0"/>
                        <a:cs typeface="Arial" panose="020B0604020202020204" pitchFamily="34" charset="0"/>
                      </a:endParaRPr>
                    </a:p>
                  </a:txBody>
                  <a:tcPr marT="45725" marB="45725" anchor="ctr"/>
                </a:tc>
                <a:tc>
                  <a:txBody>
                    <a:bodyPr/>
                    <a:lstStyle/>
                    <a:p>
                      <a:pPr algn="ctr"/>
                      <a:r>
                        <a:rPr lang="en-US" sz="1200" dirty="0">
                          <a:latin typeface="Arial" panose="020B0604020202020204" pitchFamily="34" charset="0"/>
                          <a:cs typeface="Arial" panose="020B0604020202020204" pitchFamily="34" charset="0"/>
                        </a:rPr>
                        <a:t>113</a:t>
                      </a:r>
                    </a:p>
                  </a:txBody>
                  <a:tcPr marT="45725" marB="45725" anchor="ctr"/>
                </a:tc>
                <a:tc>
                  <a:txBody>
                    <a:bodyPr/>
                    <a:lstStyle/>
                    <a:p>
                      <a:pPr algn="ctr"/>
                      <a:r>
                        <a:rPr lang="en-US" sz="1200" dirty="0">
                          <a:latin typeface="Arial" panose="020B0604020202020204" pitchFamily="34" charset="0"/>
                          <a:cs typeface="Arial" panose="020B0604020202020204" pitchFamily="34" charset="0"/>
                        </a:rPr>
                        <a:t>82</a:t>
                      </a:r>
                    </a:p>
                  </a:txBody>
                  <a:tcPr marT="45725" marB="45725" anchor="ctr"/>
                </a:tc>
                <a:tc>
                  <a:txBody>
                    <a:bodyPr/>
                    <a:lstStyle/>
                    <a:p>
                      <a:pPr algn="ctr"/>
                      <a:r>
                        <a:rPr lang="en-US" sz="1200" dirty="0">
                          <a:latin typeface="Arial" panose="020B0604020202020204" pitchFamily="34" charset="0"/>
                          <a:cs typeface="Arial" panose="020B0604020202020204" pitchFamily="34" charset="0"/>
                        </a:rPr>
                        <a:t>2</a:t>
                      </a:r>
                    </a:p>
                  </a:txBody>
                  <a:tcPr marT="45725" marB="45725" anchor="ctr"/>
                </a:tc>
                <a:tc>
                  <a:txBody>
                    <a:bodyPr/>
                    <a:lstStyle/>
                    <a:p>
                      <a:pPr algn="ctr"/>
                      <a:r>
                        <a:rPr lang="en-US" sz="1200" dirty="0">
                          <a:latin typeface="Arial" panose="020B0604020202020204" pitchFamily="34" charset="0"/>
                          <a:cs typeface="Arial" panose="020B0604020202020204" pitchFamily="34" charset="0"/>
                        </a:rPr>
                        <a:t>1</a:t>
                      </a:r>
                    </a:p>
                  </a:txBody>
                  <a:tcPr marT="45725" marB="45725" anchor="ctr"/>
                </a:tc>
                <a:tc>
                  <a:txBody>
                    <a:bodyPr/>
                    <a:lstStyle/>
                    <a:p>
                      <a:pPr algn="ctr"/>
                      <a:r>
                        <a:rPr lang="en-US" sz="1200" dirty="0">
                          <a:latin typeface="Arial" panose="020B0604020202020204" pitchFamily="34" charset="0"/>
                          <a:cs typeface="Arial" panose="020B0604020202020204" pitchFamily="34" charset="0"/>
                        </a:rPr>
                        <a:t>99</a:t>
                      </a:r>
                    </a:p>
                  </a:txBody>
                  <a:tcPr marT="45725" marB="45725" anchor="ctr"/>
                </a:tc>
                <a:tc>
                  <a:txBody>
                    <a:bodyPr/>
                    <a:lstStyle/>
                    <a:p>
                      <a:pPr algn="ctr"/>
                      <a:r>
                        <a:rPr lang="en-US" sz="1200" dirty="0">
                          <a:latin typeface="Arial" panose="020B0604020202020204" pitchFamily="34" charset="0"/>
                          <a:cs typeface="Arial" panose="020B0604020202020204" pitchFamily="34" charset="0"/>
                        </a:rPr>
                        <a:t>12</a:t>
                      </a:r>
                    </a:p>
                  </a:txBody>
                  <a:tcPr marT="45725" marB="45725" anchor="ctr"/>
                </a:tc>
                <a:tc>
                  <a:txBody>
                    <a:bodyPr/>
                    <a:lstStyle/>
                    <a:p>
                      <a:pPr algn="ctr"/>
                      <a:r>
                        <a:rPr lang="en-US" sz="1200" dirty="0">
                          <a:latin typeface="Arial" panose="020B0604020202020204" pitchFamily="34" charset="0"/>
                          <a:cs typeface="Arial" panose="020B0604020202020204" pitchFamily="34" charset="0"/>
                        </a:rPr>
                        <a:t>89</a:t>
                      </a:r>
                    </a:p>
                  </a:txBody>
                  <a:tcPr marT="45725" marB="45725" anchor="ctr"/>
                </a:tc>
                <a:extLst>
                  <a:ext uri="{0D108BD9-81ED-4DB2-BD59-A6C34878D82A}">
                    <a16:rowId xmlns:a16="http://schemas.microsoft.com/office/drawing/2014/main" val="10001"/>
                  </a:ext>
                </a:extLst>
              </a:tr>
              <a:tr h="457246">
                <a:tc>
                  <a:txBody>
                    <a:bodyPr/>
                    <a:lstStyle/>
                    <a:p>
                      <a:pPr algn="ctr"/>
                      <a:r>
                        <a:rPr kumimoji="0" lang="en-US" sz="1200" b="1" i="0" u="none" strike="noStrike" kern="1200" cap="none" normalizeH="0" baseline="0" dirty="0">
                          <a:ln>
                            <a:noFill/>
                          </a:ln>
                          <a:solidFill>
                            <a:srgbClr val="000000"/>
                          </a:solidFill>
                          <a:effectLst/>
                          <a:latin typeface="Arial" charset="0"/>
                          <a:ea typeface="Times New Roman" pitchFamily="18" charset="0"/>
                          <a:cs typeface="Arial" charset="0"/>
                        </a:rPr>
                        <a:t>Sept 29, 2020</a:t>
                      </a:r>
                    </a:p>
                  </a:txBody>
                  <a:tcPr marT="45725" marB="457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normalizeH="0" baseline="0" dirty="0">
                          <a:ln>
                            <a:noFill/>
                          </a:ln>
                          <a:solidFill>
                            <a:srgbClr val="000000"/>
                          </a:solidFill>
                          <a:effectLst/>
                          <a:latin typeface="Arial" charset="0"/>
                          <a:ea typeface="Times New Roman" pitchFamily="18" charset="0"/>
                          <a:cs typeface="Arial" charset="0"/>
                        </a:rPr>
                        <a:t>First Recirculation SA</a:t>
                      </a: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 </a:t>
                      </a:r>
                      <a:r>
                        <a:rPr kumimoji="0" lang="en-GB" sz="1200" b="1" i="0" u="none" strike="noStrike" kern="1200" cap="none" normalizeH="0" baseline="0" dirty="0">
                          <a:ln>
                            <a:noFill/>
                          </a:ln>
                          <a:solidFill>
                            <a:srgbClr val="000000"/>
                          </a:solidFill>
                          <a:effectLst/>
                          <a:latin typeface="Arial" charset="0"/>
                          <a:ea typeface="Times New Roman" pitchFamily="18" charset="0"/>
                          <a:cs typeface="Arial" charset="0"/>
                        </a:rPr>
                        <a:t>ballot for Draft 6.0</a:t>
                      </a:r>
                    </a:p>
                  </a:txBody>
                  <a:tcPr marT="45725" marB="45725" anchor="ctr"/>
                </a:tc>
                <a:tc>
                  <a:txBody>
                    <a:bodyPr/>
                    <a:lstStyle/>
                    <a:p>
                      <a:pPr algn="ctr"/>
                      <a:r>
                        <a:rPr lang="en-US" sz="1200" b="1" dirty="0">
                          <a:latin typeface="Arial" panose="020B0604020202020204" pitchFamily="34" charset="0"/>
                          <a:cs typeface="Arial" panose="020B0604020202020204" pitchFamily="34" charset="0"/>
                        </a:rPr>
                        <a:t>137</a:t>
                      </a:r>
                    </a:p>
                  </a:txBody>
                  <a:tcPr marT="45725" marB="45725" anchor="ctr"/>
                </a:tc>
                <a:tc>
                  <a:txBody>
                    <a:bodyPr/>
                    <a:lstStyle/>
                    <a:p>
                      <a:pPr algn="ctr"/>
                      <a:r>
                        <a:rPr lang="en-US" sz="1200" b="1" dirty="0">
                          <a:latin typeface="Arial" panose="020B0604020202020204" pitchFamily="34" charset="0"/>
                          <a:cs typeface="Arial" panose="020B0604020202020204" pitchFamily="34" charset="0"/>
                        </a:rPr>
                        <a:t>114</a:t>
                      </a:r>
                    </a:p>
                  </a:txBody>
                  <a:tcPr marT="45725" marB="45725" anchor="ctr"/>
                </a:tc>
                <a:tc>
                  <a:txBody>
                    <a:bodyPr/>
                    <a:lstStyle/>
                    <a:p>
                      <a:pPr algn="ctr"/>
                      <a:r>
                        <a:rPr lang="en-US" sz="1200" b="1" dirty="0">
                          <a:latin typeface="Arial" panose="020B0604020202020204" pitchFamily="34" charset="0"/>
                          <a:cs typeface="Arial" panose="020B0604020202020204" pitchFamily="34" charset="0"/>
                        </a:rPr>
                        <a:t>83</a:t>
                      </a:r>
                    </a:p>
                  </a:txBody>
                  <a:tcPr marT="45725" marB="45725" anchor="ctr"/>
                </a:tc>
                <a:tc>
                  <a:txBody>
                    <a:bodyPr/>
                    <a:lstStyle/>
                    <a:p>
                      <a:pPr algn="ctr"/>
                      <a:r>
                        <a:rPr lang="en-US" sz="1200" b="1" dirty="0">
                          <a:latin typeface="Arial" panose="020B0604020202020204" pitchFamily="34" charset="0"/>
                          <a:cs typeface="Arial" panose="020B0604020202020204" pitchFamily="34" charset="0"/>
                        </a:rPr>
                        <a:t>3</a:t>
                      </a:r>
                    </a:p>
                  </a:txBody>
                  <a:tcPr marT="45725" marB="45725" anchor="ctr"/>
                </a:tc>
                <a:tc>
                  <a:txBody>
                    <a:bodyPr/>
                    <a:lstStyle/>
                    <a:p>
                      <a:pPr algn="ctr"/>
                      <a:r>
                        <a:rPr lang="en-US" sz="1200" b="1" dirty="0">
                          <a:latin typeface="Arial" panose="020B0604020202020204" pitchFamily="34" charset="0"/>
                          <a:cs typeface="Arial" panose="020B0604020202020204" pitchFamily="34" charset="0"/>
                        </a:rPr>
                        <a:t>2</a:t>
                      </a:r>
                    </a:p>
                  </a:txBody>
                  <a:tcPr marT="45725" marB="45725" anchor="ctr"/>
                </a:tc>
                <a:tc>
                  <a:txBody>
                    <a:bodyPr/>
                    <a:lstStyle/>
                    <a:p>
                      <a:pPr algn="ctr"/>
                      <a:r>
                        <a:rPr lang="en-US" sz="1200" b="1" dirty="0">
                          <a:latin typeface="Arial" panose="020B0604020202020204" pitchFamily="34" charset="0"/>
                          <a:cs typeface="Arial" panose="020B0604020202020204" pitchFamily="34" charset="0"/>
                        </a:rPr>
                        <a:t>101</a:t>
                      </a:r>
                    </a:p>
                  </a:txBody>
                  <a:tcPr marT="45725" marB="45725" anchor="ctr"/>
                </a:tc>
                <a:tc>
                  <a:txBody>
                    <a:bodyPr/>
                    <a:lstStyle/>
                    <a:p>
                      <a:pPr algn="ctr"/>
                      <a:r>
                        <a:rPr lang="en-US" sz="1200" b="1" dirty="0">
                          <a:latin typeface="Arial" panose="020B0604020202020204" pitchFamily="34" charset="0"/>
                          <a:cs typeface="Arial" panose="020B0604020202020204" pitchFamily="34" charset="0"/>
                        </a:rPr>
                        <a:t>9</a:t>
                      </a:r>
                    </a:p>
                  </a:txBody>
                  <a:tcPr marT="45725" marB="45725" anchor="ctr"/>
                </a:tc>
                <a:tc>
                  <a:txBody>
                    <a:bodyPr/>
                    <a:lstStyle/>
                    <a:p>
                      <a:pPr algn="ctr"/>
                      <a:r>
                        <a:rPr lang="en-US" sz="1200" b="1" dirty="0">
                          <a:latin typeface="Arial" panose="020B0604020202020204" pitchFamily="34" charset="0"/>
                          <a:cs typeface="Arial" panose="020B0604020202020204" pitchFamily="34" charset="0"/>
                        </a:rPr>
                        <a:t>91</a:t>
                      </a:r>
                    </a:p>
                  </a:txBody>
                  <a:tcPr marT="45725" marB="45725" anchor="ctr"/>
                </a:tc>
                <a:extLst>
                  <a:ext uri="{0D108BD9-81ED-4DB2-BD59-A6C34878D82A}">
                    <a16:rowId xmlns:a16="http://schemas.microsoft.com/office/drawing/2014/main" val="10002"/>
                  </a:ext>
                </a:extLst>
              </a:tr>
            </a:tbl>
          </a:graphicData>
        </a:graphic>
      </p:graphicFrame>
      <p:sp>
        <p:nvSpPr>
          <p:cNvPr id="5" name="Rectangle 4"/>
          <p:cNvSpPr/>
          <p:nvPr/>
        </p:nvSpPr>
        <p:spPr>
          <a:xfrm>
            <a:off x="929217" y="4191000"/>
            <a:ext cx="10272183" cy="1615827"/>
          </a:xfrm>
          <a:prstGeom prst="rect">
            <a:avLst/>
          </a:prstGeom>
        </p:spPr>
        <p:txBody>
          <a:bodyPr wrap="square">
            <a:spAutoFit/>
          </a:bodyPr>
          <a:lstStyle/>
          <a:p>
            <a:pPr algn="just">
              <a:spcAft>
                <a:spcPts val="600"/>
              </a:spcAft>
            </a:pPr>
            <a:r>
              <a:rPr lang="en-US" altLang="en-US" dirty="0">
                <a:solidFill>
                  <a:schemeClr val="tx1"/>
                </a:solidFill>
              </a:rPr>
              <a:t>As of October 28, 2020, out of the 90 CIDs</a:t>
            </a:r>
          </a:p>
          <a:p>
            <a:pPr lvl="1" algn="just">
              <a:spcAft>
                <a:spcPts val="600"/>
              </a:spcAft>
              <a:buFont typeface="Arial" panose="020B0604020202020204" pitchFamily="34" charset="0"/>
              <a:buChar char="•"/>
            </a:pPr>
            <a:r>
              <a:rPr lang="en-US" altLang="en-US" sz="2000" dirty="0">
                <a:solidFill>
                  <a:schemeClr val="tx1"/>
                </a:solidFill>
              </a:rPr>
              <a:t>62 CIDs approved</a:t>
            </a:r>
          </a:p>
          <a:p>
            <a:pPr lvl="1" algn="just">
              <a:spcAft>
                <a:spcPts val="600"/>
              </a:spcAft>
              <a:buFont typeface="Arial" panose="020B0604020202020204" pitchFamily="34" charset="0"/>
              <a:buChar char="•"/>
            </a:pPr>
            <a:r>
              <a:rPr lang="en-US" altLang="en-US" sz="2000" dirty="0">
                <a:solidFill>
                  <a:schemeClr val="tx1"/>
                </a:solidFill>
              </a:rPr>
              <a:t>15 CIDs presented and ready for motion</a:t>
            </a:r>
          </a:p>
          <a:p>
            <a:pPr lvl="1" algn="just">
              <a:spcAft>
                <a:spcPts val="600"/>
              </a:spcAft>
              <a:buFont typeface="Arial" panose="020B0604020202020204" pitchFamily="34" charset="0"/>
              <a:buChar char="•"/>
            </a:pPr>
            <a:r>
              <a:rPr lang="en-US" altLang="en-US" sz="2000" dirty="0">
                <a:solidFill>
                  <a:schemeClr val="tx1"/>
                </a:solidFill>
              </a:rPr>
              <a:t>13 CIDs pending for resolution</a:t>
            </a:r>
          </a:p>
        </p:txBody>
      </p:sp>
    </p:spTree>
    <p:extLst>
      <p:ext uri="{BB962C8B-B14F-4D97-AF65-F5344CB8AC3E}">
        <p14:creationId xmlns:p14="http://schemas.microsoft.com/office/powerpoint/2010/main" val="1932046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TGay</a:t>
            </a:r>
            <a:r>
              <a:rPr lang="en-US" dirty="0"/>
              <a:t> – Schedule</a:t>
            </a:r>
            <a:endParaRPr lang="en-GB" dirty="0"/>
          </a:p>
        </p:txBody>
      </p:sp>
      <p:sp>
        <p:nvSpPr>
          <p:cNvPr id="9218" name="Rectangle 2"/>
          <p:cNvSpPr>
            <a:spLocks noGrp="1" noChangeArrowheads="1"/>
          </p:cNvSpPr>
          <p:nvPr>
            <p:ph idx="1"/>
          </p:nvPr>
        </p:nvSpPr>
        <p:spPr>
          <a:ln/>
        </p:spPr>
        <p:txBody>
          <a:bodyPr/>
          <a:lstStyle/>
          <a:p>
            <a:pPr algn="just">
              <a:spcBef>
                <a:spcPts val="1200"/>
              </a:spcBef>
              <a:buFont typeface="Arial" panose="020B0604020202020204" pitchFamily="34" charset="0"/>
              <a:buChar char="•"/>
            </a:pPr>
            <a:r>
              <a:rPr lang="en-US" altLang="zh-CN" dirty="0"/>
              <a:t>Goal this week (11:15am ET to 1:15pm ET, November 3 and 5):</a:t>
            </a:r>
          </a:p>
          <a:p>
            <a:pPr marL="800100" lvl="1" indent="-342900" algn="just">
              <a:spcBef>
                <a:spcPts val="600"/>
              </a:spcBef>
              <a:buFont typeface="Arial" panose="020B0604020202020204" pitchFamily="34" charset="0"/>
              <a:buChar char="•"/>
            </a:pPr>
            <a:r>
              <a:rPr lang="en-US" altLang="zh-CN" dirty="0"/>
              <a:t>Continue resolving the remaining comments of the recirculation SA ballot on Draft 6.0</a:t>
            </a:r>
          </a:p>
          <a:p>
            <a:pPr marL="800100" lvl="1" indent="-342900" algn="just">
              <a:spcBef>
                <a:spcPts val="600"/>
              </a:spcBef>
              <a:buFont typeface="Arial" panose="020B0604020202020204" pitchFamily="34" charset="0"/>
              <a:buChar char="•"/>
            </a:pPr>
            <a:r>
              <a:rPr lang="en-US" altLang="zh-CN" dirty="0"/>
              <a:t>Technical motions</a:t>
            </a:r>
          </a:p>
          <a:p>
            <a:pPr marL="800100" lvl="1" indent="-342900" algn="just">
              <a:spcBef>
                <a:spcPts val="600"/>
              </a:spcBef>
              <a:buFont typeface="Arial" panose="020B0604020202020204" pitchFamily="34" charset="0"/>
              <a:buChar char="•"/>
            </a:pPr>
            <a:r>
              <a:rPr lang="en-US" altLang="zh-CN" dirty="0"/>
              <a:t>Motion on the report for conditional approval to forward P802.11ay to </a:t>
            </a:r>
            <a:r>
              <a:rPr lang="en-US" altLang="zh-CN" dirty="0" err="1"/>
              <a:t>RevCom</a:t>
            </a:r>
            <a:endParaRPr lang="en-US" altLang="zh-CN" dirty="0"/>
          </a:p>
          <a:p>
            <a:pPr marL="800100" lvl="1" indent="-342900" algn="just">
              <a:spcBef>
                <a:spcPts val="600"/>
              </a:spcBef>
              <a:buFont typeface="Arial" panose="020B0604020202020204" pitchFamily="34" charset="0"/>
              <a:buChar char="•"/>
            </a:pPr>
            <a:r>
              <a:rPr lang="en-US" altLang="zh-CN" dirty="0"/>
              <a:t>Motion to reaffirm P802.11ay CSD</a:t>
            </a:r>
          </a:p>
          <a:p>
            <a:pPr marL="800100" lvl="1" indent="-342900" algn="just">
              <a:spcBef>
                <a:spcPts val="600"/>
              </a:spcBef>
              <a:buFont typeface="Arial" panose="020B0604020202020204" pitchFamily="34" charset="0"/>
              <a:buChar char="•"/>
            </a:pPr>
            <a:endParaRPr lang="en-US" altLang="zh-CN" dirty="0"/>
          </a:p>
          <a:p>
            <a:pPr marL="400050" algn="just">
              <a:buFont typeface="Arial" panose="020B0604020202020204" pitchFamily="34" charset="0"/>
              <a:buChar char="•"/>
            </a:pPr>
            <a:r>
              <a:rPr lang="en-US" altLang="zh-CN" dirty="0"/>
              <a:t>Agenda </a:t>
            </a:r>
            <a:r>
              <a:rPr lang="en-US" altLang="zh-CN"/>
              <a:t>slide deck:  20/1614</a:t>
            </a:r>
            <a:endParaRPr lang="en-US" altLang="zh-CN" dirty="0"/>
          </a:p>
        </p:txBody>
      </p:sp>
      <p:sp>
        <p:nvSpPr>
          <p:cNvPr id="3" name="Footer Placeholder 2">
            <a:extLst>
              <a:ext uri="{FF2B5EF4-FFF2-40B4-BE49-F238E27FC236}">
                <a16:creationId xmlns:a16="http://schemas.microsoft.com/office/drawing/2014/main" id="{22473B9D-F301-4D41-BF6E-8ABAE7929A5B}"/>
              </a:ext>
            </a:extLst>
          </p:cNvPr>
          <p:cNvSpPr>
            <a:spLocks noGrp="1"/>
          </p:cNvSpPr>
          <p:nvPr>
            <p:ph type="ftr" idx="14"/>
          </p:nvPr>
        </p:nvSpPr>
        <p:spPr/>
        <p:txBody>
          <a:bodyPr/>
          <a:lstStyle/>
          <a:p>
            <a:r>
              <a:rPr lang="en-GB"/>
              <a:t>Edward Au, Huawei</a:t>
            </a:r>
            <a:endParaRPr lang="en-GB" dirty="0"/>
          </a:p>
        </p:txBody>
      </p:sp>
      <p:sp>
        <p:nvSpPr>
          <p:cNvPr id="7" name="Slide Number Placeholder 6">
            <a:extLst>
              <a:ext uri="{FF2B5EF4-FFF2-40B4-BE49-F238E27FC236}">
                <a16:creationId xmlns:a16="http://schemas.microsoft.com/office/drawing/2014/main" id="{2D1F5762-E817-4E8C-B949-3EC670E9A34E}"/>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8" name="Date Placeholder 7">
            <a:extLst>
              <a:ext uri="{FF2B5EF4-FFF2-40B4-BE49-F238E27FC236}">
                <a16:creationId xmlns:a16="http://schemas.microsoft.com/office/drawing/2014/main" id="{B6AC1F01-5986-41AF-9A78-0178370BB59E}"/>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6301265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t>TGaz</a:t>
            </a:r>
            <a:r>
              <a:rPr lang="en-GB" dirty="0"/>
              <a:t> (Next Generation Positioning) </a:t>
            </a:r>
            <a:r>
              <a:rPr lang="en-US" dirty="0"/>
              <a:t> – Nov. 2020</a:t>
            </a:r>
            <a:br>
              <a:rPr lang="en-US" dirty="0"/>
            </a:br>
            <a:endParaRPr lang="en-GB" dirty="0"/>
          </a:p>
        </p:txBody>
      </p:sp>
      <p:sp>
        <p:nvSpPr>
          <p:cNvPr id="4098" name="Rectangle 2"/>
          <p:cNvSpPr>
            <a:spLocks noGrp="1" noChangeArrowheads="1"/>
          </p:cNvSpPr>
          <p:nvPr>
            <p:ph idx="1"/>
          </p:nvPr>
        </p:nvSpPr>
        <p:spPr>
          <a:xfrm>
            <a:off x="914401" y="1751015"/>
            <a:ext cx="10361084" cy="4343400"/>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Work completed since Sep. :</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Motioned 98 resolutions for LB249, await motioning additional 16</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125 comments remaining out of which 80 technical, 6 General and 25 editorial.</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Publish a new minor draft rev. D2.4.</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900" dirty="0"/>
          </a:p>
          <a:p>
            <a:pPr>
              <a:buFont typeface="Arial" panose="020B0604020202020204" pitchFamily="34" charset="0"/>
              <a:buChar char="•"/>
            </a:pPr>
            <a:r>
              <a:rPr lang="en-US" dirty="0"/>
              <a:t>TG targets a recirculating out of the Nov. meeting dependent on successful completion of LB249 comment resolution </a:t>
            </a:r>
            <a:r>
              <a:rPr lang="en-US" sz="1600" b="0" dirty="0"/>
              <a:t>(70%)</a:t>
            </a:r>
            <a:r>
              <a:rPr lang="en-US" dirty="0"/>
              <a:t>.</a:t>
            </a:r>
          </a:p>
          <a:p>
            <a:pPr>
              <a:buFont typeface="Arial" panose="020B0604020202020204" pitchFamily="34" charset="0"/>
              <a:buChar char="•"/>
            </a:pPr>
            <a:endParaRPr lang="en-US" sz="400" dirty="0"/>
          </a:p>
          <a:p>
            <a:pPr>
              <a:buFont typeface="Times New Roman" pitchFamily="16" charset="0"/>
              <a:buChar char="•"/>
            </a:pPr>
            <a:r>
              <a:rPr lang="en-US" dirty="0"/>
              <a:t>TG will meet for 5 meeting slots during the IEEE electronic meeting.</a:t>
            </a:r>
          </a:p>
          <a:p>
            <a:pPr lvl="1">
              <a:buFont typeface="Times New Roman" pitchFamily="16" charset="0"/>
              <a:buChar char="•"/>
            </a:pPr>
            <a:r>
              <a:rPr lang="en-US" dirty="0"/>
              <a:t>Agenda document is submission 11-20/1570.</a:t>
            </a:r>
          </a:p>
          <a:p>
            <a:pPr lvl="1">
              <a:buFont typeface="Arial" panose="020B0604020202020204" pitchFamily="34" charset="0"/>
              <a:buChar char="•"/>
            </a:pPr>
            <a:endParaRPr lang="en-US" dirty="0"/>
          </a:p>
          <a:p>
            <a:pPr marL="457200" lvl="1"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dirty="0"/>
          </a:p>
        </p:txBody>
      </p:sp>
      <p:sp>
        <p:nvSpPr>
          <p:cNvPr id="2" name="Footer Placeholder 1">
            <a:extLst>
              <a:ext uri="{FF2B5EF4-FFF2-40B4-BE49-F238E27FC236}">
                <a16:creationId xmlns:a16="http://schemas.microsoft.com/office/drawing/2014/main" id="{5C4C76AF-3D0C-4810-A501-1B301DB3B8B5}"/>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47AA5CBE-DE70-4FE6-A0E9-8B020E18801B}"/>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7" name="Date Placeholder 6">
            <a:extLst>
              <a:ext uri="{FF2B5EF4-FFF2-40B4-BE49-F238E27FC236}">
                <a16:creationId xmlns:a16="http://schemas.microsoft.com/office/drawing/2014/main" id="{CEB45586-6A54-4AE8-A66B-B7A138C96047}"/>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7834640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1479-524F-41EB-AEC6-D7CA57F73FE0}"/>
              </a:ext>
            </a:extLst>
          </p:cNvPr>
          <p:cNvSpPr>
            <a:spLocks noGrp="1"/>
          </p:cNvSpPr>
          <p:nvPr>
            <p:ph type="title"/>
          </p:nvPr>
        </p:nvSpPr>
        <p:spPr/>
        <p:txBody>
          <a:bodyPr/>
          <a:lstStyle/>
          <a:p>
            <a:r>
              <a:rPr lang="en-US" dirty="0"/>
              <a:t>Membership and attendance</a:t>
            </a:r>
          </a:p>
        </p:txBody>
      </p:sp>
      <p:sp>
        <p:nvSpPr>
          <p:cNvPr id="3" name="Text Placeholder 2">
            <a:extLst>
              <a:ext uri="{FF2B5EF4-FFF2-40B4-BE49-F238E27FC236}">
                <a16:creationId xmlns:a16="http://schemas.microsoft.com/office/drawing/2014/main" id="{F8E3E2AD-1942-4E52-80FB-363C33EC8A3F}"/>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9A5EB87-6D84-4FB9-8670-7358D42C11D5}"/>
              </a:ext>
            </a:extLst>
          </p:cNvPr>
          <p:cNvSpPr>
            <a:spLocks noGrp="1"/>
          </p:cNvSpPr>
          <p:nvPr>
            <p:ph type="dt" idx="10"/>
          </p:nvPr>
        </p:nvSpPr>
        <p:spPr/>
        <p:txBody>
          <a:bodyPr/>
          <a:lstStyle/>
          <a:p>
            <a:r>
              <a:rPr lang="en-US"/>
              <a:t>November 2020</a:t>
            </a:r>
            <a:endParaRPr lang="en-GB"/>
          </a:p>
        </p:txBody>
      </p:sp>
      <p:sp>
        <p:nvSpPr>
          <p:cNvPr id="5" name="Footer Placeholder 4">
            <a:extLst>
              <a:ext uri="{FF2B5EF4-FFF2-40B4-BE49-F238E27FC236}">
                <a16:creationId xmlns:a16="http://schemas.microsoft.com/office/drawing/2014/main" id="{8D6C8AA1-9556-4AF3-B03E-FA0EDCAA0C33}"/>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A790B46E-FBD5-4A52-8158-04F60A65C2C4}"/>
              </a:ext>
            </a:extLst>
          </p:cNvPr>
          <p:cNvSpPr>
            <a:spLocks noGrp="1"/>
          </p:cNvSpPr>
          <p:nvPr>
            <p:ph type="sldNum" idx="12"/>
          </p:nvPr>
        </p:nvSpPr>
        <p:spPr/>
        <p:txBody>
          <a:bodyPr/>
          <a:lstStyle/>
          <a:p>
            <a:r>
              <a:rPr lang="en-GB"/>
              <a:t>Slide </a:t>
            </a:r>
            <a:fld id="{3ABCC52B-A3F7-440B-BBF2-55191E6E7773}" type="slidenum">
              <a:rPr lang="en-GB" smtClean="0"/>
              <a:pPr/>
              <a:t>3</a:t>
            </a:fld>
            <a:endParaRPr lang="en-GB"/>
          </a:p>
        </p:txBody>
      </p:sp>
    </p:spTree>
    <p:extLst>
      <p:ext uri="{BB962C8B-B14F-4D97-AF65-F5344CB8AC3E}">
        <p14:creationId xmlns:p14="http://schemas.microsoft.com/office/powerpoint/2010/main" val="416980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09800" y="838200"/>
            <a:ext cx="7772400" cy="1066800"/>
          </a:xfrm>
        </p:spPr>
        <p:txBody>
          <a:bodyPr/>
          <a:lstStyle/>
          <a:p>
            <a:r>
              <a:rPr lang="en-US" dirty="0" err="1"/>
              <a:t>TGba</a:t>
            </a:r>
            <a:r>
              <a:rPr lang="en-US" dirty="0"/>
              <a:t> (Wake-up Radio)</a:t>
            </a:r>
            <a:br>
              <a:rPr lang="en-US" dirty="0"/>
            </a:br>
            <a:endParaRPr lang="en-US" sz="2400" dirty="0"/>
          </a:p>
        </p:txBody>
      </p:sp>
      <p:sp>
        <p:nvSpPr>
          <p:cNvPr id="15363" name="Content Placeholder 2"/>
          <p:cNvSpPr>
            <a:spLocks noGrp="1"/>
          </p:cNvSpPr>
          <p:nvPr>
            <p:ph idx="1"/>
          </p:nvPr>
        </p:nvSpPr>
        <p:spPr>
          <a:xfrm>
            <a:off x="1219200" y="1752600"/>
            <a:ext cx="9601200" cy="4722814"/>
          </a:xfrm>
        </p:spPr>
        <p:txBody>
          <a:bodyPr/>
          <a:lstStyle/>
          <a:p>
            <a:pPr>
              <a:defRPr/>
            </a:pPr>
            <a:r>
              <a:rPr lang="en-US" altLang="en-US" dirty="0"/>
              <a:t>Result of 1</a:t>
            </a:r>
            <a:r>
              <a:rPr lang="en-US" altLang="en-US" baseline="30000" dirty="0"/>
              <a:t>st</a:t>
            </a:r>
            <a:r>
              <a:rPr lang="en-US" altLang="en-US" dirty="0"/>
              <a:t> recirculation SA ballot on D7.0 (September 16 – October 1)</a:t>
            </a:r>
          </a:p>
          <a:p>
            <a:pPr lvl="1">
              <a:defRPr/>
            </a:pPr>
            <a:r>
              <a:rPr lang="en-US" altLang="en-US" dirty="0"/>
              <a:t>Approval rate: 95% (5 disapprove)</a:t>
            </a:r>
          </a:p>
          <a:p>
            <a:pPr lvl="1">
              <a:defRPr/>
            </a:pPr>
            <a:r>
              <a:rPr lang="en-US" altLang="en-US" dirty="0"/>
              <a:t>4 comments received (3 MBS, 1 non-MBS)</a:t>
            </a:r>
          </a:p>
          <a:p>
            <a:pPr>
              <a:defRPr/>
            </a:pPr>
            <a:r>
              <a:rPr lang="en-US" altLang="en-US" dirty="0"/>
              <a:t>Comment resolution completed (October 12 telco)</a:t>
            </a:r>
          </a:p>
          <a:p>
            <a:pPr>
              <a:defRPr/>
            </a:pPr>
            <a:r>
              <a:rPr lang="en-US" altLang="en-US" dirty="0"/>
              <a:t>One meeting scheduled this week on November 2 (13:30-15:30 ET)</a:t>
            </a:r>
          </a:p>
          <a:p>
            <a:pPr>
              <a:defRPr/>
            </a:pPr>
            <a:r>
              <a:rPr lang="en-US" altLang="en-US" dirty="0"/>
              <a:t>Plan for this week</a:t>
            </a:r>
          </a:p>
          <a:p>
            <a:pPr lvl="1">
              <a:defRPr/>
            </a:pPr>
            <a:r>
              <a:rPr lang="en-US" altLang="en-US" dirty="0"/>
              <a:t>Approve the following motions: </a:t>
            </a:r>
          </a:p>
          <a:p>
            <a:pPr lvl="2">
              <a:defRPr/>
            </a:pPr>
            <a:r>
              <a:rPr lang="en-US" altLang="en-US" sz="2000" dirty="0"/>
              <a:t>Previous meeting minutes</a:t>
            </a:r>
          </a:p>
          <a:p>
            <a:pPr lvl="2">
              <a:defRPr/>
            </a:pPr>
            <a:r>
              <a:rPr lang="en-US" altLang="en-US" sz="2000" dirty="0"/>
              <a:t>Prepare 802.11ba Draft 8.0 and start 2</a:t>
            </a:r>
            <a:r>
              <a:rPr lang="en-US" altLang="en-US" sz="2000" baseline="30000" dirty="0"/>
              <a:t>nd</a:t>
            </a:r>
            <a:r>
              <a:rPr lang="en-US" altLang="en-US" sz="2000" dirty="0"/>
              <a:t> recirculation SA ballot (10 days) – [start date: after 802.11ax and 802.11ay]</a:t>
            </a:r>
          </a:p>
          <a:p>
            <a:pPr lvl="2">
              <a:defRPr/>
            </a:pPr>
            <a:r>
              <a:rPr lang="en-GB" sz="2000" dirty="0"/>
              <a:t>Re-affirm P802.11ba CSD</a:t>
            </a:r>
            <a:endParaRPr lang="en-US" altLang="en-US" sz="2000" dirty="0"/>
          </a:p>
          <a:p>
            <a:pPr lvl="2">
              <a:defRPr/>
            </a:pPr>
            <a:r>
              <a:rPr lang="en-US" altLang="en-US" sz="2000" dirty="0"/>
              <a:t>Report for Conditional approval to </a:t>
            </a:r>
            <a:r>
              <a:rPr lang="en-US" altLang="en-US" sz="2000" dirty="0" err="1"/>
              <a:t>RevCom</a:t>
            </a:r>
            <a:endParaRPr lang="en-US" altLang="en-US" sz="2000" dirty="0"/>
          </a:p>
          <a:p>
            <a:pPr lvl="1">
              <a:buFont typeface="Arial" panose="020B0604020202020204" pitchFamily="34" charset="0"/>
              <a:buChar char="•"/>
            </a:pPr>
            <a:endParaRPr lang="en-US" altLang="en-US" sz="1800" dirty="0"/>
          </a:p>
          <a:p>
            <a:pPr marL="0" indent="0"/>
            <a:r>
              <a:rPr lang="en-US" altLang="en-US" sz="1800" b="0" dirty="0"/>
              <a:t>	</a:t>
            </a:r>
          </a:p>
          <a:p>
            <a:pPr marL="0" indent="0"/>
            <a:endParaRPr lang="en-US" altLang="en-US" sz="2000" dirty="0"/>
          </a:p>
        </p:txBody>
      </p:sp>
      <p:sp>
        <p:nvSpPr>
          <p:cNvPr id="5" name="Footer Placeholder 4">
            <a:extLst>
              <a:ext uri="{FF2B5EF4-FFF2-40B4-BE49-F238E27FC236}">
                <a16:creationId xmlns:a16="http://schemas.microsoft.com/office/drawing/2014/main" id="{57098DF0-C698-4BDB-ABF8-9ED2A8B14420}"/>
              </a:ext>
            </a:extLst>
          </p:cNvPr>
          <p:cNvSpPr>
            <a:spLocks noGrp="1"/>
          </p:cNvSpPr>
          <p:nvPr>
            <p:ph type="ftr" idx="14"/>
          </p:nvPr>
        </p:nvSpPr>
        <p:spPr/>
        <p:txBody>
          <a:bodyPr/>
          <a:lstStyle/>
          <a:p>
            <a:r>
              <a:rPr lang="en-GB"/>
              <a:t>Minyoung Park, Intel</a:t>
            </a:r>
            <a:endParaRPr lang="en-GB" dirty="0"/>
          </a:p>
        </p:txBody>
      </p:sp>
      <p:sp>
        <p:nvSpPr>
          <p:cNvPr id="6" name="Slide Number Placeholder 5">
            <a:extLst>
              <a:ext uri="{FF2B5EF4-FFF2-40B4-BE49-F238E27FC236}">
                <a16:creationId xmlns:a16="http://schemas.microsoft.com/office/drawing/2014/main" id="{B1480753-077A-4A41-9647-3DA79973A675}"/>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7" name="Date Placeholder 6">
            <a:extLst>
              <a:ext uri="{FF2B5EF4-FFF2-40B4-BE49-F238E27FC236}">
                <a16:creationId xmlns:a16="http://schemas.microsoft.com/office/drawing/2014/main" id="{484320E2-DCEE-4751-8402-9B192F915C2E}"/>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644523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2"/>
            <a:ext cx="10361084" cy="562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t>TGbb</a:t>
            </a:r>
            <a:r>
              <a:rPr lang="en-GB" dirty="0"/>
              <a:t> (Light Communication)</a:t>
            </a:r>
          </a:p>
        </p:txBody>
      </p:sp>
      <p:sp>
        <p:nvSpPr>
          <p:cNvPr id="4098" name="Rectangle 2"/>
          <p:cNvSpPr>
            <a:spLocks noGrp="1" noChangeArrowheads="1"/>
          </p:cNvSpPr>
          <p:nvPr>
            <p:ph idx="1"/>
          </p:nvPr>
        </p:nvSpPr>
        <p:spPr>
          <a:xfrm>
            <a:off x="914401" y="1412776"/>
            <a:ext cx="10361084" cy="4681640"/>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Progress since September interim</a:t>
            </a:r>
          </a:p>
          <a:p>
            <a:pPr marL="800100" lvl="1" indent="-342900" algn="just">
              <a:buFont typeface="Arial" panose="020B0604020202020204" pitchFamily="34" charset="0"/>
              <a:buChar char="•"/>
            </a:pPr>
            <a:r>
              <a:rPr lang="en-GB" altLang="en-US" sz="1800" dirty="0"/>
              <a:t>Comment collection on Draft 0.2 complete (doc. </a:t>
            </a:r>
            <a:r>
              <a:rPr lang="en-GB" altLang="en-US" sz="1800"/>
              <a:t>11-20/1678)</a:t>
            </a:r>
            <a:endParaRPr lang="en-GB" altLang="en-US" sz="1800" dirty="0"/>
          </a:p>
          <a:p>
            <a:pPr marL="800100" lvl="1" indent="-342900" algn="just">
              <a:buFont typeface="Arial" panose="020B0604020202020204" pitchFamily="34" charset="0"/>
              <a:buChar char="•"/>
            </a:pPr>
            <a:r>
              <a:rPr lang="en-GB" altLang="en-US" sz="1800" dirty="0"/>
              <a:t>PHY text complete</a:t>
            </a:r>
          </a:p>
          <a:p>
            <a:pPr marL="800100" lvl="1" indent="-342900" algn="just">
              <a:buFont typeface="Arial" panose="020B0604020202020204" pitchFamily="34" charset="0"/>
              <a:buChar char="•"/>
            </a:pPr>
            <a:r>
              <a:rPr lang="en-GB" altLang="en-US" sz="1800" dirty="0"/>
              <a:t>MAC proposals being considered for mandatory mode</a:t>
            </a:r>
          </a:p>
          <a:p>
            <a:pPr marL="400050" algn="just">
              <a:buFont typeface="Arial" panose="020B0604020202020204" pitchFamily="34" charset="0"/>
              <a:buChar char="•"/>
            </a:pPr>
            <a:endParaRPr lang="en-GB" altLang="en-US" sz="2000" dirty="0"/>
          </a:p>
          <a:p>
            <a:pPr marL="400050" algn="just">
              <a:buFont typeface="Arial" panose="020B0604020202020204" pitchFamily="34" charset="0"/>
              <a:buChar char="•"/>
            </a:pPr>
            <a:r>
              <a:rPr lang="en-GB" altLang="en-US" sz="2000" dirty="0"/>
              <a:t>Goals for Nov. meeting (agenda in doc. 11-20/1626)</a:t>
            </a:r>
          </a:p>
          <a:p>
            <a:pPr marL="800100" lvl="1" algn="just">
              <a:buFont typeface="Arial" panose="020B0604020202020204" pitchFamily="34" charset="0"/>
              <a:buChar char="•"/>
            </a:pPr>
            <a:r>
              <a:rPr lang="en-GB" altLang="en-US" sz="1800" dirty="0"/>
              <a:t>Review and resolve comments</a:t>
            </a:r>
          </a:p>
          <a:p>
            <a:pPr marL="800100" lvl="1" algn="just">
              <a:buFont typeface="Arial" panose="020B0604020202020204" pitchFamily="34" charset="0"/>
              <a:buChar char="•"/>
            </a:pPr>
            <a:r>
              <a:rPr lang="en-GB" altLang="en-US" sz="1800" dirty="0"/>
              <a:t>MAC proposals </a:t>
            </a:r>
          </a:p>
          <a:p>
            <a:pPr marL="800100" lvl="1" algn="just">
              <a:buFont typeface="Arial" panose="020B0604020202020204" pitchFamily="34" charset="0"/>
              <a:buChar char="•"/>
            </a:pPr>
            <a:endParaRPr lang="en-GB" altLang="en-US" sz="1800" dirty="0"/>
          </a:p>
          <a:p>
            <a:pPr marL="800100" lvl="1" algn="just">
              <a:buFont typeface="Arial" panose="020B0604020202020204" pitchFamily="34" charset="0"/>
              <a:buChar char="•"/>
            </a:pPr>
            <a:endParaRPr lang="en-GB" altLang="en-US" sz="1600" dirty="0"/>
          </a:p>
        </p:txBody>
      </p:sp>
      <p:sp>
        <p:nvSpPr>
          <p:cNvPr id="2" name="Footer Placeholder 1">
            <a:extLst>
              <a:ext uri="{FF2B5EF4-FFF2-40B4-BE49-F238E27FC236}">
                <a16:creationId xmlns:a16="http://schemas.microsoft.com/office/drawing/2014/main" id="{E84BD660-231B-4BD1-8D3F-7C7C6DCBCF38}"/>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0DF9A515-238F-4309-956B-28DFD7E19A20}"/>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7" name="Date Placeholder 6">
            <a:extLst>
              <a:ext uri="{FF2B5EF4-FFF2-40B4-BE49-F238E27FC236}">
                <a16:creationId xmlns:a16="http://schemas.microsoft.com/office/drawing/2014/main" id="{78C29A45-90C5-4493-808F-61EC3812558B}"/>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2715298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1" y="908720"/>
            <a:ext cx="10361084" cy="1065213"/>
          </a:xfrm>
        </p:spPr>
        <p:txBody>
          <a:bodyPr/>
          <a:lstStyle/>
          <a:p>
            <a:r>
              <a:rPr lang="en-US" dirty="0" err="1"/>
              <a:t>TGbc</a:t>
            </a:r>
            <a:r>
              <a:rPr lang="en-US" dirty="0"/>
              <a:t> (</a:t>
            </a:r>
            <a:r>
              <a:rPr lang="en-US" b="0" dirty="0"/>
              <a:t>Broadcast Services)</a:t>
            </a:r>
            <a:br>
              <a:rPr lang="en-US" dirty="0"/>
            </a:br>
            <a:r>
              <a:rPr lang="en-US" dirty="0"/>
              <a:t>Chair: Marc Emmelmann</a:t>
            </a:r>
          </a:p>
        </p:txBody>
      </p:sp>
      <p:sp>
        <p:nvSpPr>
          <p:cNvPr id="3" name="Inhaltsplatzhalter 2"/>
          <p:cNvSpPr>
            <a:spLocks noGrp="1"/>
          </p:cNvSpPr>
          <p:nvPr>
            <p:ph idx="1"/>
          </p:nvPr>
        </p:nvSpPr>
        <p:spPr>
          <a:xfrm>
            <a:off x="914401" y="2340123"/>
            <a:ext cx="10361084" cy="4113213"/>
          </a:xfrm>
        </p:spPr>
        <p:txBody>
          <a:bodyPr/>
          <a:lstStyle/>
          <a:p>
            <a:pPr>
              <a:buFont typeface="Arial"/>
              <a:buChar char="•"/>
            </a:pPr>
            <a:r>
              <a:rPr lang="en-US" dirty="0">
                <a:solidFill>
                  <a:schemeClr val="tx1"/>
                </a:solidFill>
              </a:rPr>
              <a:t>Progress since September 2020:</a:t>
            </a:r>
          </a:p>
          <a:p>
            <a:pPr lvl="1">
              <a:buFont typeface="Arial"/>
              <a:buChar char="•"/>
            </a:pPr>
            <a:r>
              <a:rPr lang="en-US" dirty="0" err="1">
                <a:solidFill>
                  <a:schemeClr val="tx1"/>
                </a:solidFill>
              </a:rPr>
              <a:t>TGbc</a:t>
            </a:r>
            <a:r>
              <a:rPr lang="en-US" dirty="0">
                <a:solidFill>
                  <a:schemeClr val="tx1"/>
                </a:solidFill>
              </a:rPr>
              <a:t> Draft 0.3 created</a:t>
            </a:r>
          </a:p>
          <a:p>
            <a:pPr lvl="2">
              <a:buFont typeface="Arial"/>
              <a:buChar char="•"/>
            </a:pPr>
            <a:r>
              <a:rPr lang="en-US" dirty="0">
                <a:solidFill>
                  <a:schemeClr val="tx1"/>
                </a:solidFill>
              </a:rPr>
              <a:t>All comments from comment collection resolved and incorporated in the draft</a:t>
            </a:r>
          </a:p>
          <a:p>
            <a:pPr lvl="2">
              <a:buFont typeface="Arial"/>
              <a:buChar char="•"/>
            </a:pPr>
            <a:r>
              <a:rPr lang="en-US" dirty="0">
                <a:solidFill>
                  <a:schemeClr val="tx1"/>
                </a:solidFill>
              </a:rPr>
              <a:t>TG-internal review to verify correct implementation of comment resolution</a:t>
            </a:r>
          </a:p>
          <a:p>
            <a:pPr lvl="1">
              <a:buFont typeface="Arial"/>
              <a:buChar char="•"/>
            </a:pPr>
            <a:r>
              <a:rPr lang="en-US" dirty="0">
                <a:solidFill>
                  <a:schemeClr val="tx1"/>
                </a:solidFill>
              </a:rPr>
              <a:t>4 telephone conferences (1-hour each)</a:t>
            </a:r>
          </a:p>
          <a:p>
            <a:pPr lvl="2">
              <a:buFont typeface="Arial"/>
              <a:buChar char="•"/>
            </a:pPr>
            <a:r>
              <a:rPr lang="en-US" dirty="0">
                <a:solidFill>
                  <a:schemeClr val="tx1"/>
                </a:solidFill>
              </a:rPr>
              <a:t>Contributions to Clause 6 of the draft </a:t>
            </a:r>
            <a:br>
              <a:rPr lang="en-US" dirty="0">
                <a:solidFill>
                  <a:schemeClr val="tx1"/>
                </a:solidFill>
              </a:rPr>
            </a:br>
            <a:r>
              <a:rPr lang="en-US" dirty="0">
                <a:solidFill>
                  <a:schemeClr val="tx1"/>
                </a:solidFill>
                <a:sym typeface="Wingdings" pitchFamily="2" charset="2"/>
              </a:rPr>
              <a:t> ready for motion to approve submissions</a:t>
            </a:r>
            <a:endParaRPr lang="en-US" dirty="0">
              <a:solidFill>
                <a:schemeClr val="tx1"/>
              </a:solidFill>
            </a:endParaRPr>
          </a:p>
          <a:p>
            <a:pPr lvl="2">
              <a:buFont typeface="Arial"/>
              <a:buChar char="•"/>
            </a:pPr>
            <a:r>
              <a:rPr lang="en-US" dirty="0">
                <a:solidFill>
                  <a:schemeClr val="tx1"/>
                </a:solidFill>
              </a:rPr>
              <a:t>Contributions for PICS and MIBS section</a:t>
            </a:r>
          </a:p>
          <a:p>
            <a:pPr lvl="2">
              <a:buFont typeface="Arial"/>
              <a:buChar char="•"/>
            </a:pPr>
            <a:endParaRPr lang="en-US" dirty="0">
              <a:solidFill>
                <a:schemeClr val="tx1"/>
              </a:solidFill>
            </a:endParaRPr>
          </a:p>
        </p:txBody>
      </p:sp>
      <p:sp>
        <p:nvSpPr>
          <p:cNvPr id="7" name="Footer Placeholder 6">
            <a:extLst>
              <a:ext uri="{FF2B5EF4-FFF2-40B4-BE49-F238E27FC236}">
                <a16:creationId xmlns:a16="http://schemas.microsoft.com/office/drawing/2014/main" id="{74D9CB20-26EB-44FE-B5C4-A8B7AFF4E871}"/>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BEDBC6E7-6119-4AEA-8F4E-723788EECBA6}"/>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63C207E8-9EB8-479C-A0F7-E1DB81CAD2B6}"/>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549719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1" y="836712"/>
            <a:ext cx="10361084" cy="1065213"/>
          </a:xfrm>
        </p:spPr>
        <p:txBody>
          <a:bodyPr/>
          <a:lstStyle/>
          <a:p>
            <a:r>
              <a:rPr lang="en-US" dirty="0" err="1"/>
              <a:t>TGbc</a:t>
            </a:r>
            <a:r>
              <a:rPr lang="en-US" dirty="0"/>
              <a:t> (</a:t>
            </a:r>
            <a:r>
              <a:rPr lang="en-US" b="0" dirty="0"/>
              <a:t>Broadcast Services)</a:t>
            </a:r>
            <a:br>
              <a:rPr lang="en-US" dirty="0"/>
            </a:br>
            <a:r>
              <a:rPr lang="en-US" dirty="0"/>
              <a:t>Chair: Marc Emmelmann</a:t>
            </a:r>
          </a:p>
        </p:txBody>
      </p:sp>
      <p:sp>
        <p:nvSpPr>
          <p:cNvPr id="3" name="Inhaltsplatzhalter 2"/>
          <p:cNvSpPr>
            <a:spLocks noGrp="1"/>
          </p:cNvSpPr>
          <p:nvPr>
            <p:ph idx="1"/>
          </p:nvPr>
        </p:nvSpPr>
        <p:spPr>
          <a:xfrm>
            <a:off x="914401" y="2124099"/>
            <a:ext cx="10361084" cy="4113213"/>
          </a:xfrm>
        </p:spPr>
        <p:txBody>
          <a:bodyPr/>
          <a:lstStyle/>
          <a:p>
            <a:pPr>
              <a:buFont typeface="Arial"/>
              <a:buChar char="•"/>
            </a:pPr>
            <a:r>
              <a:rPr lang="en-US" dirty="0">
                <a:solidFill>
                  <a:schemeClr val="tx1"/>
                </a:solidFill>
              </a:rPr>
              <a:t>November Goals:</a:t>
            </a:r>
          </a:p>
          <a:p>
            <a:pPr lvl="1">
              <a:buFont typeface="Arial" panose="020B0604020202020204" pitchFamily="34" charset="0"/>
              <a:buChar char="•"/>
            </a:pPr>
            <a:r>
              <a:rPr lang="en-US" dirty="0">
                <a:solidFill>
                  <a:schemeClr val="tx1"/>
                </a:solidFill>
              </a:rPr>
              <a:t>Approval of meeting minutes</a:t>
            </a:r>
          </a:p>
          <a:p>
            <a:pPr lvl="1">
              <a:buFont typeface="Arial" panose="020B0604020202020204" pitchFamily="34" charset="0"/>
              <a:buChar char="•"/>
            </a:pPr>
            <a:r>
              <a:rPr lang="en-US" dirty="0">
                <a:solidFill>
                  <a:schemeClr val="tx1"/>
                </a:solidFill>
              </a:rPr>
              <a:t>Finalize </a:t>
            </a:r>
            <a:r>
              <a:rPr lang="en-US" dirty="0" err="1">
                <a:solidFill>
                  <a:schemeClr val="tx1"/>
                </a:solidFill>
              </a:rPr>
              <a:t>TGbc</a:t>
            </a:r>
            <a:r>
              <a:rPr lang="en-US" dirty="0">
                <a:solidFill>
                  <a:schemeClr val="tx1"/>
                </a:solidFill>
              </a:rPr>
              <a:t> draft to go to WG LB</a:t>
            </a:r>
          </a:p>
          <a:p>
            <a:pPr lvl="2">
              <a:buFont typeface="Arial" panose="020B0604020202020204" pitchFamily="34" charset="0"/>
              <a:buChar char="•"/>
            </a:pPr>
            <a:r>
              <a:rPr lang="en-US" dirty="0">
                <a:solidFill>
                  <a:schemeClr val="tx1"/>
                </a:solidFill>
              </a:rPr>
              <a:t>Motion to approve contributions to </a:t>
            </a:r>
            <a:r>
              <a:rPr lang="en-US" dirty="0" err="1">
                <a:solidFill>
                  <a:schemeClr val="tx1"/>
                </a:solidFill>
              </a:rPr>
              <a:t>Cls</a:t>
            </a:r>
            <a:r>
              <a:rPr lang="en-US" dirty="0">
                <a:solidFill>
                  <a:schemeClr val="tx1"/>
                </a:solidFill>
              </a:rPr>
              <a:t>. 6</a:t>
            </a:r>
          </a:p>
          <a:p>
            <a:pPr lvl="2">
              <a:buFont typeface="Arial" panose="020B0604020202020204" pitchFamily="34" charset="0"/>
              <a:buChar char="•"/>
            </a:pPr>
            <a:r>
              <a:rPr lang="en-US" dirty="0">
                <a:solidFill>
                  <a:schemeClr val="tx1"/>
                </a:solidFill>
              </a:rPr>
              <a:t>Discussion and approval of PICS and MIBS Section</a:t>
            </a:r>
          </a:p>
          <a:p>
            <a:pPr lvl="1">
              <a:buFont typeface="Arial" panose="020B0604020202020204" pitchFamily="34" charset="0"/>
              <a:buChar char="•"/>
            </a:pPr>
            <a:r>
              <a:rPr lang="en-US" dirty="0">
                <a:solidFill>
                  <a:schemeClr val="tx1"/>
                </a:solidFill>
                <a:sym typeface="Wingdings" pitchFamily="2" charset="2"/>
              </a:rPr>
              <a:t>Motion for WG letter ballot</a:t>
            </a:r>
            <a:endParaRPr lang="en-US" dirty="0">
              <a:solidFill>
                <a:schemeClr val="tx1"/>
              </a:solidFill>
            </a:endParaRPr>
          </a:p>
          <a:p>
            <a:pPr>
              <a:buFont typeface="Arial" panose="020B0604020202020204" pitchFamily="34" charset="0"/>
              <a:buChar char="•"/>
            </a:pPr>
            <a:r>
              <a:rPr lang="en-US" dirty="0">
                <a:solidFill>
                  <a:schemeClr val="tx1"/>
                </a:solidFill>
              </a:rPr>
              <a:t>Plans for upcoming telephone conferences</a:t>
            </a:r>
          </a:p>
          <a:p>
            <a:pPr lvl="1">
              <a:buFont typeface="Arial" panose="020B0604020202020204" pitchFamily="34" charset="0"/>
              <a:buChar char="•"/>
            </a:pPr>
            <a:r>
              <a:rPr lang="en-US" dirty="0">
                <a:solidFill>
                  <a:schemeClr val="tx1"/>
                </a:solidFill>
              </a:rPr>
              <a:t>Comment resolution</a:t>
            </a:r>
          </a:p>
          <a:p>
            <a:pPr lvl="1">
              <a:buFont typeface="Arial"/>
              <a:buChar char="•"/>
            </a:pPr>
            <a:endParaRPr lang="en-US" dirty="0"/>
          </a:p>
        </p:txBody>
      </p:sp>
      <p:sp>
        <p:nvSpPr>
          <p:cNvPr id="7" name="Footer Placeholder 6">
            <a:extLst>
              <a:ext uri="{FF2B5EF4-FFF2-40B4-BE49-F238E27FC236}">
                <a16:creationId xmlns:a16="http://schemas.microsoft.com/office/drawing/2014/main" id="{893FCF3A-ACC3-417C-9A3D-0F9B247A1441}"/>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61B28BC4-A78E-42B0-A542-AACEB72C267A}"/>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30DA33DB-F694-4C69-A352-979A1416F373}"/>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423013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1" y="836712"/>
            <a:ext cx="10361084" cy="1065213"/>
          </a:xfrm>
        </p:spPr>
        <p:txBody>
          <a:bodyPr/>
          <a:lstStyle/>
          <a:p>
            <a:r>
              <a:rPr lang="en-US" dirty="0" err="1"/>
              <a:t>TGbc</a:t>
            </a:r>
            <a:r>
              <a:rPr lang="en-US" dirty="0"/>
              <a:t> (</a:t>
            </a:r>
            <a:r>
              <a:rPr lang="en-US" b="0" dirty="0"/>
              <a:t>Broadcast Services)</a:t>
            </a:r>
            <a:br>
              <a:rPr lang="en-US" dirty="0"/>
            </a:br>
            <a:r>
              <a:rPr lang="en-US" dirty="0"/>
              <a:t>Chair: Marc Emmelmann</a:t>
            </a:r>
          </a:p>
        </p:txBody>
      </p:sp>
      <p:sp>
        <p:nvSpPr>
          <p:cNvPr id="3" name="Inhaltsplatzhalter 2"/>
          <p:cNvSpPr>
            <a:spLocks noGrp="1"/>
          </p:cNvSpPr>
          <p:nvPr>
            <p:ph idx="1"/>
          </p:nvPr>
        </p:nvSpPr>
        <p:spPr>
          <a:xfrm>
            <a:off x="914401" y="2124099"/>
            <a:ext cx="10361084" cy="4113213"/>
          </a:xfrm>
        </p:spPr>
        <p:txBody>
          <a:bodyPr/>
          <a:lstStyle/>
          <a:p>
            <a:pPr>
              <a:buFont typeface="Arial"/>
              <a:buChar char="•"/>
            </a:pPr>
            <a:r>
              <a:rPr lang="en-US" dirty="0">
                <a:solidFill>
                  <a:schemeClr val="tx1"/>
                </a:solidFill>
              </a:rPr>
              <a:t>This week 4 Meeting slots:  </a:t>
            </a:r>
          </a:p>
          <a:p>
            <a:pPr lvl="1">
              <a:buFont typeface="Arial"/>
              <a:buChar char="•"/>
            </a:pPr>
            <a:r>
              <a:rPr lang="en-US" dirty="0">
                <a:solidFill>
                  <a:schemeClr val="tx1"/>
                </a:solidFill>
              </a:rPr>
              <a:t>Tue 09:00 – 11:00h</a:t>
            </a:r>
          </a:p>
          <a:p>
            <a:pPr lvl="1">
              <a:buFont typeface="Arial"/>
              <a:buChar char="•"/>
            </a:pPr>
            <a:r>
              <a:rPr lang="en-US" dirty="0">
                <a:solidFill>
                  <a:schemeClr val="tx1"/>
                </a:solidFill>
              </a:rPr>
              <a:t>Tue 11:15 – 13:15h</a:t>
            </a:r>
          </a:p>
          <a:p>
            <a:pPr lvl="1">
              <a:buFont typeface="Arial"/>
              <a:buChar char="•"/>
            </a:pPr>
            <a:r>
              <a:rPr lang="en-US" dirty="0">
                <a:solidFill>
                  <a:schemeClr val="tx1"/>
                </a:solidFill>
              </a:rPr>
              <a:t>Thu 09:00 </a:t>
            </a:r>
            <a:r>
              <a:rPr lang="en-US">
                <a:solidFill>
                  <a:schemeClr val="tx1"/>
                </a:solidFill>
              </a:rPr>
              <a:t>– 11:00h</a:t>
            </a:r>
          </a:p>
          <a:p>
            <a:pPr lvl="1">
              <a:buFont typeface="Arial"/>
              <a:buChar char="•"/>
            </a:pPr>
            <a:endParaRPr lang="en-US" dirty="0">
              <a:solidFill>
                <a:schemeClr val="tx1"/>
              </a:solidFill>
            </a:endParaRPr>
          </a:p>
          <a:p>
            <a:pPr>
              <a:buFont typeface="Arial"/>
              <a:buChar char="•"/>
            </a:pPr>
            <a:r>
              <a:rPr lang="en-US" dirty="0">
                <a:solidFill>
                  <a:schemeClr val="tx1"/>
                </a:solidFill>
              </a:rPr>
              <a:t>Agenda: 11-20/1625</a:t>
            </a:r>
          </a:p>
          <a:p>
            <a:pPr>
              <a:buFont typeface="Arial"/>
              <a:buChar char="•"/>
            </a:pPr>
            <a:endParaRPr lang="en-US" dirty="0">
              <a:solidFill>
                <a:schemeClr val="tx1"/>
              </a:solidFill>
            </a:endParaRPr>
          </a:p>
          <a:p>
            <a:pPr>
              <a:buFont typeface="Arial"/>
              <a:buChar char="•"/>
            </a:pPr>
            <a:r>
              <a:rPr lang="en-US" dirty="0">
                <a:solidFill>
                  <a:schemeClr val="tx1"/>
                </a:solidFill>
              </a:rPr>
              <a:t>Note – </a:t>
            </a:r>
            <a:r>
              <a:rPr lang="en-US" dirty="0" err="1">
                <a:solidFill>
                  <a:schemeClr val="tx1"/>
                </a:solidFill>
              </a:rPr>
              <a:t>TGbc</a:t>
            </a:r>
            <a:r>
              <a:rPr lang="en-US" dirty="0">
                <a:solidFill>
                  <a:schemeClr val="tx1"/>
                </a:solidFill>
              </a:rPr>
              <a:t> Telco Schedule</a:t>
            </a:r>
          </a:p>
          <a:p>
            <a:pPr lvl="1">
              <a:buFont typeface="Arial"/>
              <a:buChar char="•"/>
            </a:pPr>
            <a:r>
              <a:rPr lang="en-US" dirty="0">
                <a:solidFill>
                  <a:schemeClr val="tx1"/>
                </a:solidFill>
              </a:rPr>
              <a:t>Weekly 1-hour </a:t>
            </a:r>
            <a:r>
              <a:rPr lang="en-US" dirty="0" err="1">
                <a:solidFill>
                  <a:schemeClr val="tx1"/>
                </a:solidFill>
              </a:rPr>
              <a:t>telcos</a:t>
            </a:r>
            <a:endParaRPr lang="en-US" dirty="0">
              <a:solidFill>
                <a:schemeClr val="tx1"/>
              </a:solidFill>
            </a:endParaRPr>
          </a:p>
          <a:p>
            <a:pPr lvl="1">
              <a:buFont typeface="Arial"/>
              <a:buChar char="•"/>
            </a:pPr>
            <a:r>
              <a:rPr lang="en-US" dirty="0">
                <a:solidFill>
                  <a:schemeClr val="tx1"/>
                </a:solidFill>
              </a:rPr>
              <a:t>Tuesdays 10:00h – 11:00h ET</a:t>
            </a:r>
          </a:p>
        </p:txBody>
      </p:sp>
      <p:sp>
        <p:nvSpPr>
          <p:cNvPr id="7" name="Footer Placeholder 6">
            <a:extLst>
              <a:ext uri="{FF2B5EF4-FFF2-40B4-BE49-F238E27FC236}">
                <a16:creationId xmlns:a16="http://schemas.microsoft.com/office/drawing/2014/main" id="{10999E0D-4F1C-4460-9968-8B500CB5079D}"/>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65F13DA9-F4AA-44C3-ADB9-A966F66BB37B}"/>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9" name="Date Placeholder 8">
            <a:extLst>
              <a:ext uri="{FF2B5EF4-FFF2-40B4-BE49-F238E27FC236}">
                <a16:creationId xmlns:a16="http://schemas.microsoft.com/office/drawing/2014/main" id="{887BF547-00F0-4607-9C5B-9F410BD9A7B5}"/>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852831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for Nov 2020 Interim</a:t>
            </a:r>
            <a:endParaRPr lang="zh-CN" altLang="en-US" dirty="0"/>
          </a:p>
        </p:txBody>
      </p:sp>
      <p:sp>
        <p:nvSpPr>
          <p:cNvPr id="3" name="内容占位符 2"/>
          <p:cNvSpPr>
            <a:spLocks noGrp="1"/>
          </p:cNvSpPr>
          <p:nvPr>
            <p:ph idx="1"/>
          </p:nvPr>
        </p:nvSpPr>
        <p:spPr>
          <a:xfrm>
            <a:off x="914400" y="1969770"/>
            <a:ext cx="10361295" cy="4084320"/>
          </a:xfrm>
        </p:spPr>
        <p:txBody>
          <a:bodyPr>
            <a:normAutofit fontScale="87500" lnSpcReduction="10000"/>
          </a:bodyPr>
          <a:lstStyle/>
          <a:p>
            <a:pPr algn="just"/>
            <a:r>
              <a:rPr lang="en-GB" altLang="en-US" dirty="0"/>
              <a:t>Since Sep 20</a:t>
            </a:r>
            <a:r>
              <a:rPr lang="en-US" altLang="en-GB" dirty="0"/>
              <a:t>20</a:t>
            </a:r>
            <a:r>
              <a:rPr lang="en-GB" altLang="en-US" dirty="0"/>
              <a:t> </a:t>
            </a:r>
            <a:r>
              <a:rPr lang="en-US" altLang="en-GB" dirty="0"/>
              <a:t>IEEE 802.11 interim </a:t>
            </a:r>
            <a:r>
              <a:rPr lang="en-GB" altLang="en-US" dirty="0"/>
              <a:t>meeting</a:t>
            </a:r>
          </a:p>
          <a:p>
            <a:pPr marL="800100" lvl="1" indent="-342900" algn="just">
              <a:buFontTx/>
              <a:buChar char="-"/>
            </a:pPr>
            <a:r>
              <a:rPr lang="en-US" altLang="en-GB" sz="2100" dirty="0"/>
              <a:t>IEEE P802.11bd D1.0 was generated and uploaded to member area</a:t>
            </a:r>
          </a:p>
          <a:p>
            <a:pPr marL="800100" lvl="1" indent="-342900" algn="just">
              <a:buFontTx/>
              <a:buChar char="-"/>
            </a:pPr>
            <a:r>
              <a:rPr lang="en-US" altLang="en-GB" sz="2100" dirty="0"/>
              <a:t>CA document (11-20/1564r2) was approved for WG LB accompanying 11bd D1.0</a:t>
            </a:r>
          </a:p>
          <a:p>
            <a:pPr marL="800100" lvl="1" indent="-342900" algn="just">
              <a:buFontTx/>
              <a:buChar char="-"/>
            </a:pPr>
            <a:r>
              <a:rPr lang="en-US" altLang="en-GB" sz="2100" dirty="0"/>
              <a:t>WG LB 251 for IEEE P802.11bd D1.0 opened on Oct 19 and will close 30 days later on Nov 18</a:t>
            </a:r>
          </a:p>
          <a:p>
            <a:pPr marL="800100" lvl="1" indent="-342900" algn="just">
              <a:buFontTx/>
              <a:buChar char="-"/>
            </a:pPr>
            <a:r>
              <a:rPr lang="en-US" altLang="en-GB" sz="2100" dirty="0"/>
              <a:t>As per requested by ETSI, a copy of IEEE P802.11bd D1.0 was shared with ETSI TC ITS</a:t>
            </a:r>
          </a:p>
          <a:p>
            <a:pPr marL="800100" lvl="1" indent="-342900" algn="just">
              <a:buFontTx/>
              <a:buChar char="-"/>
            </a:pPr>
            <a:r>
              <a:rPr lang="en-US" altLang="en-GB" sz="2100" dirty="0"/>
              <a:t>The agenda and minutes for teleconference in Oct:</a:t>
            </a:r>
          </a:p>
          <a:p>
            <a:pPr marL="1200150" lvl="2" indent="-342900" algn="just">
              <a:buFontTx/>
              <a:buChar char="-"/>
            </a:pPr>
            <a:r>
              <a:rPr lang="en-US" altLang="en-GB" dirty="0">
                <a:hlinkClick r:id="rId2"/>
              </a:rPr>
              <a:t>https://mentor.ieee.org/802.11/dcn/20/11-20-1561-03-00bd-tgbd-teleconference-agenda-for-oct-2020.pptx</a:t>
            </a:r>
            <a:endParaRPr lang="en-US" altLang="en-GB" dirty="0"/>
          </a:p>
          <a:p>
            <a:pPr marL="1200150" lvl="2" indent="-342900" algn="just">
              <a:buFontTx/>
              <a:buChar char="-"/>
            </a:pPr>
            <a:r>
              <a:rPr lang="en-US" altLang="en-GB" dirty="0">
                <a:hlinkClick r:id="rId3"/>
              </a:rPr>
              <a:t>https://mentor.ieee.org/802.11/dcn/20/11-20-1655-02-00bd-tgbd-october-2020-teleconference-minutes.docx</a:t>
            </a:r>
            <a:endParaRPr lang="en-US" altLang="en-GB" dirty="0"/>
          </a:p>
          <a:p>
            <a:pPr marL="800100" lvl="1" indent="-342900" algn="just">
              <a:buFontTx/>
              <a:buChar char="-"/>
            </a:pPr>
            <a:endParaRPr lang="en-US" altLang="en-GB" dirty="0"/>
          </a:p>
          <a:p>
            <a:pPr marL="57150" indent="0" algn="just"/>
            <a:r>
              <a:rPr lang="en-US" altLang="en-GB" dirty="0"/>
              <a:t>Goal for IEEE 802.11 Nov plenary week: </a:t>
            </a:r>
          </a:p>
          <a:p>
            <a:pPr marL="457200" lvl="1" indent="0" algn="just"/>
            <a:r>
              <a:rPr lang="en-US" altLang="en-GB" dirty="0"/>
              <a:t>- New secretary appointment and future TC plan setup</a:t>
            </a:r>
          </a:p>
          <a:p>
            <a:pPr marL="457200" lvl="1" indent="0" algn="just"/>
            <a:r>
              <a:rPr lang="en-US" altLang="en-GB" dirty="0"/>
              <a:t>- Any new tech submission</a:t>
            </a:r>
          </a:p>
        </p:txBody>
      </p:sp>
      <p:sp>
        <p:nvSpPr>
          <p:cNvPr id="7" name="Footer Placeholder 6">
            <a:extLst>
              <a:ext uri="{FF2B5EF4-FFF2-40B4-BE49-F238E27FC236}">
                <a16:creationId xmlns:a16="http://schemas.microsoft.com/office/drawing/2014/main" id="{D769D702-3E12-4F1E-A628-03E4B3BFC4A7}"/>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50E8B529-CA97-433F-AC3D-C14992321D04}"/>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9" name="Date Placeholder 8">
            <a:extLst>
              <a:ext uri="{FF2B5EF4-FFF2-40B4-BE49-F238E27FC236}">
                <a16:creationId xmlns:a16="http://schemas.microsoft.com/office/drawing/2014/main" id="{5B9B01A8-341A-49A1-89C6-A06A4E369630}"/>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391876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TC Plan for the week</a:t>
            </a:r>
            <a:endParaRPr lang="zh-CN" altLang="en-US" dirty="0"/>
          </a:p>
        </p:txBody>
      </p:sp>
      <p:sp>
        <p:nvSpPr>
          <p:cNvPr id="3" name="内容占位符 2"/>
          <p:cNvSpPr>
            <a:spLocks noGrp="1"/>
          </p:cNvSpPr>
          <p:nvPr>
            <p:ph idx="1"/>
          </p:nvPr>
        </p:nvSpPr>
        <p:spPr>
          <a:xfrm>
            <a:off x="1751543" y="2056607"/>
            <a:ext cx="8686799" cy="4113213"/>
          </a:xfrm>
        </p:spPr>
        <p:txBody>
          <a:bodyPr>
            <a:normAutofit/>
          </a:bodyPr>
          <a:lstStyle/>
          <a:p>
            <a:r>
              <a:rPr lang="en-US" altLang="zh-CN" dirty="0">
                <a:solidFill>
                  <a:srgbClr val="00B050"/>
                </a:solidFill>
                <a:cs typeface="+mn-ea"/>
                <a:sym typeface="+mn-ea"/>
              </a:rPr>
              <a:t>Nov 3</a:t>
            </a:r>
            <a:r>
              <a:rPr lang="en-US" altLang="zh-CN" baseline="30000" dirty="0">
                <a:solidFill>
                  <a:srgbClr val="00B050"/>
                </a:solidFill>
                <a:cs typeface="+mn-ea"/>
                <a:sym typeface="+mn-ea"/>
              </a:rPr>
              <a:t>rd</a:t>
            </a:r>
            <a:r>
              <a:rPr lang="en-US" altLang="zh-CN" dirty="0">
                <a:solidFill>
                  <a:srgbClr val="00B050"/>
                </a:solidFill>
                <a:cs typeface="+mn-ea"/>
                <a:sym typeface="+mn-ea"/>
              </a:rPr>
              <a:t>, 9:00am ~ 11:00 am, ET; </a:t>
            </a:r>
            <a:r>
              <a:rPr lang="en-US" altLang="zh-CN" dirty="0" err="1">
                <a:solidFill>
                  <a:srgbClr val="00B050"/>
                </a:solidFill>
                <a:cs typeface="+mn-ea"/>
                <a:sym typeface="+mn-ea"/>
              </a:rPr>
              <a:t>Webex</a:t>
            </a:r>
            <a:r>
              <a:rPr lang="en-US" altLang="zh-CN" dirty="0">
                <a:solidFill>
                  <a:srgbClr val="00B050"/>
                </a:solidFill>
                <a:cs typeface="+mn-ea"/>
                <a:sym typeface="+mn-ea"/>
              </a:rPr>
              <a:t> (IEEE 802.11 plenary);</a:t>
            </a:r>
          </a:p>
          <a:p>
            <a:r>
              <a:rPr lang="en-US" altLang="zh-CN" dirty="0">
                <a:solidFill>
                  <a:srgbClr val="00B050"/>
                </a:solidFill>
                <a:cs typeface="+mn-ea"/>
                <a:sym typeface="+mn-ea"/>
              </a:rPr>
              <a:t>Nov 6</a:t>
            </a:r>
            <a:r>
              <a:rPr lang="en-US" altLang="zh-CN" baseline="30000" dirty="0">
                <a:solidFill>
                  <a:srgbClr val="00B050"/>
                </a:solidFill>
                <a:cs typeface="+mn-ea"/>
                <a:sym typeface="+mn-ea"/>
              </a:rPr>
              <a:t>th</a:t>
            </a:r>
            <a:r>
              <a:rPr lang="en-US" altLang="zh-CN" dirty="0">
                <a:solidFill>
                  <a:srgbClr val="00B050"/>
                </a:solidFill>
                <a:cs typeface="+mn-ea"/>
                <a:sym typeface="+mn-ea"/>
              </a:rPr>
              <a:t>, 9:00am ~ 11:00 am, ET; </a:t>
            </a:r>
            <a:r>
              <a:rPr lang="en-US" altLang="zh-CN" dirty="0" err="1">
                <a:solidFill>
                  <a:srgbClr val="00B050"/>
                </a:solidFill>
                <a:cs typeface="+mn-ea"/>
                <a:sym typeface="+mn-ea"/>
              </a:rPr>
              <a:t>Webex</a:t>
            </a:r>
            <a:r>
              <a:rPr lang="en-US" altLang="zh-CN" dirty="0">
                <a:solidFill>
                  <a:srgbClr val="00B050"/>
                </a:solidFill>
                <a:cs typeface="+mn-ea"/>
                <a:sym typeface="+mn-ea"/>
              </a:rPr>
              <a:t> (IEEE 802.11 plenary).</a:t>
            </a:r>
          </a:p>
          <a:p>
            <a:endParaRPr lang="zh-CN" altLang="en-US" dirty="0"/>
          </a:p>
        </p:txBody>
      </p:sp>
      <p:sp>
        <p:nvSpPr>
          <p:cNvPr id="6" name="Footer Placeholder 5">
            <a:extLst>
              <a:ext uri="{FF2B5EF4-FFF2-40B4-BE49-F238E27FC236}">
                <a16:creationId xmlns:a16="http://schemas.microsoft.com/office/drawing/2014/main" id="{E214FA75-6777-42F6-B214-F3BDB85AC91F}"/>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0AF2BFE0-212C-4870-8E30-E0AE62FCCD97}"/>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9" name="Date Placeholder 8">
            <a:extLst>
              <a:ext uri="{FF2B5EF4-FFF2-40B4-BE49-F238E27FC236}">
                <a16:creationId xmlns:a16="http://schemas.microsoft.com/office/drawing/2014/main" id="{EC4F5F58-C4A8-4D7D-AB7F-ED9357E2E447}"/>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995171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Progress Documents</a:t>
            </a:r>
            <a:endParaRPr lang="zh-CN" altLang="en-US" dirty="0"/>
          </a:p>
        </p:txBody>
      </p:sp>
      <p:graphicFrame>
        <p:nvGraphicFramePr>
          <p:cNvPr id="8" name="表格 7"/>
          <p:cNvGraphicFramePr>
            <a:graphicFrameLocks noGrp="1"/>
          </p:cNvGraphicFramePr>
          <p:nvPr/>
        </p:nvGraphicFramePr>
        <p:xfrm>
          <a:off x="1752714" y="2133634"/>
          <a:ext cx="8610374" cy="3931920"/>
        </p:xfrm>
        <a:graphic>
          <a:graphicData uri="http://schemas.openxmlformats.org/drawingml/2006/table">
            <a:tbl>
              <a:tblPr firstRow="1" bandRow="1">
                <a:tableStyleId>{5C22544A-7EE6-4342-B048-85BDC9FD1C3A}</a:tableStyleId>
              </a:tblPr>
              <a:tblGrid>
                <a:gridCol w="3124118">
                  <a:extLst>
                    <a:ext uri="{9D8B030D-6E8A-4147-A177-3AD203B41FA5}">
                      <a16:colId xmlns:a16="http://schemas.microsoft.com/office/drawing/2014/main" val="20000"/>
                    </a:ext>
                  </a:extLst>
                </a:gridCol>
                <a:gridCol w="5486256">
                  <a:extLst>
                    <a:ext uri="{9D8B030D-6E8A-4147-A177-3AD203B41FA5}">
                      <a16:colId xmlns:a16="http://schemas.microsoft.com/office/drawing/2014/main" val="20001"/>
                    </a:ext>
                  </a:extLst>
                </a:gridCol>
              </a:tblGrid>
              <a:tr h="192026">
                <a:tc>
                  <a:txBody>
                    <a:bodyPr/>
                    <a:lstStyle/>
                    <a:p>
                      <a:r>
                        <a:rPr lang="en-US" altLang="zh-CN" sz="1800" dirty="0"/>
                        <a:t>TG Documents</a:t>
                      </a:r>
                    </a:p>
                  </a:txBody>
                  <a:tcPr/>
                </a:tc>
                <a:tc>
                  <a:txBody>
                    <a:bodyPr/>
                    <a:lstStyle/>
                    <a:p>
                      <a:r>
                        <a:rPr lang="en-US" altLang="zh-CN" sz="1800" dirty="0"/>
                        <a:t>Latest</a:t>
                      </a:r>
                      <a:r>
                        <a:rPr lang="en-US" altLang="zh-CN" sz="1800" baseline="0" dirty="0"/>
                        <a:t> Revision</a:t>
                      </a:r>
                      <a:endParaRPr lang="en-US" altLang="zh-CN" sz="1800" dirty="0"/>
                    </a:p>
                  </a:txBody>
                  <a:tcPr/>
                </a:tc>
                <a:extLst>
                  <a:ext uri="{0D108BD9-81ED-4DB2-BD59-A6C34878D82A}">
                    <a16:rowId xmlns:a16="http://schemas.microsoft.com/office/drawing/2014/main" val="10000"/>
                  </a:ext>
                </a:extLst>
              </a:tr>
              <a:tr h="160355">
                <a:tc>
                  <a:txBody>
                    <a:bodyPr/>
                    <a:lstStyle/>
                    <a:p>
                      <a:r>
                        <a:rPr lang="en-US" altLang="zh-CN" sz="1200" dirty="0"/>
                        <a:t>Definition and requirements</a:t>
                      </a:r>
                    </a:p>
                  </a:txBody>
                  <a:tcPr/>
                </a:tc>
                <a:tc>
                  <a:txBody>
                    <a:bodyPr/>
                    <a:lstStyle/>
                    <a:p>
                      <a:r>
                        <a:rPr lang="en-US" altLang="zh-CN" sz="1200" dirty="0"/>
                        <a:t>11-19/0202r1</a:t>
                      </a:r>
                    </a:p>
                  </a:txBody>
                  <a:tcPr/>
                </a:tc>
                <a:extLst>
                  <a:ext uri="{0D108BD9-81ED-4DB2-BD59-A6C34878D82A}">
                    <a16:rowId xmlns:a16="http://schemas.microsoft.com/office/drawing/2014/main" val="10001"/>
                  </a:ext>
                </a:extLst>
              </a:tr>
              <a:tr h="160689">
                <a:tc>
                  <a:txBody>
                    <a:bodyPr/>
                    <a:lstStyle/>
                    <a:p>
                      <a:r>
                        <a:rPr lang="en-US" altLang="zh-CN" sz="1200" dirty="0"/>
                        <a:t>Selection Procedure document</a:t>
                      </a:r>
                    </a:p>
                  </a:txBody>
                  <a:tcPr/>
                </a:tc>
                <a:tc>
                  <a:txBody>
                    <a:bodyPr/>
                    <a:lstStyle/>
                    <a:p>
                      <a:r>
                        <a:rPr lang="en-US" altLang="zh-CN" sz="1200" dirty="0">
                          <a:solidFill>
                            <a:schemeClr val="tx1"/>
                          </a:solidFill>
                        </a:rPr>
                        <a:t>11-19/0030r6</a:t>
                      </a:r>
                    </a:p>
                  </a:txBody>
                  <a:tcPr/>
                </a:tc>
                <a:extLst>
                  <a:ext uri="{0D108BD9-81ED-4DB2-BD59-A6C34878D82A}">
                    <a16:rowId xmlns:a16="http://schemas.microsoft.com/office/drawing/2014/main" val="10002"/>
                  </a:ext>
                </a:extLst>
              </a:tr>
              <a:tr h="160355">
                <a:tc>
                  <a:txBody>
                    <a:bodyPr/>
                    <a:lstStyle/>
                    <a:p>
                      <a:r>
                        <a:rPr lang="en-US" altLang="zh-CN" sz="1200" dirty="0"/>
                        <a:t>Functional Requirement document</a:t>
                      </a:r>
                    </a:p>
                  </a:txBody>
                  <a:tcPr/>
                </a:tc>
                <a:tc>
                  <a:txBody>
                    <a:bodyPr/>
                    <a:lstStyle/>
                    <a:p>
                      <a:r>
                        <a:rPr lang="en-US" altLang="zh-CN" sz="1200" dirty="0">
                          <a:solidFill>
                            <a:schemeClr val="tx1"/>
                          </a:solidFill>
                        </a:rPr>
                        <a:t>11-19/0495r3</a:t>
                      </a:r>
                    </a:p>
                  </a:txBody>
                  <a:tcPr/>
                </a:tc>
                <a:extLst>
                  <a:ext uri="{0D108BD9-81ED-4DB2-BD59-A6C34878D82A}">
                    <a16:rowId xmlns:a16="http://schemas.microsoft.com/office/drawing/2014/main" val="10003"/>
                  </a:ext>
                </a:extLst>
              </a:tr>
              <a:tr h="160355">
                <a:tc>
                  <a:txBody>
                    <a:bodyPr/>
                    <a:lstStyle/>
                    <a:p>
                      <a:r>
                        <a:rPr lang="en-US" altLang="zh-CN" sz="1200" dirty="0"/>
                        <a:t>Spec Framework document</a:t>
                      </a:r>
                    </a:p>
                  </a:txBody>
                  <a:tcPr/>
                </a:tc>
                <a:tc>
                  <a:txBody>
                    <a:bodyPr/>
                    <a:lstStyle/>
                    <a:p>
                      <a:r>
                        <a:rPr lang="en-US" altLang="zh-CN" sz="1200" dirty="0">
                          <a:solidFill>
                            <a:schemeClr val="tx1"/>
                          </a:solidFill>
                        </a:rPr>
                        <a:t>11-19/0497r7</a:t>
                      </a:r>
                    </a:p>
                  </a:txBody>
                  <a:tcPr/>
                </a:tc>
                <a:extLst>
                  <a:ext uri="{0D108BD9-81ED-4DB2-BD59-A6C34878D82A}">
                    <a16:rowId xmlns:a16="http://schemas.microsoft.com/office/drawing/2014/main" val="10004"/>
                  </a:ext>
                </a:extLst>
              </a:tr>
              <a:tr h="160689">
                <a:tc>
                  <a:txBody>
                    <a:bodyPr/>
                    <a:lstStyle/>
                    <a:p>
                      <a:r>
                        <a:rPr lang="en-US" altLang="zh-CN" sz="1200" dirty="0"/>
                        <a:t>Liaison response to IEEE VT/ITS</a:t>
                      </a:r>
                      <a:r>
                        <a:rPr lang="en-US" altLang="zh-CN" sz="1200" baseline="0" dirty="0"/>
                        <a:t> 1609 WG</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11-19/0437r3</a:t>
                      </a:r>
                    </a:p>
                  </a:txBody>
                  <a:tcPr/>
                </a:tc>
                <a:extLst>
                  <a:ext uri="{0D108BD9-81ED-4DB2-BD59-A6C34878D82A}">
                    <a16:rowId xmlns:a16="http://schemas.microsoft.com/office/drawing/2014/main" val="10005"/>
                  </a:ext>
                </a:extLst>
              </a:tr>
              <a:tr h="160355">
                <a:tc>
                  <a:txBody>
                    <a:bodyPr/>
                    <a:lstStyle/>
                    <a:p>
                      <a:r>
                        <a:rPr lang="en-US" altLang="zh-CN" sz="1200" dirty="0"/>
                        <a:t>Liaison response</a:t>
                      </a:r>
                      <a:r>
                        <a:rPr lang="en-US" altLang="zh-CN" sz="1200" baseline="0" dirty="0"/>
                        <a:t> to ITU-T CITS</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11-19/0843r0</a:t>
                      </a:r>
                    </a:p>
                  </a:txBody>
                  <a:tcPr/>
                </a:tc>
                <a:extLst>
                  <a:ext uri="{0D108BD9-81ED-4DB2-BD59-A6C34878D82A}">
                    <a16:rowId xmlns:a16="http://schemas.microsoft.com/office/drawing/2014/main" val="10006"/>
                  </a:ext>
                </a:extLst>
              </a:tr>
              <a:tr h="160689">
                <a:tc>
                  <a:txBody>
                    <a:bodyPr/>
                    <a:lstStyle/>
                    <a:p>
                      <a:r>
                        <a:rPr lang="en-US" altLang="zh-CN" sz="1200" dirty="0" err="1"/>
                        <a:t>TBbd</a:t>
                      </a:r>
                      <a:r>
                        <a:rPr lang="en-US" altLang="zh-CN" sz="1200" baseline="0" dirty="0"/>
                        <a:t> FRD/SFD Motion Booklet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11-19/0514r14</a:t>
                      </a:r>
                    </a:p>
                  </a:txBody>
                  <a:tcPr/>
                </a:tc>
                <a:extLst>
                  <a:ext uri="{0D108BD9-81ED-4DB2-BD59-A6C34878D82A}">
                    <a16:rowId xmlns:a16="http://schemas.microsoft.com/office/drawing/2014/main" val="10007"/>
                  </a:ext>
                </a:extLst>
              </a:tr>
              <a:tr h="160355">
                <a:tc>
                  <a:txBody>
                    <a:bodyPr/>
                    <a:lstStyle/>
                    <a:p>
                      <a:r>
                        <a:rPr lang="en-US" altLang="zh-CN" sz="1200" dirty="0" err="1"/>
                        <a:t>TGbd</a:t>
                      </a:r>
                      <a:r>
                        <a:rPr lang="en-US" altLang="zh-CN" sz="1200" dirty="0"/>
                        <a:t> Use Case</a:t>
                      </a:r>
                      <a:r>
                        <a:rPr lang="en-US" altLang="zh-CN" sz="1200" baseline="0" dirty="0"/>
                        <a:t> document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11-19/1342r1</a:t>
                      </a:r>
                    </a:p>
                  </a:txBody>
                  <a:tcPr/>
                </a:tc>
                <a:extLst>
                  <a:ext uri="{0D108BD9-81ED-4DB2-BD59-A6C34878D82A}">
                    <a16:rowId xmlns:a16="http://schemas.microsoft.com/office/drawing/2014/main" val="10008"/>
                  </a:ext>
                </a:extLst>
              </a:tr>
              <a:tr h="160355">
                <a:tc>
                  <a:txBody>
                    <a:bodyPr/>
                    <a:lstStyle/>
                    <a:p>
                      <a:pPr>
                        <a:buNone/>
                      </a:pPr>
                      <a:r>
                        <a:rPr lang="en-US" altLang="zh-CN" sz="1200" dirty="0"/>
                        <a:t>Teleconference Agenda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sym typeface="+mn-ea"/>
                        </a:rPr>
                        <a:t>11-20/0774r10, </a:t>
                      </a:r>
                      <a:r>
                        <a:rPr lang="en-US" altLang="zh-CN" sz="1200" dirty="0">
                          <a:solidFill>
                            <a:schemeClr val="tx1"/>
                          </a:solidFill>
                        </a:rPr>
                        <a:t>11-20/1164r7, 11-20/1352r9, </a:t>
                      </a:r>
                      <a:r>
                        <a:rPr lang="en-US" altLang="zh-CN" sz="1200" dirty="0">
                          <a:solidFill>
                            <a:srgbClr val="0070C0"/>
                          </a:solidFill>
                        </a:rPr>
                        <a:t>11-20/1561r3</a:t>
                      </a:r>
                      <a:endParaRPr lang="en-US" altLang="zh-CN" sz="1200" dirty="0">
                        <a:solidFill>
                          <a:srgbClr val="0070C0"/>
                        </a:solidFill>
                        <a:sym typeface="+mn-ea"/>
                      </a:endParaRPr>
                    </a:p>
                  </a:txBody>
                  <a:tcPr/>
                </a:tc>
                <a:extLst>
                  <a:ext uri="{0D108BD9-81ED-4DB2-BD59-A6C34878D82A}">
                    <a16:rowId xmlns:a16="http://schemas.microsoft.com/office/drawing/2014/main" val="10009"/>
                  </a:ext>
                </a:extLst>
              </a:tr>
              <a:tr h="160355">
                <a:tc>
                  <a:txBody>
                    <a:bodyPr/>
                    <a:lstStyle/>
                    <a:p>
                      <a:r>
                        <a:rPr lang="en-US" altLang="zh-CN" sz="1200" dirty="0"/>
                        <a:t>Teleconference Minutes</a:t>
                      </a:r>
                    </a:p>
                  </a:txBody>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11-20/0276r11, 11-20/1105r8, 11-20/1489r1, </a:t>
                      </a:r>
                      <a:r>
                        <a:rPr lang="en-US" altLang="zh-CN" sz="1200" dirty="0">
                          <a:solidFill>
                            <a:srgbClr val="0070C0"/>
                          </a:solidFill>
                          <a:sym typeface="+mn-ea"/>
                        </a:rPr>
                        <a:t>11-20/1655r2</a:t>
                      </a:r>
                    </a:p>
                  </a:txBody>
                  <a:tcPr/>
                </a:tc>
                <a:extLst>
                  <a:ext uri="{0D108BD9-81ED-4DB2-BD59-A6C34878D82A}">
                    <a16:rowId xmlns:a16="http://schemas.microsoft.com/office/drawing/2014/main" val="10010"/>
                  </a:ext>
                </a:extLst>
              </a:tr>
              <a:tr h="160355">
                <a:tc>
                  <a:txBody>
                    <a:bodyPr/>
                    <a:lstStyle/>
                    <a:p>
                      <a:pPr>
                        <a:buNone/>
                      </a:pPr>
                      <a:r>
                        <a:rPr lang="en-US" altLang="zh-CN" sz="1200" dirty="0"/>
                        <a:t>Tech Editor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11-19/2045r7</a:t>
                      </a:r>
                    </a:p>
                  </a:txBody>
                  <a:tcPr/>
                </a:tc>
                <a:extLst>
                  <a:ext uri="{0D108BD9-81ED-4DB2-BD59-A6C34878D82A}">
                    <a16:rowId xmlns:a16="http://schemas.microsoft.com/office/drawing/2014/main" val="10011"/>
                  </a:ext>
                </a:extLst>
              </a:tr>
              <a:tr h="160689">
                <a:tc>
                  <a:txBody>
                    <a:bodyPr/>
                    <a:lstStyle/>
                    <a:p>
                      <a:pPr>
                        <a:buNone/>
                      </a:pPr>
                      <a:r>
                        <a:rPr lang="en-US" altLang="zh-CN" sz="1200" dirty="0"/>
                        <a:t>Comment Database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11-20/0701r7 (D0.3)</a:t>
                      </a:r>
                    </a:p>
                  </a:txBody>
                  <a:tcPr/>
                </a:tc>
                <a:extLst>
                  <a:ext uri="{0D108BD9-81ED-4DB2-BD59-A6C34878D82A}">
                    <a16:rowId xmlns:a16="http://schemas.microsoft.com/office/drawing/2014/main" val="10012"/>
                  </a:ext>
                </a:extLst>
              </a:tr>
              <a:tr h="160689">
                <a:tc>
                  <a:txBody>
                    <a:bodyPr/>
                    <a:lstStyle/>
                    <a:p>
                      <a:pPr>
                        <a:buNone/>
                      </a:pPr>
                      <a:r>
                        <a:rPr lang="en-US" altLang="zh-CN" sz="1200" dirty="0">
                          <a:solidFill>
                            <a:srgbClr val="0070C0"/>
                          </a:solidFill>
                        </a:rPr>
                        <a:t>Coexistence</a:t>
                      </a:r>
                      <a:r>
                        <a:rPr lang="en-US" altLang="zh-CN" sz="1200" baseline="0" dirty="0">
                          <a:solidFill>
                            <a:srgbClr val="0070C0"/>
                          </a:solidFill>
                        </a:rPr>
                        <a:t> Assurance Document</a:t>
                      </a:r>
                      <a:endParaRPr lang="en-US" altLang="zh-CN" sz="1200" dirty="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0070C0"/>
                          </a:solidFill>
                        </a:rPr>
                        <a:t>11-20/1564r2</a:t>
                      </a:r>
                    </a:p>
                  </a:txBody>
                  <a:tcPr/>
                </a:tc>
                <a:extLst>
                  <a:ext uri="{0D108BD9-81ED-4DB2-BD59-A6C34878D82A}">
                    <a16:rowId xmlns:a16="http://schemas.microsoft.com/office/drawing/2014/main" val="10013"/>
                  </a:ext>
                </a:extLst>
              </a:tr>
            </a:tbl>
          </a:graphicData>
        </a:graphic>
      </p:graphicFrame>
      <p:sp>
        <p:nvSpPr>
          <p:cNvPr id="3" name="Footer Placeholder 2">
            <a:extLst>
              <a:ext uri="{FF2B5EF4-FFF2-40B4-BE49-F238E27FC236}">
                <a16:creationId xmlns:a16="http://schemas.microsoft.com/office/drawing/2014/main" id="{45204F28-1E72-4C7F-80BA-8750CD30CC44}"/>
              </a:ext>
            </a:extLst>
          </p:cNvPr>
          <p:cNvSpPr>
            <a:spLocks noGrp="1"/>
          </p:cNvSpPr>
          <p:nvPr>
            <p:ph type="ftr" idx="14"/>
          </p:nvPr>
        </p:nvSpPr>
        <p:spPr/>
        <p:txBody>
          <a:bodyPr/>
          <a:lstStyle/>
          <a:p>
            <a:r>
              <a:rPr lang="en-GB"/>
              <a:t>Bo Sun, ZTE Corporation</a:t>
            </a:r>
            <a:endParaRPr lang="en-GB" dirty="0"/>
          </a:p>
        </p:txBody>
      </p:sp>
      <p:sp>
        <p:nvSpPr>
          <p:cNvPr id="6" name="Slide Number Placeholder 5">
            <a:extLst>
              <a:ext uri="{FF2B5EF4-FFF2-40B4-BE49-F238E27FC236}">
                <a16:creationId xmlns:a16="http://schemas.microsoft.com/office/drawing/2014/main" id="{36912EDB-7FCA-4CC0-9795-48C1EF4B7144}"/>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7" name="Date Placeholder 6">
            <a:extLst>
              <a:ext uri="{FF2B5EF4-FFF2-40B4-BE49-F238E27FC236}">
                <a16:creationId xmlns:a16="http://schemas.microsoft.com/office/drawing/2014/main" id="{707F3D23-8784-45A7-955E-FC47A7C0D7B5}"/>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246941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Timeline</a:t>
            </a:r>
            <a:endParaRPr lang="zh-CN" altLang="en-US" dirty="0"/>
          </a:p>
        </p:txBody>
      </p:sp>
      <p:sp>
        <p:nvSpPr>
          <p:cNvPr id="7" name="文本占位符 2"/>
          <p:cNvSpPr txBox="1">
            <a:spLocks/>
          </p:cNvSpPr>
          <p:nvPr/>
        </p:nvSpPr>
        <p:spPr bwMode="auto">
          <a:xfrm>
            <a:off x="2447290" y="1966595"/>
            <a:ext cx="7296150" cy="4443095"/>
          </a:xfrm>
          <a:prstGeom prst="rect">
            <a:avLst/>
          </a:prstGeom>
          <a:noFill/>
          <a:ln w="9525">
            <a:noFill/>
            <a:round/>
          </a:ln>
          <a:effectLst/>
        </p:spPr>
        <p:txBody>
          <a:bodyPr vert="horz" wrap="square" lIns="92160" tIns="46080" rIns="92160" bIns="46080" numCol="1" anchor="t" anchorCtr="0" compatLnSpc="1"/>
          <a:lstStyle>
            <a:lvl1pPr marL="342900" indent="-342900" algn="l" defTabSz="449580" rtl="0" eaLnBrk="1" fontAlgn="base" hangingPunct="1">
              <a:spcBef>
                <a:spcPts val="600"/>
              </a:spcBef>
              <a:spcAft>
                <a:spcPct val="0"/>
              </a:spcAft>
              <a:buClr>
                <a:srgbClr val="000000"/>
              </a:buClr>
              <a:buSzPct val="100000"/>
              <a:buFont typeface="Times New Roman" panose="02020603050405020304" pitchFamily="18" charset="0"/>
              <a:defRPr sz="2400" b="1">
                <a:solidFill>
                  <a:srgbClr val="000000"/>
                </a:solidFill>
                <a:latin typeface="+mn-lt"/>
                <a:ea typeface="+mn-ea"/>
                <a:cs typeface="+mn-cs"/>
              </a:defRPr>
            </a:lvl1pPr>
            <a:lvl2pPr marL="742950" indent="-285750" algn="l" defTabSz="449580" rtl="0" eaLnBrk="1" fontAlgn="base" hangingPunct="1">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580" rtl="0" eaLnBrk="1" fontAlgn="base" hangingPunct="1">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6002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4pPr>
            <a:lvl5pPr marL="20574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5pPr>
            <a:lvl6pPr marL="25146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6pPr>
            <a:lvl7pPr marL="29718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7pPr>
            <a:lvl8pPr marL="34290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8pPr>
            <a:lvl9pPr marL="38862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9pPr>
          </a:lstStyle>
          <a:p>
            <a:pPr lvl="1" defTabSz="337185">
              <a:buFont typeface="Arial" panose="020B0604020202020204" pitchFamily="34" charset="0"/>
              <a:buChar char="•"/>
              <a:defRPr/>
            </a:pPr>
            <a:r>
              <a:rPr lang="en-US" altLang="en-US" kern="0" dirty="0">
                <a:solidFill>
                  <a:srgbClr val="00B050"/>
                </a:solidFill>
                <a:sym typeface="+mn-ea"/>
              </a:rPr>
              <a:t>PAR approved							Dec 2018</a:t>
            </a:r>
            <a:endParaRPr lang="en-US" altLang="en-US" kern="0" dirty="0">
              <a:solidFill>
                <a:srgbClr val="00B050"/>
              </a:solidFill>
            </a:endParaRPr>
          </a:p>
          <a:p>
            <a:pPr lvl="1" defTabSz="337185">
              <a:buFont typeface="Arial" panose="020B0604020202020204" pitchFamily="34" charset="0"/>
              <a:buChar char="•"/>
              <a:defRPr/>
            </a:pPr>
            <a:r>
              <a:rPr lang="en-US" altLang="en-US" kern="0" dirty="0">
                <a:solidFill>
                  <a:srgbClr val="00B050"/>
                </a:solidFill>
                <a:sym typeface="+mn-ea"/>
              </a:rPr>
              <a:t>First TG meeting						Jan 2019</a:t>
            </a:r>
            <a:endParaRPr lang="en-US" altLang="en-US" kern="0" dirty="0">
              <a:solidFill>
                <a:srgbClr val="00B050"/>
              </a:solidFill>
            </a:endParaRPr>
          </a:p>
          <a:p>
            <a:pPr lvl="1" defTabSz="337185">
              <a:buFont typeface="Arial" panose="020B0604020202020204" pitchFamily="34" charset="0"/>
              <a:buChar char="•"/>
              <a:defRPr/>
            </a:pPr>
            <a:r>
              <a:rPr lang="en-US" altLang="en-US" kern="0" dirty="0">
                <a:solidFill>
                  <a:srgbClr val="00B050"/>
                </a:solidFill>
                <a:sym typeface="+mn-ea"/>
              </a:rPr>
              <a:t>D0.1 										</a:t>
            </a:r>
            <a:r>
              <a:rPr lang="en-US" altLang="en-US" kern="0" dirty="0">
                <a:solidFill>
                  <a:srgbClr val="00B050"/>
                </a:solidFill>
                <a:sym typeface="Wingdings" panose="05000000000000000000" pitchFamily="2" charset="2"/>
              </a:rPr>
              <a:t>Nov 2019</a:t>
            </a:r>
            <a:endParaRPr lang="en-US" altLang="en-US" kern="0" dirty="0">
              <a:solidFill>
                <a:srgbClr val="00B050"/>
              </a:solidFill>
            </a:endParaRPr>
          </a:p>
          <a:p>
            <a:pPr lvl="1" defTabSz="337185">
              <a:buFont typeface="Arial" panose="020B0604020202020204" pitchFamily="34" charset="0"/>
              <a:buChar char="•"/>
              <a:defRPr/>
            </a:pPr>
            <a:r>
              <a:rPr lang="en-US" altLang="en-US" kern="0" dirty="0">
                <a:solidFill>
                  <a:schemeClr val="tx1"/>
                </a:solidFill>
                <a:sym typeface="+mn-ea"/>
              </a:rPr>
              <a:t>D1.0 Letter Ballot						</a:t>
            </a:r>
            <a:r>
              <a:rPr lang="en-US" altLang="en-US" kern="0" dirty="0">
                <a:solidFill>
                  <a:srgbClr val="FF0000"/>
                </a:solidFill>
                <a:cs typeface="+mn-ea"/>
                <a:sym typeface="Wingdings" panose="05000000000000000000" pitchFamily="2" charset="2"/>
              </a:rPr>
              <a:t>Sep 2020  Oct 2020</a:t>
            </a:r>
            <a:endParaRPr lang="en-US" altLang="en-US" kern="0" dirty="0">
              <a:solidFill>
                <a:srgbClr val="FF0000"/>
              </a:solidFill>
              <a:cs typeface="+mn-ea"/>
            </a:endParaRPr>
          </a:p>
          <a:p>
            <a:pPr lvl="1" defTabSz="337185">
              <a:buFont typeface="Arial" panose="020B0604020202020204" pitchFamily="34" charset="0"/>
              <a:buChar char="•"/>
              <a:defRPr/>
            </a:pPr>
            <a:r>
              <a:rPr lang="en-US" altLang="en-US" kern="0" dirty="0">
                <a:solidFill>
                  <a:schemeClr val="tx1"/>
                </a:solidFill>
                <a:sym typeface="+mn-ea"/>
              </a:rPr>
              <a:t>D2.0 LB recirculation					</a:t>
            </a:r>
            <a:r>
              <a:rPr lang="en-US" altLang="en-US" kern="0" dirty="0">
                <a:solidFill>
                  <a:schemeClr val="tx1"/>
                </a:solidFill>
                <a:cs typeface="+mn-ea"/>
                <a:sym typeface="Wingdings" panose="05000000000000000000" pitchFamily="2" charset="2"/>
              </a:rPr>
              <a:t>Jan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Form Sponsor Ballot Pool			</a:t>
            </a:r>
            <a:r>
              <a:rPr lang="en-US" altLang="en-US" kern="0" dirty="0">
                <a:solidFill>
                  <a:schemeClr val="tx1"/>
                </a:solidFill>
                <a:cs typeface="+mn-ea"/>
                <a:sym typeface="Wingdings" panose="05000000000000000000" pitchFamily="2" charset="2"/>
              </a:rPr>
              <a:t>Mar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D3.0 LB recirculation					</a:t>
            </a:r>
            <a:r>
              <a:rPr lang="en-US" altLang="en-US" kern="0" dirty="0">
                <a:solidFill>
                  <a:schemeClr val="tx1"/>
                </a:solidFill>
                <a:cs typeface="+mn-ea"/>
                <a:sym typeface="Wingdings" panose="05000000000000000000" pitchFamily="2" charset="2"/>
              </a:rPr>
              <a:t>Mar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D3.0 unchanged recirculation 		</a:t>
            </a:r>
            <a:r>
              <a:rPr lang="en-US" altLang="en-US" kern="0" dirty="0">
                <a:solidFill>
                  <a:schemeClr val="tx1"/>
                </a:solidFill>
                <a:cs typeface="+mn-ea"/>
                <a:sym typeface="Wingdings" panose="05000000000000000000" pitchFamily="2" charset="2"/>
              </a:rPr>
              <a:t>May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Initial Sponsor Ballot (D4.0)			</a:t>
            </a:r>
            <a:r>
              <a:rPr lang="en-US" altLang="en-US" kern="0" dirty="0">
                <a:solidFill>
                  <a:schemeClr val="tx1"/>
                </a:solidFill>
                <a:cs typeface="+mn-ea"/>
                <a:sym typeface="Wingdings" panose="05000000000000000000" pitchFamily="2" charset="2"/>
              </a:rPr>
              <a:t>Jul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Final 802.11 WG approval			</a:t>
            </a:r>
            <a:r>
              <a:rPr lang="en-US" altLang="en-US" kern="0" dirty="0">
                <a:solidFill>
                  <a:schemeClr val="tx1"/>
                </a:solidFill>
                <a:cs typeface="+mn-ea"/>
                <a:sym typeface="Wingdings" panose="05000000000000000000" pitchFamily="2" charset="2"/>
              </a:rPr>
              <a:t>May 2022</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802 EC approval						</a:t>
            </a:r>
            <a:r>
              <a:rPr lang="en-US" altLang="en-US" kern="0" dirty="0">
                <a:solidFill>
                  <a:schemeClr val="tx1"/>
                </a:solidFill>
                <a:cs typeface="+mn-ea"/>
                <a:sym typeface="Wingdings" panose="05000000000000000000" pitchFamily="2" charset="2"/>
              </a:rPr>
              <a:t>May 2022</a:t>
            </a:r>
            <a:endParaRPr lang="en-US" altLang="en-US" kern="0" dirty="0">
              <a:solidFill>
                <a:schemeClr val="tx1"/>
              </a:solidFill>
            </a:endParaRPr>
          </a:p>
          <a:p>
            <a:pPr lvl="1" defTabSz="337185">
              <a:buFont typeface="Arial" panose="020B0604020202020204" pitchFamily="34" charset="0"/>
              <a:buChar char="•"/>
              <a:defRPr/>
            </a:pPr>
            <a:r>
              <a:rPr lang="en-US" altLang="en-US" kern="0" dirty="0" err="1">
                <a:solidFill>
                  <a:schemeClr val="tx1"/>
                </a:solidFill>
                <a:sym typeface="+mn-ea"/>
              </a:rPr>
              <a:t>RevCom</a:t>
            </a:r>
            <a:r>
              <a:rPr lang="en-US" altLang="en-US" kern="0" dirty="0">
                <a:solidFill>
                  <a:schemeClr val="tx1"/>
                </a:solidFill>
                <a:sym typeface="+mn-ea"/>
              </a:rPr>
              <a:t> and SASB approval		</a:t>
            </a:r>
            <a:r>
              <a:rPr lang="en-US" altLang="en-US" kern="0" dirty="0">
                <a:solidFill>
                  <a:schemeClr val="tx1"/>
                </a:solidFill>
                <a:cs typeface="+mn-ea"/>
                <a:sym typeface="Wingdings" panose="05000000000000000000" pitchFamily="2" charset="2"/>
              </a:rPr>
              <a:t>Jun 2022</a:t>
            </a:r>
          </a:p>
        </p:txBody>
      </p:sp>
      <p:sp>
        <p:nvSpPr>
          <p:cNvPr id="3" name="Footer Placeholder 2">
            <a:extLst>
              <a:ext uri="{FF2B5EF4-FFF2-40B4-BE49-F238E27FC236}">
                <a16:creationId xmlns:a16="http://schemas.microsoft.com/office/drawing/2014/main" id="{CDD15A2E-B5F2-42F6-9A99-E7D624AA0938}"/>
              </a:ext>
            </a:extLst>
          </p:cNvPr>
          <p:cNvSpPr>
            <a:spLocks noGrp="1"/>
          </p:cNvSpPr>
          <p:nvPr>
            <p:ph type="ftr" idx="14"/>
          </p:nvPr>
        </p:nvSpPr>
        <p:spPr/>
        <p:txBody>
          <a:bodyPr/>
          <a:lstStyle/>
          <a:p>
            <a:r>
              <a:rPr lang="en-GB"/>
              <a:t>Bo Sun, ZTE Corporation</a:t>
            </a:r>
            <a:endParaRPr lang="en-GB" dirty="0"/>
          </a:p>
        </p:txBody>
      </p:sp>
      <p:sp>
        <p:nvSpPr>
          <p:cNvPr id="6" name="Slide Number Placeholder 5">
            <a:extLst>
              <a:ext uri="{FF2B5EF4-FFF2-40B4-BE49-F238E27FC236}">
                <a16:creationId xmlns:a16="http://schemas.microsoft.com/office/drawing/2014/main" id="{71E27502-CA7C-4EC6-8E02-655C806D7862}"/>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9" name="Date Placeholder 8">
            <a:extLst>
              <a:ext uri="{FF2B5EF4-FFF2-40B4-BE49-F238E27FC236}">
                <a16:creationId xmlns:a16="http://schemas.microsoft.com/office/drawing/2014/main" id="{9BEF2ADF-E004-4B70-B531-659A5C39683A}"/>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752613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040B57-1D93-4ECB-AF79-BC87E3270092}"/>
              </a:ext>
            </a:extLst>
          </p:cNvPr>
          <p:cNvSpPr>
            <a:spLocks noGrp="1"/>
          </p:cNvSpPr>
          <p:nvPr>
            <p:ph type="title"/>
          </p:nvPr>
        </p:nvSpPr>
        <p:spPr/>
        <p:txBody>
          <a:bodyPr/>
          <a:lstStyle/>
          <a:p>
            <a:r>
              <a:rPr lang="en-US" dirty="0"/>
              <a:t>TGbe (Extremely High Throughput)</a:t>
            </a:r>
          </a:p>
        </p:txBody>
      </p:sp>
      <p:sp>
        <p:nvSpPr>
          <p:cNvPr id="8" name="Content Placeholder 7">
            <a:extLst>
              <a:ext uri="{FF2B5EF4-FFF2-40B4-BE49-F238E27FC236}">
                <a16:creationId xmlns:a16="http://schemas.microsoft.com/office/drawing/2014/main" id="{20D889CA-1380-4761-BDD5-F60F94A58849}"/>
              </a:ext>
            </a:extLst>
          </p:cNvPr>
          <p:cNvSpPr>
            <a:spLocks noGrp="1"/>
          </p:cNvSpPr>
          <p:nvPr>
            <p:ph idx="1"/>
          </p:nvPr>
        </p:nvSpPr>
        <p:spPr>
          <a:xfrm>
            <a:off x="914401" y="1981201"/>
            <a:ext cx="10361084" cy="4419599"/>
          </a:xfrm>
        </p:spPr>
        <p:txBody>
          <a:bodyPr/>
          <a:lstStyle/>
          <a:p>
            <a:pPr>
              <a:buFont typeface="Arial" panose="020B0604020202020204" pitchFamily="34" charset="0"/>
              <a:buChar char="•"/>
            </a:pPr>
            <a:r>
              <a:rPr lang="en-US" sz="2000" dirty="0"/>
              <a:t>Since the September electronic interim meeting</a:t>
            </a:r>
          </a:p>
          <a:p>
            <a:pPr marL="800100" lvl="1" indent="-342900">
              <a:buFont typeface="Arial" panose="020B0604020202020204" pitchFamily="34" charset="0"/>
              <a:buChar char="•"/>
            </a:pPr>
            <a:r>
              <a:rPr lang="en-US" sz="1800" dirty="0"/>
              <a:t>Delivered IEEE802.11be D0.1, which is available in the members area</a:t>
            </a:r>
          </a:p>
          <a:p>
            <a:pPr marL="800100" lvl="1" indent="-342900">
              <a:buFont typeface="Arial" panose="020B0604020202020204" pitchFamily="34" charset="0"/>
              <a:buChar char="•"/>
            </a:pPr>
            <a:r>
              <a:rPr lang="en-US" sz="1800" dirty="0"/>
              <a:t>Held 15 teleconferences (3 Joint, 11 parallel MAC/PHY, and 1 MAC conf calls)</a:t>
            </a:r>
          </a:p>
          <a:p>
            <a:pPr marL="1200150" lvl="2" indent="-285750">
              <a:buFont typeface="Arial" panose="020B0604020202020204" pitchFamily="34" charset="0"/>
              <a:buChar char="•"/>
            </a:pPr>
            <a:r>
              <a:rPr lang="en-US" sz="1600" dirty="0"/>
              <a:t>Covering a variety of technical submissions: ~20 MAC, ~30 PHY, ~10 Joint</a:t>
            </a:r>
          </a:p>
          <a:p>
            <a:pPr marL="1200150" lvl="2" indent="-285750">
              <a:buFont typeface="Arial" panose="020B0604020202020204" pitchFamily="34" charset="0"/>
              <a:buChar char="•"/>
            </a:pPr>
            <a:r>
              <a:rPr lang="en-US" sz="1600" dirty="0"/>
              <a:t>And building consensus for inclusion of concepts in the TGbe SFD and proposed spec text for the TGbe draft</a:t>
            </a:r>
          </a:p>
          <a:p>
            <a:pPr marL="800100" lvl="1" indent="-342900">
              <a:buFont typeface="Arial" panose="020B0604020202020204" pitchFamily="34" charset="0"/>
              <a:buChar char="•"/>
            </a:pPr>
            <a:r>
              <a:rPr lang="en-US" sz="1800" dirty="0"/>
              <a:t>Continued volunteer assignment for coordinating &amp; preparing draft text for the TGbe draft</a:t>
            </a:r>
          </a:p>
          <a:p>
            <a:pPr marL="800100" lvl="1" indent="-342900">
              <a:buFont typeface="Arial" panose="020B0604020202020204" pitchFamily="34" charset="0"/>
              <a:buChar char="•"/>
            </a:pPr>
            <a:endParaRPr lang="en-US" sz="1800" dirty="0"/>
          </a:p>
          <a:p>
            <a:pPr>
              <a:buFont typeface="Arial" panose="020B0604020202020204" pitchFamily="34" charset="0"/>
              <a:buChar char="•"/>
            </a:pPr>
            <a:r>
              <a:rPr lang="en-US" sz="2000" dirty="0"/>
              <a:t>Task group BE and ad-hoc groups operated smoothly following guidelines</a:t>
            </a:r>
          </a:p>
          <a:p>
            <a:pPr marL="800100" lvl="1" indent="-342900">
              <a:buFont typeface="Arial" panose="020B0604020202020204" pitchFamily="34" charset="0"/>
              <a:buChar char="•"/>
            </a:pPr>
            <a:r>
              <a:rPr lang="en-US" sz="1800" dirty="0"/>
              <a:t>Ran straw polls on technical submissions by using electronic polling systems</a:t>
            </a:r>
          </a:p>
          <a:p>
            <a:pPr marL="1200150" lvl="2" indent="-285750">
              <a:buFont typeface="Arial" panose="020B0604020202020204" pitchFamily="34" charset="0"/>
              <a:buChar char="•"/>
            </a:pPr>
            <a:r>
              <a:rPr lang="en-US" sz="1600" dirty="0"/>
              <a:t>Concepts intended for the SFD were kept in a compendium of SPs doc., until ready for motion</a:t>
            </a:r>
          </a:p>
          <a:p>
            <a:pPr marL="1200150" lvl="2" indent="-285750">
              <a:buFont typeface="Arial" panose="020B0604020202020204" pitchFamily="34" charset="0"/>
              <a:buChar char="•"/>
            </a:pPr>
            <a:r>
              <a:rPr lang="en-US" sz="1600" dirty="0"/>
              <a:t>Proposed draft texts are expected to be included in subsequent TGbe drafts</a:t>
            </a:r>
          </a:p>
          <a:p>
            <a:pPr marL="800100" lvl="1" indent="-342900">
              <a:buFont typeface="Arial" panose="020B0604020202020204" pitchFamily="34" charset="0"/>
              <a:buChar char="•"/>
            </a:pPr>
            <a:r>
              <a:rPr lang="en-US" sz="1800" dirty="0"/>
              <a:t>Ran (cumulative) motions during pre-announced Joint conference calls</a:t>
            </a:r>
          </a:p>
        </p:txBody>
      </p:sp>
      <p:sp>
        <p:nvSpPr>
          <p:cNvPr id="2" name="Footer Placeholder 1">
            <a:extLst>
              <a:ext uri="{FF2B5EF4-FFF2-40B4-BE49-F238E27FC236}">
                <a16:creationId xmlns:a16="http://schemas.microsoft.com/office/drawing/2014/main" id="{21153BD3-3665-4842-965F-07A17ED0A4AD}"/>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3FC46E67-D72E-4E76-98F0-73C3557692CA}"/>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9" name="Date Placeholder 8">
            <a:extLst>
              <a:ext uri="{FF2B5EF4-FFF2-40B4-BE49-F238E27FC236}">
                <a16:creationId xmlns:a16="http://schemas.microsoft.com/office/drawing/2014/main" id="{8ED34346-7ADF-4ECA-8CF2-DB6397EADADD}"/>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49529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Members by country and region</a:t>
            </a:r>
          </a:p>
        </p:txBody>
      </p:sp>
      <p:sp>
        <p:nvSpPr>
          <p:cNvPr id="4" name="Date Placeholder 3"/>
          <p:cNvSpPr>
            <a:spLocks noGrp="1"/>
          </p:cNvSpPr>
          <p:nvPr>
            <p:ph type="dt" sz="half" idx="10"/>
          </p:nvPr>
        </p:nvSpPr>
        <p:spPr/>
        <p:txBody>
          <a:bodyPr/>
          <a:lstStyle/>
          <a:p>
            <a:pPr>
              <a:defRPr/>
            </a:pPr>
            <a:r>
              <a:rPr lang="en-US"/>
              <a:t>November 2020</a:t>
            </a:r>
            <a:endParaRPr lang="en-US" dirty="0"/>
          </a:p>
        </p:txBody>
      </p:sp>
      <p:sp>
        <p:nvSpPr>
          <p:cNvPr id="5" name="Footer Placeholder 4"/>
          <p:cNvSpPr>
            <a:spLocks noGrp="1"/>
          </p:cNvSpPr>
          <p:nvPr>
            <p:ph type="ftr" sz="quarter" idx="11"/>
          </p:nvPr>
        </p:nvSpPr>
        <p:spPr/>
        <p:txBody>
          <a:bodyPr/>
          <a:lstStyle/>
          <a:p>
            <a:pPr>
              <a:defRPr/>
            </a:pPr>
            <a:r>
              <a:rPr lang="en-US"/>
              <a:t>Dorothy Stanley, HP Enterprise</a:t>
            </a:r>
          </a:p>
        </p:txBody>
      </p:sp>
      <p:sp>
        <p:nvSpPr>
          <p:cNvPr id="6" name="Slide Number Placeholder 5"/>
          <p:cNvSpPr>
            <a:spLocks noGrp="1"/>
          </p:cNvSpPr>
          <p:nvPr>
            <p:ph type="sldNum" sz="quarter" idx="12"/>
          </p:nvPr>
        </p:nvSpPr>
        <p:spPr/>
        <p:txBody>
          <a:bodyPr/>
          <a:lstStyle/>
          <a:p>
            <a:pPr>
              <a:defRPr/>
            </a:pPr>
            <a:r>
              <a:rPr lang="en-US"/>
              <a:t>Slide </a:t>
            </a:r>
            <a:fld id="{00366C23-4538-4CEB-9158-0679D70D390A}" type="slidenum">
              <a:rPr lang="en-US" smtClean="0"/>
              <a:pPr>
                <a:defRPr/>
              </a:pPr>
              <a:t>4</a:t>
            </a:fld>
            <a:endParaRPr lang="en-US"/>
          </a:p>
        </p:txBody>
      </p:sp>
      <p:pic>
        <p:nvPicPr>
          <p:cNvPr id="8" name="Picture 7">
            <a:extLst>
              <a:ext uri="{FF2B5EF4-FFF2-40B4-BE49-F238E27FC236}">
                <a16:creationId xmlns:a16="http://schemas.microsoft.com/office/drawing/2014/main" id="{6B441059-2A1A-484B-BBE1-78F973357E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8602" y="1418358"/>
            <a:ext cx="9296400" cy="5083949"/>
          </a:xfrm>
          <a:prstGeom prst="rect">
            <a:avLst/>
          </a:prstGeom>
        </p:spPr>
      </p:pic>
    </p:spTree>
    <p:extLst>
      <p:ext uri="{BB962C8B-B14F-4D97-AF65-F5344CB8AC3E}">
        <p14:creationId xmlns:p14="http://schemas.microsoft.com/office/powerpoint/2010/main" val="3191862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t>TGbe has scheduled 4 conf. calls during the November electronic plenary</a:t>
            </a:r>
          </a:p>
          <a:p>
            <a:pPr lvl="1">
              <a:buFont typeface="Arial" panose="020B0604020202020204" pitchFamily="34" charset="0"/>
              <a:buChar char="•"/>
            </a:pPr>
            <a:r>
              <a:rPr lang="en-US" dirty="0"/>
              <a:t>Two Joint calls, and two parallel MAC/PHY</a:t>
            </a:r>
          </a:p>
          <a:p>
            <a:pPr lvl="1">
              <a:buFont typeface="Arial" panose="020B0604020202020204" pitchFamily="34" charset="0"/>
              <a:buChar char="•"/>
            </a:pPr>
            <a:r>
              <a:rPr lang="en-US" dirty="0"/>
              <a:t>Continue presentation of PDTs and of technical submissions</a:t>
            </a:r>
          </a:p>
          <a:p>
            <a:pPr lvl="2">
              <a:buFont typeface="Arial" panose="020B0604020202020204" pitchFamily="34" charset="0"/>
              <a:buChar char="•"/>
            </a:pPr>
            <a:r>
              <a:rPr lang="en-US" dirty="0"/>
              <a:t>Working towards the creation of TGbe D0.2</a:t>
            </a:r>
          </a:p>
          <a:p>
            <a:pPr marL="0" indent="0"/>
            <a:endParaRPr lang="en-US" dirty="0"/>
          </a:p>
          <a:p>
            <a:pPr>
              <a:buFont typeface="Arial" panose="020B0604020202020204" pitchFamily="34" charset="0"/>
              <a:buChar char="•"/>
            </a:pPr>
            <a:r>
              <a:rPr lang="en-US" dirty="0"/>
              <a:t>Agenda is available in 11-20/1615</a:t>
            </a:r>
          </a:p>
          <a:p>
            <a:pPr lvl="1">
              <a:buFont typeface="Arial" panose="020B0604020202020204" pitchFamily="34" charset="0"/>
              <a:buChar char="•"/>
            </a:pPr>
            <a:r>
              <a:rPr lang="en-US" dirty="0">
                <a:highlight>
                  <a:srgbClr val="00FF00"/>
                </a:highlight>
              </a:rPr>
              <a:t>Schedule</a:t>
            </a:r>
            <a:r>
              <a:rPr lang="en-US" dirty="0"/>
              <a:t> is provided in the next slide</a:t>
            </a:r>
          </a:p>
        </p:txBody>
      </p:sp>
      <p:sp>
        <p:nvSpPr>
          <p:cNvPr id="7" name="Footer Placeholder 6">
            <a:extLst>
              <a:ext uri="{FF2B5EF4-FFF2-40B4-BE49-F238E27FC236}">
                <a16:creationId xmlns:a16="http://schemas.microsoft.com/office/drawing/2014/main" id="{5A2F3A37-73B4-491B-B0E4-C7C3EE56BB44}"/>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F7C620AC-0EEA-4A1D-8966-D848E9445330}"/>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9" name="Date Placeholder 8">
            <a:extLst>
              <a:ext uri="{FF2B5EF4-FFF2-40B4-BE49-F238E27FC236}">
                <a16:creationId xmlns:a16="http://schemas.microsoft.com/office/drawing/2014/main" id="{DE751768-CF62-4EC6-A57F-3F8AC24AA236}"/>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086116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t>Teleconference Plan</a:t>
            </a:r>
          </a:p>
        </p:txBody>
      </p:sp>
      <p:sp>
        <p:nvSpPr>
          <p:cNvPr id="3" name="Content Placeholder 2">
            <a:extLst>
              <a:ext uri="{FF2B5EF4-FFF2-40B4-BE49-F238E27FC236}">
                <a16:creationId xmlns:a16="http://schemas.microsoft.com/office/drawing/2014/main" id="{633ED5AE-CF03-4422-B92D-E9623D1A511B}"/>
              </a:ext>
            </a:extLst>
          </p:cNvPr>
          <p:cNvSpPr>
            <a:spLocks noGrp="1"/>
          </p:cNvSpPr>
          <p:nvPr>
            <p:ph idx="1"/>
          </p:nvPr>
        </p:nvSpPr>
        <p:spPr>
          <a:xfrm>
            <a:off x="914401" y="1981201"/>
            <a:ext cx="5105399" cy="4494213"/>
          </a:xfrm>
        </p:spPr>
        <p:txBody>
          <a:bodyPr/>
          <a:lstStyle/>
          <a:p>
            <a:pPr lvl="0"/>
            <a:r>
              <a:rPr lang="en-GB" sz="1400" u="sng" dirty="0">
                <a:highlight>
                  <a:srgbClr val="00FF00"/>
                </a:highlight>
              </a:rPr>
              <a:t>Nov 2 	Monday 		– MAC/PHY	19:00-21:00 ET*</a:t>
            </a:r>
            <a:endParaRPr lang="en-US" sz="1400" dirty="0">
              <a:highlight>
                <a:srgbClr val="00FF00"/>
              </a:highlight>
            </a:endParaRPr>
          </a:p>
          <a:p>
            <a:pPr lvl="0"/>
            <a:r>
              <a:rPr lang="en-GB" sz="1400" u="sng" dirty="0">
                <a:highlight>
                  <a:srgbClr val="00FF00"/>
                </a:highlight>
              </a:rPr>
              <a:t>Nov 4		Wednesday		– Joint (Motions)	09:00-11:00 ET*</a:t>
            </a:r>
            <a:endParaRPr lang="en-US" sz="1400" dirty="0">
              <a:highlight>
                <a:srgbClr val="00FF00"/>
              </a:highlight>
            </a:endParaRPr>
          </a:p>
          <a:p>
            <a:pPr lvl="0"/>
            <a:r>
              <a:rPr lang="en-GB" sz="1400" u="sng" dirty="0">
                <a:highlight>
                  <a:srgbClr val="00FF00"/>
                </a:highlight>
              </a:rPr>
              <a:t>Nov 5		Thursday 		– MAC/PHY	09:00-11:00 ET*</a:t>
            </a:r>
            <a:endParaRPr lang="en-US" sz="1400" dirty="0">
              <a:highlight>
                <a:srgbClr val="00FF00"/>
              </a:highlight>
            </a:endParaRPr>
          </a:p>
          <a:p>
            <a:pPr lvl="0"/>
            <a:r>
              <a:rPr lang="en-GB" sz="1400" u="sng" dirty="0">
                <a:highlight>
                  <a:srgbClr val="00FF00"/>
                </a:highlight>
              </a:rPr>
              <a:t>Nov 9		Monday 		– Joint (Motions)	09:00-11:00 ET*</a:t>
            </a:r>
            <a:endParaRPr lang="en-US" sz="1400" dirty="0">
              <a:highlight>
                <a:srgbClr val="00FF00"/>
              </a:highlight>
            </a:endParaRPr>
          </a:p>
          <a:p>
            <a:pPr lvl="0"/>
            <a:r>
              <a:rPr lang="en-US" sz="1400" dirty="0"/>
              <a:t>Nov 11	</a:t>
            </a:r>
            <a:r>
              <a:rPr lang="en-GB" sz="1400" dirty="0"/>
              <a:t>Wednesday		– Joint		10:00-12:00 ET</a:t>
            </a:r>
            <a:endParaRPr lang="en-US" sz="1400" dirty="0"/>
          </a:p>
          <a:p>
            <a:pPr lvl="0"/>
            <a:r>
              <a:rPr lang="en-US" sz="1400" dirty="0"/>
              <a:t>Nov 12 	</a:t>
            </a:r>
            <a:r>
              <a:rPr lang="en-GB" sz="1400" dirty="0"/>
              <a:t>Thursday 	– MAC/PHY		10:00-12:00 ET</a:t>
            </a:r>
            <a:endParaRPr lang="en-US" sz="1400" dirty="0"/>
          </a:p>
          <a:p>
            <a:pPr lvl="0"/>
            <a:r>
              <a:rPr lang="en-US" sz="1400" dirty="0"/>
              <a:t>Nov 16	</a:t>
            </a:r>
            <a:r>
              <a:rPr lang="en-GB" sz="1400" dirty="0"/>
              <a:t>Monday 	– MAC/PHY		10:00-12:00 ET</a:t>
            </a:r>
            <a:endParaRPr lang="en-US" sz="1400" dirty="0"/>
          </a:p>
          <a:p>
            <a:pPr lvl="0"/>
            <a:r>
              <a:rPr lang="en-US" sz="1400" dirty="0"/>
              <a:t>Nov 18	</a:t>
            </a:r>
            <a:r>
              <a:rPr lang="en-GB" sz="1400" dirty="0"/>
              <a:t>Wednesday	– Joint (Motions)		10:00-12:00 ET</a:t>
            </a:r>
            <a:endParaRPr lang="en-US" sz="1400" dirty="0"/>
          </a:p>
          <a:p>
            <a:pPr lvl="0"/>
            <a:r>
              <a:rPr lang="en-US" sz="1400" dirty="0"/>
              <a:t>Nov 19	</a:t>
            </a:r>
            <a:r>
              <a:rPr lang="en-GB" sz="1400" dirty="0"/>
              <a:t>Thursday	– MAC/PHY		</a:t>
            </a:r>
            <a:r>
              <a:rPr lang="en-US" sz="1400" dirty="0"/>
              <a:t>19:00-22:00 ET</a:t>
            </a:r>
          </a:p>
          <a:p>
            <a:pPr lvl="0"/>
            <a:r>
              <a:rPr lang="en-US" sz="1400" dirty="0"/>
              <a:t>Nov 30 </a:t>
            </a:r>
            <a:r>
              <a:rPr lang="en-GB" sz="1400" dirty="0"/>
              <a:t>	Monday	– MAC/PHY		19:00-22:00 ET</a:t>
            </a:r>
            <a:endParaRPr lang="en-US" sz="1400" dirty="0"/>
          </a:p>
          <a:p>
            <a:pPr lvl="0"/>
            <a:r>
              <a:rPr lang="en-US" sz="1400" dirty="0"/>
              <a:t>Dec 02 </a:t>
            </a:r>
            <a:r>
              <a:rPr lang="en-GB" sz="1400" dirty="0"/>
              <a:t>	Wednesday	– Joint (Motions)		10:00-12:00 ET</a:t>
            </a:r>
            <a:endParaRPr lang="en-US" sz="1400" dirty="0"/>
          </a:p>
          <a:p>
            <a:pPr lvl="0"/>
            <a:r>
              <a:rPr lang="en-US" sz="1400" dirty="0"/>
              <a:t>Dec 03 </a:t>
            </a:r>
            <a:r>
              <a:rPr lang="en-GB" sz="1400" dirty="0"/>
              <a:t>	Thursday	– MAC/PHY		</a:t>
            </a:r>
            <a:r>
              <a:rPr lang="en-US" sz="1400" dirty="0"/>
              <a:t>10:00-12:00 ET</a:t>
            </a:r>
          </a:p>
          <a:p>
            <a:pPr lvl="0"/>
            <a:r>
              <a:rPr lang="en-US" sz="1400" dirty="0"/>
              <a:t>*Sessions during Electronic Plenary Week</a:t>
            </a:r>
          </a:p>
        </p:txBody>
      </p:sp>
      <p:sp>
        <p:nvSpPr>
          <p:cNvPr id="8" name="Content Placeholder 2">
            <a:extLst>
              <a:ext uri="{FF2B5EF4-FFF2-40B4-BE49-F238E27FC236}">
                <a16:creationId xmlns:a16="http://schemas.microsoft.com/office/drawing/2014/main" id="{77F4F601-23E3-46B6-A79D-1B06F13D1768}"/>
              </a:ext>
            </a:extLst>
          </p:cNvPr>
          <p:cNvSpPr txBox="1">
            <a:spLocks/>
          </p:cNvSpPr>
          <p:nvPr/>
        </p:nvSpPr>
        <p:spPr bwMode="auto">
          <a:xfrm>
            <a:off x="6428318" y="1981200"/>
            <a:ext cx="4952999"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0"/>
            <a:r>
              <a:rPr lang="en-US" sz="1400" dirty="0"/>
              <a:t>Dec 07 	</a:t>
            </a:r>
            <a:r>
              <a:rPr lang="en-GB" sz="1400" dirty="0"/>
              <a:t>Monday		– MAC/PHY	</a:t>
            </a:r>
            <a:r>
              <a:rPr lang="en-US" sz="1400" dirty="0"/>
              <a:t>10:00-12:00 ET</a:t>
            </a:r>
          </a:p>
          <a:p>
            <a:pPr lvl="0"/>
            <a:r>
              <a:rPr lang="en-US" sz="1400" dirty="0"/>
              <a:t>Dec 09 </a:t>
            </a:r>
            <a:r>
              <a:rPr lang="en-GB" sz="1400" dirty="0"/>
              <a:t>	Wednesday		– Joint		10:00-12:00 ET</a:t>
            </a:r>
            <a:endParaRPr lang="en-US" sz="1400" dirty="0"/>
          </a:p>
          <a:p>
            <a:pPr lvl="0"/>
            <a:r>
              <a:rPr lang="en-US" sz="1400" dirty="0"/>
              <a:t>Dec 10 </a:t>
            </a:r>
            <a:r>
              <a:rPr lang="en-GB" sz="1400" dirty="0"/>
              <a:t>	Thursday		– MAC/PHY	19:00-22:00 ET</a:t>
            </a:r>
            <a:endParaRPr lang="en-US" sz="1400" dirty="0"/>
          </a:p>
          <a:p>
            <a:pPr lvl="0"/>
            <a:r>
              <a:rPr lang="en-US" sz="1400" dirty="0"/>
              <a:t>Dec 14 </a:t>
            </a:r>
            <a:r>
              <a:rPr lang="en-GB" sz="1400" dirty="0"/>
              <a:t>	Monday		– MAC/PHY	</a:t>
            </a:r>
            <a:r>
              <a:rPr lang="en-US" sz="1400" dirty="0"/>
              <a:t>19:00-22:00 ET</a:t>
            </a:r>
          </a:p>
          <a:p>
            <a:pPr lvl="0"/>
            <a:r>
              <a:rPr lang="en-US" sz="1400" dirty="0"/>
              <a:t>Dec 16 </a:t>
            </a:r>
            <a:r>
              <a:rPr lang="en-GB" sz="1400" dirty="0"/>
              <a:t>	Wednesday		– Joint (Motions)	10:00-12:00 ET</a:t>
            </a:r>
            <a:endParaRPr lang="en-US" sz="1400" dirty="0"/>
          </a:p>
          <a:p>
            <a:pPr lvl="0"/>
            <a:r>
              <a:rPr lang="en-US" sz="1400" dirty="0"/>
              <a:t>Dec 17 </a:t>
            </a:r>
            <a:r>
              <a:rPr lang="en-GB" sz="1400" dirty="0"/>
              <a:t>	Thursday		– MAC/PHY	</a:t>
            </a:r>
            <a:r>
              <a:rPr lang="en-US" sz="1400" dirty="0"/>
              <a:t>10:00-12:00 ET</a:t>
            </a:r>
          </a:p>
          <a:p>
            <a:pPr lvl="0"/>
            <a:r>
              <a:rPr lang="en-GB" sz="1400" dirty="0"/>
              <a:t>Jan 04	Monday		– MAC/PHY	19:00-22:00 ET</a:t>
            </a:r>
            <a:endParaRPr lang="en-US" sz="1400" dirty="0"/>
          </a:p>
          <a:p>
            <a:pPr lvl="0"/>
            <a:r>
              <a:rPr lang="en-GB" sz="1400" dirty="0"/>
              <a:t>Jan 06	Wednesday		– Joint (Motions)	10:00-12:00 ET</a:t>
            </a:r>
            <a:endParaRPr lang="en-US" sz="1400" dirty="0"/>
          </a:p>
          <a:p>
            <a:pPr lvl="0"/>
            <a:r>
              <a:rPr lang="en-GB" sz="1400" dirty="0"/>
              <a:t>Jan 07	Thursday		– MAC/PHY	10:00-12:00 ET</a:t>
            </a:r>
            <a:endParaRPr lang="en-US" sz="1400" dirty="0"/>
          </a:p>
        </p:txBody>
      </p:sp>
      <p:sp>
        <p:nvSpPr>
          <p:cNvPr id="7" name="Footer Placeholder 6">
            <a:extLst>
              <a:ext uri="{FF2B5EF4-FFF2-40B4-BE49-F238E27FC236}">
                <a16:creationId xmlns:a16="http://schemas.microsoft.com/office/drawing/2014/main" id="{F68FD2B3-9B85-4CEF-A755-4B16B2504134}"/>
              </a:ext>
            </a:extLst>
          </p:cNvPr>
          <p:cNvSpPr>
            <a:spLocks noGrp="1"/>
          </p:cNvSpPr>
          <p:nvPr>
            <p:ph type="ftr" idx="14"/>
          </p:nvPr>
        </p:nvSpPr>
        <p:spPr/>
        <p:txBody>
          <a:bodyPr/>
          <a:lstStyle/>
          <a:p>
            <a:r>
              <a:rPr lang="en-GB"/>
              <a:t>Alfred Asterjadhi, Qualcomm</a:t>
            </a:r>
            <a:endParaRPr lang="en-GB" dirty="0"/>
          </a:p>
        </p:txBody>
      </p:sp>
      <p:sp>
        <p:nvSpPr>
          <p:cNvPr id="9" name="Slide Number Placeholder 8">
            <a:extLst>
              <a:ext uri="{FF2B5EF4-FFF2-40B4-BE49-F238E27FC236}">
                <a16:creationId xmlns:a16="http://schemas.microsoft.com/office/drawing/2014/main" id="{D5AE4A4B-F6CB-430E-B5B0-0488E0737793}"/>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10" name="Date Placeholder 9">
            <a:extLst>
              <a:ext uri="{FF2B5EF4-FFF2-40B4-BE49-F238E27FC236}">
                <a16:creationId xmlns:a16="http://schemas.microsoft.com/office/drawing/2014/main" id="{F8F4E5B3-3B52-4F62-9F26-E07B6C165C8B}"/>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699631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TGbf</a:t>
            </a:r>
            <a:r>
              <a:rPr lang="en-US" altLang="zh-CN" dirty="0"/>
              <a:t> (WLAN Sensing) </a:t>
            </a:r>
            <a:r>
              <a:rPr lang="en-US" dirty="0"/>
              <a:t>– November 2020</a:t>
            </a:r>
            <a:endParaRPr lang="en-GB" dirty="0"/>
          </a:p>
        </p:txBody>
      </p:sp>
      <p:sp>
        <p:nvSpPr>
          <p:cNvPr id="9218" name="Rectangle 2"/>
          <p:cNvSpPr>
            <a:spLocks noGrp="1" noChangeArrowheads="1"/>
          </p:cNvSpPr>
          <p:nvPr>
            <p:ph idx="1"/>
          </p:nvPr>
        </p:nvSpPr>
        <p:spPr>
          <a:xfrm>
            <a:off x="914401" y="1676400"/>
            <a:ext cx="10361084" cy="4495800"/>
          </a:xfrm>
          <a:ln/>
        </p:spPr>
        <p:txBody>
          <a:bodyPr/>
          <a:lstStyle/>
          <a:p>
            <a:pPr algn="just">
              <a:spcBef>
                <a:spcPts val="0"/>
              </a:spcBef>
              <a:spcAft>
                <a:spcPts val="600"/>
              </a:spcAft>
              <a:buFont typeface="Arial" panose="020B0604020202020204" pitchFamily="34" charset="0"/>
              <a:buChar char="•"/>
            </a:pPr>
            <a:r>
              <a:rPr lang="en-US" dirty="0"/>
              <a:t>Progress since </a:t>
            </a:r>
            <a:r>
              <a:rPr lang="en-US" altLang="zh-CN" dirty="0"/>
              <a:t>September </a:t>
            </a:r>
            <a:r>
              <a:rPr lang="en-US" dirty="0"/>
              <a:t>meeting</a:t>
            </a:r>
          </a:p>
          <a:p>
            <a:pPr marL="720725" lvl="1" indent="-342900" algn="just">
              <a:spcBef>
                <a:spcPts val="0"/>
              </a:spcBef>
              <a:spcAft>
                <a:spcPts val="600"/>
              </a:spcAft>
              <a:buFont typeface="Times New Roman" panose="02020603050405020304" pitchFamily="18" charset="0"/>
              <a:buChar char="−"/>
            </a:pPr>
            <a:r>
              <a:rPr lang="en-US" dirty="0"/>
              <a:t>3 teleconference calls were held</a:t>
            </a:r>
          </a:p>
          <a:p>
            <a:pPr marL="720725" lvl="1" indent="-342900" algn="just">
              <a:spcBef>
                <a:spcPts val="0"/>
              </a:spcBef>
              <a:spcAft>
                <a:spcPts val="600"/>
              </a:spcAft>
              <a:buFont typeface="Times New Roman" panose="02020603050405020304" pitchFamily="18" charset="0"/>
              <a:buChar char="−"/>
            </a:pPr>
            <a:r>
              <a:rPr lang="en-US" altLang="zh-CN" dirty="0"/>
              <a:t>The IEEE Standards Association has </a:t>
            </a:r>
            <a:r>
              <a:rPr lang="en-US" altLang="zh-CN" dirty="0">
                <a:solidFill>
                  <a:srgbClr val="0000FF"/>
                </a:solidFill>
              </a:rPr>
              <a:t>approved </a:t>
            </a:r>
            <a:r>
              <a:rPr lang="en-US" altLang="zh-CN" dirty="0"/>
              <a:t>the P802.11bf PAR: Enhancements for WLAN Sensing. </a:t>
            </a:r>
            <a:r>
              <a:rPr lang="en-US" altLang="zh-CN" dirty="0" err="1"/>
              <a:t>TGbf</a:t>
            </a:r>
            <a:r>
              <a:rPr lang="en-US" altLang="zh-CN" dirty="0"/>
              <a:t> is officially </a:t>
            </a:r>
            <a:r>
              <a:rPr lang="en-US" altLang="zh-CN" dirty="0">
                <a:solidFill>
                  <a:srgbClr val="0000FF"/>
                </a:solidFill>
              </a:rPr>
              <a:t>formed</a:t>
            </a:r>
            <a:r>
              <a:rPr lang="en-US" altLang="zh-CN" dirty="0"/>
              <a:t>. </a:t>
            </a:r>
          </a:p>
          <a:p>
            <a:pPr marL="720725" lvl="1" indent="-342900" algn="just">
              <a:spcBef>
                <a:spcPts val="0"/>
              </a:spcBef>
              <a:spcAft>
                <a:spcPts val="600"/>
              </a:spcAft>
              <a:buFont typeface="Times New Roman" panose="02020603050405020304" pitchFamily="18" charset="0"/>
              <a:buChar char="−"/>
            </a:pPr>
            <a:r>
              <a:rPr lang="en-US" dirty="0"/>
              <a:t>Presentation of technical submissions (e.g., usage model, general protocol and procedure, channel model……)</a:t>
            </a:r>
          </a:p>
          <a:p>
            <a:pPr marL="1657350" lvl="3" indent="-342900" algn="just">
              <a:spcBef>
                <a:spcPts val="0"/>
              </a:spcBef>
              <a:spcAft>
                <a:spcPts val="600"/>
              </a:spcAft>
              <a:buFont typeface="Arial" panose="020B0604020202020204" pitchFamily="34" charset="0"/>
              <a:buChar char="•"/>
            </a:pPr>
            <a:endParaRPr lang="en-US" dirty="0"/>
          </a:p>
          <a:p>
            <a:pPr algn="just">
              <a:spcBef>
                <a:spcPts val="0"/>
              </a:spcBef>
              <a:spcAft>
                <a:spcPts val="600"/>
              </a:spcAft>
              <a:buFont typeface="Arial" panose="020B0604020202020204" pitchFamily="34" charset="0"/>
              <a:buChar char="•"/>
            </a:pPr>
            <a:r>
              <a:rPr lang="en-US" dirty="0"/>
              <a:t>Goals for November meeting</a:t>
            </a:r>
          </a:p>
          <a:p>
            <a:pPr marL="720725" lvl="1" indent="-342900" algn="just">
              <a:spcBef>
                <a:spcPts val="0"/>
              </a:spcBef>
              <a:spcAft>
                <a:spcPts val="600"/>
              </a:spcAft>
              <a:buFont typeface="Times New Roman" panose="02020603050405020304" pitchFamily="18" charset="0"/>
              <a:buChar char="−"/>
            </a:pPr>
            <a:r>
              <a:rPr lang="en-US" dirty="0"/>
              <a:t>3 teleconference calls scheduled for </a:t>
            </a:r>
            <a:r>
              <a:rPr lang="en-US" dirty="0" err="1"/>
              <a:t>TGbf</a:t>
            </a:r>
            <a:r>
              <a:rPr lang="en-US" dirty="0"/>
              <a:t> (November 3, 6, 9; 9am - 11:00am ET)</a:t>
            </a:r>
          </a:p>
          <a:p>
            <a:pPr marL="720725" lvl="1" indent="-342900" algn="just">
              <a:spcBef>
                <a:spcPts val="0"/>
              </a:spcBef>
              <a:spcAft>
                <a:spcPts val="600"/>
              </a:spcAft>
              <a:buFont typeface="Times New Roman" panose="02020603050405020304" pitchFamily="18" charset="0"/>
              <a:buChar char="−"/>
            </a:pPr>
            <a:r>
              <a:rPr lang="en-US" dirty="0" err="1"/>
              <a:t>TGbf</a:t>
            </a:r>
            <a:r>
              <a:rPr lang="en-US" dirty="0"/>
              <a:t> timeline</a:t>
            </a:r>
            <a:r>
              <a:rPr lang="en-US" altLang="zh-CN" dirty="0"/>
              <a:t> discussion</a:t>
            </a:r>
            <a:endParaRPr lang="en-US" dirty="0"/>
          </a:p>
          <a:p>
            <a:pPr marL="720725" lvl="1" indent="-342900" algn="just">
              <a:spcBef>
                <a:spcPts val="0"/>
              </a:spcBef>
              <a:spcAft>
                <a:spcPts val="600"/>
              </a:spcAft>
              <a:buFont typeface="Times New Roman" panose="02020603050405020304" pitchFamily="18" charset="0"/>
              <a:buChar char="−"/>
            </a:pPr>
            <a:r>
              <a:rPr lang="en-US" dirty="0" err="1"/>
              <a:t>TGbf</a:t>
            </a:r>
            <a:r>
              <a:rPr lang="en-US" dirty="0"/>
              <a:t> leadership structure discussion, election</a:t>
            </a:r>
          </a:p>
          <a:p>
            <a:pPr marL="720725" lvl="1" indent="-342900" algn="just">
              <a:spcBef>
                <a:spcPts val="0"/>
              </a:spcBef>
              <a:spcAft>
                <a:spcPts val="600"/>
              </a:spcAft>
              <a:buFont typeface="Times New Roman" panose="02020603050405020304" pitchFamily="18" charset="0"/>
              <a:buChar char="−"/>
            </a:pPr>
            <a:r>
              <a:rPr lang="en-US" dirty="0"/>
              <a:t>Presentation of technical submissions</a:t>
            </a:r>
          </a:p>
          <a:p>
            <a:pPr marL="720725" lvl="1" indent="-342900" algn="just">
              <a:spcBef>
                <a:spcPts val="0"/>
              </a:spcBef>
              <a:spcAft>
                <a:spcPts val="600"/>
              </a:spcAft>
              <a:buFont typeface="Times New Roman" panose="02020603050405020304" pitchFamily="18" charset="0"/>
              <a:buChar char="−"/>
            </a:pPr>
            <a:endParaRPr lang="en-US" dirty="0"/>
          </a:p>
          <a:p>
            <a:pPr marL="1657350" lvl="3" indent="-342900" algn="just">
              <a:spcBef>
                <a:spcPts val="0"/>
              </a:spcBef>
              <a:spcAft>
                <a:spcPts val="600"/>
              </a:spcAft>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E2EF3757-5B6B-49E1-B84B-E5080D319022}"/>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B7E223FF-8A7D-4118-A4ED-063539184BA1}"/>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7" name="Date Placeholder 6">
            <a:extLst>
              <a:ext uri="{FF2B5EF4-FFF2-40B4-BE49-F238E27FC236}">
                <a16:creationId xmlns:a16="http://schemas.microsoft.com/office/drawing/2014/main" id="{18E11DD6-D860-4E68-BF37-25BB596C31F6}"/>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3267253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Teleconference Times</a:t>
            </a:r>
            <a:endParaRPr lang="en-US" altLang="en-US" dirty="0">
              <a:solidFill>
                <a:schemeClr val="tx2"/>
              </a:solidFill>
            </a:endParaRPr>
          </a:p>
        </p:txBody>
      </p:sp>
      <p:sp>
        <p:nvSpPr>
          <p:cNvPr id="8" name="Rectangle 3"/>
          <p:cNvSpPr txBox="1">
            <a:spLocks noChangeArrowheads="1"/>
          </p:cNvSpPr>
          <p:nvPr/>
        </p:nvSpPr>
        <p:spPr bwMode="auto">
          <a:xfrm>
            <a:off x="685800" y="1524000"/>
            <a:ext cx="9448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600"/>
              </a:spcAft>
              <a:buClr>
                <a:srgbClr val="000000"/>
              </a:buClr>
              <a:buFont typeface="Arial" panose="020B0604020202020204" pitchFamily="34" charset="0"/>
              <a:buChar char="•"/>
              <a:defRPr/>
            </a:pPr>
            <a:r>
              <a:rPr lang="en-US" altLang="zh-CN" sz="2800" b="1" dirty="0">
                <a:cs typeface="Times New Roman" panose="02020603050405020304" pitchFamily="18" charset="0"/>
              </a:rPr>
              <a:t>Confirmed:</a:t>
            </a:r>
          </a:p>
          <a:p>
            <a:pPr marL="685800" lvl="2" indent="-285750" algn="just">
              <a:spcBef>
                <a:spcPct val="0"/>
              </a:spcBef>
              <a:spcAft>
                <a:spcPts val="600"/>
              </a:spcAft>
              <a:buFont typeface="Times New Roman" panose="02020603050405020304" pitchFamily="18" charset="0"/>
              <a:buChar char="―"/>
              <a:defRPr/>
            </a:pPr>
            <a:r>
              <a:rPr lang="en-US" altLang="zh-CN" sz="2000" b="1" dirty="0">
                <a:cs typeface="Times New Roman" panose="02020603050405020304" pitchFamily="18" charset="0"/>
              </a:rPr>
              <a:t>November 3 (Tuesday), 9am - 11:00am ET   ---- November plenary</a:t>
            </a:r>
          </a:p>
          <a:p>
            <a:pPr marL="685800" lvl="2" indent="-285750" algn="just">
              <a:spcBef>
                <a:spcPct val="0"/>
              </a:spcBef>
              <a:spcAft>
                <a:spcPts val="600"/>
              </a:spcAft>
              <a:buFont typeface="Times New Roman" panose="02020603050405020304" pitchFamily="18" charset="0"/>
              <a:buChar char="―"/>
              <a:defRPr/>
            </a:pPr>
            <a:r>
              <a:rPr lang="en-US" altLang="zh-CN" sz="2000" b="1" dirty="0">
                <a:cs typeface="Times New Roman" panose="02020603050405020304" pitchFamily="18" charset="0"/>
              </a:rPr>
              <a:t>November 6 (Friday),    9am - 11:00am ET   ---- November plenary</a:t>
            </a:r>
          </a:p>
          <a:p>
            <a:pPr marL="685800" lvl="2" indent="-285750" algn="just">
              <a:spcBef>
                <a:spcPct val="0"/>
              </a:spcBef>
              <a:spcAft>
                <a:spcPts val="600"/>
              </a:spcAft>
              <a:buFont typeface="Times New Roman" panose="02020603050405020304" pitchFamily="18" charset="0"/>
              <a:buChar char="―"/>
              <a:defRPr/>
            </a:pPr>
            <a:r>
              <a:rPr lang="en-US" altLang="zh-CN" sz="2000" b="1" dirty="0">
                <a:cs typeface="Times New Roman" panose="02020603050405020304" pitchFamily="18" charset="0"/>
              </a:rPr>
              <a:t>November 9 (Monday), 9am - 11:00am ET   ---- November plenary</a:t>
            </a:r>
          </a:p>
          <a:p>
            <a:pPr marL="685800" lvl="2" indent="-285750" algn="just">
              <a:spcBef>
                <a:spcPct val="0"/>
              </a:spcBef>
              <a:spcAft>
                <a:spcPts val="600"/>
              </a:spcAft>
              <a:buFont typeface="Times New Roman" panose="02020603050405020304" pitchFamily="18" charset="0"/>
              <a:buChar char="―"/>
              <a:defRPr/>
            </a:pPr>
            <a:endParaRPr lang="en-US" altLang="zh-CN" sz="2000" b="1" dirty="0">
              <a:cs typeface="Times New Roman" panose="02020603050405020304" pitchFamily="18" charset="0"/>
            </a:endParaRPr>
          </a:p>
          <a:p>
            <a:pPr marL="685800" lvl="2" indent="-285750" algn="just">
              <a:spcBef>
                <a:spcPct val="0"/>
              </a:spcBef>
              <a:spcAft>
                <a:spcPts val="600"/>
              </a:spcAft>
              <a:buFont typeface="Times New Roman" panose="02020603050405020304" pitchFamily="18" charset="0"/>
              <a:buChar char="―"/>
              <a:defRPr/>
            </a:pPr>
            <a:r>
              <a:rPr lang="en-US" altLang="zh-CN" sz="2000" b="1" dirty="0">
                <a:cs typeface="Times New Roman" panose="02020603050405020304" pitchFamily="18" charset="0"/>
              </a:rPr>
              <a:t>November 17 (Tuesday), 9am - 10:30am ET</a:t>
            </a:r>
          </a:p>
          <a:p>
            <a:pPr marL="685800" lvl="2" indent="-285750" algn="just">
              <a:spcBef>
                <a:spcPct val="0"/>
              </a:spcBef>
              <a:spcAft>
                <a:spcPts val="600"/>
              </a:spcAft>
              <a:buFont typeface="Times New Roman" panose="02020603050405020304" pitchFamily="18" charset="0"/>
              <a:buChar char="―"/>
              <a:defRPr/>
            </a:pPr>
            <a:r>
              <a:rPr lang="en-US" altLang="zh-CN" sz="2000" b="1" dirty="0">
                <a:cs typeface="Times New Roman" panose="02020603050405020304" pitchFamily="18" charset="0"/>
              </a:rPr>
              <a:t>December 1   (Tuesday), 9am - 10:30am ET</a:t>
            </a:r>
          </a:p>
          <a:p>
            <a:pPr marL="685800" lvl="2" indent="-285750" algn="just">
              <a:spcBef>
                <a:spcPct val="0"/>
              </a:spcBef>
              <a:spcAft>
                <a:spcPts val="600"/>
              </a:spcAft>
              <a:buClr>
                <a:srgbClr val="000000"/>
              </a:buClr>
              <a:buFont typeface="Times New Roman" panose="02020603050405020304" pitchFamily="18" charset="0"/>
              <a:buChar char="―"/>
              <a:defRPr/>
            </a:pPr>
            <a:endParaRPr lang="en-US" altLang="zh-CN" sz="2000" b="1" dirty="0">
              <a:cs typeface="Times New Roman" panose="02020603050405020304" pitchFamily="18" charset="0"/>
            </a:endParaRPr>
          </a:p>
          <a:p>
            <a:pPr marL="685800" lvl="2" indent="-285750" algn="just">
              <a:spcBef>
                <a:spcPct val="0"/>
              </a:spcBef>
              <a:spcAft>
                <a:spcPts val="600"/>
              </a:spcAft>
              <a:buClr>
                <a:srgbClr val="000000"/>
              </a:buClr>
              <a:buFont typeface="Times New Roman" panose="02020603050405020304" pitchFamily="18" charset="0"/>
              <a:buChar char="―"/>
              <a:defRPr/>
            </a:pPr>
            <a:endParaRPr lang="en-US" altLang="zh-CN" sz="2000" b="1" dirty="0">
              <a:cs typeface="Times New Roman" panose="02020603050405020304" pitchFamily="18" charset="0"/>
            </a:endParaRPr>
          </a:p>
          <a:p>
            <a:pPr marL="685800" lvl="2" indent="-285750" algn="just">
              <a:spcBef>
                <a:spcPct val="0"/>
              </a:spcBef>
              <a:spcAft>
                <a:spcPts val="600"/>
              </a:spcAft>
              <a:buClr>
                <a:srgbClr val="000000"/>
              </a:buClr>
              <a:buFont typeface="Times New Roman" panose="02020603050405020304" pitchFamily="18" charset="0"/>
              <a:buChar char="―"/>
              <a:defRPr/>
            </a:pPr>
            <a:endParaRPr lang="en-US" altLang="zh-CN" sz="2000" b="1" dirty="0">
              <a:cs typeface="Times New Roman" panose="02020603050405020304" pitchFamily="18" charset="0"/>
            </a:endParaRPr>
          </a:p>
          <a:p>
            <a:pPr lvl="1" indent="-228600" algn="just">
              <a:spcBef>
                <a:spcPct val="0"/>
              </a:spcBef>
              <a:spcAft>
                <a:spcPts val="600"/>
              </a:spcAft>
              <a:buClr>
                <a:srgbClr val="000000"/>
              </a:buClr>
              <a:buFont typeface="Arial" panose="020B0604020202020204" pitchFamily="34" charset="0"/>
              <a:buChar char="•"/>
              <a:defRPr/>
            </a:pPr>
            <a:endParaRPr lang="en-US" altLang="zh-CN" sz="2800" b="1" dirty="0">
              <a:cs typeface="Times New Roman" panose="02020603050405020304" pitchFamily="18" charset="0"/>
            </a:endParaRPr>
          </a:p>
          <a:p>
            <a:pPr lvl="1" algn="just">
              <a:spcBef>
                <a:spcPct val="0"/>
              </a:spcBef>
              <a:spcAft>
                <a:spcPts val="600"/>
              </a:spcAft>
              <a:buClr>
                <a:srgbClr val="000000"/>
              </a:buClr>
              <a:buFont typeface="Arial" panose="020B0604020202020204" pitchFamily="34" charset="0"/>
              <a:buChar char="•"/>
              <a:defRPr/>
            </a:pPr>
            <a:endParaRPr lang="en-US" altLang="zh-CN" sz="2800" b="1" dirty="0">
              <a:cs typeface="Times New Roman" panose="02020603050405020304" pitchFamily="18" charset="0"/>
            </a:endParaRPr>
          </a:p>
        </p:txBody>
      </p:sp>
      <p:sp>
        <p:nvSpPr>
          <p:cNvPr id="3" name="Footer Placeholder 2">
            <a:extLst>
              <a:ext uri="{FF2B5EF4-FFF2-40B4-BE49-F238E27FC236}">
                <a16:creationId xmlns:a16="http://schemas.microsoft.com/office/drawing/2014/main" id="{FB5E2B57-7DA2-4368-AD77-57FE1475DBA4}"/>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B3FE9FBE-63DA-449F-AFEE-B930591E3223}"/>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7" name="Date Placeholder 6">
            <a:extLst>
              <a:ext uri="{FF2B5EF4-FFF2-40B4-BE49-F238E27FC236}">
                <a16:creationId xmlns:a16="http://schemas.microsoft.com/office/drawing/2014/main" id="{B0ECA40D-3B21-4045-8261-BB75EEFDEEA3}"/>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8980329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RCM SG – </a:t>
            </a:r>
            <a:r>
              <a:rPr lang="en-US" dirty="0"/>
              <a:t>Nov</a:t>
            </a:r>
            <a:r>
              <a:rPr dirty="0"/>
              <a:t>ember 2020</a:t>
            </a:r>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dirty="0"/>
              <a:t>The PAR/CSD sets for the two proposed task groups are in process</a:t>
            </a:r>
            <a:r>
              <a:rPr dirty="0"/>
              <a:t>.</a:t>
            </a:r>
            <a:endParaRPr lang="en-US" dirty="0"/>
          </a:p>
          <a:p>
            <a:pPr>
              <a:buClr>
                <a:srgbClr val="000000"/>
              </a:buClr>
              <a:buSzPct val="100000"/>
              <a:buFont typeface="Arial"/>
              <a:buChar char="•"/>
            </a:pPr>
            <a:endParaRPr lang="en-US" dirty="0"/>
          </a:p>
          <a:p>
            <a:pPr>
              <a:buClr>
                <a:srgbClr val="000000"/>
              </a:buClr>
              <a:buSzPct val="100000"/>
              <a:buFont typeface="Arial"/>
              <a:buChar char="•"/>
            </a:pPr>
            <a:r>
              <a:rPr lang="en-US" dirty="0"/>
              <a:t>The sessions during the plenary will address any comments on the PARs, and begin targeted discussions to get the new task groups moving once they become official.</a:t>
            </a:r>
          </a:p>
          <a:p>
            <a:pPr>
              <a:buClr>
                <a:srgbClr val="000000"/>
              </a:buClr>
              <a:buSzPct val="100000"/>
              <a:buFont typeface="Arial"/>
              <a:buChar char="•"/>
            </a:pPr>
            <a:endParaRPr dirty="0"/>
          </a:p>
          <a:p>
            <a:pPr>
              <a:buClr>
                <a:srgbClr val="000000"/>
              </a:buClr>
              <a:buSzPct val="100000"/>
              <a:buFont typeface="Arial"/>
              <a:buChar char="•"/>
            </a:pPr>
            <a:r>
              <a:rPr dirty="0"/>
              <a:t>The agenda will be available </a:t>
            </a:r>
            <a:r>
              <a:t>as  802.11-20/0995r</a:t>
            </a:r>
            <a:r>
              <a:rPr lang="en-US"/>
              <a:t>11.</a:t>
            </a:r>
            <a:endParaRPr dirty="0"/>
          </a:p>
        </p:txBody>
      </p:sp>
      <p:sp>
        <p:nvSpPr>
          <p:cNvPr id="2" name="Footer Placeholder 1">
            <a:extLst>
              <a:ext uri="{FF2B5EF4-FFF2-40B4-BE49-F238E27FC236}">
                <a16:creationId xmlns:a16="http://schemas.microsoft.com/office/drawing/2014/main" id="{646668B0-411A-45D7-A3F8-CAA192ED32A7}"/>
              </a:ext>
            </a:extLst>
          </p:cNvPr>
          <p:cNvSpPr>
            <a:spLocks noGrp="1"/>
          </p:cNvSpPr>
          <p:nvPr>
            <p:ph type="ftr" idx="11"/>
          </p:nvPr>
        </p:nvSpPr>
        <p:spPr/>
        <p:txBody>
          <a:bodyPr/>
          <a:lstStyle/>
          <a:p>
            <a:r>
              <a:rPr lang="en-GB"/>
              <a:t>Carol Ansley, Self</a:t>
            </a:r>
          </a:p>
        </p:txBody>
      </p:sp>
      <p:sp>
        <p:nvSpPr>
          <p:cNvPr id="3" name="Slide Number Placeholder 2">
            <a:extLst>
              <a:ext uri="{FF2B5EF4-FFF2-40B4-BE49-F238E27FC236}">
                <a16:creationId xmlns:a16="http://schemas.microsoft.com/office/drawing/2014/main" id="{63839F96-0762-4E81-BE31-7A6A3EA6C7D8}"/>
              </a:ext>
            </a:extLst>
          </p:cNvPr>
          <p:cNvSpPr>
            <a:spLocks noGrp="1"/>
          </p:cNvSpPr>
          <p:nvPr>
            <p:ph type="sldNum" idx="12"/>
          </p:nvPr>
        </p:nvSpPr>
        <p:spPr/>
        <p:txBody>
          <a:bodyPr/>
          <a:lstStyle/>
          <a:p>
            <a:r>
              <a:rPr lang="en-GB"/>
              <a:t>Slide </a:t>
            </a:r>
            <a:fld id="{F5D8E26B-7BCF-4D25-9C89-0168A6618F18}" type="slidenum">
              <a:rPr lang="en-GB" smtClean="0"/>
              <a:pPr/>
              <a:t>44</a:t>
            </a:fld>
            <a:endParaRPr lang="en-GB"/>
          </a:p>
        </p:txBody>
      </p:sp>
      <p:sp>
        <p:nvSpPr>
          <p:cNvPr id="4" name="Date Placeholder 3">
            <a:extLst>
              <a:ext uri="{FF2B5EF4-FFF2-40B4-BE49-F238E27FC236}">
                <a16:creationId xmlns:a16="http://schemas.microsoft.com/office/drawing/2014/main" id="{9287DB6E-2369-4D4D-917A-7D4D15A3C357}"/>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3310826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49A4-B9A6-4698-8947-A560FBC3B3B8}"/>
              </a:ext>
            </a:extLst>
          </p:cNvPr>
          <p:cNvSpPr>
            <a:spLocks noGrp="1"/>
          </p:cNvSpPr>
          <p:nvPr>
            <p:ph type="ctrTitle"/>
          </p:nvPr>
        </p:nvSpPr>
        <p:spPr/>
        <p:txBody>
          <a:bodyPr/>
          <a:lstStyle/>
          <a:p>
            <a:r>
              <a:rPr lang="en-US"/>
              <a:t>ITU AHG (ITU Liaison)</a:t>
            </a:r>
          </a:p>
        </p:txBody>
      </p:sp>
      <p:sp>
        <p:nvSpPr>
          <p:cNvPr id="3" name="Subtitle 2">
            <a:extLst>
              <a:ext uri="{FF2B5EF4-FFF2-40B4-BE49-F238E27FC236}">
                <a16:creationId xmlns:a16="http://schemas.microsoft.com/office/drawing/2014/main" id="{424DC732-26E5-481B-8BEE-9B1A5982AB91}"/>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4535B96C-ACF1-44D2-AC58-CF818C8F147C}"/>
              </a:ext>
            </a:extLst>
          </p:cNvPr>
          <p:cNvSpPr>
            <a:spLocks noGrp="1"/>
          </p:cNvSpPr>
          <p:nvPr>
            <p:ph type="ftr" idx="11"/>
          </p:nvPr>
        </p:nvSpPr>
        <p:spPr/>
        <p:txBody>
          <a:bodyPr/>
          <a:lstStyle/>
          <a:p>
            <a:r>
              <a:rPr lang="en-GB"/>
              <a:t>Hassan Yaghoobi, Intel</a:t>
            </a:r>
          </a:p>
        </p:txBody>
      </p:sp>
      <p:sp>
        <p:nvSpPr>
          <p:cNvPr id="8" name="Slide Number Placeholder 7">
            <a:extLst>
              <a:ext uri="{FF2B5EF4-FFF2-40B4-BE49-F238E27FC236}">
                <a16:creationId xmlns:a16="http://schemas.microsoft.com/office/drawing/2014/main" id="{00A15F3A-A73C-4E18-8D56-D0F8165C372B}"/>
              </a:ext>
            </a:extLst>
          </p:cNvPr>
          <p:cNvSpPr>
            <a:spLocks noGrp="1"/>
          </p:cNvSpPr>
          <p:nvPr>
            <p:ph type="sldNum" idx="12"/>
          </p:nvPr>
        </p:nvSpPr>
        <p:spPr/>
        <p:txBody>
          <a:bodyPr/>
          <a:lstStyle/>
          <a:p>
            <a:r>
              <a:rPr lang="en-GB"/>
              <a:t>Slide </a:t>
            </a:r>
            <a:fld id="{DE40C9FC-4879-4F20-9ECA-A574A90476B7}" type="slidenum">
              <a:rPr lang="en-GB" smtClean="0"/>
              <a:pPr/>
              <a:t>45</a:t>
            </a:fld>
            <a:endParaRPr lang="en-GB"/>
          </a:p>
        </p:txBody>
      </p:sp>
      <p:sp>
        <p:nvSpPr>
          <p:cNvPr id="9" name="Date Placeholder 8">
            <a:extLst>
              <a:ext uri="{FF2B5EF4-FFF2-40B4-BE49-F238E27FC236}">
                <a16:creationId xmlns:a16="http://schemas.microsoft.com/office/drawing/2014/main" id="{21DF1B11-E66C-4307-95DE-49FBB9F8CA75}"/>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2023218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674243-74AB-4B86-B143-B29763692868}"/>
              </a:ext>
            </a:extLst>
          </p:cNvPr>
          <p:cNvSpPr>
            <a:spLocks noGrp="1"/>
          </p:cNvSpPr>
          <p:nvPr>
            <p:ph type="title"/>
          </p:nvPr>
        </p:nvSpPr>
        <p:spPr/>
        <p:txBody>
          <a:bodyPr/>
          <a:lstStyle/>
          <a:p>
            <a:r>
              <a:rPr lang="en-US" dirty="0"/>
              <a:t>Monday, November 2</a:t>
            </a:r>
            <a:br>
              <a:rPr lang="en-US" dirty="0"/>
            </a:br>
            <a:r>
              <a:rPr lang="en-US" dirty="0"/>
              <a:t>Liaisons</a:t>
            </a:r>
          </a:p>
        </p:txBody>
      </p:sp>
      <p:sp>
        <p:nvSpPr>
          <p:cNvPr id="8" name="Text Placeholder 7">
            <a:extLst>
              <a:ext uri="{FF2B5EF4-FFF2-40B4-BE49-F238E27FC236}">
                <a16:creationId xmlns:a16="http://schemas.microsoft.com/office/drawing/2014/main" id="{B20C8090-4142-4354-BF72-52A386E5BCD2}"/>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792819E1-9FEC-4CD3-ABB6-8EF7843356F0}"/>
              </a:ext>
            </a:extLst>
          </p:cNvPr>
          <p:cNvSpPr>
            <a:spLocks noGrp="1"/>
          </p:cNvSpPr>
          <p:nvPr>
            <p:ph type="dt" idx="10"/>
          </p:nvPr>
        </p:nvSpPr>
        <p:spPr/>
        <p:txBody>
          <a:bodyPr/>
          <a:lstStyle/>
          <a:p>
            <a:r>
              <a:rPr lang="en-US"/>
              <a:t>November 2020</a:t>
            </a:r>
            <a:endParaRPr lang="en-GB" dirty="0"/>
          </a:p>
        </p:txBody>
      </p:sp>
      <p:sp>
        <p:nvSpPr>
          <p:cNvPr id="5" name="Footer Placeholder 4">
            <a:extLst>
              <a:ext uri="{FF2B5EF4-FFF2-40B4-BE49-F238E27FC236}">
                <a16:creationId xmlns:a16="http://schemas.microsoft.com/office/drawing/2014/main" id="{73C31310-AC06-4D09-A016-F539A71A46E5}"/>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9E9B4499-C82F-47C7-9A70-E453901FD40F}"/>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Tree>
    <p:extLst>
      <p:ext uri="{BB962C8B-B14F-4D97-AF65-F5344CB8AC3E}">
        <p14:creationId xmlns:p14="http://schemas.microsoft.com/office/powerpoint/2010/main" val="28960385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2220913" y="333375"/>
            <a:ext cx="2303451" cy="273050"/>
          </a:xfrm>
        </p:spPr>
        <p:txBody>
          <a:bodyPr/>
          <a:lstStyle/>
          <a:p>
            <a:r>
              <a:rPr lang="en-US"/>
              <a:t>November 2020</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a:t>Jay Holcomb (Itron)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47</a:t>
            </a:fld>
            <a:endParaRPr lang="en-GB" dirty="0"/>
          </a:p>
        </p:txBody>
      </p:sp>
      <p:sp>
        <p:nvSpPr>
          <p:cNvPr id="3073" name="Rectangle 1"/>
          <p:cNvSpPr>
            <a:spLocks noGrp="1" noChangeArrowheads="1"/>
          </p:cNvSpPr>
          <p:nvPr>
            <p:ph type="title"/>
          </p:nvPr>
        </p:nvSpPr>
        <p:spPr>
          <a:xfrm>
            <a:off x="2209800" y="685800"/>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latin typeface="+mn-lt"/>
              </a:rPr>
              <a:t>IEEE 802.18 RR-TAG</a:t>
            </a:r>
            <a:br>
              <a:rPr lang="en-US" sz="2400" dirty="0">
                <a:latin typeface="+mn-lt"/>
              </a:rPr>
            </a:br>
            <a:r>
              <a:rPr lang="en-US" sz="2400" dirty="0">
                <a:latin typeface="+mn-lt"/>
              </a:rPr>
              <a:t>Electronic Plenary</a:t>
            </a:r>
            <a:br>
              <a:rPr lang="en-US" sz="2400" dirty="0">
                <a:latin typeface="+mn-lt"/>
              </a:rPr>
            </a:br>
            <a:r>
              <a:rPr lang="en-US" sz="2400" dirty="0">
                <a:latin typeface="+mn-lt"/>
              </a:rPr>
              <a:t>802.11 Liaison Report</a:t>
            </a:r>
            <a:endParaRPr lang="en-GB" sz="2400" dirty="0">
              <a:latin typeface="+mn-lt"/>
            </a:endParaRPr>
          </a:p>
        </p:txBody>
      </p:sp>
      <p:sp>
        <p:nvSpPr>
          <p:cNvPr id="3074" name="Rectangle 2"/>
          <p:cNvSpPr>
            <a:spLocks noGrp="1" noChangeArrowheads="1"/>
          </p:cNvSpPr>
          <p:nvPr>
            <p:ph type="body" idx="1"/>
          </p:nvPr>
        </p:nvSpPr>
        <p:spPr>
          <a:xfrm>
            <a:off x="2209800" y="1889126"/>
            <a:ext cx="7772400" cy="701675"/>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	Date:</a:t>
            </a:r>
            <a:r>
              <a:rPr lang="en-GB" sz="2000" b="0" dirty="0"/>
              <a:t> 302 November 2020</a:t>
            </a:r>
          </a:p>
        </p:txBody>
      </p:sp>
      <p:sp>
        <p:nvSpPr>
          <p:cNvPr id="3076" name="Rectangle 4"/>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 </a:t>
            </a:r>
            <a:endParaRPr lang="en-GB" sz="2000" dirty="0">
              <a:solidFill>
                <a:srgbClr val="000000"/>
              </a:solidFill>
            </a:endParaRPr>
          </a:p>
        </p:txBody>
      </p:sp>
      <p:graphicFrame>
        <p:nvGraphicFramePr>
          <p:cNvPr id="9" name="Object 3">
            <a:extLst>
              <a:ext uri="{FF2B5EF4-FFF2-40B4-BE49-F238E27FC236}">
                <a16:creationId xmlns:a16="http://schemas.microsoft.com/office/drawing/2014/main" id="{A9943946-CAC7-4B5F-A0AD-61A516AFFB3A}"/>
              </a:ext>
            </a:extLst>
          </p:cNvPr>
          <p:cNvGraphicFramePr>
            <a:graphicFrameLocks noChangeAspect="1"/>
          </p:cNvGraphicFramePr>
          <p:nvPr/>
        </p:nvGraphicFramePr>
        <p:xfrm>
          <a:off x="2051051" y="3608389"/>
          <a:ext cx="7993063" cy="2460625"/>
        </p:xfrm>
        <a:graphic>
          <a:graphicData uri="http://schemas.openxmlformats.org/presentationml/2006/ole">
            <mc:AlternateContent xmlns:mc="http://schemas.openxmlformats.org/markup-compatibility/2006">
              <mc:Choice xmlns:v="urn:schemas-microsoft-com:vml" Requires="v">
                <p:oleObj spid="_x0000_s2050" name="Document" r:id="rId4" imgW="8245941" imgH="2541999" progId="Word.Document.8">
                  <p:embed/>
                </p:oleObj>
              </mc:Choice>
              <mc:Fallback>
                <p:oleObj name="Document" r:id="rId4" imgW="8245941" imgH="2541999" progId="Word.Document.8">
                  <p:embed/>
                  <p:pic>
                    <p:nvPicPr>
                      <p:cNvPr id="9" name="Object 3">
                        <a:extLst>
                          <a:ext uri="{FF2B5EF4-FFF2-40B4-BE49-F238E27FC236}">
                            <a16:creationId xmlns:a16="http://schemas.microsoft.com/office/drawing/2014/main" id="{A9943946-CAC7-4B5F-A0AD-61A516AFFB3A}"/>
                          </a:ext>
                        </a:extLst>
                      </p:cNvPr>
                      <p:cNvPicPr>
                        <a:picLocks noChangeAspect="1" noChangeArrowheads="1"/>
                      </p:cNvPicPr>
                      <p:nvPr/>
                    </p:nvPicPr>
                    <p:blipFill>
                      <a:blip r:embed="rId5"/>
                      <a:srcRect/>
                      <a:stretch>
                        <a:fillRect/>
                      </a:stretch>
                    </p:blipFill>
                    <p:spPr bwMode="auto">
                      <a:xfrm>
                        <a:off x="2051051" y="3608389"/>
                        <a:ext cx="7993063" cy="24606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11743403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891950" y="609602"/>
            <a:ext cx="8408100" cy="761999"/>
          </a:xfrm>
        </p:spPr>
        <p:txBody>
          <a:bodyPr/>
          <a:lstStyle/>
          <a:p>
            <a:pPr eaLnBrk="1" hangingPunct="1"/>
            <a:r>
              <a:rPr lang="en-US" sz="2400" dirty="0">
                <a:latin typeface="Times New Roman" charset="0"/>
              </a:rPr>
              <a:t>802.18 Radio Regulatory Advisory Group – RR-TAG</a:t>
            </a:r>
          </a:p>
        </p:txBody>
      </p:sp>
      <p:sp>
        <p:nvSpPr>
          <p:cNvPr id="5123" name="Content Placeholder 2"/>
          <p:cNvSpPr>
            <a:spLocks noGrp="1"/>
          </p:cNvSpPr>
          <p:nvPr>
            <p:ph idx="1"/>
          </p:nvPr>
        </p:nvSpPr>
        <p:spPr>
          <a:xfrm>
            <a:off x="2220912" y="1219200"/>
            <a:ext cx="8303266" cy="5103814"/>
          </a:xfrm>
        </p:spPr>
        <p:txBody>
          <a:bodyPr/>
          <a:lstStyle/>
          <a:p>
            <a:pPr>
              <a:buFont typeface="Arial" panose="020B0604020202020204" pitchFamily="34" charset="0"/>
              <a:buChar char="•"/>
            </a:pPr>
            <a:r>
              <a:rPr lang="en-US" altLang="en-US" sz="2000" dirty="0"/>
              <a:t>Number of voters:  47 (7 on LMSC)</a:t>
            </a:r>
            <a:r>
              <a:rPr lang="en-US" altLang="en-US" sz="2000" dirty="0">
                <a:solidFill>
                  <a:schemeClr val="tx1"/>
                </a:solidFill>
              </a:rPr>
              <a:t>;  Aspirant members: 19</a:t>
            </a:r>
          </a:p>
          <a:p>
            <a:pPr eaLnBrk="1" hangingPunct="1">
              <a:defRPr/>
            </a:pPr>
            <a:r>
              <a:rPr lang="en-US" sz="1000" dirty="0">
                <a:solidFill>
                  <a:srgbClr val="FF0000"/>
                </a:solidFill>
              </a:rPr>
              <a:t>		</a:t>
            </a:r>
          </a:p>
          <a:p>
            <a:pPr eaLnBrk="1" hangingPunct="1">
              <a:buFont typeface="Arial" panose="020B0604020202020204" pitchFamily="34" charset="0"/>
              <a:buChar char="•"/>
              <a:defRPr/>
            </a:pPr>
            <a:r>
              <a:rPr lang="en-US" sz="2000" dirty="0"/>
              <a:t>Officers for the RR-TAG / IEEE 802.18:</a:t>
            </a:r>
          </a:p>
          <a:p>
            <a:pPr lvl="1">
              <a:defRPr/>
            </a:pPr>
            <a:r>
              <a:rPr lang="en-US" sz="1800" dirty="0"/>
              <a:t>Chair is Jay Holcomb (Itron) </a:t>
            </a:r>
          </a:p>
          <a:p>
            <a:pPr lvl="1">
              <a:defRPr/>
            </a:pPr>
            <a:r>
              <a:rPr lang="en-US" sz="1800" dirty="0"/>
              <a:t>Vice-chair is open – </a:t>
            </a:r>
          </a:p>
          <a:p>
            <a:pPr lvl="1">
              <a:defRPr/>
            </a:pPr>
            <a:r>
              <a:rPr lang="en-US" sz="1800" dirty="0"/>
              <a:t>Secretary is open – </a:t>
            </a:r>
            <a:endParaRPr lang="en-US" sz="1600" dirty="0"/>
          </a:p>
          <a:p>
            <a:pPr marL="1657350" lvl="4" indent="-342900">
              <a:spcBef>
                <a:spcPts val="600"/>
              </a:spcBef>
              <a:buFont typeface="Arial" panose="020B0604020202020204" pitchFamily="34" charset="0"/>
              <a:buChar char="•"/>
              <a:defRPr/>
            </a:pPr>
            <a:endParaRPr lang="en-US" sz="1100" b="1" dirty="0">
              <a:cs typeface="+mn-cs"/>
            </a:endParaRPr>
          </a:p>
          <a:p>
            <a:pPr marL="342900" lvl="1" indent="-342900">
              <a:spcBef>
                <a:spcPts val="600"/>
              </a:spcBef>
              <a:buFont typeface="Arial" panose="020B0604020202020204" pitchFamily="34" charset="0"/>
              <a:buChar char="•"/>
              <a:defRPr/>
            </a:pPr>
            <a:r>
              <a:rPr lang="en-US" b="1" dirty="0">
                <a:cs typeface="+mn-cs"/>
              </a:rPr>
              <a:t>Schedule for this plenary </a:t>
            </a:r>
          </a:p>
          <a:p>
            <a:pPr marL="742950" lvl="2" indent="-342900">
              <a:spcBef>
                <a:spcPts val="600"/>
              </a:spcBef>
              <a:buFont typeface="Arial" panose="020B0604020202020204" pitchFamily="34" charset="0"/>
              <a:buChar char="•"/>
              <a:defRPr/>
            </a:pPr>
            <a:r>
              <a:rPr lang="en-US" dirty="0">
                <a:cs typeface="+mn-cs"/>
              </a:rPr>
              <a:t>Thursday 5</a:t>
            </a:r>
            <a:r>
              <a:rPr lang="en-US" baseline="30000" dirty="0">
                <a:cs typeface="+mn-cs"/>
              </a:rPr>
              <a:t>th</a:t>
            </a:r>
            <a:r>
              <a:rPr lang="en-US" dirty="0">
                <a:cs typeface="+mn-cs"/>
              </a:rPr>
              <a:t>  15:00et, 1hr, opening</a:t>
            </a:r>
          </a:p>
          <a:p>
            <a:pPr marL="742950" lvl="2" indent="-342900">
              <a:spcBef>
                <a:spcPts val="600"/>
              </a:spcBef>
              <a:buFont typeface="Arial" panose="020B0604020202020204" pitchFamily="34" charset="0"/>
              <a:buChar char="•"/>
              <a:defRPr/>
            </a:pPr>
            <a:r>
              <a:rPr lang="en-US" dirty="0">
                <a:cs typeface="+mn-cs"/>
              </a:rPr>
              <a:t>Thursday  12</a:t>
            </a:r>
            <a:r>
              <a:rPr lang="en-US" baseline="30000" dirty="0">
                <a:cs typeface="+mn-cs"/>
              </a:rPr>
              <a:t>th</a:t>
            </a:r>
            <a:r>
              <a:rPr lang="en-US" dirty="0">
                <a:cs typeface="+mn-cs"/>
              </a:rPr>
              <a:t>  15:00et, 2 </a:t>
            </a:r>
            <a:r>
              <a:rPr lang="en-US" dirty="0" err="1">
                <a:cs typeface="+mn-cs"/>
              </a:rPr>
              <a:t>hr</a:t>
            </a:r>
            <a:r>
              <a:rPr lang="en-US" dirty="0">
                <a:cs typeface="+mn-cs"/>
              </a:rPr>
              <a:t>, closing</a:t>
            </a:r>
          </a:p>
          <a:p>
            <a:pPr lvl="2">
              <a:spcBef>
                <a:spcPts val="0"/>
              </a:spcBef>
              <a:buFont typeface="Arial" panose="020B0604020202020204" pitchFamily="34" charset="0"/>
              <a:buChar char="•"/>
            </a:pPr>
            <a:endParaRPr lang="en-US" sz="1000" dirty="0">
              <a:latin typeface="Times New Roman" pitchFamily="16" charset="0"/>
            </a:endParaRPr>
          </a:p>
          <a:p>
            <a:pPr>
              <a:spcBef>
                <a:spcPts val="0"/>
              </a:spcBef>
              <a:buFont typeface="Arial" panose="020B0604020202020204" pitchFamily="34" charset="0"/>
              <a:buChar char="•"/>
            </a:pPr>
            <a:r>
              <a:rPr lang="en-US" sz="2000" dirty="0">
                <a:latin typeface="Times New Roman" pitchFamily="16" charset="0"/>
              </a:rPr>
              <a:t>Agenda will be document:  18-20-0147-00-0000</a:t>
            </a:r>
          </a:p>
          <a:p>
            <a:pPr lvl="2">
              <a:spcBef>
                <a:spcPts val="0"/>
              </a:spcBef>
              <a:buFont typeface="Arial" panose="020B0604020202020204" pitchFamily="34" charset="0"/>
              <a:buChar char="•"/>
            </a:pPr>
            <a:endParaRPr lang="en-US" sz="1000" dirty="0">
              <a:latin typeface="Times New Roman" pitchFamily="16" charset="0"/>
            </a:endParaRPr>
          </a:p>
          <a:p>
            <a:pPr>
              <a:spcBef>
                <a:spcPts val="0"/>
              </a:spcBef>
              <a:buFont typeface="Arial" panose="020B0604020202020204" pitchFamily="34" charset="0"/>
              <a:buChar char="•"/>
            </a:pPr>
            <a:r>
              <a:rPr lang="en-US" sz="1600" dirty="0">
                <a:latin typeface="Times New Roman" pitchFamily="16" charset="0"/>
              </a:rPr>
              <a:t>Description JOIN WEBEX MEETING</a:t>
            </a:r>
          </a:p>
          <a:p>
            <a:pPr>
              <a:spcBef>
                <a:spcPts val="0"/>
              </a:spcBef>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hlinkClick r:id="rId2"/>
              </a:rPr>
              <a:t>https://ieeesa.webex.com/ieeesa/j.php?MTID=m67d7ca06d9e0d20ea6fbcacbe1b13b6d</a:t>
            </a:r>
            <a:endParaRPr lang="en-US" sz="1600" dirty="0">
              <a:latin typeface="Times New Roman" pitchFamily="16" charset="0"/>
            </a:endParaRPr>
          </a:p>
          <a:p>
            <a:r>
              <a:rPr lang="en-US" sz="1050" dirty="0">
                <a:latin typeface="Times New Roman" pitchFamily="16" charset="0"/>
              </a:rPr>
              <a:t>	</a:t>
            </a:r>
            <a:r>
              <a:rPr lang="en-US" sz="1600" dirty="0">
                <a:latin typeface="Times New Roman" pitchFamily="16" charset="0"/>
              </a:rPr>
              <a:t>Meeting number (access code): 173 787 5314</a:t>
            </a:r>
          </a:p>
          <a:p>
            <a:r>
              <a:rPr lang="en-US" sz="1600" dirty="0">
                <a:latin typeface="Times New Roman" pitchFamily="16" charset="0"/>
              </a:rPr>
              <a:t>	Meeting password: rrtag2011 (778242011 from phones) </a:t>
            </a:r>
          </a:p>
          <a:p>
            <a:pPr marL="742950" lvl="2" indent="-342900">
              <a:spcBef>
                <a:spcPts val="600"/>
              </a:spcBef>
              <a:buFont typeface="Arial" panose="020B0604020202020204" pitchFamily="34" charset="0"/>
              <a:buChar char="•"/>
              <a:defRPr/>
            </a:pPr>
            <a:endParaRPr lang="en-US" sz="1600" dirty="0"/>
          </a:p>
        </p:txBody>
      </p:sp>
      <p:sp>
        <p:nvSpPr>
          <p:cNvPr id="7" name="Date Placeholder 6"/>
          <p:cNvSpPr>
            <a:spLocks noGrp="1"/>
          </p:cNvSpPr>
          <p:nvPr>
            <p:ph type="dt" sz="quarter" idx="4294967295"/>
          </p:nvPr>
        </p:nvSpPr>
        <p:spPr>
          <a:xfrm>
            <a:off x="2220912" y="333376"/>
            <a:ext cx="2198688" cy="276225"/>
          </a:xfrm>
          <a:prstGeom prst="rect">
            <a:avLst/>
          </a:prstGeom>
        </p:spPr>
        <p:txBody>
          <a:bodyPr/>
          <a:lstStyle/>
          <a:p>
            <a:pPr>
              <a:defRPr/>
            </a:pPr>
            <a:r>
              <a:rPr lang="en-US"/>
              <a:t>November 2020</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48</a:t>
            </a:fld>
            <a:endParaRPr lang="en-GB" dirty="0"/>
          </a:p>
        </p:txBody>
      </p:sp>
      <p:sp>
        <p:nvSpPr>
          <p:cNvPr id="3" name="Footer Placeholder 2"/>
          <p:cNvSpPr>
            <a:spLocks noGrp="1"/>
          </p:cNvSpPr>
          <p:nvPr>
            <p:ph type="ftr" idx="14"/>
          </p:nvPr>
        </p:nvSpPr>
        <p:spPr>
          <a:xfrm>
            <a:off x="6934200" y="6475414"/>
            <a:ext cx="3184520" cy="180975"/>
          </a:xfrm>
        </p:spPr>
        <p:txBody>
          <a:bodyPr/>
          <a:lstStyle/>
          <a:p>
            <a:r>
              <a:rPr lang="en-US"/>
              <a:t>Jay Holcomb (Itron)</a:t>
            </a:r>
            <a:endParaRPr lang="en-GB" dirty="0"/>
          </a:p>
        </p:txBody>
      </p:sp>
    </p:spTree>
    <p:extLst>
      <p:ext uri="{BB962C8B-B14F-4D97-AF65-F5344CB8AC3E}">
        <p14:creationId xmlns:p14="http://schemas.microsoft.com/office/powerpoint/2010/main" val="2839983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discussion item</a:t>
            </a:r>
            <a:r>
              <a:rPr lang="en-US" altLang="en-US" sz="2000" dirty="0">
                <a:solidFill>
                  <a:schemeClr val="tx1"/>
                </a:solidFill>
              </a:rPr>
              <a:t>s</a:t>
            </a:r>
          </a:p>
        </p:txBody>
      </p:sp>
      <p:sp>
        <p:nvSpPr>
          <p:cNvPr id="31746" name="Content Placeholder 2"/>
          <p:cNvSpPr>
            <a:spLocks noGrp="1"/>
          </p:cNvSpPr>
          <p:nvPr>
            <p:ph idx="1"/>
          </p:nvPr>
        </p:nvSpPr>
        <p:spPr>
          <a:xfrm>
            <a:off x="2198688" y="990601"/>
            <a:ext cx="8850311" cy="5484813"/>
          </a:xfrm>
        </p:spPr>
        <p:txBody>
          <a:bodyPr/>
          <a:lstStyle/>
          <a:p>
            <a:pPr>
              <a:spcBef>
                <a:spcPts val="0"/>
              </a:spcBef>
              <a:buFont typeface="Arial" panose="020B0604020202020204" pitchFamily="34" charset="0"/>
              <a:buChar char="•"/>
            </a:pPr>
            <a:r>
              <a:rPr lang="en-US" altLang="en-US" sz="1800" dirty="0"/>
              <a:t>Approve teleconferences moving forward</a:t>
            </a:r>
          </a:p>
          <a:p>
            <a:pPr marL="457200" lvl="1" indent="0">
              <a:spcBef>
                <a:spcPts val="0"/>
              </a:spcBef>
            </a:pPr>
            <a:endParaRPr lang="en-US" altLang="en-US" sz="1800" dirty="0"/>
          </a:p>
          <a:p>
            <a:pPr>
              <a:spcBef>
                <a:spcPts val="0"/>
              </a:spcBef>
              <a:buFont typeface="Arial" panose="020B0604020202020204" pitchFamily="34" charset="0"/>
              <a:buChar char="•"/>
            </a:pPr>
            <a:r>
              <a:rPr lang="en-US" altLang="en-US" sz="1800" dirty="0"/>
              <a:t>Will discuss what members have to share on EU activities in ETSI, CEPT, etc. </a:t>
            </a:r>
          </a:p>
          <a:p>
            <a:pPr lvl="1">
              <a:spcBef>
                <a:spcPts val="0"/>
              </a:spcBef>
              <a:buFont typeface="Arial" panose="020B0604020202020204" pitchFamily="34" charset="0"/>
              <a:buChar char="•"/>
            </a:pPr>
            <a:r>
              <a:rPr lang="en-US" altLang="en-US" sz="1800" dirty="0"/>
              <a:t>BRAN, WGFM and  FM57 and more.   </a:t>
            </a:r>
          </a:p>
          <a:p>
            <a:pPr lvl="1">
              <a:spcBef>
                <a:spcPts val="0"/>
              </a:spcBef>
              <a:buFont typeface="Arial" panose="020B0604020202020204" pitchFamily="34" charset="0"/>
              <a:buChar char="•"/>
            </a:pPr>
            <a:r>
              <a:rPr lang="en-US" altLang="en-US" sz="1800" dirty="0"/>
              <a:t>Status on 6 GHz and decision going to ECC and heading for OJEU in April 2021</a:t>
            </a:r>
          </a:p>
          <a:p>
            <a:pPr lvl="1">
              <a:spcBef>
                <a:spcPts val="0"/>
              </a:spcBef>
              <a:buFont typeface="Arial" panose="020B0604020202020204" pitchFamily="34" charset="0"/>
              <a:buChar char="•"/>
            </a:pPr>
            <a:endParaRPr lang="en-US" altLang="en-US" sz="1400" dirty="0"/>
          </a:p>
          <a:p>
            <a:pPr>
              <a:spcBef>
                <a:spcPts val="0"/>
              </a:spcBef>
              <a:buFont typeface="Arial" panose="020B0604020202020204" pitchFamily="34" charset="0"/>
              <a:buChar char="•"/>
            </a:pPr>
            <a:r>
              <a:rPr lang="en-US" altLang="en-US" sz="1800" dirty="0"/>
              <a:t>Will discuss what member have to share on non-EU stds and USA activities</a:t>
            </a:r>
          </a:p>
          <a:p>
            <a:pPr lvl="1">
              <a:spcBef>
                <a:spcPts val="0"/>
              </a:spcBef>
              <a:buFont typeface="Arial" panose="020B0604020202020204" pitchFamily="34" charset="0"/>
              <a:buChar char="•"/>
            </a:pPr>
            <a:r>
              <a:rPr lang="en-US" altLang="en-US" sz="1400" dirty="0"/>
              <a:t> </a:t>
            </a:r>
          </a:p>
          <a:p>
            <a:pPr lvl="1">
              <a:spcBef>
                <a:spcPts val="0"/>
              </a:spcBef>
              <a:buFont typeface="Arial" panose="020B0604020202020204" pitchFamily="34" charset="0"/>
              <a:buChar char="•"/>
            </a:pPr>
            <a:endParaRPr lang="en-US" altLang="en-US" sz="1800" dirty="0"/>
          </a:p>
          <a:p>
            <a:pPr>
              <a:spcBef>
                <a:spcPts val="0"/>
              </a:spcBef>
              <a:buFont typeface="Arial" panose="020B0604020202020204" pitchFamily="34" charset="0"/>
              <a:buChar char="•"/>
            </a:pPr>
            <a:r>
              <a:rPr lang="en-US" altLang="en-US" sz="1800" dirty="0"/>
              <a:t>Will discuss what members have to share on ITU-R and WRC activities.</a:t>
            </a:r>
          </a:p>
          <a:p>
            <a:pPr lvl="1">
              <a:spcBef>
                <a:spcPts val="0"/>
              </a:spcBef>
              <a:buFont typeface="Arial" panose="020B0604020202020204" pitchFamily="34" charset="0"/>
              <a:buChar char="•"/>
            </a:pPr>
            <a:r>
              <a:rPr lang="en-US" altLang="en-US" sz="1800" dirty="0"/>
              <a:t>Including WRC-23 Agenda Items </a:t>
            </a:r>
          </a:p>
          <a:p>
            <a:pPr lvl="1">
              <a:spcBef>
                <a:spcPts val="0"/>
              </a:spcBef>
              <a:buFont typeface="Arial" panose="020B0604020202020204" pitchFamily="34" charset="0"/>
              <a:buChar char="•"/>
            </a:pPr>
            <a:endParaRPr lang="en-US" altLang="en-US" sz="1400" dirty="0"/>
          </a:p>
          <a:p>
            <a:pPr>
              <a:spcBef>
                <a:spcPts val="0"/>
              </a:spcBef>
              <a:buFont typeface="Arial" panose="020B0604020202020204" pitchFamily="34" charset="0"/>
              <a:buChar char="•"/>
            </a:pPr>
            <a:r>
              <a:rPr lang="en-US" altLang="en-US" sz="1800" dirty="0"/>
              <a:t>Status of FCC 6 GHz Multi-Stake-Holders group</a:t>
            </a:r>
          </a:p>
          <a:p>
            <a:pPr lvl="1">
              <a:spcBef>
                <a:spcPts val="0"/>
              </a:spcBef>
              <a:buFont typeface="Arial" panose="020B0604020202020204" pitchFamily="34" charset="0"/>
              <a:buChar char="•"/>
            </a:pPr>
            <a:r>
              <a:rPr lang="en-US" altLang="en-US" sz="1400" dirty="0"/>
              <a:t> </a:t>
            </a:r>
          </a:p>
          <a:p>
            <a:pPr lvl="1">
              <a:spcBef>
                <a:spcPts val="0"/>
              </a:spcBef>
              <a:buFont typeface="Arial" panose="020B0604020202020204" pitchFamily="34" charset="0"/>
              <a:buChar char="•"/>
            </a:pPr>
            <a:endParaRPr lang="en-US" altLang="en-US" sz="1400" dirty="0"/>
          </a:p>
          <a:p>
            <a:pPr>
              <a:spcBef>
                <a:spcPts val="0"/>
              </a:spcBef>
              <a:buFont typeface="Arial" panose="020B0604020202020204" pitchFamily="34" charset="0"/>
              <a:buChar char="•"/>
            </a:pPr>
            <a:r>
              <a:rPr lang="en-US" altLang="en-US" sz="1800" dirty="0"/>
              <a:t>Status of FCC 5.9 GHz ITS R&amp;O and FNPRM </a:t>
            </a:r>
          </a:p>
          <a:p>
            <a:pPr lvl="1">
              <a:spcBef>
                <a:spcPts val="0"/>
              </a:spcBef>
              <a:buFont typeface="Arial" panose="020B0604020202020204" pitchFamily="34" charset="0"/>
              <a:buChar char="•"/>
            </a:pPr>
            <a:r>
              <a:rPr lang="en-US" altLang="en-US" sz="1800" dirty="0"/>
              <a:t>Does IEEE 802 want to do comments?</a:t>
            </a:r>
          </a:p>
          <a:p>
            <a:pPr lvl="1">
              <a:spcBef>
                <a:spcPts val="0"/>
              </a:spcBef>
              <a:buFont typeface="Arial" panose="020B0604020202020204" pitchFamily="34" charset="0"/>
              <a:buChar char="•"/>
            </a:pPr>
            <a:endParaRPr lang="en-US" altLang="en-US" sz="1400" dirty="0"/>
          </a:p>
          <a:p>
            <a:pPr>
              <a:spcBef>
                <a:spcPts val="0"/>
              </a:spcBef>
              <a:buFont typeface="Arial" panose="020B0604020202020204" pitchFamily="34" charset="0"/>
              <a:buChar char="•"/>
            </a:pPr>
            <a:r>
              <a:rPr lang="en-US" altLang="en-US" sz="1800" dirty="0"/>
              <a:t>Anything that comes up before the meetings, e, g. regulator activities </a:t>
            </a:r>
          </a:p>
          <a:p>
            <a:pPr lvl="1">
              <a:spcBef>
                <a:spcPts val="0"/>
              </a:spcBef>
              <a:buFont typeface="Arial" panose="020B0604020202020204" pitchFamily="34" charset="0"/>
              <a:buChar char="•"/>
            </a:pPr>
            <a:r>
              <a:rPr lang="en-US" altLang="en-US" sz="1400" dirty="0"/>
              <a:t> </a:t>
            </a:r>
          </a:p>
          <a:p>
            <a:pPr>
              <a:spcBef>
                <a:spcPts val="0"/>
              </a:spcBef>
              <a:buFont typeface="Arial" panose="020B0604020202020204" pitchFamily="34" charset="0"/>
              <a:buChar char="•"/>
            </a:pPr>
            <a:r>
              <a:rPr lang="en-US" altLang="en-US" sz="1800" dirty="0"/>
              <a:t>Any other business  </a:t>
            </a:r>
            <a:endParaRPr lang="en-US" altLang="en-US" sz="1400" dirty="0"/>
          </a:p>
          <a:p>
            <a:pPr>
              <a:spcBef>
                <a:spcPts val="0"/>
              </a:spcBef>
              <a:buFont typeface="Arial" panose="020B0604020202020204" pitchFamily="34" charset="0"/>
              <a:buChar char="•"/>
            </a:pPr>
            <a:endParaRPr lang="en-US" altLang="en-US" sz="1800" b="0" dirty="0"/>
          </a:p>
        </p:txBody>
      </p:sp>
      <p:sp>
        <p:nvSpPr>
          <p:cNvPr id="7" name="Date Placeholder 6"/>
          <p:cNvSpPr>
            <a:spLocks noGrp="1"/>
          </p:cNvSpPr>
          <p:nvPr>
            <p:ph type="dt" sz="quarter" idx="4294967295"/>
          </p:nvPr>
        </p:nvSpPr>
        <p:spPr>
          <a:xfrm>
            <a:off x="2220912" y="333376"/>
            <a:ext cx="2198688" cy="276225"/>
          </a:xfrm>
          <a:prstGeom prst="rect">
            <a:avLst/>
          </a:prstGeom>
        </p:spPr>
        <p:txBody>
          <a:bodyPr/>
          <a:lstStyle/>
          <a:p>
            <a:pPr>
              <a:defRPr/>
            </a:pPr>
            <a:r>
              <a:rPr lang="en-US"/>
              <a:t>November 2020</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49</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2323419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2020</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6" name="Picture 5">
            <a:extLst>
              <a:ext uri="{FF2B5EF4-FFF2-40B4-BE49-F238E27FC236}">
                <a16:creationId xmlns:a16="http://schemas.microsoft.com/office/drawing/2014/main" id="{BE3A4EE5-939E-4D31-96CE-25330F0088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396" y="704863"/>
            <a:ext cx="10440506" cy="5709631"/>
          </a:xfrm>
          <a:prstGeom prst="rect">
            <a:avLst/>
          </a:prstGeom>
        </p:spPr>
      </p:pic>
    </p:spTree>
    <p:extLst>
      <p:ext uri="{BB962C8B-B14F-4D97-AF65-F5344CB8AC3E}">
        <p14:creationId xmlns:p14="http://schemas.microsoft.com/office/powerpoint/2010/main" val="4591129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FEC4E-D58D-4A00-A290-A9FAA1966072}"/>
              </a:ext>
            </a:extLst>
          </p:cNvPr>
          <p:cNvSpPr>
            <a:spLocks noGrp="1"/>
          </p:cNvSpPr>
          <p:nvPr>
            <p:ph idx="1"/>
          </p:nvPr>
        </p:nvSpPr>
        <p:spPr/>
        <p:txBody>
          <a:bodyPr/>
          <a:lstStyle/>
          <a:p>
            <a:r>
              <a:rPr lang="en-US" dirty="0"/>
              <a:t>Thank You</a:t>
            </a:r>
          </a:p>
        </p:txBody>
      </p:sp>
      <p:sp>
        <p:nvSpPr>
          <p:cNvPr id="4" name="Slide Number Placeholder 3">
            <a:extLst>
              <a:ext uri="{FF2B5EF4-FFF2-40B4-BE49-F238E27FC236}">
                <a16:creationId xmlns:a16="http://schemas.microsoft.com/office/drawing/2014/main" id="{F1A62BAE-8D0B-4B09-8E4E-60DDA402EDA3}"/>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5" name="Footer Placeholder 4">
            <a:extLst>
              <a:ext uri="{FF2B5EF4-FFF2-40B4-BE49-F238E27FC236}">
                <a16:creationId xmlns:a16="http://schemas.microsoft.com/office/drawing/2014/main" id="{19131770-8B4D-40EC-9E24-EB5B54D59CEA}"/>
              </a:ext>
            </a:extLst>
          </p:cNvPr>
          <p:cNvSpPr>
            <a:spLocks noGrp="1"/>
          </p:cNvSpPr>
          <p:nvPr>
            <p:ph type="ftr" idx="14"/>
          </p:nvPr>
        </p:nvSpPr>
        <p:spPr/>
        <p:txBody>
          <a:bodyPr/>
          <a:lstStyle/>
          <a:p>
            <a:r>
              <a:rPr lang="en-GB"/>
              <a:t>Jay Holcomb (Itron)</a:t>
            </a:r>
            <a:endParaRPr lang="en-GB" dirty="0"/>
          </a:p>
        </p:txBody>
      </p:sp>
      <p:sp>
        <p:nvSpPr>
          <p:cNvPr id="6" name="Date Placeholder 5">
            <a:extLst>
              <a:ext uri="{FF2B5EF4-FFF2-40B4-BE49-F238E27FC236}">
                <a16:creationId xmlns:a16="http://schemas.microsoft.com/office/drawing/2014/main" id="{5B277190-09EE-41DC-AB47-FC11E978F360}"/>
              </a:ext>
            </a:extLst>
          </p:cNvPr>
          <p:cNvSpPr>
            <a:spLocks noGrp="1"/>
          </p:cNvSpPr>
          <p:nvPr>
            <p:ph type="dt" idx="15"/>
          </p:nvPr>
        </p:nvSpPr>
        <p:spPr>
          <a:xfrm>
            <a:off x="2220912" y="333375"/>
            <a:ext cx="2655888" cy="273050"/>
          </a:xfrm>
        </p:spPr>
        <p:txBody>
          <a:bodyPr/>
          <a:lstStyle/>
          <a:p>
            <a:r>
              <a:rPr lang="en-US"/>
              <a:t>November 2020</a:t>
            </a:r>
            <a:endParaRPr lang="en-GB" dirty="0"/>
          </a:p>
        </p:txBody>
      </p:sp>
    </p:spTree>
    <p:extLst>
      <p:ext uri="{BB962C8B-B14F-4D97-AF65-F5344CB8AC3E}">
        <p14:creationId xmlns:p14="http://schemas.microsoft.com/office/powerpoint/2010/main" val="1597475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0D03D88D-2898-4D10-8B20-FA3C410061D2}"/>
              </a:ext>
            </a:extLst>
          </p:cNvPr>
          <p:cNvSpPr>
            <a:spLocks noGrp="1" noChangeArrowheads="1"/>
          </p:cNvSpPr>
          <p:nvPr>
            <p:ph type="ctrTitle"/>
          </p:nvPr>
        </p:nvSpPr>
        <p:spPr>
          <a:xfrm>
            <a:off x="839788" y="549275"/>
            <a:ext cx="103632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802.19 Liaison Report to 802.11</a:t>
            </a:r>
          </a:p>
        </p:txBody>
      </p:sp>
      <p:sp>
        <p:nvSpPr>
          <p:cNvPr id="6146" name="Rectangle 2">
            <a:extLst>
              <a:ext uri="{FF2B5EF4-FFF2-40B4-BE49-F238E27FC236}">
                <a16:creationId xmlns:a16="http://schemas.microsoft.com/office/drawing/2014/main" id="{F92DF65B-BFBC-443D-8289-D85791D32092}"/>
              </a:ext>
            </a:extLst>
          </p:cNvPr>
          <p:cNvSpPr>
            <a:spLocks noGrp="1" noChangeArrowheads="1"/>
          </p:cNvSpPr>
          <p:nvPr>
            <p:ph type="subTitle" idx="1"/>
          </p:nvPr>
        </p:nvSpPr>
        <p:spPr>
          <a:xfrm>
            <a:off x="1828800" y="1463675"/>
            <a:ext cx="8534400" cy="476250"/>
          </a:xfrm>
        </p:spPr>
        <p:txBody>
          <a:bodyPr/>
          <a:lstStyle/>
          <a:p>
            <a:pPr eaLnBrk="1" hangingPunct="1">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000"/>
              <a:t>Date:</a:t>
            </a:r>
            <a:r>
              <a:rPr lang="en-GB" altLang="tr-TR" sz="2000" b="0"/>
              <a:t> 2020-11-02</a:t>
            </a:r>
          </a:p>
        </p:txBody>
      </p:sp>
      <p:sp>
        <p:nvSpPr>
          <p:cNvPr id="6147" name="Date Placeholder 3">
            <a:extLst>
              <a:ext uri="{FF2B5EF4-FFF2-40B4-BE49-F238E27FC236}">
                <a16:creationId xmlns:a16="http://schemas.microsoft.com/office/drawing/2014/main" id="{DFD309C8-7308-4885-B682-EAAD9530E2D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November 2020</a:t>
            </a:r>
            <a:endParaRPr lang="en-GB" altLang="tr-TR" sz="1800">
              <a:ea typeface="Arial Unicode MS" pitchFamily="34" charset="-128"/>
            </a:endParaRPr>
          </a:p>
        </p:txBody>
      </p:sp>
      <p:sp>
        <p:nvSpPr>
          <p:cNvPr id="6148" name="Footer Placeholder 4">
            <a:extLst>
              <a:ext uri="{FF2B5EF4-FFF2-40B4-BE49-F238E27FC236}">
                <a16:creationId xmlns:a16="http://schemas.microsoft.com/office/drawing/2014/main" id="{7462C56F-7545-428B-9D49-E3F6447F253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ea typeface="Arial Unicode MS" pitchFamily="34" charset="-128"/>
              </a:rPr>
              <a:t>Tuncer Baykas, IMU</a:t>
            </a:r>
          </a:p>
        </p:txBody>
      </p:sp>
      <p:sp>
        <p:nvSpPr>
          <p:cNvPr id="6149" name="Slide Number Placeholder 5">
            <a:extLst>
              <a:ext uri="{FF2B5EF4-FFF2-40B4-BE49-F238E27FC236}">
                <a16:creationId xmlns:a16="http://schemas.microsoft.com/office/drawing/2014/main" id="{FBDA598A-05BC-45C7-88D8-37EEC2303B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50C77904-993E-4857-B246-76DB6C7AA6F8}" type="slidenum">
              <a:rPr lang="en-GB" altLang="tr-TR" sz="1200" b="0"/>
              <a:pPr>
                <a:spcBef>
                  <a:spcPct val="0"/>
                </a:spcBef>
              </a:pPr>
              <a:t>51</a:t>
            </a:fld>
            <a:endParaRPr lang="en-GB" altLang="tr-TR" sz="1200" b="0"/>
          </a:p>
        </p:txBody>
      </p:sp>
      <p:graphicFrame>
        <p:nvGraphicFramePr>
          <p:cNvPr id="6150" name="Object 3">
            <a:extLst>
              <a:ext uri="{FF2B5EF4-FFF2-40B4-BE49-F238E27FC236}">
                <a16:creationId xmlns:a16="http://schemas.microsoft.com/office/drawing/2014/main" id="{793E744E-47DE-4252-A352-0B3D3B607B54}"/>
              </a:ext>
            </a:extLst>
          </p:cNvPr>
          <p:cNvGraphicFramePr>
            <a:graphicFrameLocks noChangeAspect="1"/>
          </p:cNvGraphicFramePr>
          <p:nvPr/>
        </p:nvGraphicFramePr>
        <p:xfrm>
          <a:off x="993775" y="2428875"/>
          <a:ext cx="10272713" cy="2459038"/>
        </p:xfrm>
        <a:graphic>
          <a:graphicData uri="http://schemas.openxmlformats.org/presentationml/2006/ole">
            <mc:AlternateContent xmlns:mc="http://schemas.openxmlformats.org/markup-compatibility/2006">
              <mc:Choice xmlns:v="urn:schemas-microsoft-com:vml" Requires="v">
                <p:oleObj spid="_x0000_s3074" name="Document" r:id="rId4" imgW="0" imgH="0" progId="Word.Document.8">
                  <p:embed/>
                </p:oleObj>
              </mc:Choice>
              <mc:Fallback>
                <p:oleObj name="Document" r:id="rId4" imgW="0" imgH="0" progId="Word.Document.8">
                  <p:embed/>
                  <p:pic>
                    <p:nvPicPr>
                      <p:cNvPr id="6150" name="Object 3">
                        <a:extLst>
                          <a:ext uri="{FF2B5EF4-FFF2-40B4-BE49-F238E27FC236}">
                            <a16:creationId xmlns:a16="http://schemas.microsoft.com/office/drawing/2014/main" id="{793E744E-47DE-4252-A352-0B3D3B607B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775" y="2428875"/>
                        <a:ext cx="10272713"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1" name="Rectangle 4">
            <a:extLst>
              <a:ext uri="{FF2B5EF4-FFF2-40B4-BE49-F238E27FC236}">
                <a16:creationId xmlns:a16="http://schemas.microsoft.com/office/drawing/2014/main" id="{5B886627-748F-45EF-BDF7-E9620494D75C}"/>
              </a:ext>
            </a:extLst>
          </p:cNvPr>
          <p:cNvSpPr>
            <a:spLocks noChangeArrowheads="1"/>
          </p:cNvSpPr>
          <p:nvPr/>
        </p:nvSpPr>
        <p:spPr bwMode="auto">
          <a:xfrm>
            <a:off x="993775" y="19732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ts val="6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9pPr>
          </a:lstStyle>
          <a:p>
            <a:pPr>
              <a:spcBef>
                <a:spcPts val="500"/>
              </a:spcBef>
            </a:pPr>
            <a:r>
              <a:rPr lang="en-GB" altLang="tr-TR" sz="2000" b="0"/>
              <a:t>Authors:</a:t>
            </a:r>
          </a:p>
        </p:txBody>
      </p:sp>
    </p:spTree>
    <p:extLst>
      <p:ext uri="{BB962C8B-B14F-4D97-AF65-F5344CB8AC3E}">
        <p14:creationId xmlns:p14="http://schemas.microsoft.com/office/powerpoint/2010/main" val="28359674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935862F8-5778-4A97-93C5-C1597A9A870F}"/>
              </a:ext>
            </a:extLst>
          </p:cNvPr>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802.19 WG Electronic Plenary</a:t>
            </a:r>
          </a:p>
        </p:txBody>
      </p:sp>
      <p:sp>
        <p:nvSpPr>
          <p:cNvPr id="8194" name="Rectangle 2">
            <a:extLst>
              <a:ext uri="{FF2B5EF4-FFF2-40B4-BE49-F238E27FC236}">
                <a16:creationId xmlns:a16="http://schemas.microsoft.com/office/drawing/2014/main" id="{56073B11-D59B-43B1-8780-8C6370ED39AC}"/>
              </a:ext>
            </a:extLst>
          </p:cNvPr>
          <p:cNvSpPr>
            <a:spLocks noGrp="1" noChangeArrowheads="1"/>
          </p:cNvSpPr>
          <p:nvPr>
            <p:ph idx="1"/>
          </p:nvPr>
        </p:nvSpPr>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tr-T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tr-TR"/>
              <a:t>802.19 will have an electronic plenary meeting between 2-5 of November.</a:t>
            </a: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a:t>Attendance </a:t>
            </a:r>
            <a:r>
              <a:rPr lang="en-US" altLang="en-US" u="sng"/>
              <a:t>does</a:t>
            </a:r>
            <a:r>
              <a:rPr lang="en-US" altLang="en-US"/>
              <a:t> count towards voting rights</a:t>
            </a: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a:t>Someone who has met the requirements for gaining voting rights will receive voting rights </a:t>
            </a:r>
            <a:r>
              <a:rPr lang="en-US" altLang="en-US" u="sng"/>
              <a:t>if they record their attendance in at least one 802.19 meeting during the November Electronic Plenary Session</a:t>
            </a: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tr-TR"/>
          </a:p>
        </p:txBody>
      </p:sp>
      <p:sp>
        <p:nvSpPr>
          <p:cNvPr id="8195" name="Slide Number Placeholder 5">
            <a:extLst>
              <a:ext uri="{FF2B5EF4-FFF2-40B4-BE49-F238E27FC236}">
                <a16:creationId xmlns:a16="http://schemas.microsoft.com/office/drawing/2014/main" id="{22CCCB9E-7193-4B3C-AE16-53E19726625F}"/>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ltLang="tr-TR"/>
              <a:t>Slide </a:t>
            </a:r>
            <a:fld id="{AC14DF39-A1E9-4411-A592-710106D6B2B9}" type="slidenum">
              <a:rPr lang="en-GB" altLang="tr-TR" smtClean="0"/>
              <a:pPr>
                <a:spcBef>
                  <a:spcPct val="0"/>
                </a:spcBef>
              </a:pPr>
              <a:t>52</a:t>
            </a:fld>
            <a:endParaRPr lang="en-GB" altLang="tr-TR" sz="1200" b="0"/>
          </a:p>
        </p:txBody>
      </p:sp>
      <p:sp>
        <p:nvSpPr>
          <p:cNvPr id="8196" name="Date Placeholder 3">
            <a:extLst>
              <a:ext uri="{FF2B5EF4-FFF2-40B4-BE49-F238E27FC236}">
                <a16:creationId xmlns:a16="http://schemas.microsoft.com/office/drawing/2014/main" id="{82C8AB5D-37D7-492D-A993-BC4C13F2D737}"/>
              </a:ext>
            </a:extLst>
          </p:cNvPr>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November 2020</a:t>
            </a:r>
            <a:endParaRPr lang="en-GB" altLang="tr-TR" sz="1800">
              <a:ea typeface="Arial Unicode MS" pitchFamily="34" charset="-128"/>
            </a:endParaRPr>
          </a:p>
        </p:txBody>
      </p:sp>
      <p:sp>
        <p:nvSpPr>
          <p:cNvPr id="8197" name="Footer Placeholder 4">
            <a:extLst>
              <a:ext uri="{FF2B5EF4-FFF2-40B4-BE49-F238E27FC236}">
                <a16:creationId xmlns:a16="http://schemas.microsoft.com/office/drawing/2014/main" id="{49533A10-9254-4813-8D20-7DA8EAC7E3F6}"/>
              </a:ext>
            </a:extLst>
          </p:cNvPr>
          <p:cNvSpPr txBox="1">
            <a:spLocks/>
          </p:cNvSpPr>
          <p:nvPr/>
        </p:nvSpPr>
        <p:spPr bwMode="auto">
          <a:xfrm>
            <a:off x="7175500" y="6488113"/>
            <a:ext cx="42465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lgn="r">
              <a:spcBef>
                <a:spcPct val="0"/>
              </a:spcBef>
            </a:pPr>
            <a:r>
              <a:rPr lang="en-GB" altLang="tr-TR" sz="1200" b="0">
                <a:ea typeface="Arial Unicode MS" pitchFamily="34" charset="-128"/>
              </a:rPr>
              <a:t>Tuncer Baykas, IMU</a:t>
            </a:r>
          </a:p>
        </p:txBody>
      </p:sp>
    </p:spTree>
    <p:extLst>
      <p:ext uri="{BB962C8B-B14F-4D97-AF65-F5344CB8AC3E}">
        <p14:creationId xmlns:p14="http://schemas.microsoft.com/office/powerpoint/2010/main" val="33326269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3">
            <a:extLst>
              <a:ext uri="{FF2B5EF4-FFF2-40B4-BE49-F238E27FC236}">
                <a16:creationId xmlns:a16="http://schemas.microsoft.com/office/drawing/2014/main" id="{ADC594E7-A1B4-4929-91AE-2E0139CDE099}"/>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ltLang="tr-TR"/>
              <a:t>Slide </a:t>
            </a:r>
            <a:fld id="{AC14DF39-A1E9-4411-A592-710106D6B2B9}" type="slidenum">
              <a:rPr lang="en-GB" altLang="tr-TR" smtClean="0"/>
              <a:pPr>
                <a:spcBef>
                  <a:spcPct val="0"/>
                </a:spcBef>
              </a:pPr>
              <a:t>53</a:t>
            </a:fld>
            <a:endParaRPr lang="en-GB" altLang="tr-TR" sz="1200" b="0"/>
          </a:p>
        </p:txBody>
      </p:sp>
      <p:sp>
        <p:nvSpPr>
          <p:cNvPr id="10242" name="Date Placeholder 5">
            <a:extLst>
              <a:ext uri="{FF2B5EF4-FFF2-40B4-BE49-F238E27FC236}">
                <a16:creationId xmlns:a16="http://schemas.microsoft.com/office/drawing/2014/main" id="{04682ADA-0F16-463F-B341-7C42B70F21D3}"/>
              </a:ext>
            </a:extLst>
          </p:cNvPr>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November 2020</a:t>
            </a:r>
            <a:endParaRPr lang="en-GB" altLang="tr-TR" sz="1800">
              <a:ea typeface="Arial Unicode MS" pitchFamily="34" charset="-128"/>
            </a:endParaRPr>
          </a:p>
        </p:txBody>
      </p:sp>
      <p:sp>
        <p:nvSpPr>
          <p:cNvPr id="10243" name="Title 1">
            <a:extLst>
              <a:ext uri="{FF2B5EF4-FFF2-40B4-BE49-F238E27FC236}">
                <a16:creationId xmlns:a16="http://schemas.microsoft.com/office/drawing/2014/main" id="{B863C32E-D6AC-4CE0-B440-8609D1F03BEF}"/>
              </a:ext>
            </a:extLst>
          </p:cNvPr>
          <p:cNvSpPr>
            <a:spLocks noGrp="1" noChangeArrowheads="1"/>
          </p:cNvSpPr>
          <p:nvPr>
            <p:ph type="title"/>
          </p:nvPr>
        </p:nvSpPr>
        <p:spPr>
          <a:xfrm>
            <a:off x="1847850" y="755650"/>
            <a:ext cx="8288338" cy="868363"/>
          </a:xfrm>
        </p:spPr>
        <p:txBody>
          <a:bodyPr/>
          <a:lstStyle/>
          <a:p>
            <a:r>
              <a:rPr lang="en-US" altLang="en-US"/>
              <a:t>TG2 PAR Withdrawal</a:t>
            </a:r>
          </a:p>
        </p:txBody>
      </p:sp>
      <p:sp>
        <p:nvSpPr>
          <p:cNvPr id="10244" name="Content Placeholder 2">
            <a:extLst>
              <a:ext uri="{FF2B5EF4-FFF2-40B4-BE49-F238E27FC236}">
                <a16:creationId xmlns:a16="http://schemas.microsoft.com/office/drawing/2014/main" id="{2F7BBB79-4EE2-4610-9DAC-5912455CE3F0}"/>
              </a:ext>
            </a:extLst>
          </p:cNvPr>
          <p:cNvSpPr>
            <a:spLocks noGrp="1" noChangeArrowheads="1"/>
          </p:cNvSpPr>
          <p:nvPr>
            <p:ph idx="1"/>
          </p:nvPr>
        </p:nvSpPr>
        <p:spPr>
          <a:xfrm>
            <a:off x="1992313" y="1855788"/>
            <a:ext cx="9144000" cy="4800600"/>
          </a:xfrm>
        </p:spPr>
        <p:txBody>
          <a:bodyPr/>
          <a:lstStyle/>
          <a:p>
            <a:r>
              <a:rPr lang="en-US" altLang="en-US"/>
              <a:t>Given that Task Group 2 has not been making progress toward development of a Draft the working group requested that the Executive Committee request NesCom to withdraw the PAR</a:t>
            </a:r>
          </a:p>
          <a:p>
            <a:r>
              <a:rPr lang="en-US" altLang="en-US"/>
              <a:t>PAR withdrawal was approved by Executive Committee on July 7</a:t>
            </a:r>
          </a:p>
          <a:p>
            <a:r>
              <a:rPr lang="en-US" altLang="en-US"/>
              <a:t>PAR withdrawal was approved by NesCom in September 2020</a:t>
            </a:r>
          </a:p>
          <a:p>
            <a:endParaRPr lang="en-US" altLang="en-US"/>
          </a:p>
          <a:p>
            <a:endParaRPr lang="en-US" altLang="en-US"/>
          </a:p>
          <a:p>
            <a:endParaRPr lang="en-US" altLang="en-US"/>
          </a:p>
        </p:txBody>
      </p:sp>
      <p:sp>
        <p:nvSpPr>
          <p:cNvPr id="10245" name="Footer Placeholder 4">
            <a:extLst>
              <a:ext uri="{FF2B5EF4-FFF2-40B4-BE49-F238E27FC236}">
                <a16:creationId xmlns:a16="http://schemas.microsoft.com/office/drawing/2014/main" id="{AC63B0CA-A18D-48BD-8385-2DB8D79594FA}"/>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Tree>
    <p:extLst>
      <p:ext uri="{BB962C8B-B14F-4D97-AF65-F5344CB8AC3E}">
        <p14:creationId xmlns:p14="http://schemas.microsoft.com/office/powerpoint/2010/main" val="3309329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3">
            <a:extLst>
              <a:ext uri="{FF2B5EF4-FFF2-40B4-BE49-F238E27FC236}">
                <a16:creationId xmlns:a16="http://schemas.microsoft.com/office/drawing/2014/main" id="{CDC2BF72-E1C6-427E-93AA-5C8E4CE89B29}"/>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ltLang="tr-TR"/>
              <a:t>Slide </a:t>
            </a:r>
            <a:fld id="{AC14DF39-A1E9-4411-A592-710106D6B2B9}" type="slidenum">
              <a:rPr lang="en-GB" altLang="tr-TR" smtClean="0"/>
              <a:pPr>
                <a:spcBef>
                  <a:spcPct val="0"/>
                </a:spcBef>
              </a:pPr>
              <a:t>54</a:t>
            </a:fld>
            <a:endParaRPr lang="en-GB" altLang="tr-TR" sz="1200" b="0"/>
          </a:p>
        </p:txBody>
      </p:sp>
      <p:sp>
        <p:nvSpPr>
          <p:cNvPr id="11266" name="Date Placeholder 5">
            <a:extLst>
              <a:ext uri="{FF2B5EF4-FFF2-40B4-BE49-F238E27FC236}">
                <a16:creationId xmlns:a16="http://schemas.microsoft.com/office/drawing/2014/main" id="{359DC654-DAFF-45A2-9045-91BC587EFFB7}"/>
              </a:ext>
            </a:extLst>
          </p:cNvPr>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November 2020</a:t>
            </a:r>
            <a:endParaRPr lang="en-GB" altLang="tr-TR" sz="1800">
              <a:ea typeface="Arial Unicode MS" pitchFamily="34" charset="-128"/>
            </a:endParaRPr>
          </a:p>
        </p:txBody>
      </p:sp>
      <p:sp>
        <p:nvSpPr>
          <p:cNvPr id="11267" name="Title 1">
            <a:extLst>
              <a:ext uri="{FF2B5EF4-FFF2-40B4-BE49-F238E27FC236}">
                <a16:creationId xmlns:a16="http://schemas.microsoft.com/office/drawing/2014/main" id="{936494A8-20C3-4C55-AD20-2EBA5FEFCF36}"/>
              </a:ext>
            </a:extLst>
          </p:cNvPr>
          <p:cNvSpPr>
            <a:spLocks noGrp="1" noChangeArrowheads="1"/>
          </p:cNvSpPr>
          <p:nvPr>
            <p:ph type="title"/>
          </p:nvPr>
        </p:nvSpPr>
        <p:spPr>
          <a:xfrm>
            <a:off x="731838" y="731838"/>
            <a:ext cx="10658475" cy="1136650"/>
          </a:xfrm>
        </p:spPr>
        <p:txBody>
          <a:bodyPr/>
          <a:lstStyle/>
          <a:p>
            <a:r>
              <a:rPr lang="en-US" altLang="en-US" sz="3600"/>
              <a:t>IEEE 802.19.3 SA Ballot</a:t>
            </a:r>
          </a:p>
        </p:txBody>
      </p:sp>
      <p:sp>
        <p:nvSpPr>
          <p:cNvPr id="11268" name="Content Placeholder 2">
            <a:extLst>
              <a:ext uri="{FF2B5EF4-FFF2-40B4-BE49-F238E27FC236}">
                <a16:creationId xmlns:a16="http://schemas.microsoft.com/office/drawing/2014/main" id="{109D4E97-335D-49EB-A3B7-0B45FA189F59}"/>
              </a:ext>
            </a:extLst>
          </p:cNvPr>
          <p:cNvSpPr>
            <a:spLocks noGrp="1" noChangeArrowheads="1"/>
          </p:cNvSpPr>
          <p:nvPr>
            <p:ph idx="1"/>
          </p:nvPr>
        </p:nvSpPr>
        <p:spPr>
          <a:xfrm>
            <a:off x="731838" y="2057400"/>
            <a:ext cx="10658475" cy="4443413"/>
          </a:xfrm>
        </p:spPr>
        <p:txBody>
          <a:bodyPr/>
          <a:lstStyle/>
          <a:p>
            <a:r>
              <a:rPr lang="en-US" altLang="en-US"/>
              <a:t>The initial SA Ballot on IEEE 820.19.3 closed on Oct 9</a:t>
            </a:r>
          </a:p>
          <a:p>
            <a:r>
              <a:rPr lang="en-US" altLang="en-US"/>
              <a:t>Return Rate = 78% (Met the 75% Return Rate)</a:t>
            </a:r>
          </a:p>
          <a:p>
            <a:r>
              <a:rPr lang="en-US" altLang="en-US"/>
              <a:t>Approve = 53</a:t>
            </a:r>
          </a:p>
          <a:p>
            <a:r>
              <a:rPr lang="en-US" altLang="en-US"/>
              <a:t>Disapprove = 2</a:t>
            </a:r>
          </a:p>
          <a:p>
            <a:r>
              <a:rPr lang="en-US" altLang="en-US"/>
              <a:t>Approval Rate = 96% (Met 75% Approval Rate)</a:t>
            </a:r>
          </a:p>
          <a:p>
            <a:r>
              <a:rPr lang="en-US" altLang="en-US"/>
              <a:t>Ballot Passed</a:t>
            </a:r>
          </a:p>
          <a:p>
            <a:r>
              <a:rPr lang="en-US" altLang="en-US"/>
              <a:t>Number of Comment = 88</a:t>
            </a:r>
          </a:p>
          <a:p>
            <a:r>
              <a:rPr lang="en-US" altLang="en-US"/>
              <a:t>Comment Resolution Committee (CRC) is currently working on comment resolution</a:t>
            </a:r>
          </a:p>
          <a:p>
            <a:endParaRPr lang="en-US" altLang="en-US"/>
          </a:p>
        </p:txBody>
      </p:sp>
      <p:sp>
        <p:nvSpPr>
          <p:cNvPr id="11269" name="Footer Placeholder 4">
            <a:extLst>
              <a:ext uri="{FF2B5EF4-FFF2-40B4-BE49-F238E27FC236}">
                <a16:creationId xmlns:a16="http://schemas.microsoft.com/office/drawing/2014/main" id="{736ABF08-643B-4468-B1E7-A8244467F299}"/>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Tree>
    <p:extLst>
      <p:ext uri="{BB962C8B-B14F-4D97-AF65-F5344CB8AC3E}">
        <p14:creationId xmlns:p14="http://schemas.microsoft.com/office/powerpoint/2010/main" val="323338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3">
            <a:extLst>
              <a:ext uri="{FF2B5EF4-FFF2-40B4-BE49-F238E27FC236}">
                <a16:creationId xmlns:a16="http://schemas.microsoft.com/office/drawing/2014/main" id="{2519C215-8F4C-4E5F-BFDD-416A3ECFA704}"/>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r>
              <a:rPr lang="en-GB" altLang="tr-TR"/>
              <a:t>Slide </a:t>
            </a:r>
            <a:fld id="{AC14DF39-A1E9-4411-A592-710106D6B2B9}" type="slidenum">
              <a:rPr lang="en-GB" altLang="tr-TR" smtClean="0"/>
              <a:pPr/>
              <a:t>55</a:t>
            </a:fld>
            <a:endParaRPr lang="en-GB" altLang="tr-TR" sz="1200">
              <a:solidFill>
                <a:srgbClr val="000000"/>
              </a:solidFill>
            </a:endParaRPr>
          </a:p>
        </p:txBody>
      </p:sp>
      <p:sp>
        <p:nvSpPr>
          <p:cNvPr id="12290" name="Date Placeholder 5">
            <a:extLst>
              <a:ext uri="{FF2B5EF4-FFF2-40B4-BE49-F238E27FC236}">
                <a16:creationId xmlns:a16="http://schemas.microsoft.com/office/drawing/2014/main" id="{EE2EFDB7-2015-4DB9-A7F3-70EA9A789A6C}"/>
              </a:ext>
            </a:extLst>
          </p:cNvPr>
          <p:cNvSpPr>
            <a:spLocks noGrp="1" noChangeArrowheads="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a:solidFill>
                  <a:srgbClr val="000000"/>
                </a:solidFill>
                <a:ea typeface="Arial Unicode MS" pitchFamily="34" charset="-128"/>
              </a:rPr>
              <a:t>November 2020</a:t>
            </a:r>
            <a:endParaRPr lang="en-GB" altLang="en-US" sz="1800">
              <a:solidFill>
                <a:srgbClr val="000000"/>
              </a:solidFill>
              <a:ea typeface="Arial Unicode MS" pitchFamily="34" charset="-128"/>
            </a:endParaRPr>
          </a:p>
        </p:txBody>
      </p:sp>
      <p:sp>
        <p:nvSpPr>
          <p:cNvPr id="7" name="Title 1">
            <a:extLst>
              <a:ext uri="{FF2B5EF4-FFF2-40B4-BE49-F238E27FC236}">
                <a16:creationId xmlns:a16="http://schemas.microsoft.com/office/drawing/2014/main" id="{F23B17E6-6D24-5242-84C6-00F1D99541A9}"/>
              </a:ext>
            </a:extLst>
          </p:cNvPr>
          <p:cNvSpPr txBox="1">
            <a:spLocks/>
          </p:cNvSpPr>
          <p:nvPr/>
        </p:nvSpPr>
        <p:spPr bwMode="auto">
          <a:xfrm>
            <a:off x="731838" y="731838"/>
            <a:ext cx="104044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nchor="ct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mj-lt"/>
                <a:ea typeface="+mj-ea"/>
                <a:cs typeface="MS Gothic" charset="0"/>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Times New Roman" pitchFamily="16" charset="0"/>
                <a:ea typeface="MS Gothic" charset="-128"/>
                <a:cs typeface="MS Gothic"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Times New Roman" pitchFamily="16" charset="0"/>
                <a:ea typeface="MS Gothic" charset="-128"/>
                <a:cs typeface="MS Gothic"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Times New Roman" pitchFamily="16" charset="0"/>
                <a:ea typeface="MS Gothic" charset="-128"/>
                <a:cs typeface="MS Gothic"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Times New Roman" pitchFamily="16" charset="0"/>
                <a:ea typeface="MS Gothic" charset="-128"/>
                <a:cs typeface="MS Gothic" charset="0"/>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defRPr/>
            </a:pPr>
            <a:r>
              <a:rPr lang="en-US" kern="0" dirty="0"/>
              <a:t>Ballot on IEEE 802.11bd CA Document</a:t>
            </a:r>
          </a:p>
        </p:txBody>
      </p:sp>
      <p:sp>
        <p:nvSpPr>
          <p:cNvPr id="8" name="Content Placeholder 2">
            <a:extLst>
              <a:ext uri="{FF2B5EF4-FFF2-40B4-BE49-F238E27FC236}">
                <a16:creationId xmlns:a16="http://schemas.microsoft.com/office/drawing/2014/main" id="{E8D1A963-B395-3C4A-8364-14AB66139632}"/>
              </a:ext>
            </a:extLst>
          </p:cNvPr>
          <p:cNvSpPr txBox="1">
            <a:spLocks/>
          </p:cNvSpPr>
          <p:nvPr/>
        </p:nvSpPr>
        <p:spPr bwMode="auto">
          <a:xfrm>
            <a:off x="731838" y="2112963"/>
            <a:ext cx="10548937"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marL="342900" indent="-342900" algn="l" defTabSz="449263" rtl="0" eaLnBrk="0" fontAlgn="base" hangingPunct="0">
              <a:spcBef>
                <a:spcPts val="600"/>
              </a:spcBef>
              <a:spcAft>
                <a:spcPct val="0"/>
              </a:spcAft>
              <a:buClr>
                <a:srgbClr val="000000"/>
              </a:buClr>
              <a:buSzPct val="100000"/>
              <a:buFont typeface="Times New Roman" panose="02020603050405020304" pitchFamily="18" charset="0"/>
              <a:defRPr sz="2400" b="1">
                <a:solidFill>
                  <a:srgbClr val="000000"/>
                </a:solidFill>
                <a:latin typeface="+mn-lt"/>
                <a:ea typeface="+mn-ea"/>
                <a:cs typeface="MS Gothic" charset="0"/>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S Gothic" charset="0"/>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cs typeface="MS Gothic" charset="0"/>
              </a:defRPr>
            </a:lvl3pPr>
            <a:lvl4pPr marL="16002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cs typeface="MS Gothic" charset="0"/>
              </a:defRPr>
            </a:lvl4pPr>
            <a:lvl5pPr marL="20574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cs typeface="MS Gothic" charset="0"/>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defRPr/>
            </a:pPr>
            <a:r>
              <a:rPr lang="en-US" kern="0" dirty="0"/>
              <a:t>A ballot (using </a:t>
            </a:r>
            <a:r>
              <a:rPr lang="en-US" kern="0" dirty="0" err="1"/>
              <a:t>ePoll</a:t>
            </a:r>
            <a:r>
              <a:rPr lang="en-US" kern="0" dirty="0"/>
              <a:t>) on the IEEE 802.11bd CA document started on October 28 and closes on November 13</a:t>
            </a:r>
          </a:p>
          <a:p>
            <a:pPr lvl="1">
              <a:defRPr/>
            </a:pPr>
            <a:r>
              <a:rPr lang="en-US" sz="2200" b="1" kern="0" dirty="0"/>
              <a:t>If you are a voting member of the WG please vote on this document</a:t>
            </a:r>
          </a:p>
        </p:txBody>
      </p:sp>
      <p:sp>
        <p:nvSpPr>
          <p:cNvPr id="12293" name="Footer Placeholder 4">
            <a:extLst>
              <a:ext uri="{FF2B5EF4-FFF2-40B4-BE49-F238E27FC236}">
                <a16:creationId xmlns:a16="http://schemas.microsoft.com/office/drawing/2014/main" id="{A62FFB74-148B-44C8-BDDB-D3B8344B4254}"/>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Tree>
    <p:extLst>
      <p:ext uri="{BB962C8B-B14F-4D97-AF65-F5344CB8AC3E}">
        <p14:creationId xmlns:p14="http://schemas.microsoft.com/office/powerpoint/2010/main" val="21555265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a:extLst>
              <a:ext uri="{FF2B5EF4-FFF2-40B4-BE49-F238E27FC236}">
                <a16:creationId xmlns:a16="http://schemas.microsoft.com/office/drawing/2014/main" id="{ED1303B3-7F76-4BC6-82F3-C6F9639E59AF}"/>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r>
              <a:rPr lang="en-GB" altLang="tr-TR"/>
              <a:t>Slide </a:t>
            </a:r>
            <a:fld id="{AC14DF39-A1E9-4411-A592-710106D6B2B9}" type="slidenum">
              <a:rPr lang="en-GB" altLang="tr-TR" smtClean="0"/>
              <a:pPr/>
              <a:t>56</a:t>
            </a:fld>
            <a:endParaRPr lang="en-GB" altLang="tr-TR" sz="1200">
              <a:solidFill>
                <a:srgbClr val="000000"/>
              </a:solidFill>
            </a:endParaRPr>
          </a:p>
        </p:txBody>
      </p:sp>
      <p:sp>
        <p:nvSpPr>
          <p:cNvPr id="13314" name="Date Placeholder 5">
            <a:extLst>
              <a:ext uri="{FF2B5EF4-FFF2-40B4-BE49-F238E27FC236}">
                <a16:creationId xmlns:a16="http://schemas.microsoft.com/office/drawing/2014/main" id="{D7D69E7F-2129-4F6C-BC8A-197716BFCFCC}"/>
              </a:ext>
            </a:extLst>
          </p:cNvPr>
          <p:cNvSpPr>
            <a:spLocks noGrp="1" noChangeArrowheads="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a:solidFill>
                  <a:srgbClr val="000000"/>
                </a:solidFill>
                <a:ea typeface="Arial Unicode MS" pitchFamily="34" charset="-128"/>
              </a:rPr>
              <a:t>November 2020</a:t>
            </a:r>
            <a:endParaRPr lang="en-GB" altLang="en-US" sz="1800">
              <a:solidFill>
                <a:srgbClr val="000000"/>
              </a:solidFill>
              <a:ea typeface="Arial Unicode MS" pitchFamily="34" charset="-128"/>
            </a:endParaRPr>
          </a:p>
        </p:txBody>
      </p:sp>
      <p:sp>
        <p:nvSpPr>
          <p:cNvPr id="13315" name="Title 1">
            <a:extLst>
              <a:ext uri="{FF2B5EF4-FFF2-40B4-BE49-F238E27FC236}">
                <a16:creationId xmlns:a16="http://schemas.microsoft.com/office/drawing/2014/main" id="{F3B408E6-3323-4547-9D23-93E73AA8A5FA}"/>
              </a:ext>
            </a:extLst>
          </p:cNvPr>
          <p:cNvSpPr>
            <a:spLocks noGrp="1" noChangeArrowheads="1"/>
          </p:cNvSpPr>
          <p:nvPr>
            <p:ph type="title"/>
          </p:nvPr>
        </p:nvSpPr>
        <p:spPr>
          <a:xfrm>
            <a:off x="280988" y="668338"/>
            <a:ext cx="11614150" cy="641350"/>
          </a:xfrm>
        </p:spPr>
        <p:txBody>
          <a:bodyPr/>
          <a:lstStyle/>
          <a:p>
            <a:r>
              <a:rPr lang="en-US" altLang="en-US"/>
              <a:t>Recommended Text on the 802 Coexistence Process</a:t>
            </a:r>
          </a:p>
        </p:txBody>
      </p:sp>
      <p:sp>
        <p:nvSpPr>
          <p:cNvPr id="13316" name="Content Placeholder 2">
            <a:extLst>
              <a:ext uri="{FF2B5EF4-FFF2-40B4-BE49-F238E27FC236}">
                <a16:creationId xmlns:a16="http://schemas.microsoft.com/office/drawing/2014/main" id="{B8BC0AE1-2956-4470-91A5-4E0F4D39E7F7}"/>
              </a:ext>
            </a:extLst>
          </p:cNvPr>
          <p:cNvSpPr>
            <a:spLocks noGrp="1" noChangeArrowheads="1"/>
          </p:cNvSpPr>
          <p:nvPr>
            <p:ph idx="1"/>
          </p:nvPr>
        </p:nvSpPr>
        <p:spPr>
          <a:xfrm>
            <a:off x="381000" y="1371600"/>
            <a:ext cx="11187113" cy="4865688"/>
          </a:xfrm>
        </p:spPr>
        <p:txBody>
          <a:bodyPr/>
          <a:lstStyle/>
          <a:p>
            <a:r>
              <a:rPr lang="en-US" altLang="en-US"/>
              <a:t>The Executive Committee approved a rules change based on document “Recommended Changes to the 802 Operations Manual,” doc. IEEE 802.19-19/77r0, on the August EC Conference call</a:t>
            </a:r>
          </a:p>
          <a:p>
            <a:r>
              <a:rPr lang="en-US" altLang="en-US"/>
              <a:t>The Executive Committee considered the document “Recommended New Section to the Chairs Guidelines,” doc. IEEE 802.19-19/78r0 on the August EC Conference call, but deferred a decision on that recommendation</a:t>
            </a:r>
          </a:p>
          <a:p>
            <a:r>
              <a:rPr lang="en-US" altLang="en-US"/>
              <a:t>It was considered at the October 29 IEEE 802 Rules meeting</a:t>
            </a:r>
          </a:p>
          <a:p>
            <a:r>
              <a:rPr lang="en-US" altLang="en-US"/>
              <a:t>Edits were discussed and the 802 Rules Chair (James Gilb) posted the edited text to Mentor</a:t>
            </a:r>
          </a:p>
          <a:p>
            <a:r>
              <a:rPr lang="en-US" altLang="en-US"/>
              <a:t>The EC will consider this document at the EC Closing, Nov 13</a:t>
            </a:r>
          </a:p>
          <a:p>
            <a:pPr lvl="1"/>
            <a:r>
              <a:rPr lang="en-US" altLang="en-US" b="1"/>
              <a:t>The WG Chair forwarded the document to the 802.19 email reflector</a:t>
            </a:r>
          </a:p>
        </p:txBody>
      </p:sp>
      <p:sp>
        <p:nvSpPr>
          <p:cNvPr id="13317" name="Footer Placeholder 4">
            <a:extLst>
              <a:ext uri="{FF2B5EF4-FFF2-40B4-BE49-F238E27FC236}">
                <a16:creationId xmlns:a16="http://schemas.microsoft.com/office/drawing/2014/main" id="{198410A1-465B-443D-9A65-353BEB03984A}"/>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Tree>
    <p:extLst>
      <p:ext uri="{BB962C8B-B14F-4D97-AF65-F5344CB8AC3E}">
        <p14:creationId xmlns:p14="http://schemas.microsoft.com/office/powerpoint/2010/main" val="16368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3">
            <a:extLst>
              <a:ext uri="{FF2B5EF4-FFF2-40B4-BE49-F238E27FC236}">
                <a16:creationId xmlns:a16="http://schemas.microsoft.com/office/drawing/2014/main" id="{3B4A77CF-BA7A-40B4-8EA6-BB108D4D9B31}"/>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r>
              <a:rPr lang="en-GB" altLang="tr-TR"/>
              <a:t>Slide </a:t>
            </a:r>
            <a:fld id="{AC14DF39-A1E9-4411-A592-710106D6B2B9}" type="slidenum">
              <a:rPr lang="en-GB" altLang="tr-TR" smtClean="0"/>
              <a:pPr/>
              <a:t>57</a:t>
            </a:fld>
            <a:endParaRPr lang="en-GB" altLang="tr-TR" sz="1200">
              <a:solidFill>
                <a:srgbClr val="000000"/>
              </a:solidFill>
            </a:endParaRPr>
          </a:p>
        </p:txBody>
      </p:sp>
      <p:sp>
        <p:nvSpPr>
          <p:cNvPr id="14338" name="Title 1">
            <a:extLst>
              <a:ext uri="{FF2B5EF4-FFF2-40B4-BE49-F238E27FC236}">
                <a16:creationId xmlns:a16="http://schemas.microsoft.com/office/drawing/2014/main" id="{9D1ED0F5-F442-49F1-9B9F-693F6318FC2A}"/>
              </a:ext>
            </a:extLst>
          </p:cNvPr>
          <p:cNvSpPr>
            <a:spLocks noGrp="1" noChangeArrowheads="1"/>
          </p:cNvSpPr>
          <p:nvPr>
            <p:ph type="title"/>
          </p:nvPr>
        </p:nvSpPr>
        <p:spPr>
          <a:xfrm>
            <a:off x="2062163" y="1077913"/>
            <a:ext cx="8288337" cy="1136650"/>
          </a:xfrm>
        </p:spPr>
        <p:txBody>
          <a:bodyPr/>
          <a:lstStyle/>
          <a:p>
            <a:r>
              <a:rPr lang="en-US" altLang="en-US"/>
              <a:t>Schedule</a:t>
            </a:r>
          </a:p>
        </p:txBody>
      </p:sp>
      <p:pic>
        <p:nvPicPr>
          <p:cNvPr id="14339" name="Picture 7">
            <a:extLst>
              <a:ext uri="{FF2B5EF4-FFF2-40B4-BE49-F238E27FC236}">
                <a16:creationId xmlns:a16="http://schemas.microsoft.com/office/drawing/2014/main" id="{3A003B32-9F57-4458-8DCA-C672B858F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2205038"/>
            <a:ext cx="9148763"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Footer Placeholder 4">
            <a:extLst>
              <a:ext uri="{FF2B5EF4-FFF2-40B4-BE49-F238E27FC236}">
                <a16:creationId xmlns:a16="http://schemas.microsoft.com/office/drawing/2014/main" id="{DC7DEB94-5908-4F97-B243-A1CEDEEA774F}"/>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
        <p:nvSpPr>
          <p:cNvPr id="14341" name="Date Placeholder 3">
            <a:extLst>
              <a:ext uri="{FF2B5EF4-FFF2-40B4-BE49-F238E27FC236}">
                <a16:creationId xmlns:a16="http://schemas.microsoft.com/office/drawing/2014/main" id="{FDAF2C3A-DB7C-4BD1-A1CC-6DD218542FBE}"/>
              </a:ext>
            </a:extLst>
          </p:cNvPr>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November 2020</a:t>
            </a:r>
            <a:endParaRPr lang="en-GB" altLang="tr-TR" sz="1800">
              <a:ea typeface="Arial Unicode MS" pitchFamily="34" charset="-128"/>
            </a:endParaRPr>
          </a:p>
        </p:txBody>
      </p:sp>
    </p:spTree>
    <p:extLst>
      <p:ext uri="{BB962C8B-B14F-4D97-AF65-F5344CB8AC3E}">
        <p14:creationId xmlns:p14="http://schemas.microsoft.com/office/powerpoint/2010/main" val="42913922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FA0B-B8B6-4A90-8683-673AF4F2CCC4}"/>
              </a:ext>
            </a:extLst>
          </p:cNvPr>
          <p:cNvSpPr>
            <a:spLocks noGrp="1"/>
          </p:cNvSpPr>
          <p:nvPr>
            <p:ph type="title"/>
          </p:nvPr>
        </p:nvSpPr>
        <p:spPr/>
        <p:txBody>
          <a:bodyPr/>
          <a:lstStyle/>
          <a:p>
            <a:r>
              <a:rPr lang="en-US" dirty="0"/>
              <a:t>Tuesday, November 10</a:t>
            </a:r>
            <a:br>
              <a:rPr lang="en-US" dirty="0"/>
            </a:br>
            <a:r>
              <a:rPr lang="en-US" dirty="0"/>
              <a:t>Closing Plenary</a:t>
            </a:r>
          </a:p>
        </p:txBody>
      </p:sp>
      <p:sp>
        <p:nvSpPr>
          <p:cNvPr id="3" name="Text Placeholder 2">
            <a:extLst>
              <a:ext uri="{FF2B5EF4-FFF2-40B4-BE49-F238E27FC236}">
                <a16:creationId xmlns:a16="http://schemas.microsoft.com/office/drawing/2014/main" id="{A8768DE0-1A38-4A19-8A95-7EAC12B3365E}"/>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069289EE-3412-467A-BD2E-29CFC6441FB0}"/>
              </a:ext>
            </a:extLst>
          </p:cNvPr>
          <p:cNvSpPr>
            <a:spLocks noGrp="1"/>
          </p:cNvSpPr>
          <p:nvPr>
            <p:ph type="dt" idx="10"/>
          </p:nvPr>
        </p:nvSpPr>
        <p:spPr/>
        <p:txBody>
          <a:bodyPr/>
          <a:lstStyle/>
          <a:p>
            <a:r>
              <a:rPr lang="en-US"/>
              <a:t>November 2020</a:t>
            </a:r>
            <a:endParaRPr lang="en-GB"/>
          </a:p>
        </p:txBody>
      </p:sp>
      <p:sp>
        <p:nvSpPr>
          <p:cNvPr id="5" name="Footer Placeholder 4">
            <a:extLst>
              <a:ext uri="{FF2B5EF4-FFF2-40B4-BE49-F238E27FC236}">
                <a16:creationId xmlns:a16="http://schemas.microsoft.com/office/drawing/2014/main" id="{6A5A62B2-DBED-4D4F-8C57-B7A1EFB25B8D}"/>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D80672D2-332C-4D09-9213-DE848214A7C7}"/>
              </a:ext>
            </a:extLst>
          </p:cNvPr>
          <p:cNvSpPr>
            <a:spLocks noGrp="1"/>
          </p:cNvSpPr>
          <p:nvPr>
            <p:ph type="sldNum" idx="12"/>
          </p:nvPr>
        </p:nvSpPr>
        <p:spPr/>
        <p:txBody>
          <a:bodyPr/>
          <a:lstStyle/>
          <a:p>
            <a:r>
              <a:rPr lang="en-GB"/>
              <a:t>Slide </a:t>
            </a:r>
            <a:fld id="{3ABCC52B-A3F7-440B-BBF2-55191E6E7773}" type="slidenum">
              <a:rPr lang="en-GB" smtClean="0"/>
              <a:pPr/>
              <a:t>58</a:t>
            </a:fld>
            <a:endParaRPr lang="en-GB"/>
          </a:p>
        </p:txBody>
      </p:sp>
    </p:spTree>
    <p:extLst>
      <p:ext uri="{BB962C8B-B14F-4D97-AF65-F5344CB8AC3E}">
        <p14:creationId xmlns:p14="http://schemas.microsoft.com/office/powerpoint/2010/main" val="4044392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(Nov 2020)</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2020-11-09</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4098"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F6F90ADB-E522-4F6B-AC0C-9BC8A9328357}"/>
              </a:ext>
            </a:extLst>
          </p:cNvPr>
          <p:cNvSpPr>
            <a:spLocks noGrp="1"/>
          </p:cNvSpPr>
          <p:nvPr>
            <p:ph type="ftr" idx="11"/>
          </p:nvPr>
        </p:nvSpPr>
        <p:spPr/>
        <p:txBody>
          <a:bodyPr/>
          <a:lstStyle/>
          <a:p>
            <a:r>
              <a:rPr lang="en-GB"/>
              <a:t>Peter Eccelsine, Cisco</a:t>
            </a:r>
          </a:p>
        </p:txBody>
      </p:sp>
      <p:sp>
        <p:nvSpPr>
          <p:cNvPr id="3" name="Slide Number Placeholder 2">
            <a:extLst>
              <a:ext uri="{FF2B5EF4-FFF2-40B4-BE49-F238E27FC236}">
                <a16:creationId xmlns:a16="http://schemas.microsoft.com/office/drawing/2014/main" id="{3D50B0BD-55B8-4305-B157-B65D5202F76F}"/>
              </a:ext>
            </a:extLst>
          </p:cNvPr>
          <p:cNvSpPr>
            <a:spLocks noGrp="1"/>
          </p:cNvSpPr>
          <p:nvPr>
            <p:ph type="sldNum" idx="12"/>
          </p:nvPr>
        </p:nvSpPr>
        <p:spPr/>
        <p:txBody>
          <a:bodyPr/>
          <a:lstStyle/>
          <a:p>
            <a:r>
              <a:rPr lang="en-GB"/>
              <a:t>Slide </a:t>
            </a:r>
            <a:fld id="{DE40C9FC-4879-4F20-9ECA-A574A90476B7}" type="slidenum">
              <a:rPr lang="en-GB" smtClean="0"/>
              <a:pPr/>
              <a:t>59</a:t>
            </a:fld>
            <a:endParaRPr lang="en-GB"/>
          </a:p>
        </p:txBody>
      </p:sp>
      <p:sp>
        <p:nvSpPr>
          <p:cNvPr id="4" name="Date Placeholder 3">
            <a:extLst>
              <a:ext uri="{FF2B5EF4-FFF2-40B4-BE49-F238E27FC236}">
                <a16:creationId xmlns:a16="http://schemas.microsoft.com/office/drawing/2014/main" id="{4BB0F27A-A504-4742-97C4-280D60259E36}"/>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11358228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38EA-E7D3-411E-AA01-A91872252762}"/>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A68DB8D6-8CE4-4981-A082-4BA4D82DD20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9543" y="685800"/>
            <a:ext cx="10550457" cy="5769759"/>
          </a:xfrm>
        </p:spPr>
      </p:pic>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2020</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spTree>
    <p:extLst>
      <p:ext uri="{BB962C8B-B14F-4D97-AF65-F5344CB8AC3E}">
        <p14:creationId xmlns:p14="http://schemas.microsoft.com/office/powerpoint/2010/main" val="34108051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err="1"/>
              <a:t>TGax</a:t>
            </a:r>
            <a:r>
              <a:rPr lang="en-US" sz="1600" b="1" dirty="0"/>
              <a:t> – Robert Stacey </a:t>
            </a:r>
            <a:r>
              <a:rPr lang="en-US" sz="1600" dirty="0"/>
              <a:t>– </a:t>
            </a:r>
            <a:r>
              <a:rPr lang="en-US" sz="1600" dirty="0">
                <a:hlinkClick r:id="rId3"/>
              </a:rPr>
              <a:t>robert.stacey@intel.com</a:t>
            </a:r>
            <a:r>
              <a:rPr lang="en-US" sz="1600" dirty="0"/>
              <a:t> </a:t>
            </a:r>
            <a:r>
              <a:rPr lang="en-US" sz="1600" b="0" dirty="0"/>
              <a:t> </a:t>
            </a:r>
          </a:p>
          <a:p>
            <a:pPr marL="342900" lvl="1" indent="-342900">
              <a:buFontTx/>
              <a:buChar char="•"/>
            </a:pPr>
            <a:r>
              <a:rPr lang="en-US" sz="1600" b="1" dirty="0" err="1"/>
              <a:t>TGay</a:t>
            </a:r>
            <a:r>
              <a:rPr lang="en-US" sz="1600" b="1" dirty="0"/>
              <a:t> – Carlos </a:t>
            </a:r>
            <a:r>
              <a:rPr lang="en-US" sz="1600" b="1" dirty="0" err="1"/>
              <a:t>Cordeiro</a:t>
            </a:r>
            <a:r>
              <a:rPr lang="en-US" sz="1600" b="1" dirty="0"/>
              <a:t> </a:t>
            </a:r>
            <a:r>
              <a:rPr lang="en-US" sz="1600" dirty="0"/>
              <a:t>– </a:t>
            </a:r>
            <a:r>
              <a:rPr lang="en-US" sz="1600" dirty="0">
                <a:hlinkClick r:id="rId4"/>
              </a:rPr>
              <a:t>carlos.cordeiro@intel.com</a:t>
            </a:r>
            <a:r>
              <a:rPr lang="en-US" sz="1600" dirty="0"/>
              <a:t>  </a:t>
            </a:r>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TGba</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TGbb</a:t>
            </a:r>
            <a:r>
              <a:rPr lang="en-US" sz="1600" b="1" dirty="0"/>
              <a:t> – Volker </a:t>
            </a:r>
            <a:r>
              <a:rPr lang="en-US" sz="1600" b="1" dirty="0" err="1"/>
              <a:t>Jungnickel</a:t>
            </a:r>
            <a:r>
              <a:rPr lang="en-US" sz="1600" b="1" dirty="0"/>
              <a:t> </a:t>
            </a:r>
            <a:r>
              <a:rPr lang="en-US" sz="1600" dirty="0"/>
              <a:t>– </a:t>
            </a:r>
            <a:r>
              <a:rPr lang="en-US" sz="1600" dirty="0">
                <a:hlinkClick r:id="rId8"/>
              </a:rPr>
              <a:t>volker.jungnickel@hhi.fraunhofer.de</a:t>
            </a:r>
            <a:r>
              <a:rPr lang="en-US" sz="1600" dirty="0"/>
              <a:t> , </a:t>
            </a:r>
            <a:r>
              <a:rPr lang="en-US" sz="1600" b="1" dirty="0"/>
              <a:t>Harry </a:t>
            </a:r>
            <a:r>
              <a:rPr lang="en-US" sz="1600" b="1" dirty="0" err="1"/>
              <a:t>Bims</a:t>
            </a:r>
            <a:r>
              <a:rPr lang="en-US" sz="1600" b="1" dirty="0"/>
              <a:t> </a:t>
            </a:r>
            <a:r>
              <a:rPr lang="en-US" sz="1600" dirty="0">
                <a:hlinkClick r:id="rId9"/>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10"/>
              </a:rPr>
              <a:t>carol@ansley.com</a:t>
            </a:r>
            <a:r>
              <a:rPr lang="en-US" sz="1600" dirty="0"/>
              <a:t> </a:t>
            </a:r>
          </a:p>
          <a:p>
            <a:pPr marL="342900" lvl="1" indent="-342900">
              <a:buFontTx/>
              <a:buChar char="•"/>
            </a:pPr>
            <a:r>
              <a:rPr lang="en-US" sz="1600" b="1" dirty="0" err="1"/>
              <a:t>TGbd</a:t>
            </a:r>
            <a:r>
              <a:rPr lang="en-US" sz="1600" b="1" dirty="0"/>
              <a:t> – </a:t>
            </a:r>
            <a:r>
              <a:rPr lang="en-US" sz="1600" b="1" dirty="0" err="1"/>
              <a:t>Bahar</a:t>
            </a:r>
            <a:r>
              <a:rPr lang="en-US" sz="1600" b="1" dirty="0"/>
              <a:t> Sadeghi </a:t>
            </a:r>
            <a:r>
              <a:rPr lang="en-US" sz="1600" dirty="0"/>
              <a:t>–</a:t>
            </a:r>
            <a:r>
              <a:rPr lang="en-US" sz="1600" b="1" dirty="0"/>
              <a:t> </a:t>
            </a:r>
            <a:r>
              <a:rPr lang="en-US" sz="1600" dirty="0">
                <a:hlinkClick r:id="rId11"/>
              </a:rPr>
              <a:t>bahareh.sagedhi@intel.com</a:t>
            </a:r>
            <a:r>
              <a:rPr lang="en-US" sz="1600" dirty="0"/>
              <a:t> </a:t>
            </a:r>
          </a:p>
          <a:p>
            <a:pPr marL="342900" lvl="1" indent="-342900">
              <a:buFontTx/>
              <a:buChar char="•"/>
            </a:pPr>
            <a:r>
              <a:rPr lang="en-US" sz="1600" b="1" dirty="0" err="1"/>
              <a:t>TGbe</a:t>
            </a:r>
            <a:r>
              <a:rPr lang="en-US" sz="1600" b="1" dirty="0"/>
              <a:t> – Edward Au </a:t>
            </a:r>
            <a:r>
              <a:rPr lang="en-US" sz="1600" dirty="0"/>
              <a:t>– </a:t>
            </a:r>
            <a:r>
              <a:rPr lang="en-US" sz="1600" u="sng" dirty="0">
                <a:hlinkClick r:id="rId12"/>
              </a:rPr>
              <a:t>edward.ks.au@huawei.com</a:t>
            </a:r>
            <a:r>
              <a:rPr lang="en-US" sz="1600" dirty="0"/>
              <a:t> </a:t>
            </a:r>
          </a:p>
          <a:p>
            <a:pPr marL="342900" lvl="1" indent="-342900">
              <a:buFontTx/>
              <a:buChar char="•"/>
            </a:pPr>
            <a:r>
              <a:rPr lang="en-US" sz="1600" b="1" dirty="0" err="1"/>
              <a:t>REVmd</a:t>
            </a:r>
            <a:r>
              <a:rPr lang="en-US" sz="1600" b="1" dirty="0"/>
              <a:t> – Emily Qi </a:t>
            </a:r>
            <a:r>
              <a:rPr lang="en-US" sz="1600" dirty="0"/>
              <a:t>– </a:t>
            </a:r>
            <a:r>
              <a:rPr lang="en-US" sz="1600" b="0" dirty="0">
                <a:hlinkClick r:id="rId13"/>
              </a:rPr>
              <a:t>emily.h.qi@intel.com</a:t>
            </a:r>
            <a:r>
              <a:rPr lang="en-US" sz="1600" dirty="0"/>
              <a:t>, </a:t>
            </a:r>
            <a:r>
              <a:rPr lang="en-US" sz="1600" b="1" dirty="0"/>
              <a:t>Edward Au </a:t>
            </a:r>
            <a:r>
              <a:rPr lang="en-US" sz="1600" dirty="0"/>
              <a:t>– </a:t>
            </a:r>
            <a:r>
              <a:rPr lang="en-US" sz="1600" b="0" u="sng" dirty="0">
                <a:hlinkClick r:id="rId12"/>
              </a:rPr>
              <a:t>edward.ks.au@huawei.com</a:t>
            </a:r>
            <a:r>
              <a:rPr lang="en-US" sz="1600" dirty="0"/>
              <a:t>, </a:t>
            </a:r>
          </a:p>
          <a:p>
            <a:pPr lvl="1"/>
            <a:endParaRPr lang="en-US" sz="1600" dirty="0"/>
          </a:p>
        </p:txBody>
      </p:sp>
      <p:sp>
        <p:nvSpPr>
          <p:cNvPr id="3" name="Footer Placeholder 2">
            <a:extLst>
              <a:ext uri="{FF2B5EF4-FFF2-40B4-BE49-F238E27FC236}">
                <a16:creationId xmlns:a16="http://schemas.microsoft.com/office/drawing/2014/main" id="{9522F6C6-FB35-4024-9BE5-147C1EB9D78B}"/>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95CDD2A4-89FA-4C68-BB2E-D73337945F57}"/>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9" name="Date Placeholder 8">
            <a:extLst>
              <a:ext uri="{FF2B5EF4-FFF2-40B4-BE49-F238E27FC236}">
                <a16:creationId xmlns:a16="http://schemas.microsoft.com/office/drawing/2014/main" id="{5EE7A1B9-0889-413F-BAB5-780ED864F8A1}"/>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9135560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Nov 2</a:t>
            </a:r>
            <a:r>
              <a:rPr lang="en-GB" baseline="30000" dirty="0"/>
              <a:t>nd</a:t>
            </a:r>
            <a:r>
              <a:rPr lang="en-GB" dirty="0"/>
              <a:t>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600" dirty="0" err="1"/>
              <a:t>REVmd</a:t>
            </a:r>
            <a:r>
              <a:rPr lang="en-GB" sz="1600" dirty="0"/>
              <a:t> – Draft 5.0 has been sent to </a:t>
            </a:r>
            <a:r>
              <a:rPr lang="en-GB" sz="1600" dirty="0" err="1"/>
              <a:t>RevCom</a:t>
            </a:r>
            <a:r>
              <a:rPr lang="en-GB" sz="1600" dirty="0"/>
              <a:t> for approval in December !!! </a:t>
            </a:r>
          </a:p>
          <a:p>
            <a:r>
              <a:rPr lang="en-GB" sz="1600" dirty="0"/>
              <a:t>11ax </a:t>
            </a:r>
            <a:r>
              <a:rPr lang="en-US" sz="1600" dirty="0"/>
              <a:t>– Draft 8.0 is in SA recirc ballot closing Nov 12. Hope this has the final comment resolutions.  </a:t>
            </a:r>
          </a:p>
          <a:p>
            <a:r>
              <a:rPr lang="en-US" sz="1600" dirty="0"/>
              <a:t>11ay – Draft 6.0 is processing recirc, 62 comments resolved , hope for recirc in November.</a:t>
            </a:r>
          </a:p>
          <a:p>
            <a:r>
              <a:rPr lang="en-GB" sz="1600" dirty="0"/>
              <a:t>11az – </a:t>
            </a:r>
            <a:r>
              <a:rPr lang="en-US" sz="1600" dirty="0"/>
              <a:t> just uploaded Draft 2.5, have 62 technical, 20 editorial and 2 general comments to resolve. Hope to WG recirc Draft 3.0 out of this meeting.</a:t>
            </a:r>
            <a:endParaRPr lang="en-GB" sz="1600" dirty="0"/>
          </a:p>
          <a:p>
            <a:r>
              <a:rPr lang="en-GB" sz="1600" dirty="0"/>
              <a:t>11ba – </a:t>
            </a:r>
            <a:r>
              <a:rPr lang="en-US" sz="1600" dirty="0"/>
              <a:t> Draft 7.0 have resolved all comments, and will follow 11ay after their comment resolutions and recirc.</a:t>
            </a:r>
          </a:p>
          <a:p>
            <a:r>
              <a:rPr lang="en-GB" sz="1600" dirty="0"/>
              <a:t>11bb –  finished CC on Draft 0.2, received 44 comments, ~20 technical and are resolving them. Will discuss status again in January.</a:t>
            </a:r>
          </a:p>
          <a:p>
            <a:r>
              <a:rPr lang="en-GB" sz="1600" dirty="0"/>
              <a:t>11bc –  hoping that Draft 0.3 will be Draft 1.0 out of Nov plenary after resolving all comments. Hope to WG initial Letter Ballot. </a:t>
            </a:r>
          </a:p>
          <a:p>
            <a:r>
              <a:rPr lang="en-GB" sz="1600" dirty="0"/>
              <a:t>11bd –  Draft 1.0 in WG initial LB, ending Nov 18. </a:t>
            </a:r>
          </a:p>
          <a:p>
            <a:r>
              <a:rPr lang="en-GB" sz="1600" dirty="0"/>
              <a:t>11be – </a:t>
            </a:r>
            <a:r>
              <a:rPr lang="en-US" sz="1600" dirty="0"/>
              <a:t> Have Draft 0.1 in Sept, 299 pages and ~700 TBDs. Plan to publish Draft 0.2 in Nov, reducing the number of TBDs. Will continue submissions until there are no TBDs. Will discuss status again in January.</a:t>
            </a:r>
          </a:p>
          <a:p>
            <a:r>
              <a:rPr lang="en-GB" sz="2000" dirty="0"/>
              <a:t>  </a:t>
            </a:r>
          </a:p>
          <a:p>
            <a:endParaRPr lang="en-GB" sz="2000" dirty="0"/>
          </a:p>
        </p:txBody>
      </p:sp>
      <p:sp>
        <p:nvSpPr>
          <p:cNvPr id="3" name="Footer Placeholder 2">
            <a:extLst>
              <a:ext uri="{FF2B5EF4-FFF2-40B4-BE49-F238E27FC236}">
                <a16:creationId xmlns:a16="http://schemas.microsoft.com/office/drawing/2014/main" id="{A47F6182-3C03-4A23-9135-F631062BA7CD}"/>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6AE692BE-2D94-4592-8FD5-9D2379FA2694}"/>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8" name="Date Placeholder 7">
            <a:extLst>
              <a:ext uri="{FF2B5EF4-FFF2-40B4-BE49-F238E27FC236}">
                <a16:creationId xmlns:a16="http://schemas.microsoft.com/office/drawing/2014/main" id="{B8790552-1A2E-4E6D-9851-0A3BCEA0C23D}"/>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9537761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dirty="0"/>
              <a:t>See 11-09-1034-</a:t>
            </a:r>
            <a:r>
              <a:rPr lang="en-GB" dirty="0">
                <a:solidFill>
                  <a:srgbClr val="FF0000"/>
                </a:solidFill>
              </a:rPr>
              <a:t>17</a:t>
            </a:r>
            <a:r>
              <a:rPr lang="en-GB" dirty="0"/>
              <a:t>-0000-802-11-editorial-style-guide.docx   </a:t>
            </a:r>
          </a:p>
          <a:p>
            <a:r>
              <a:rPr lang="en-US" dirty="0"/>
              <a:t>We update 802.11 Style Guide based on 2012 IEEE Standards Style Manual and consistency changes in final publication of the 802.11 standard</a:t>
            </a:r>
            <a:endParaRPr lang="en-GB" dirty="0"/>
          </a:p>
          <a:p>
            <a:r>
              <a:rPr lang="en-US" b="0" dirty="0"/>
              <a:t>Editor’s responsibility includes checking the </a:t>
            </a:r>
            <a:r>
              <a:rPr lang="en-US" dirty="0"/>
              <a:t>2020 IEEE Standards Style Manual </a:t>
            </a:r>
            <a:r>
              <a:rPr lang="en-US" b="0" dirty="0"/>
              <a:t>when creating or updating drafts. </a:t>
            </a:r>
            <a:r>
              <a:rPr lang="en-US" sz="1800" u="sng" dirty="0">
                <a:solidFill>
                  <a:srgbClr val="0000FF"/>
                </a:solidFill>
                <a:effectLst/>
                <a:latin typeface="Arial" panose="020B0604020202020204" pitchFamily="34" charset="0"/>
                <a:ea typeface="Times New Roman" panose="02020603050405020304" pitchFamily="18" charset="0"/>
                <a:hlinkClick r:id="rId3"/>
              </a:rPr>
              <a:t>https://mentor.ieee.org/myproject/Public/mytools/draft/styleman.pdf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 </a:t>
            </a:r>
          </a:p>
        </p:txBody>
      </p:sp>
      <p:sp>
        <p:nvSpPr>
          <p:cNvPr id="3" name="Footer Placeholder 2">
            <a:extLst>
              <a:ext uri="{FF2B5EF4-FFF2-40B4-BE49-F238E27FC236}">
                <a16:creationId xmlns:a16="http://schemas.microsoft.com/office/drawing/2014/main" id="{466A3CEA-BF36-405F-8C54-F1A013F3EAC4}"/>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53C314A5-FE42-436A-B8DC-AAAC7A6BCBC6}"/>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8" name="Date Placeholder 7">
            <a:extLst>
              <a:ext uri="{FF2B5EF4-FFF2-40B4-BE49-F238E27FC236}">
                <a16:creationId xmlns:a16="http://schemas.microsoft.com/office/drawing/2014/main" id="{F84F6EFA-39B1-48C5-AA92-2BD8F66014CC}"/>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054724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620398"/>
          </a:xfrm>
        </p:spPr>
        <p:txBody>
          <a:bodyPr/>
          <a:lstStyle/>
          <a:p>
            <a:r>
              <a:rPr lang="en-GB" dirty="0" err="1"/>
              <a:t>REVmd</a:t>
            </a:r>
            <a:r>
              <a:rPr lang="en-GB" dirty="0"/>
              <a:t> Practice (1)</a:t>
            </a:r>
          </a:p>
        </p:txBody>
      </p:sp>
      <p:sp>
        <p:nvSpPr>
          <p:cNvPr id="9218" name="Rectangle 2"/>
          <p:cNvSpPr>
            <a:spLocks noGrp="1" noChangeArrowheads="1"/>
          </p:cNvSpPr>
          <p:nvPr>
            <p:ph idx="1"/>
          </p:nvPr>
        </p:nvSpPr>
        <p:spPr>
          <a:xfrm>
            <a:off x="609601" y="1414308"/>
            <a:ext cx="11125200" cy="4952998"/>
          </a:xfrm>
          <a:ln/>
        </p:spPr>
        <p:txBody>
          <a:bodyPr/>
          <a:lstStyle/>
          <a:p>
            <a:pPr>
              <a:buFont typeface="Arial" panose="020B0604020202020204" pitchFamily="34" charset="0"/>
              <a:buChar char="•"/>
            </a:pPr>
            <a:r>
              <a:rPr lang="en-US" dirty="0"/>
              <a:t>Frame format figures</a:t>
            </a:r>
          </a:p>
          <a:p>
            <a:pPr lvl="1">
              <a:buFont typeface="Arial" panose="020B0604020202020204" pitchFamily="34" charset="0"/>
              <a:buChar char="•"/>
            </a:pPr>
            <a:r>
              <a:rPr lang="en-GB" dirty="0"/>
              <a:t>Figure titles: Figure &lt;number)—Name [frame, field, element, etc] </a:t>
            </a:r>
            <a:r>
              <a:rPr lang="en-GB" u="sng" dirty="0"/>
              <a:t>format</a:t>
            </a:r>
          </a:p>
          <a:p>
            <a:pPr lvl="1">
              <a:buFont typeface="Arial" panose="020B0604020202020204" pitchFamily="34" charset="0"/>
              <a:buChar char="•"/>
            </a:pPr>
            <a:r>
              <a:rPr lang="en-GB" dirty="0"/>
              <a:t>Repeating fields should be avoided in the frame/element/field format figure. If a field needs to be repeated, create a container field with “List” in the name, e.g., Name List field. </a:t>
            </a:r>
            <a:endParaRPr lang="en-US" dirty="0"/>
          </a:p>
          <a:p>
            <a:pPr lvl="1">
              <a:buFont typeface="Arial" panose="020B0604020202020204" pitchFamily="34" charset="0"/>
              <a:buChar char="•"/>
            </a:pPr>
            <a:r>
              <a:rPr lang="en-US" dirty="0"/>
              <a:t>Arrows in frame format figures should not be used, except where labelling parts of the structure (e.g.,  the MAC Header in </a:t>
            </a:r>
            <a:r>
              <a:rPr lang="en-US" u="sng" dirty="0"/>
              <a:t>the top-level frame format).</a:t>
            </a:r>
            <a:r>
              <a:rPr lang="en-US" dirty="0"/>
              <a:t> </a:t>
            </a:r>
          </a:p>
          <a:p>
            <a:pPr lvl="1">
              <a:buFont typeface="Arial" panose="020B0604020202020204" pitchFamily="34" charset="0"/>
              <a:buChar char="•"/>
            </a:pPr>
            <a:r>
              <a:rPr lang="en-GB" dirty="0"/>
              <a:t>In the bit-aligned figure, the bit position should always start with B0.</a:t>
            </a:r>
            <a:endParaRPr lang="en-US" dirty="0"/>
          </a:p>
          <a:p>
            <a:pPr lvl="1">
              <a:buFont typeface="Arial" panose="020B0604020202020204" pitchFamily="34" charset="0"/>
              <a:buChar char="•"/>
            </a:pPr>
            <a:r>
              <a:rPr lang="en-GB" dirty="0"/>
              <a:t>The figures in Clause 9 are normative, do not duplicate length information given in figures in Clause 9 text. For example, “The Y field is x bits/octets in length" or "The Y field is an x-bit/octet field" are redundant. There is no value in duplicating the information. </a:t>
            </a:r>
          </a:p>
          <a:p>
            <a:pPr lvl="1">
              <a:buFont typeface="Arial" panose="020B0604020202020204" pitchFamily="34" charset="0"/>
              <a:buChar char="•"/>
            </a:pPr>
            <a:r>
              <a:rPr lang="en-GB" dirty="0"/>
              <a:t>Do not reference other clauses in Visio figures</a:t>
            </a:r>
            <a:endParaRPr lang="en-US" dirty="0"/>
          </a:p>
          <a:p>
            <a:pPr>
              <a:buFont typeface="Arial" panose="020B0604020202020204" pitchFamily="34" charset="0"/>
              <a:buChar char="•"/>
            </a:pPr>
            <a:r>
              <a:rPr lang="en-US" dirty="0"/>
              <a:t>Interspersed normative and informative text is not allowed.  For example, </a:t>
            </a:r>
          </a:p>
          <a:p>
            <a:pPr lvl="1">
              <a:buFont typeface="Arial" panose="020B0604020202020204" pitchFamily="34" charset="0"/>
              <a:buChar char="•"/>
            </a:pPr>
            <a:r>
              <a:rPr lang="en-US" dirty="0"/>
              <a:t>Neither clauses nor subclauses shall be labeled as informative.</a:t>
            </a:r>
          </a:p>
          <a:p>
            <a:pPr lvl="1">
              <a:buFont typeface="Arial" panose="020B0604020202020204" pitchFamily="34" charset="0"/>
              <a:buChar char="•"/>
            </a:pPr>
            <a:r>
              <a:rPr lang="en-US" dirty="0"/>
              <a:t>Figures or tables in clauses shall not be labeled as informative. </a:t>
            </a:r>
          </a:p>
          <a:p>
            <a:endParaRPr lang="en-US" dirty="0"/>
          </a:p>
          <a:p>
            <a:r>
              <a:rPr lang="en-US" dirty="0"/>
              <a:t>	</a:t>
            </a:r>
          </a:p>
          <a:p>
            <a:endParaRPr lang="en-US" dirty="0"/>
          </a:p>
        </p:txBody>
      </p:sp>
      <p:sp>
        <p:nvSpPr>
          <p:cNvPr id="3" name="Footer Placeholder 2">
            <a:extLst>
              <a:ext uri="{FF2B5EF4-FFF2-40B4-BE49-F238E27FC236}">
                <a16:creationId xmlns:a16="http://schemas.microsoft.com/office/drawing/2014/main" id="{37CB9085-E775-4436-A81B-F316F3E40767}"/>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AB9C61EE-D75B-411F-9C68-3AF45A73E2AA}"/>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8" name="Date Placeholder 7">
            <a:extLst>
              <a:ext uri="{FF2B5EF4-FFF2-40B4-BE49-F238E27FC236}">
                <a16:creationId xmlns:a16="http://schemas.microsoft.com/office/drawing/2014/main" id="{1458DA88-A9F9-4197-8F95-692865FFCEEC}"/>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6760597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620398"/>
          </a:xfrm>
        </p:spPr>
        <p:txBody>
          <a:bodyPr/>
          <a:lstStyle/>
          <a:p>
            <a:r>
              <a:rPr lang="en-GB" dirty="0" err="1"/>
              <a:t>REVmd</a:t>
            </a:r>
            <a:r>
              <a:rPr lang="en-GB" dirty="0"/>
              <a:t> Practice (2)</a:t>
            </a:r>
          </a:p>
        </p:txBody>
      </p:sp>
      <p:sp>
        <p:nvSpPr>
          <p:cNvPr id="9218" name="Rectangle 2"/>
          <p:cNvSpPr>
            <a:spLocks noGrp="1" noChangeArrowheads="1"/>
          </p:cNvSpPr>
          <p:nvPr>
            <p:ph idx="1"/>
          </p:nvPr>
        </p:nvSpPr>
        <p:spPr>
          <a:xfrm>
            <a:off x="457200" y="1219200"/>
            <a:ext cx="11429999" cy="5089837"/>
          </a:xfrm>
          <a:ln/>
        </p:spPr>
        <p:txBody>
          <a:bodyPr/>
          <a:lstStyle/>
          <a:p>
            <a:pPr>
              <a:buFont typeface="Arial" panose="020B0604020202020204" pitchFamily="34" charset="0"/>
              <a:buChar char="•"/>
            </a:pPr>
            <a:r>
              <a:rPr lang="en-US" sz="2000" dirty="0"/>
              <a:t>MIB variable deprecation procedure</a:t>
            </a:r>
          </a:p>
          <a:p>
            <a:pPr lvl="1">
              <a:buFont typeface="Arial" panose="020B0604020202020204" pitchFamily="34" charset="0"/>
              <a:buChar char="•"/>
            </a:pPr>
            <a:r>
              <a:rPr lang="en-US" dirty="0"/>
              <a:t>MIB variable can be deprecated, should not be deleted. See 3.9.3 Compliance requirements for the deprecation procedure.</a:t>
            </a:r>
          </a:p>
          <a:p>
            <a:pPr>
              <a:buFont typeface="Arial" panose="020B0604020202020204" pitchFamily="34" charset="0"/>
              <a:buChar char="•"/>
            </a:pPr>
            <a:r>
              <a:rPr lang="en-US" sz="2000" dirty="0"/>
              <a:t>Capitalization</a:t>
            </a:r>
          </a:p>
          <a:p>
            <a:pPr lvl="1">
              <a:buFont typeface="Arial" panose="020B0604020202020204" pitchFamily="34" charset="0"/>
              <a:buChar char="•"/>
            </a:pPr>
            <a:r>
              <a:rPr lang="en-GB" dirty="0"/>
              <a:t>For proper names, all words in the name (excluding acronyms) should be capitalized, including prepositions and conjunctions. This is to avoid ambiguity where the preposition or conjunction might be misinterpreted as part of the sentence. For example, “HT </a:t>
            </a:r>
            <a:r>
              <a:rPr lang="en-GB" dirty="0">
                <a:solidFill>
                  <a:srgbClr val="FF0000"/>
                </a:solidFill>
                <a:highlight>
                  <a:srgbClr val="FFFF00"/>
                </a:highlight>
              </a:rPr>
              <a:t>A</a:t>
            </a:r>
            <a:r>
              <a:rPr lang="en-GB" dirty="0">
                <a:highlight>
                  <a:srgbClr val="FFFF00"/>
                </a:highlight>
              </a:rPr>
              <a:t>nd</a:t>
            </a:r>
            <a:r>
              <a:rPr lang="en-GB" dirty="0"/>
              <a:t> VHT Trigger Frame RX Support subfield.” </a:t>
            </a:r>
          </a:p>
          <a:p>
            <a:pPr>
              <a:buFont typeface="Arial" panose="020B0604020202020204" pitchFamily="34" charset="0"/>
              <a:buChar char="•"/>
            </a:pPr>
            <a:r>
              <a:rPr lang="en-GB" sz="2000" dirty="0"/>
              <a:t>Deprecate terms unicast and multicast</a:t>
            </a:r>
          </a:p>
          <a:p>
            <a:pPr lvl="1">
              <a:buFont typeface="Arial" panose="020B0604020202020204" pitchFamily="34" charset="0"/>
              <a:buChar char="•"/>
            </a:pPr>
            <a:r>
              <a:rPr lang="en-GB" dirty="0"/>
              <a:t>When used to describe MAC entities, the adjectives “unicast” and “directed” are deprecated in </a:t>
            </a:r>
            <a:r>
              <a:rPr lang="en-GB" dirty="0" err="1"/>
              <a:t>favor</a:t>
            </a:r>
            <a:r>
              <a:rPr lang="en-GB" dirty="0"/>
              <a:t> of “individually addressed” or “that is an individual address” and the adjective “multicast” is deprecated in </a:t>
            </a:r>
            <a:r>
              <a:rPr lang="en-GB" dirty="0" err="1"/>
              <a:t>favor</a:t>
            </a:r>
            <a:r>
              <a:rPr lang="en-GB" dirty="0"/>
              <a:t> of “group addressed” or “that is a group address.</a:t>
            </a:r>
          </a:p>
          <a:p>
            <a:pPr>
              <a:buFont typeface="Arial" panose="020B0604020202020204" pitchFamily="34" charset="0"/>
              <a:buChar char="•"/>
            </a:pPr>
            <a:r>
              <a:rPr lang="en-US" sz="2000" dirty="0"/>
              <a:t>Amendment Editor Instruction</a:t>
            </a:r>
          </a:p>
          <a:p>
            <a:pPr lvl="1">
              <a:buFont typeface="Arial" panose="020B0604020202020204" pitchFamily="34" charset="0"/>
              <a:buChar char="•"/>
            </a:pPr>
            <a:r>
              <a:rPr lang="en-GB" dirty="0"/>
              <a:t>When using “Insert” instruction, please identify the starting sentence of the paragraph. For example, “</a:t>
            </a:r>
            <a:r>
              <a:rPr lang="en-GB" b="1" i="1" dirty="0"/>
              <a:t>Insert the following paragraph after the second paragraph </a:t>
            </a:r>
            <a:r>
              <a:rPr lang="en-GB" b="1" i="1" dirty="0">
                <a:highlight>
                  <a:srgbClr val="FFFF00"/>
                </a:highlight>
              </a:rPr>
              <a:t>(“The FT protocol provides ...”</a:t>
            </a:r>
            <a:r>
              <a:rPr lang="en-GB" b="1" i="1" dirty="0"/>
              <a:t>):</a:t>
            </a:r>
            <a:r>
              <a:rPr lang="en-GB" dirty="0"/>
              <a:t>”</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endParaRPr lang="en-US" sz="2000" dirty="0"/>
          </a:p>
          <a:p>
            <a:endParaRPr lang="en-US" sz="2000" dirty="0"/>
          </a:p>
          <a:p>
            <a:r>
              <a:rPr lang="en-US" sz="2000" dirty="0"/>
              <a:t>	</a:t>
            </a:r>
          </a:p>
          <a:p>
            <a:endParaRPr lang="en-US" sz="2000" dirty="0"/>
          </a:p>
        </p:txBody>
      </p:sp>
      <p:sp>
        <p:nvSpPr>
          <p:cNvPr id="3" name="Footer Placeholder 2">
            <a:extLst>
              <a:ext uri="{FF2B5EF4-FFF2-40B4-BE49-F238E27FC236}">
                <a16:creationId xmlns:a16="http://schemas.microsoft.com/office/drawing/2014/main" id="{EB93DDD7-CBB3-4071-9EE5-F3C5537F4743}"/>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D8AFF2B3-EE98-4DA5-A032-2165D9196E3E}"/>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8" name="Date Placeholder 7">
            <a:extLst>
              <a:ext uri="{FF2B5EF4-FFF2-40B4-BE49-F238E27FC236}">
                <a16:creationId xmlns:a16="http://schemas.microsoft.com/office/drawing/2014/main" id="{AA5906AD-1ABA-4F82-9F0C-3A7F066FBB2A}"/>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7716535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2000" dirty="0"/>
              <a:t>11-15/355r13 MIB </a:t>
            </a:r>
            <a:r>
              <a:rPr lang="en-GB" sz="2000" dirty="0" err="1"/>
              <a:t>TruthValue</a:t>
            </a:r>
            <a:r>
              <a:rPr lang="en-GB" sz="2000" dirty="0"/>
              <a:t> usage patterns</a:t>
            </a:r>
          </a:p>
          <a:p>
            <a:r>
              <a:rPr lang="en-GB" sz="2000" dirty="0"/>
              <a:t>MIB Style: We use a single style with appropriately set tabs,  and use leading</a:t>
            </a:r>
            <a:r>
              <a:rPr lang="en-US" sz="2000" dirty="0"/>
              <a:t> </a:t>
            </a:r>
            <a:r>
              <a:rPr lang="en-GB" sz="2000" dirty="0"/>
              <a:t>Tabs to distinguish the syntax and description parts. (Adrian Stephens Feb 9, 2010)</a:t>
            </a:r>
            <a:endParaRPr lang="en-US" sz="2000" dirty="0"/>
          </a:p>
          <a:p>
            <a:r>
              <a:rPr lang="en-GB" sz="2000" dirty="0">
                <a:solidFill>
                  <a:schemeClr val="tx1"/>
                </a:solidFill>
              </a:rPr>
              <a:t>Two ways to format a figure &amp; its caption in frame:</a:t>
            </a:r>
            <a:endParaRPr lang="en-US" sz="2000" dirty="0">
              <a:solidFill>
                <a:schemeClr val="tx1"/>
              </a:solidFill>
            </a:endParaRPr>
          </a:p>
          <a:p>
            <a:pPr lvl="1"/>
            <a:r>
              <a:rPr lang="en-GB" sz="1400" dirty="0">
                <a:solidFill>
                  <a:schemeClr val="tx1"/>
                </a:solidFill>
              </a:rPr>
              <a:t>Insert a table.  Insert anchored frame inside table cell to hold graphics.  Use table caption as figure caption.</a:t>
            </a:r>
            <a:endParaRPr lang="en-US" sz="1400" dirty="0">
              <a:solidFill>
                <a:schemeClr val="tx1"/>
              </a:solidFill>
            </a:endParaRPr>
          </a:p>
          <a:p>
            <a:pPr lvl="1"/>
            <a:r>
              <a:rPr lang="en-GB" sz="1400" dirty="0">
                <a:solidFill>
                  <a:schemeClr val="tx1"/>
                </a:solidFill>
              </a:rPr>
              <a:t>Insert an anchored frame.  Insert caption inside a text frame inside the anchored frame.  Insert graphics inside the anchored frame.</a:t>
            </a:r>
            <a:endParaRPr lang="en-US" sz="1400" dirty="0">
              <a:solidFill>
                <a:schemeClr val="tx1"/>
              </a:solidFill>
            </a:endParaRPr>
          </a:p>
          <a:p>
            <a:r>
              <a:rPr lang="en-GB" sz="1800" dirty="0">
                <a:solidFill>
                  <a:srgbClr val="FF0000"/>
                </a:solidFill>
              </a:rPr>
              <a:t>Do not reference other clauses in Visio figures</a:t>
            </a:r>
            <a:r>
              <a:rPr lang="en-US" sz="1800" dirty="0"/>
              <a:t>, it is very hard to maintain the references</a:t>
            </a:r>
            <a:r>
              <a:rPr lang="en-GB" sz="2000" dirty="0"/>
              <a:t> in figures</a:t>
            </a:r>
          </a:p>
          <a:p>
            <a:r>
              <a:rPr lang="en-GB" sz="2000" dirty="0"/>
              <a:t>Keep embedded figures using </a:t>
            </a:r>
            <a:r>
              <a:rPr lang="en-GB" sz="2000" dirty="0" err="1"/>
              <a:t>visio</a:t>
            </a:r>
            <a:r>
              <a:rPr lang="en-GB" sz="2000" dirty="0"/>
              <a:t> as long as possible (not in Word)</a:t>
            </a:r>
            <a:endParaRPr lang="en-US" sz="2000" dirty="0"/>
          </a:p>
          <a:p>
            <a:pPr lvl="1"/>
            <a:r>
              <a:rPr lang="en-GB" sz="1800" dirty="0"/>
              <a:t>Near the end of sponsor ballot, </a:t>
            </a:r>
            <a:r>
              <a:rPr lang="en-GB" sz="1800" dirty="0">
                <a:solidFill>
                  <a:schemeClr val="tx1"/>
                </a:solidFill>
              </a:rPr>
              <a:t>turn these all into .</a:t>
            </a:r>
            <a:r>
              <a:rPr lang="en-GB" sz="1800" dirty="0" err="1">
                <a:solidFill>
                  <a:schemeClr val="tx1"/>
                </a:solidFill>
              </a:rPr>
              <a:t>emf</a:t>
            </a:r>
            <a:r>
              <a:rPr lang="en-GB" sz="1800" dirty="0">
                <a:solidFill>
                  <a:schemeClr val="tx1"/>
                </a:solidFill>
              </a:rPr>
              <a:t> </a:t>
            </a:r>
            <a:r>
              <a:rPr lang="en-GB" sz="1800" dirty="0"/>
              <a:t>(windows meta file) format files (you can do this from </a:t>
            </a:r>
            <a:r>
              <a:rPr lang="en-GB" sz="1800" dirty="0" err="1"/>
              <a:t>visio</a:t>
            </a:r>
            <a:r>
              <a:rPr lang="en-GB" sz="1800" dirty="0"/>
              <a:t> using “save as”).   </a:t>
            </a:r>
            <a:r>
              <a:rPr lang="en-GB" sz="1800" dirty="0">
                <a:solidFill>
                  <a:srgbClr val="FF0000"/>
                </a:solidFill>
              </a:rPr>
              <a:t>Keep </a:t>
            </a:r>
            <a:r>
              <a:rPr lang="en-GB" sz="1800" dirty="0"/>
              <a:t>separate files for the .</a:t>
            </a:r>
            <a:r>
              <a:rPr lang="en-GB" sz="1800" dirty="0" err="1"/>
              <a:t>vsd</a:t>
            </a:r>
            <a:r>
              <a:rPr lang="en-GB" sz="1800" dirty="0"/>
              <a:t> source and the .</a:t>
            </a:r>
            <a:r>
              <a:rPr lang="en-GB" sz="1800" dirty="0" err="1"/>
              <a:t>emf</a:t>
            </a:r>
            <a:r>
              <a:rPr lang="en-GB" sz="1800" dirty="0"/>
              <a:t> file that is linked to from frame. There is high likelihood we should use .</a:t>
            </a:r>
            <a:r>
              <a:rPr lang="en-GB" sz="1800" dirty="0" err="1"/>
              <a:t>emf</a:t>
            </a:r>
            <a:endParaRPr lang="en-GB" sz="1800" dirty="0"/>
          </a:p>
          <a:p>
            <a:r>
              <a:rPr lang="en-GB" sz="1800" dirty="0"/>
              <a:t>Frame format figures are tables</a:t>
            </a:r>
          </a:p>
          <a:p>
            <a:r>
              <a:rPr lang="en-GB" sz="1800" dirty="0"/>
              <a:t>The MathML editor for equations may be applicable</a:t>
            </a:r>
          </a:p>
        </p:txBody>
      </p:sp>
      <p:sp>
        <p:nvSpPr>
          <p:cNvPr id="3" name="Footer Placeholder 2">
            <a:extLst>
              <a:ext uri="{FF2B5EF4-FFF2-40B4-BE49-F238E27FC236}">
                <a16:creationId xmlns:a16="http://schemas.microsoft.com/office/drawing/2014/main" id="{F69D67A6-D7BE-410C-8049-3F0BEB1A87DA}"/>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A54BA0B2-CF14-4EC7-82C2-2D498271BB25}"/>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8" name="Date Placeholder 7">
            <a:extLst>
              <a:ext uri="{FF2B5EF4-FFF2-40B4-BE49-F238E27FC236}">
                <a16:creationId xmlns:a16="http://schemas.microsoft.com/office/drawing/2014/main" id="{C31E6CA4-B589-4545-BBE2-D0A8064FE389}"/>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3669344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Nov 2020</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Jan</a:t>
            </a:r>
            <a:r>
              <a:rPr lang="en-US" sz="1800" dirty="0"/>
              <a:t>.</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3387624653"/>
              </p:ext>
            </p:extLst>
          </p:nvPr>
        </p:nvGraphicFramePr>
        <p:xfrm>
          <a:off x="794783" y="2057400"/>
          <a:ext cx="10589685" cy="5379720"/>
        </p:xfrm>
        <a:graphic>
          <a:graphicData uri="http://schemas.openxmlformats.org/drawingml/2006/table">
            <a:tbl>
              <a:tblPr firstRow="1" bandRow="1">
                <a:tableStyleId>{5C22544A-7EE6-4342-B048-85BDC9FD1C3A}</a:tableStyleId>
              </a:tblPr>
              <a:tblGrid>
                <a:gridCol w="3529895">
                  <a:extLst>
                    <a:ext uri="{9D8B030D-6E8A-4147-A177-3AD203B41FA5}">
                      <a16:colId xmlns:a16="http://schemas.microsoft.com/office/drawing/2014/main" val="3336049185"/>
                    </a:ext>
                  </a:extLst>
                </a:gridCol>
                <a:gridCol w="3934965">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endParaRPr kumimoji="0" lang="en-US" sz="20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TGmd</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4668</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TGax</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820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Dec 2020*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Jan 2021**</a:t>
                      </a:r>
                    </a:p>
                  </a:txBody>
                  <a:tcPr horzOverflow="overflow">
                    <a:noFill/>
                  </a:tcPr>
                </a:tc>
                <a:extLst>
                  <a:ext uri="{0D108BD9-81ED-4DB2-BD59-A6C34878D82A}">
                    <a16:rowId xmlns:a16="http://schemas.microsoft.com/office/drawing/2014/main" val="21655649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2</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TGay</a:t>
                      </a:r>
                      <a:r>
                        <a:rPr kumimoji="0" lang="en-US" sz="2000" b="0" i="0" u="none" strike="noStrike" cap="none" normalizeH="0" baseline="0" dirty="0">
                          <a:ln>
                            <a:noFill/>
                          </a:ln>
                          <a:solidFill>
                            <a:schemeClr val="tx1"/>
                          </a:solidFill>
                          <a:effectLst/>
                          <a:latin typeface="Times New Roman" pitchFamily="18" charset="0"/>
                        </a:rPr>
                        <a:t> – 790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Jan 2021**</a:t>
                      </a:r>
                    </a:p>
                  </a:txBody>
                  <a:tcPr horzOverflow="overflow">
                    <a:noFill/>
                  </a:tcPr>
                </a:tc>
                <a:extLst>
                  <a:ext uri="{0D108BD9-81ED-4DB2-BD59-A6C34878D82A}">
                    <a16:rowId xmlns:a16="http://schemas.microsoft.com/office/drawing/2014/main" val="2414023622"/>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TGba</a:t>
                      </a:r>
                      <a:r>
                        <a:rPr kumimoji="0" lang="en-US" sz="2000" b="0" i="0" u="none" strike="noStrike" cap="none" normalizeH="0" baseline="0" dirty="0">
                          <a:ln>
                            <a:noFill/>
                          </a:ln>
                          <a:solidFill>
                            <a:schemeClr val="tx1"/>
                          </a:solidFill>
                          <a:effectLst/>
                          <a:latin typeface="Times New Roman" pitchFamily="18" charset="0"/>
                        </a:rPr>
                        <a:t> – 189</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Jan 2021**</a:t>
                      </a:r>
                    </a:p>
                  </a:txBody>
                  <a:tcPr horzOverflow="overflow">
                    <a:noFill/>
                  </a:tcPr>
                </a:tc>
                <a:extLst>
                  <a:ext uri="{0D108BD9-81ED-4DB2-BD59-A6C34878D82A}">
                    <a16:rowId xmlns:a16="http://schemas.microsoft.com/office/drawing/2014/main" val="3227809256"/>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TGaz</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257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TGbb</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41 </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Jul 2021*</a:t>
                      </a:r>
                    </a:p>
                  </a:txBody>
                  <a:tcPr horzOverflow="overflow">
                    <a:noFill/>
                  </a:tcPr>
                </a:tc>
                <a:extLst>
                  <a:ext uri="{0D108BD9-81ED-4DB2-BD59-A6C34878D82A}">
                    <a16:rowId xmlns:a16="http://schemas.microsoft.com/office/drawing/2014/main" val="198238003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a:ln>
                            <a:noFill/>
                          </a:ln>
                          <a:solidFill>
                            <a:srgbClr val="FF0000"/>
                          </a:solidFill>
                          <a:effectLst/>
                          <a:latin typeface="Times New Roman" pitchFamily="18" charset="0"/>
                        </a:rPr>
                        <a:t>*</a:t>
                      </a:r>
                      <a:r>
                        <a:rPr kumimoji="0" lang="en-US" sz="2000" b="0" i="0" u="none" strike="noStrike" cap="none" normalizeH="0" baseline="0" dirty="0" err="1">
                          <a:ln>
                            <a:noFill/>
                          </a:ln>
                          <a:solidFill>
                            <a:srgbClr val="FF0000"/>
                          </a:solidFill>
                          <a:effectLst/>
                          <a:latin typeface="Times New Roman" pitchFamily="18" charset="0"/>
                        </a:rPr>
                        <a:t>REVmd</a:t>
                      </a:r>
                      <a:r>
                        <a:rPr kumimoji="0" lang="en-US" sz="2000" b="0" i="0" u="none" strike="noStrike" cap="none" normalizeH="0" baseline="0" dirty="0">
                          <a:ln>
                            <a:noFill/>
                          </a:ln>
                          <a:solidFill>
                            <a:srgbClr val="FF0000"/>
                          </a:solidFill>
                          <a:effectLst/>
                          <a:latin typeface="Times New Roman" pitchFamily="18" charset="0"/>
                        </a:rPr>
                        <a:t> Dec, 2020,</a:t>
                      </a:r>
                      <a:r>
                        <a:rPr kumimoji="0" lang="en-US" sz="2000" b="0" i="0" u="none" strike="noStrike" cap="none" normalizeH="0" baseline="0" dirty="0">
                          <a:ln>
                            <a:noFill/>
                          </a:ln>
                          <a:solidFill>
                            <a:srgbClr val="0070C0"/>
                          </a:solidFill>
                          <a:effectLst/>
                          <a:latin typeface="Times New Roman" pitchFamily="18" charset="0"/>
                        </a:rPr>
                        <a:t>** Other amendments need Dec 11 deadline for January </a:t>
                      </a:r>
                      <a:r>
                        <a:rPr kumimoji="0" lang="en-US" sz="2000" b="0" i="0" u="none" strike="noStrike" cap="none" normalizeH="0" baseline="0" dirty="0" err="1">
                          <a:ln>
                            <a:noFill/>
                          </a:ln>
                          <a:solidFill>
                            <a:srgbClr val="0070C0"/>
                          </a:solidFill>
                          <a:effectLst/>
                          <a:latin typeface="Times New Roman" pitchFamily="18" charset="0"/>
                        </a:rPr>
                        <a:t>RevCom</a:t>
                      </a:r>
                      <a:endParaRPr kumimoji="0" lang="en-US" sz="2000" b="0" i="0" u="none" strike="noStrike" cap="none" normalizeH="0" baseline="0" dirty="0">
                        <a:ln>
                          <a:noFill/>
                        </a:ln>
                        <a:solidFill>
                          <a:srgbClr val="0070C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
        <p:nvSpPr>
          <p:cNvPr id="7" name="Footer Placeholder 6">
            <a:extLst>
              <a:ext uri="{FF2B5EF4-FFF2-40B4-BE49-F238E27FC236}">
                <a16:creationId xmlns:a16="http://schemas.microsoft.com/office/drawing/2014/main" id="{61E5ADED-23D1-412A-B09A-8614EB5FF9CC}"/>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7DDF0890-434C-4EB1-B060-D3043B556BEB}"/>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9" name="Date Placeholder 8">
            <a:extLst>
              <a:ext uri="{FF2B5EF4-FFF2-40B4-BE49-F238E27FC236}">
                <a16:creationId xmlns:a16="http://schemas.microsoft.com/office/drawing/2014/main" id="{A9183016-22A2-418B-BB69-59584F4233DE}"/>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5469652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87347972"/>
              </p:ext>
            </p:extLst>
          </p:nvPr>
        </p:nvGraphicFramePr>
        <p:xfrm>
          <a:off x="737392" y="1374227"/>
          <a:ext cx="9832832" cy="5009379"/>
        </p:xfrm>
        <a:graphic>
          <a:graphicData uri="http://schemas.openxmlformats.org/drawingml/2006/table">
            <a:tbl>
              <a:tblPr firstRow="1">
                <a:tableStyleId>{073A0DAA-6AF3-43AB-8588-CEC1D06C72B9}</a:tableStyleId>
              </a:tblPr>
              <a:tblGrid>
                <a:gridCol w="618827">
                  <a:extLst>
                    <a:ext uri="{9D8B030D-6E8A-4147-A177-3AD203B41FA5}">
                      <a16:colId xmlns:a16="http://schemas.microsoft.com/office/drawing/2014/main" val="4261970102"/>
                    </a:ext>
                  </a:extLst>
                </a:gridCol>
                <a:gridCol w="403471">
                  <a:extLst>
                    <a:ext uri="{9D8B030D-6E8A-4147-A177-3AD203B41FA5}">
                      <a16:colId xmlns:a16="http://schemas.microsoft.com/office/drawing/2014/main" val="78877518"/>
                    </a:ext>
                  </a:extLst>
                </a:gridCol>
                <a:gridCol w="436886">
                  <a:extLst>
                    <a:ext uri="{9D8B030D-6E8A-4147-A177-3AD203B41FA5}">
                      <a16:colId xmlns:a16="http://schemas.microsoft.com/office/drawing/2014/main" val="145119986"/>
                    </a:ext>
                  </a:extLst>
                </a:gridCol>
                <a:gridCol w="394224">
                  <a:extLst>
                    <a:ext uri="{9D8B030D-6E8A-4147-A177-3AD203B41FA5}">
                      <a16:colId xmlns:a16="http://schemas.microsoft.com/office/drawing/2014/main" val="3029749347"/>
                    </a:ext>
                  </a:extLst>
                </a:gridCol>
                <a:gridCol w="457200">
                  <a:extLst>
                    <a:ext uri="{9D8B030D-6E8A-4147-A177-3AD203B41FA5}">
                      <a16:colId xmlns:a16="http://schemas.microsoft.com/office/drawing/2014/main" val="948022760"/>
                    </a:ext>
                  </a:extLst>
                </a:gridCol>
                <a:gridCol w="381000">
                  <a:extLst>
                    <a:ext uri="{9D8B030D-6E8A-4147-A177-3AD203B41FA5}">
                      <a16:colId xmlns:a16="http://schemas.microsoft.com/office/drawing/2014/main" val="1543342895"/>
                    </a:ext>
                  </a:extLst>
                </a:gridCol>
                <a:gridCol w="533400">
                  <a:extLst>
                    <a:ext uri="{9D8B030D-6E8A-4147-A177-3AD203B41FA5}">
                      <a16:colId xmlns:a16="http://schemas.microsoft.com/office/drawing/2014/main" val="3821760127"/>
                    </a:ext>
                  </a:extLst>
                </a:gridCol>
                <a:gridCol w="533400">
                  <a:extLst>
                    <a:ext uri="{9D8B030D-6E8A-4147-A177-3AD203B41FA5}">
                      <a16:colId xmlns:a16="http://schemas.microsoft.com/office/drawing/2014/main" val="1625024730"/>
                    </a:ext>
                  </a:extLst>
                </a:gridCol>
                <a:gridCol w="381000">
                  <a:extLst>
                    <a:ext uri="{9D8B030D-6E8A-4147-A177-3AD203B41FA5}">
                      <a16:colId xmlns:a16="http://schemas.microsoft.com/office/drawing/2014/main" val="2849464904"/>
                    </a:ext>
                  </a:extLst>
                </a:gridCol>
                <a:gridCol w="381000">
                  <a:extLst>
                    <a:ext uri="{9D8B030D-6E8A-4147-A177-3AD203B41FA5}">
                      <a16:colId xmlns:a16="http://schemas.microsoft.com/office/drawing/2014/main" val="3784159027"/>
                    </a:ext>
                  </a:extLst>
                </a:gridCol>
                <a:gridCol w="609600">
                  <a:extLst>
                    <a:ext uri="{9D8B030D-6E8A-4147-A177-3AD203B41FA5}">
                      <a16:colId xmlns:a16="http://schemas.microsoft.com/office/drawing/2014/main" val="3327754882"/>
                    </a:ext>
                  </a:extLst>
                </a:gridCol>
                <a:gridCol w="1280551">
                  <a:extLst>
                    <a:ext uri="{9D8B030D-6E8A-4147-A177-3AD203B41FA5}">
                      <a16:colId xmlns:a16="http://schemas.microsoft.com/office/drawing/2014/main" val="309422106"/>
                    </a:ext>
                  </a:extLst>
                </a:gridCol>
                <a:gridCol w="436886">
                  <a:extLst>
                    <a:ext uri="{9D8B030D-6E8A-4147-A177-3AD203B41FA5}">
                      <a16:colId xmlns:a16="http://schemas.microsoft.com/office/drawing/2014/main" val="2746800865"/>
                    </a:ext>
                  </a:extLst>
                </a:gridCol>
                <a:gridCol w="1852449">
                  <a:extLst>
                    <a:ext uri="{9D8B030D-6E8A-4147-A177-3AD203B41FA5}">
                      <a16:colId xmlns:a16="http://schemas.microsoft.com/office/drawing/2014/main" val="664609411"/>
                    </a:ext>
                  </a:extLst>
                </a:gridCol>
                <a:gridCol w="113293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Documents</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Source</a:t>
                      </a:r>
                      <a:endParaRPr kumimoji="0" lang="en-US" sz="9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MDR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Editor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Snapshot Date</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Published</a:t>
                      </a:r>
                      <a:endParaRPr kumimoji="0" lang="en-US" sz="11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md</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ax</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ay</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ba</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az</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bb</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bc</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bd</a:t>
                      </a:r>
                      <a:r>
                        <a:rPr kumimoji="0" lang="en-US" sz="1100" u="none" strike="noStrike" cap="none" normalizeH="0" baseline="0" dirty="0">
                          <a:ln>
                            <a:noFill/>
                          </a:ln>
                          <a:effectLst/>
                        </a:rPr>
                        <a:t> </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accent4"/>
                          </a:solidFill>
                          <a:effectLst/>
                          <a:latin typeface="Times New Roman" pitchFamily="18" charset="0"/>
                        </a:rPr>
                        <a:t>be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lumMod val="95000"/>
                              <a:lumOff val="5000"/>
                            </a:schemeClr>
                          </a:solidFill>
                          <a:effectLst/>
                          <a:latin typeface="Times New Roman" pitchFamily="18" charset="0"/>
                        </a:rPr>
                        <a:t>Frame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Emily Qi,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2-Nov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2217997"/>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ax</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err="1">
                          <a:solidFill>
                            <a:schemeClr val="tx1">
                              <a:lumMod val="95000"/>
                              <a:lumOff val="5000"/>
                            </a:schemeClr>
                          </a:solidFill>
                          <a:effectLst/>
                          <a:latin typeface="+mn-lt"/>
                          <a:ea typeface="+mn-ea"/>
                          <a:cs typeface="+mn-cs"/>
                        </a:rPr>
                        <a:t>Framemaker</a:t>
                      </a:r>
                      <a:r>
                        <a:rPr lang="en-US" sz="1400" kern="1200" dirty="0">
                          <a:solidFill>
                            <a:schemeClr val="tx1">
                              <a:lumMod val="95000"/>
                              <a:lumOff val="5000"/>
                            </a:schemeClr>
                          </a:solidFill>
                          <a:effectLst/>
                          <a:latin typeface="+mn-lt"/>
                          <a:ea typeface="+mn-ea"/>
                          <a:cs typeface="+mn-cs"/>
                        </a:rPr>
                        <a:t> 2020 release</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Robert Stacey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itchFamily="18" charset="0"/>
                        </a:rPr>
                        <a:t>2-Nov</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2"/>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2"/>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2"/>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a:solidFill>
                            <a:schemeClr val="tx1">
                              <a:lumMod val="95000"/>
                              <a:lumOff val="5000"/>
                            </a:schemeClr>
                          </a:solidFill>
                          <a:effectLst/>
                          <a:latin typeface="+mn-lt"/>
                          <a:ea typeface="+mn-ea"/>
                          <a:cs typeface="+mn-cs"/>
                        </a:rPr>
                        <a:t>Word</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Carlos </a:t>
                      </a:r>
                      <a:r>
                        <a:rPr kumimoji="0" lang="en-US" sz="1600" b="0" i="0" u="none" strike="noStrike" cap="none" normalizeH="0" baseline="0" dirty="0" err="1">
                          <a:ln>
                            <a:noFill/>
                          </a:ln>
                          <a:solidFill>
                            <a:srgbClr val="002060"/>
                          </a:solidFill>
                          <a:effectLst/>
                          <a:latin typeface="Times New Roman" pitchFamily="18" charset="0"/>
                        </a:rPr>
                        <a:t>Cordeiro</a:t>
                      </a:r>
                      <a:endParaRPr kumimoji="0" lang="en-US" sz="1600" b="0" i="0" u="none" strike="noStrike" cap="none" normalizeH="0" baseline="0" dirty="0">
                        <a:ln>
                          <a:noFill/>
                        </a:ln>
                        <a:solidFill>
                          <a:srgbClr val="00206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itchFamily="18" charset="0"/>
                        </a:rPr>
                        <a:t>2-Nov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533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ba</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2"/>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2"/>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2"/>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2"/>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err="1">
                          <a:solidFill>
                            <a:schemeClr val="tx1">
                              <a:lumMod val="95000"/>
                              <a:lumOff val="5000"/>
                            </a:schemeClr>
                          </a:solidFill>
                          <a:effectLst/>
                          <a:latin typeface="+mn-lt"/>
                          <a:ea typeface="+mn-ea"/>
                          <a:cs typeface="+mn-cs"/>
                        </a:rPr>
                        <a:t>Framemaker</a:t>
                      </a:r>
                      <a:r>
                        <a:rPr lang="en-US" sz="1400" kern="1200" dirty="0">
                          <a:solidFill>
                            <a:schemeClr val="tx1">
                              <a:lumMod val="95000"/>
                              <a:lumOff val="5000"/>
                            </a:schemeClr>
                          </a:solidFill>
                          <a:effectLst/>
                          <a:latin typeface="+mn-lt"/>
                          <a:ea typeface="+mn-ea"/>
                          <a:cs typeface="+mn-cs"/>
                        </a:rPr>
                        <a:t> 2017 release</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Po-Kai Huang</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2-Nov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2046837"/>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2.5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a:solidFill>
                            <a:schemeClr val="tx1">
                              <a:lumMod val="95000"/>
                              <a:lumOff val="5000"/>
                            </a:schemeClr>
                          </a:solidFill>
                          <a:effectLst/>
                          <a:latin typeface="+mn-lt"/>
                          <a:ea typeface="+mn-ea"/>
                          <a:cs typeface="+mn-cs"/>
                        </a:rPr>
                        <a:t>Word</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Chao Chun Wang, Roy Want</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12-Oct</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accent2"/>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accent2"/>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accent2"/>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accent2"/>
                          </a:solidFill>
                          <a:effectLst/>
                          <a:latin typeface="+mn-lt"/>
                        </a:rPr>
                        <a:t>1.5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0.2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95000"/>
                              <a:lumOff val="5000"/>
                            </a:schemeClr>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Volker </a:t>
                      </a:r>
                      <a:r>
                        <a:rPr lang="en-US" sz="1600" dirty="0" err="1">
                          <a:solidFill>
                            <a:srgbClr val="002060"/>
                          </a:solidFill>
                        </a:rPr>
                        <a:t>Jungnickel</a:t>
                      </a:r>
                      <a:r>
                        <a:rPr lang="en-US" sz="1600" dirty="0">
                          <a:solidFill>
                            <a:srgbClr val="002060"/>
                          </a:solidFill>
                        </a:rPr>
                        <a:t>, Harry </a:t>
                      </a:r>
                      <a:r>
                        <a:rPr lang="en-US" sz="1600" dirty="0" err="1">
                          <a:solidFill>
                            <a:srgbClr val="002060"/>
                          </a:solidFill>
                        </a:rPr>
                        <a:t>Bims</a:t>
                      </a:r>
                      <a:endParaRPr lang="en-US" sz="16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2-Nov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accent2"/>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accent2"/>
                          </a:solidFill>
                          <a:effectLst/>
                          <a:latin typeface="+mn-lt"/>
                        </a:rPr>
                        <a:t>1.5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0.3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lumMod val="95000"/>
                              <a:lumOff val="5000"/>
                            </a:schemeClr>
                          </a:solidFill>
                          <a:effectLst/>
                          <a:latin typeface="Times New Roman" pitchFamily="18" charset="0"/>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2-Nov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600" dirty="0" err="1">
                          <a:solidFill>
                            <a:schemeClr val="tx1"/>
                          </a:solidFill>
                        </a:rPr>
                        <a:t>bd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accent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err="1">
                          <a:solidFill>
                            <a:schemeClr val="tx1">
                              <a:lumMod val="95000"/>
                              <a:lumOff val="5000"/>
                            </a:schemeClr>
                          </a:solidFill>
                        </a:rPr>
                        <a:t>Framemaker</a:t>
                      </a:r>
                      <a:r>
                        <a:rPr lang="en-US" sz="1200" dirty="0">
                          <a:solidFill>
                            <a:schemeClr val="tx1">
                              <a:lumMod val="95000"/>
                              <a:lumOff val="5000"/>
                            </a:schemeClr>
                          </a:solidFill>
                        </a:rPr>
                        <a:t> 2019 release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rgbClr val="00206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solidFill>
                            <a:srgbClr val="002060"/>
                          </a:solidFill>
                        </a:rPr>
                        <a:t>Bahar</a:t>
                      </a:r>
                      <a:r>
                        <a:rPr lang="en-US" sz="1600" dirty="0">
                          <a:solidFill>
                            <a:srgbClr val="002060"/>
                          </a:solidFill>
                        </a:rPr>
                        <a:t> Sadeghi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8-Oct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410503">
                <a:tc>
                  <a:txBody>
                    <a:bodyPr/>
                    <a:lstStyle/>
                    <a:p>
                      <a:pPr algn="ctr"/>
                      <a:r>
                        <a:rPr lang="en-US" sz="1600" dirty="0">
                          <a:solidFill>
                            <a:schemeClr val="tx1"/>
                          </a:solidFill>
                        </a:rPr>
                        <a:t>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B05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accent2"/>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accent2"/>
                          </a:solidFill>
                          <a:latin typeface="+mn-lt"/>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accent2"/>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accent2"/>
                          </a:solidFill>
                          <a:latin typeface="+mn-lt"/>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accent2"/>
                          </a:solidFill>
                          <a:latin typeface="+mn-lt"/>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accent2"/>
                          </a:solidFill>
                          <a:latin typeface="+mn-lt"/>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rgbClr val="00206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002060"/>
                          </a:solidFill>
                        </a:rPr>
                        <a:t>Edward 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1-Oct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bl>
          </a:graphicData>
        </a:graphic>
      </p:graphicFrame>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a:solidFill>
                  <a:srgbClr val="FF0000"/>
                </a:solidFill>
                <a:latin typeface="Arial" charset="0"/>
              </a:rPr>
              <a:t>Nov </a:t>
            </a:r>
            <a:r>
              <a:rPr lang="en-US" sz="1600" dirty="0">
                <a:solidFill>
                  <a:srgbClr val="FF0000"/>
                </a:solidFill>
                <a:latin typeface="Arial" charset="0"/>
              </a:rPr>
              <a:t>2020</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39561B57-3A97-4866-9D47-36B8F5A4887A}"/>
              </a:ext>
            </a:extLst>
          </p:cNvPr>
          <p:cNvSpPr>
            <a:spLocks noGrp="1"/>
          </p:cNvSpPr>
          <p:nvPr>
            <p:ph type="ftr" idx="14"/>
          </p:nvPr>
        </p:nvSpPr>
        <p:spPr/>
        <p:txBody>
          <a:bodyPr/>
          <a:lstStyle/>
          <a:p>
            <a:r>
              <a:rPr lang="en-GB"/>
              <a:t>Peter Eccelsine, Cisco</a:t>
            </a:r>
            <a:endParaRPr lang="en-GB" dirty="0"/>
          </a:p>
        </p:txBody>
      </p:sp>
      <p:sp>
        <p:nvSpPr>
          <p:cNvPr id="11" name="Slide Number Placeholder 10">
            <a:extLst>
              <a:ext uri="{FF2B5EF4-FFF2-40B4-BE49-F238E27FC236}">
                <a16:creationId xmlns:a16="http://schemas.microsoft.com/office/drawing/2014/main" id="{A3CB470E-01CE-4711-B624-132DC62993AE}"/>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12" name="Date Placeholder 11">
            <a:extLst>
              <a:ext uri="{FF2B5EF4-FFF2-40B4-BE49-F238E27FC236}">
                <a16:creationId xmlns:a16="http://schemas.microsoft.com/office/drawing/2014/main" id="{3B238CCA-FD7A-4B85-A9A5-D8014A7162DD}"/>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2908116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November 2020</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68</a:t>
            </a:fld>
            <a:endParaRPr lang="en-GB" dirty="0"/>
          </a:p>
        </p:txBody>
      </p:sp>
      <p:sp>
        <p:nvSpPr>
          <p:cNvPr id="5" name="Rectangle 2"/>
          <p:cNvSpPr txBox="1">
            <a:spLocks noChangeArrowheads="1"/>
          </p:cNvSpPr>
          <p:nvPr/>
        </p:nvSpPr>
        <p:spPr>
          <a:xfrm>
            <a:off x="1714500" y="838199"/>
            <a:ext cx="8724900" cy="685801"/>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November 2020</a:t>
            </a:r>
          </a:p>
        </p:txBody>
      </p:sp>
      <p:sp>
        <p:nvSpPr>
          <p:cNvPr id="6" name="Rectangle 6"/>
          <p:cNvSpPr txBox="1">
            <a:spLocks noChangeArrowheads="1"/>
          </p:cNvSpPr>
          <p:nvPr/>
        </p:nvSpPr>
        <p:spPr bwMode="auto">
          <a:xfrm>
            <a:off x="2209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2020-11-10</a:t>
            </a:r>
          </a:p>
        </p:txBody>
      </p:sp>
      <p:sp>
        <p:nvSpPr>
          <p:cNvPr id="7"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nvGraphicFramePr>
        <p:xfrm>
          <a:off x="2041525" y="2359025"/>
          <a:ext cx="8034338" cy="2463800"/>
        </p:xfrm>
        <a:graphic>
          <a:graphicData uri="http://schemas.openxmlformats.org/presentationml/2006/ole">
            <mc:AlternateContent xmlns:mc="http://schemas.openxmlformats.org/markup-compatibility/2006">
              <mc:Choice xmlns:v="urn:schemas-microsoft-com:vml" Requires="v">
                <p:oleObj spid="_x0000_s5122" name="Document" r:id="rId3" imgW="8249760" imgH="2535120" progId="Word.Document.8">
                  <p:embed/>
                </p:oleObj>
              </mc:Choice>
              <mc:Fallback>
                <p:oleObj name="Document" r:id="rId3" imgW="8249760" imgH="2535120" progId="Word.Document.8">
                  <p:embed/>
                  <p:pic>
                    <p:nvPicPr>
                      <p:cNvPr id="8" name="Object 3"/>
                      <p:cNvPicPr>
                        <a:picLocks noChangeAspect="1" noChangeArrowheads="1"/>
                      </p:cNvPicPr>
                      <p:nvPr/>
                    </p:nvPicPr>
                    <p:blipFill>
                      <a:blip r:embed="rId4"/>
                      <a:srcRect/>
                      <a:stretch>
                        <a:fillRect/>
                      </a:stretch>
                    </p:blipFill>
                    <p:spPr bwMode="auto">
                      <a:xfrm>
                        <a:off x="2041525" y="2359025"/>
                        <a:ext cx="8034338" cy="24638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12667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November 2020</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69</a:t>
            </a:fld>
            <a:endParaRPr lang="en-GB" dirty="0"/>
          </a:p>
        </p:txBody>
      </p:sp>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838201"/>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1400573" y="1896890"/>
            <a:ext cx="9378156"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kern="0" dirty="0"/>
              <a:t>This Document is the closing report for AANI SC </a:t>
            </a:r>
            <a:r>
              <a:rPr lang="en-US" dirty="0"/>
              <a:t>November 2020 802.11 Virtual Interim Meeting</a:t>
            </a:r>
            <a:r>
              <a:rPr lang="en-GB" dirty="0"/>
              <a:t>.  Teleconferences held:</a:t>
            </a:r>
          </a:p>
          <a:p>
            <a:pPr lvl="1">
              <a:buFont typeface="Arial" panose="020B0604020202020204" pitchFamily="34" charset="0"/>
              <a:buChar char="•"/>
            </a:pPr>
            <a:r>
              <a:rPr lang="en-GB" dirty="0"/>
              <a:t>Tuesday 3 November 2020 11:15-13:15 h ET</a:t>
            </a:r>
          </a:p>
          <a:p>
            <a:pPr lvl="1">
              <a:buFont typeface="Arial" panose="020B0604020202020204" pitchFamily="34" charset="0"/>
              <a:buChar char="•"/>
            </a:pPr>
            <a:r>
              <a:rPr lang="en-GB" dirty="0"/>
              <a:t>Wednesday 4 November 2020 19:00-21:00 h ET</a:t>
            </a:r>
          </a:p>
          <a:p>
            <a:pPr marL="0" indent="0"/>
            <a:r>
              <a:rPr lang="en-GB" dirty="0"/>
              <a:t>The current focus on the AANI SC is the completion of the Technical report on:</a:t>
            </a:r>
          </a:p>
          <a:p>
            <a:pPr marL="0" indent="0" algn="ctr"/>
            <a:r>
              <a:rPr lang="en-US" sz="2800" dirty="0"/>
              <a:t>Interworking between 3GPP 5G network &amp; WLAN</a:t>
            </a:r>
            <a:endParaRPr lang="en-GB" sz="2800" dirty="0"/>
          </a:p>
          <a:p>
            <a:pPr marL="457200" lvl="1" indent="0"/>
            <a:r>
              <a:rPr lang="en-GB" dirty="0"/>
              <a:t> </a:t>
            </a:r>
            <a:endParaRPr lang="en-US" kern="0" dirty="0"/>
          </a:p>
        </p:txBody>
      </p:sp>
    </p:spTree>
    <p:extLst>
      <p:ext uri="{BB962C8B-B14F-4D97-AF65-F5344CB8AC3E}">
        <p14:creationId xmlns:p14="http://schemas.microsoft.com/office/powerpoint/2010/main" val="374879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Sept to Nov)</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2020</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9" name="Content Placeholder 8">
            <a:extLst>
              <a:ext uri="{FF2B5EF4-FFF2-40B4-BE49-F238E27FC236}">
                <a16:creationId xmlns:a16="http://schemas.microsoft.com/office/drawing/2014/main" id="{3AF6E068-F888-4CC3-9894-AED2330E2D5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24283" y="1669268"/>
            <a:ext cx="8788415" cy="4806146"/>
          </a:xfrm>
        </p:spPr>
      </p:pic>
    </p:spTree>
    <p:extLst>
      <p:ext uri="{BB962C8B-B14F-4D97-AF65-F5344CB8AC3E}">
        <p14:creationId xmlns:p14="http://schemas.microsoft.com/office/powerpoint/2010/main" val="36275249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0946"/>
            <a:ext cx="7770813" cy="609600"/>
          </a:xfrm>
        </p:spPr>
        <p:txBody>
          <a:bodyPr/>
          <a:lstStyle/>
          <a:p>
            <a:r>
              <a:rPr lang="en-US" dirty="0"/>
              <a:t>802.11 AANI SC – November 2020</a:t>
            </a:r>
          </a:p>
        </p:txBody>
      </p:sp>
      <p:sp>
        <p:nvSpPr>
          <p:cNvPr id="3" name="Content Placeholder 2"/>
          <p:cNvSpPr>
            <a:spLocks noGrp="1"/>
          </p:cNvSpPr>
          <p:nvPr>
            <p:ph idx="1"/>
          </p:nvPr>
        </p:nvSpPr>
        <p:spPr>
          <a:xfrm>
            <a:off x="430742" y="1230546"/>
            <a:ext cx="11430000" cy="5170254"/>
          </a:xfrm>
        </p:spPr>
        <p:txBody>
          <a:bodyPr/>
          <a:lstStyle/>
          <a:p>
            <a:pPr marL="57150" indent="0" algn="ctr"/>
            <a:r>
              <a:rPr lang="en-US" altLang="en-US" sz="2000" dirty="0"/>
              <a:t>Agenda:</a:t>
            </a:r>
            <a:r>
              <a:rPr lang="en-US" altLang="en-US" sz="2000" b="0" dirty="0"/>
              <a:t> </a:t>
            </a:r>
            <a:r>
              <a:rPr lang="en-US" altLang="en-US" sz="2000" b="0" dirty="0">
                <a:hlinkClick r:id="rId2"/>
              </a:rPr>
              <a:t>11-20/1602r5</a:t>
            </a:r>
            <a:r>
              <a:rPr lang="en-US" altLang="en-US" sz="2000" b="0" dirty="0"/>
              <a:t> , met for 2 teleconferences during the Interim – ~ 70 attendees</a:t>
            </a:r>
          </a:p>
          <a:p>
            <a:pPr marL="57150" indent="0"/>
            <a:r>
              <a:rPr lang="en-US" altLang="en-US" sz="2800" dirty="0"/>
              <a:t>Contributions: </a:t>
            </a:r>
          </a:p>
          <a:p>
            <a:pPr marL="857250" lvl="1" indent="-457200">
              <a:buFont typeface="+mj-lt"/>
              <a:buAutoNum type="arabicPeriod"/>
            </a:pPr>
            <a:r>
              <a:rPr lang="en-US" sz="2400" dirty="0">
                <a:hlinkClick r:id="rId3"/>
              </a:rPr>
              <a:t>11-20/0013r7</a:t>
            </a:r>
            <a:r>
              <a:rPr lang="en-US" sz="2400" dirty="0"/>
              <a:t> - “</a:t>
            </a:r>
            <a:r>
              <a:rPr lang="en-US" sz="2400" b="0" i="0" dirty="0">
                <a:solidFill>
                  <a:srgbClr val="000000"/>
                </a:solidFill>
                <a:effectLst/>
                <a:latin typeface="Verdana" panose="020B0604030504040204" pitchFamily="34" charset="0"/>
              </a:rPr>
              <a:t>Draft technical report on interworking between 3GPP 5G network &amp; WLAN” - Hyun Seo Oh (ETRI)</a:t>
            </a:r>
          </a:p>
          <a:p>
            <a:pPr marL="857250" lvl="1" indent="-457200">
              <a:buFont typeface="+mj-lt"/>
              <a:buAutoNum type="arabicPeriod"/>
            </a:pPr>
            <a:r>
              <a:rPr lang="en-US" sz="2400" dirty="0">
                <a:hlinkClick r:id="rId4"/>
              </a:rPr>
              <a:t>11-20/1645r1</a:t>
            </a:r>
            <a:r>
              <a:rPr lang="en-US" sz="2400" b="0" dirty="0">
                <a:latin typeface="Verdana" panose="020B0604030504040204" pitchFamily="34" charset="0"/>
              </a:rPr>
              <a:t> - “</a:t>
            </a:r>
            <a:r>
              <a:rPr lang="en-US" sz="2400" b="0" i="0" dirty="0">
                <a:solidFill>
                  <a:srgbClr val="000000"/>
                </a:solidFill>
                <a:effectLst/>
                <a:latin typeface="Verdana" panose="020B0604030504040204" pitchFamily="34" charset="0"/>
              </a:rPr>
              <a:t>The original figures in the draft technical report on interworking between 3GPP 5G network and WLAN</a:t>
            </a:r>
            <a:r>
              <a:rPr lang="en-US" sz="2400" b="0" dirty="0">
                <a:latin typeface="Verdana" panose="020B0604030504040204" pitchFamily="34" charset="0"/>
              </a:rPr>
              <a:t>” - </a:t>
            </a:r>
            <a:r>
              <a:rPr lang="en-US" sz="2400" b="0" i="0" dirty="0">
                <a:solidFill>
                  <a:srgbClr val="000000"/>
                </a:solidFill>
                <a:effectLst/>
                <a:latin typeface="Verdana" panose="020B0604030504040204" pitchFamily="34" charset="0"/>
              </a:rPr>
              <a:t>Hyun Seo Oh (ETRI)</a:t>
            </a:r>
          </a:p>
          <a:p>
            <a:pPr marL="0" indent="0">
              <a:spcBef>
                <a:spcPts val="200"/>
              </a:spcBef>
              <a:defRPr/>
            </a:pPr>
            <a:r>
              <a:rPr lang="en-US" altLang="en-US" dirty="0"/>
              <a:t>Motions: </a:t>
            </a:r>
          </a:p>
          <a:p>
            <a:pPr>
              <a:spcBef>
                <a:spcPts val="200"/>
              </a:spcBef>
              <a:buFont typeface="Arial" panose="020B0604020202020204" pitchFamily="34" charset="0"/>
              <a:buChar char="•"/>
              <a:defRPr/>
            </a:pPr>
            <a:r>
              <a:rPr lang="en-US" altLang="en-US" dirty="0"/>
              <a:t>5 Motions were passed.  105 of the 111 comments received have been resolved</a:t>
            </a:r>
          </a:p>
          <a:p>
            <a:pPr>
              <a:spcBef>
                <a:spcPts val="200"/>
              </a:spcBef>
              <a:buFont typeface="Arial" panose="020B0604020202020204" pitchFamily="34" charset="0"/>
              <a:buChar char="•"/>
              <a:defRPr/>
            </a:pPr>
            <a:r>
              <a:rPr lang="en-US" altLang="en-US" dirty="0"/>
              <a:t>1 comment is ready for motion – CID 13 (there was a typo in one of the motions)</a:t>
            </a:r>
          </a:p>
          <a:p>
            <a:pPr>
              <a:spcBef>
                <a:spcPts val="200"/>
              </a:spcBef>
              <a:buFont typeface="Arial" panose="020B0604020202020204" pitchFamily="34" charset="0"/>
              <a:buChar char="•"/>
              <a:defRPr/>
            </a:pPr>
            <a:r>
              <a:rPr lang="en-US" altLang="en-US" dirty="0"/>
              <a:t>5 comments are still open waiting contributions for resolutions</a:t>
            </a:r>
            <a:br>
              <a:rPr lang="en-US" altLang="en-US" dirty="0"/>
            </a:br>
            <a:r>
              <a:rPr lang="en-US" altLang="en-US" dirty="0"/>
              <a:t>CIDs: 68, 69, 70, 71, and 80.  </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70</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5907384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2798-FDC9-4BB6-9376-D81A05EC0A4C}"/>
              </a:ext>
            </a:extLst>
          </p:cNvPr>
          <p:cNvSpPr>
            <a:spLocks noGrp="1"/>
          </p:cNvSpPr>
          <p:nvPr>
            <p:ph type="title"/>
          </p:nvPr>
        </p:nvSpPr>
        <p:spPr>
          <a:xfrm>
            <a:off x="914401" y="685801"/>
            <a:ext cx="10361084" cy="461963"/>
          </a:xfrm>
        </p:spPr>
        <p:txBody>
          <a:bodyPr/>
          <a:lstStyle/>
          <a:p>
            <a:r>
              <a:rPr lang="en-US" altLang="en-US" sz="3200" dirty="0"/>
              <a:t>Way Forward to Resolve Open Comments</a:t>
            </a:r>
            <a:endParaRPr lang="en-US" dirty="0"/>
          </a:p>
        </p:txBody>
      </p:sp>
      <p:sp>
        <p:nvSpPr>
          <p:cNvPr id="3" name="Content Placeholder 2">
            <a:extLst>
              <a:ext uri="{FF2B5EF4-FFF2-40B4-BE49-F238E27FC236}">
                <a16:creationId xmlns:a16="http://schemas.microsoft.com/office/drawing/2014/main" id="{8B212C10-AAB9-4056-908D-C3892168DD67}"/>
              </a:ext>
            </a:extLst>
          </p:cNvPr>
          <p:cNvSpPr>
            <a:spLocks noGrp="1"/>
          </p:cNvSpPr>
          <p:nvPr>
            <p:ph idx="1"/>
          </p:nvPr>
        </p:nvSpPr>
        <p:spPr>
          <a:xfrm>
            <a:off x="381000" y="1374778"/>
            <a:ext cx="11353800" cy="4873622"/>
          </a:xfrm>
        </p:spPr>
        <p:txBody>
          <a:bodyPr/>
          <a:lstStyle/>
          <a:p>
            <a:pPr>
              <a:spcAft>
                <a:spcPts val="0"/>
              </a:spcAft>
              <a:buFont typeface="Arial" panose="020B0604020202020204" pitchFamily="34" charset="0"/>
              <a:buChar char="•"/>
              <a:tabLst>
                <a:tab pos="457200" algn="l"/>
              </a:tabLst>
            </a:pPr>
            <a:r>
              <a:rPr lang="en-US" dirty="0">
                <a:latin typeface="Times New Roman" panose="02020603050405020304" pitchFamily="18" charset="0"/>
              </a:rPr>
              <a:t>Comment resolution </a:t>
            </a:r>
            <a:r>
              <a:rPr lang="en-US">
                <a:latin typeface="Times New Roman" panose="02020603050405020304" pitchFamily="18" charset="0"/>
              </a:rPr>
              <a:t>summary: </a:t>
            </a:r>
            <a:r>
              <a:rPr lang="en-US" dirty="0">
                <a:latin typeface="Times New Roman" panose="02020603050405020304" pitchFamily="18" charset="0"/>
                <a:hlinkClick r:id="rId2"/>
              </a:rPr>
              <a:t>11-20/1262r6</a:t>
            </a:r>
            <a:r>
              <a:rPr lang="en-US" dirty="0">
                <a:latin typeface="Times New Roman" panose="02020603050405020304" pitchFamily="18" charset="0"/>
              </a:rPr>
              <a:t> “CC32-AANI_Report_Comments” </a:t>
            </a:r>
          </a:p>
          <a:p>
            <a:pPr>
              <a:spcAft>
                <a:spcPts val="0"/>
              </a:spcAft>
              <a:buFont typeface="Arial" panose="020B0604020202020204" pitchFamily="34" charset="0"/>
              <a:buChar char="•"/>
              <a:tabLst>
                <a:tab pos="457200" algn="l"/>
              </a:tabLst>
            </a:pPr>
            <a:r>
              <a:rPr lang="en-US" dirty="0">
                <a:latin typeface="Times New Roman" panose="02020603050405020304" pitchFamily="18" charset="0"/>
              </a:rPr>
              <a:t>Weekly Teleconferences are scheduled between now and the January Interim.  </a:t>
            </a:r>
          </a:p>
          <a:p>
            <a:pPr lvl="1">
              <a:spcBef>
                <a:spcPts val="600"/>
              </a:spcBef>
              <a:spcAft>
                <a:spcPts val="0"/>
              </a:spcAft>
              <a:buFont typeface="Arial" panose="020B0604020202020204" pitchFamily="34" charset="0"/>
              <a:buChar char="•"/>
              <a:tabLst>
                <a:tab pos="457200" algn="l"/>
              </a:tabLst>
            </a:pPr>
            <a:r>
              <a:rPr lang="en-US" b="1" dirty="0">
                <a:latin typeface="Times New Roman" panose="02020603050405020304" pitchFamily="18" charset="0"/>
                <a:ea typeface="Times New Roman" panose="02020603050405020304" pitchFamily="18" charset="0"/>
              </a:rPr>
              <a:t>Contributions to resolve the 5 outstanding comments are requested, please notify the Chair.</a:t>
            </a:r>
          </a:p>
          <a:p>
            <a:pPr lvl="1">
              <a:spcBef>
                <a:spcPts val="600"/>
              </a:spcBef>
              <a:spcAft>
                <a:spcPts val="0"/>
              </a:spcAft>
              <a:buFont typeface="Arial" panose="020B0604020202020204" pitchFamily="34" charset="0"/>
              <a:buChar char="•"/>
              <a:tabLst>
                <a:tab pos="457200" algn="l"/>
              </a:tabLst>
            </a:pPr>
            <a:r>
              <a:rPr lang="en-US" b="1" dirty="0">
                <a:latin typeface="Times New Roman" panose="02020603050405020304" pitchFamily="18" charset="0"/>
              </a:rPr>
              <a:t>If contributions are forthcoming:</a:t>
            </a:r>
          </a:p>
          <a:p>
            <a:pPr lvl="2">
              <a:spcBef>
                <a:spcPts val="600"/>
              </a:spcBef>
              <a:spcAft>
                <a:spcPts val="0"/>
              </a:spcAft>
              <a:buFont typeface="Arial" panose="020B0604020202020204" pitchFamily="34" charset="0"/>
              <a:buChar char="•"/>
              <a:tabLst>
                <a:tab pos="457200" algn="l"/>
              </a:tabLst>
            </a:pPr>
            <a:r>
              <a:rPr lang="en-US" dirty="0">
                <a:latin typeface="Times New Roman" panose="02020603050405020304" pitchFamily="18" charset="0"/>
              </a:rPr>
              <a:t>Proposed r</a:t>
            </a:r>
            <a:r>
              <a:rPr lang="en-US" b="0" dirty="0">
                <a:latin typeface="Times New Roman" panose="02020603050405020304" pitchFamily="18" charset="0"/>
              </a:rPr>
              <a:t>esolution(s) will be discussed and developed</a:t>
            </a:r>
          </a:p>
          <a:p>
            <a:pPr lvl="1">
              <a:spcBef>
                <a:spcPts val="600"/>
              </a:spcBef>
              <a:spcAft>
                <a:spcPts val="0"/>
              </a:spcAft>
              <a:buFont typeface="Arial" panose="020B0604020202020204" pitchFamily="34" charset="0"/>
              <a:buChar char="•"/>
              <a:tabLst>
                <a:tab pos="457200" algn="l"/>
              </a:tabLst>
            </a:pPr>
            <a:r>
              <a:rPr lang="en-US" b="1" dirty="0">
                <a:latin typeface="Times New Roman" panose="02020603050405020304" pitchFamily="18" charset="0"/>
              </a:rPr>
              <a:t>If no contributions are forthcoming:</a:t>
            </a:r>
          </a:p>
          <a:p>
            <a:pPr lvl="2">
              <a:spcBef>
                <a:spcPts val="600"/>
              </a:spcBef>
              <a:spcAft>
                <a:spcPts val="0"/>
              </a:spcAft>
              <a:buFont typeface="Arial" panose="020B0604020202020204" pitchFamily="34" charset="0"/>
              <a:buChar char="•"/>
              <a:tabLst>
                <a:tab pos="457200" algn="l"/>
              </a:tabLst>
            </a:pPr>
            <a:r>
              <a:rPr lang="en-US" b="0" dirty="0">
                <a:latin typeface="Times New Roman" panose="02020603050405020304" pitchFamily="18" charset="0"/>
              </a:rPr>
              <a:t>The teleconferences will be canceled</a:t>
            </a:r>
          </a:p>
          <a:p>
            <a:pPr lvl="2">
              <a:spcBef>
                <a:spcPts val="600"/>
              </a:spcBef>
              <a:spcAft>
                <a:spcPts val="0"/>
              </a:spcAft>
              <a:buFont typeface="Arial" panose="020B0604020202020204" pitchFamily="34" charset="0"/>
              <a:buChar char="•"/>
              <a:tabLst>
                <a:tab pos="457200" algn="l"/>
              </a:tabLst>
            </a:pPr>
            <a:r>
              <a:rPr lang="en-US" dirty="0">
                <a:latin typeface="Times New Roman" panose="02020603050405020304" pitchFamily="18" charset="0"/>
              </a:rPr>
              <a:t>Current default resolutions will be motioned: “Reject – The comment fails to identify changes in sufficient detail so that the specific wording of the changes that will satisfy the commenter can be determined.”</a:t>
            </a:r>
            <a:endParaRPr lang="en-US" b="0" dirty="0">
              <a:latin typeface="Times New Roman" panose="02020603050405020304" pitchFamily="18" charset="0"/>
            </a:endParaRPr>
          </a:p>
          <a:p>
            <a:pPr lvl="1">
              <a:spcBef>
                <a:spcPts val="600"/>
              </a:spcBef>
              <a:spcAft>
                <a:spcPts val="0"/>
              </a:spcAft>
              <a:buFont typeface="Arial" panose="020B0604020202020204" pitchFamily="34" charset="0"/>
              <a:buChar char="•"/>
              <a:tabLst>
                <a:tab pos="457200" algn="l"/>
              </a:tabLst>
            </a:pPr>
            <a:r>
              <a:rPr lang="en-US" b="1" dirty="0">
                <a:latin typeface="Times New Roman" panose="02020603050405020304" pitchFamily="18" charset="0"/>
              </a:rPr>
              <a:t>Motions to resolve all outstanding comments are planned for the 802.11 January Interim</a:t>
            </a:r>
          </a:p>
          <a:p>
            <a:pPr>
              <a:spcAft>
                <a:spcPts val="0"/>
              </a:spcAft>
              <a:buFont typeface="Arial" panose="020B0604020202020204" pitchFamily="34" charset="0"/>
              <a:buChar char="•"/>
              <a:tabLst>
                <a:tab pos="457200" algn="l"/>
              </a:tabLst>
            </a:pPr>
            <a:r>
              <a:rPr lang="en-US" dirty="0">
                <a:latin typeface="Times New Roman" panose="02020603050405020304" pitchFamily="18" charset="0"/>
              </a:rPr>
              <a:t>The “final” version of the technical report on interworking (</a:t>
            </a:r>
            <a:r>
              <a:rPr lang="en-US" dirty="0">
                <a:hlinkClick r:id="rId3"/>
              </a:rPr>
              <a:t>11-20/0013</a:t>
            </a:r>
            <a:r>
              <a:rPr lang="en-US" dirty="0"/>
              <a:t>) </a:t>
            </a:r>
            <a:r>
              <a:rPr lang="en-US" dirty="0">
                <a:latin typeface="Times New Roman" panose="02020603050405020304" pitchFamily="18" charset="0"/>
              </a:rPr>
              <a:t>will be presented to the 802.11 WG for approval/endorsement at the 802.11 January Closing Plenary teleconference.  </a:t>
            </a:r>
            <a:endParaRPr lang="en-GB" dirty="0">
              <a:latin typeface="Times New Roman" panose="02020603050405020304" pitchFamily="18" charset="0"/>
            </a:endParaRPr>
          </a:p>
          <a:p>
            <a:pPr>
              <a:spcBef>
                <a:spcPts val="0"/>
              </a:spcBef>
              <a:spcAft>
                <a:spcPts val="0"/>
              </a:spcAft>
              <a:tabLst>
                <a:tab pos="457200" algn="l"/>
              </a:tabLst>
            </a:pPr>
            <a:endParaRPr lang="en-US" b="0" dirty="0">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FBC88061-2C30-4234-BD13-F8E000527837}"/>
              </a:ext>
            </a:extLst>
          </p:cNvPr>
          <p:cNvSpPr>
            <a:spLocks noGrp="1"/>
          </p:cNvSpPr>
          <p:nvPr>
            <p:ph type="sldNum" idx="12"/>
          </p:nvPr>
        </p:nvSpPr>
        <p:spPr/>
        <p:txBody>
          <a:bodyPr/>
          <a:lstStyle/>
          <a:p>
            <a:r>
              <a:rPr lang="en-GB" dirty="0"/>
              <a:t>Slide </a:t>
            </a:r>
            <a:fld id="{440F5867-744E-4AA6-B0ED-4C44D2DFBB7B}" type="slidenum">
              <a:rPr lang="en-GB" smtClean="0"/>
              <a:pPr/>
              <a:t>71</a:t>
            </a:fld>
            <a:endParaRPr lang="en-GB" dirty="0"/>
          </a:p>
        </p:txBody>
      </p:sp>
      <p:sp>
        <p:nvSpPr>
          <p:cNvPr id="5" name="Footer Placeholder 4">
            <a:extLst>
              <a:ext uri="{FF2B5EF4-FFF2-40B4-BE49-F238E27FC236}">
                <a16:creationId xmlns:a16="http://schemas.microsoft.com/office/drawing/2014/main" id="{9605DA3B-DEE4-4C7E-8831-C2BBCF7956A2}"/>
              </a:ext>
            </a:extLst>
          </p:cNvPr>
          <p:cNvSpPr>
            <a:spLocks noGrp="1"/>
          </p:cNvSpPr>
          <p:nvPr>
            <p:ph type="ftr" idx="14"/>
          </p:nvPr>
        </p:nvSpPr>
        <p:spPr/>
        <p:txBody>
          <a:bodyPr/>
          <a:lstStyle/>
          <a:p>
            <a:r>
              <a:rPr lang="en-GB" dirty="0"/>
              <a:t>Joseph LEVY (InterDigital)</a:t>
            </a:r>
          </a:p>
        </p:txBody>
      </p:sp>
      <p:sp>
        <p:nvSpPr>
          <p:cNvPr id="6" name="Date Placeholder 5">
            <a:extLst>
              <a:ext uri="{FF2B5EF4-FFF2-40B4-BE49-F238E27FC236}">
                <a16:creationId xmlns:a16="http://schemas.microsoft.com/office/drawing/2014/main" id="{55AA578C-48F1-4FD1-9DFD-B1410575D848}"/>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3852807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November 2020</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72</a:t>
            </a:fld>
            <a:endParaRPr lang="en-GB" dirty="0"/>
          </a:p>
        </p:txBody>
      </p:sp>
      <p:sp>
        <p:nvSpPr>
          <p:cNvPr id="7" name="Title 1"/>
          <p:cNvSpPr txBox="1">
            <a:spLocks/>
          </p:cNvSpPr>
          <p:nvPr/>
        </p:nvSpPr>
        <p:spPr>
          <a:xfrm>
            <a:off x="2209800" y="685800"/>
            <a:ext cx="7772400" cy="609600"/>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a:t>Future Session Planning</a:t>
            </a:r>
          </a:p>
        </p:txBody>
      </p:sp>
      <p:sp>
        <p:nvSpPr>
          <p:cNvPr id="9" name="Content Placeholder 2">
            <a:extLst>
              <a:ext uri="{FF2B5EF4-FFF2-40B4-BE49-F238E27FC236}">
                <a16:creationId xmlns:a16="http://schemas.microsoft.com/office/drawing/2014/main" id="{18AF95E2-06FF-462E-926F-8BD2B0029A66}"/>
              </a:ext>
            </a:extLst>
          </p:cNvPr>
          <p:cNvSpPr txBox="1">
            <a:spLocks/>
          </p:cNvSpPr>
          <p:nvPr/>
        </p:nvSpPr>
        <p:spPr>
          <a:xfrm>
            <a:off x="114300" y="1039811"/>
            <a:ext cx="11963400" cy="5484814"/>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altLang="en-US" dirty="0"/>
              <a:t>Teleconference: </a:t>
            </a:r>
          </a:p>
          <a:p>
            <a:pPr marL="914400" lvl="1" indent="-457200">
              <a:buFont typeface="+mj-lt"/>
              <a:buAutoNum type="arabicPeriod"/>
            </a:pPr>
            <a:r>
              <a:rPr lang="en-US" altLang="en-US" sz="2000" dirty="0">
                <a:latin typeface="Times New Roman" panose="02020603050405020304" pitchFamily="18" charset="0"/>
              </a:rPr>
              <a:t>Tuesday </a:t>
            </a:r>
            <a:r>
              <a:rPr lang="en-US" sz="2000" dirty="0">
                <a:latin typeface="Times New Roman" panose="02020603050405020304" pitchFamily="18" charset="0"/>
              </a:rPr>
              <a:t>17 November 9:00am-10:00am ET: comment resolution	</a:t>
            </a:r>
          </a:p>
          <a:p>
            <a:pPr marL="914400" lvl="1" indent="-457200">
              <a:buFont typeface="+mj-lt"/>
              <a:buAutoNum type="arabicPeriod"/>
            </a:pPr>
            <a:r>
              <a:rPr lang="en-US" altLang="en-US" sz="2000" dirty="0">
                <a:latin typeface="Times New Roman" panose="02020603050405020304" pitchFamily="18" charset="0"/>
              </a:rPr>
              <a:t>Tuesday </a:t>
            </a:r>
            <a:r>
              <a:rPr lang="en-US" sz="2000" dirty="0">
                <a:latin typeface="Times New Roman" panose="02020603050405020304" pitchFamily="18" charset="0"/>
              </a:rPr>
              <a:t>24 November 9:00am-10:00am ET: comment resolution</a:t>
            </a:r>
          </a:p>
          <a:p>
            <a:pPr marL="914400" lvl="1" indent="-457200">
              <a:buFont typeface="+mj-lt"/>
              <a:buAutoNum type="arabicPeriod"/>
            </a:pPr>
            <a:r>
              <a:rPr lang="en-US" sz="2000" dirty="0">
                <a:latin typeface="Times New Roman" panose="02020603050405020304" pitchFamily="18" charset="0"/>
              </a:rPr>
              <a:t>Tuesday 1 December 9:00am-10:00am ET: comment resolution</a:t>
            </a:r>
          </a:p>
          <a:p>
            <a:pPr marL="914400" lvl="1" indent="-457200">
              <a:buFont typeface="+mj-lt"/>
              <a:buAutoNum type="arabicPeriod"/>
            </a:pPr>
            <a:r>
              <a:rPr lang="en-US" sz="2000" dirty="0">
                <a:latin typeface="Times New Roman" panose="02020603050405020304" pitchFamily="18" charset="0"/>
              </a:rPr>
              <a:t>Tuesday 8 December 9:00am-10:00am ET: comment resolution</a:t>
            </a:r>
          </a:p>
          <a:p>
            <a:pPr marL="914400" lvl="1" indent="-457200">
              <a:buFont typeface="+mj-lt"/>
              <a:buAutoNum type="arabicPeriod"/>
            </a:pPr>
            <a:r>
              <a:rPr lang="en-US" sz="2000" dirty="0">
                <a:latin typeface="Times New Roman" panose="02020603050405020304" pitchFamily="18" charset="0"/>
              </a:rPr>
              <a:t>Tuesday 15 December 9:00am-10:00am ET: comment resolution</a:t>
            </a:r>
          </a:p>
          <a:p>
            <a:pPr marL="914400" lvl="1" indent="-457200">
              <a:buFont typeface="+mj-lt"/>
              <a:buAutoNum type="arabicPeriod"/>
            </a:pPr>
            <a:r>
              <a:rPr lang="en-US" sz="2000" dirty="0">
                <a:latin typeface="Times New Roman" panose="02020603050405020304" pitchFamily="18" charset="0"/>
              </a:rPr>
              <a:t>Tuesday 5 January 9:00am-10:00am ET: comment resolution </a:t>
            </a:r>
            <a:endParaRPr lang="en-US" sz="1800" dirty="0">
              <a:latin typeface="Times New Roman" panose="02020603050405020304" pitchFamily="18" charset="0"/>
            </a:endParaRPr>
          </a:p>
          <a:p>
            <a:r>
              <a:rPr lang="en-US" altLang="en-US" sz="2000" b="0" dirty="0"/>
              <a:t>	Note there are conflicts between some of these Teleconferences and some TGbd Teleconferences, the times of these teleconferences may be change to resolve these conflicts.  </a:t>
            </a:r>
          </a:p>
          <a:p>
            <a:endParaRPr lang="en-US" altLang="en-US" sz="700" b="0" dirty="0"/>
          </a:p>
          <a:p>
            <a:r>
              <a:rPr lang="en-US" dirty="0"/>
              <a:t>The AANI SC is contribution driven, contributions are requested:</a:t>
            </a:r>
          </a:p>
          <a:p>
            <a:pPr marL="857250" lvl="1" indent="-457200">
              <a:buFont typeface="+mj-lt"/>
              <a:buAutoNum type="arabicPeriod"/>
            </a:pPr>
            <a:r>
              <a:rPr lang="en-US" dirty="0"/>
              <a:t>Technical and discussion contributions on 802.11 technical performance relative to IMT-2020 requirements</a:t>
            </a:r>
          </a:p>
          <a:p>
            <a:pPr marL="857250" lvl="1" indent="-457200">
              <a:buFont typeface="+mj-lt"/>
              <a:buAutoNum type="arabicPeriod"/>
            </a:pPr>
            <a:r>
              <a:rPr lang="en-US" dirty="0"/>
              <a:t>Technical and discussion contributions on interworking/integration of 802.11 with the 3GPP Next Generation System</a:t>
            </a:r>
          </a:p>
          <a:p>
            <a:pPr marL="857250" lvl="1" indent="-457200">
              <a:buFont typeface="+mj-lt"/>
              <a:buAutoNum type="arabicPeriod"/>
            </a:pPr>
            <a:r>
              <a:rPr lang="en-US" dirty="0"/>
              <a:t>In support of 802.1 Nendica</a:t>
            </a:r>
          </a:p>
        </p:txBody>
      </p:sp>
    </p:spTree>
    <p:extLst>
      <p:ext uri="{BB962C8B-B14F-4D97-AF65-F5344CB8AC3E}">
        <p14:creationId xmlns:p14="http://schemas.microsoft.com/office/powerpoint/2010/main" val="35504790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2020-11-09</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6146"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November 2020 Meeting (virtual)</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4876800"/>
          </a:xfrm>
        </p:spPr>
        <p:txBody>
          <a:bodyPr/>
          <a:lstStyle/>
          <a:p>
            <a:pPr>
              <a:spcBef>
                <a:spcPts val="0"/>
              </a:spcBef>
            </a:pPr>
            <a:r>
              <a:rPr lang="en-US" dirty="0"/>
              <a:t>Agenda is here: </a:t>
            </a:r>
            <a:r>
              <a:rPr lang="en-US" dirty="0">
                <a:hlinkClick r:id="rId3"/>
              </a:rPr>
              <a:t>11-20/1696r4</a:t>
            </a:r>
            <a:r>
              <a:rPr lang="en-US" dirty="0"/>
              <a:t> </a:t>
            </a:r>
          </a:p>
          <a:p>
            <a:pPr>
              <a:spcBef>
                <a:spcPts val="0"/>
              </a:spcBef>
            </a:pPr>
            <a:r>
              <a:rPr lang="en-US" dirty="0"/>
              <a:t>Note plan to meet on </a:t>
            </a:r>
            <a:r>
              <a:rPr lang="en-US" dirty="0" err="1"/>
              <a:t>TGbc</a:t>
            </a:r>
            <a:r>
              <a:rPr lang="en-US" dirty="0"/>
              <a:t> teleconferences, Nov 17 and Nov 24, to discuss </a:t>
            </a:r>
            <a:r>
              <a:rPr lang="en-US" dirty="0" err="1"/>
              <a:t>TGbc</a:t>
            </a:r>
            <a:r>
              <a:rPr lang="en-US" dirty="0"/>
              <a:t> architecture concepts</a:t>
            </a:r>
          </a:p>
          <a:p>
            <a:pPr>
              <a:spcBef>
                <a:spcPts val="0"/>
              </a:spcBef>
            </a:pPr>
            <a:r>
              <a:rPr lang="en-US" dirty="0">
                <a:solidFill>
                  <a:srgbClr val="000000"/>
                </a:solidFill>
                <a:hlinkClick r:id="rId4"/>
              </a:rPr>
              <a:t>11-20/0177r4</a:t>
            </a:r>
            <a:r>
              <a:rPr lang="en-US" dirty="0">
                <a:solidFill>
                  <a:srgbClr val="000000"/>
                </a:solidFill>
              </a:rPr>
              <a:t> (clarifying definitions of ESS and HESS) is planned to be referred to </a:t>
            </a:r>
            <a:r>
              <a:rPr lang="en-US" dirty="0" err="1">
                <a:solidFill>
                  <a:srgbClr val="000000"/>
                </a:solidFill>
              </a:rPr>
              <a:t>REVme</a:t>
            </a:r>
            <a:endParaRPr lang="en-US" dirty="0">
              <a:solidFill>
                <a:srgbClr val="000000"/>
              </a:solidFill>
            </a:endParaRPr>
          </a:p>
          <a:p>
            <a:pPr>
              <a:spcBef>
                <a:spcPts val="0"/>
              </a:spcBef>
            </a:pPr>
            <a:r>
              <a:rPr lang="en-US" dirty="0" err="1">
                <a:solidFill>
                  <a:srgbClr val="000000"/>
                </a:solidFill>
              </a:rPr>
              <a:t>TGbd</a:t>
            </a:r>
            <a:r>
              <a:rPr lang="en-US" dirty="0">
                <a:solidFill>
                  <a:srgbClr val="000000"/>
                </a:solidFill>
              </a:rPr>
              <a:t> architecture concepts reviewed: </a:t>
            </a:r>
          </a:p>
          <a:p>
            <a:pPr lvl="1">
              <a:spcBef>
                <a:spcPts val="0"/>
              </a:spcBef>
            </a:pPr>
            <a:r>
              <a:rPr lang="en-US" sz="2400" b="1" dirty="0">
                <a:hlinkClick r:id="rId5"/>
              </a:rPr>
              <a:t>11-20/1166r4</a:t>
            </a:r>
            <a:r>
              <a:rPr lang="en-US" sz="2400" b="1" dirty="0"/>
              <a:t> </a:t>
            </a:r>
          </a:p>
          <a:p>
            <a:pPr lvl="1">
              <a:spcBef>
                <a:spcPts val="0"/>
              </a:spcBef>
            </a:pPr>
            <a:r>
              <a:rPr lang="en-US" sz="2400" b="1" dirty="0"/>
              <a:t>Updates to MAC SAP need more discussion</a:t>
            </a:r>
            <a:endParaRPr lang="en-US" b="1" dirty="0"/>
          </a:p>
          <a:p>
            <a:pPr>
              <a:spcBef>
                <a:spcPts val="0"/>
              </a:spcBef>
            </a:pPr>
            <a:r>
              <a:rPr lang="en-US" dirty="0" err="1"/>
              <a:t>TGbe</a:t>
            </a:r>
            <a:r>
              <a:rPr lang="en-US" dirty="0"/>
              <a:t> architecture concepts reviewed:</a:t>
            </a:r>
          </a:p>
          <a:p>
            <a:pPr marL="685800" lvl="2" indent="-342900">
              <a:lnSpc>
                <a:spcPct val="90000"/>
              </a:lnSpc>
              <a:spcBef>
                <a:spcPts val="300"/>
              </a:spcBef>
              <a:buFont typeface="Arial" pitchFamily="34" charset="0"/>
              <a:buChar char="•"/>
              <a:defRPr/>
            </a:pPr>
            <a:r>
              <a:rPr lang="en-US" sz="2400" b="1" dirty="0">
                <a:hlinkClick r:id="rId6"/>
              </a:rPr>
              <a:t>11-20/1639r4</a:t>
            </a:r>
            <a:endParaRPr lang="en-US" sz="2400" b="1" dirty="0"/>
          </a:p>
          <a:p>
            <a:pPr marL="685800" lvl="2" indent="-342900">
              <a:lnSpc>
                <a:spcPct val="90000"/>
              </a:lnSpc>
              <a:spcBef>
                <a:spcPts val="300"/>
              </a:spcBef>
              <a:buFont typeface="Arial" pitchFamily="34" charset="0"/>
              <a:buChar char="•"/>
              <a:defRPr/>
            </a:pPr>
            <a:r>
              <a:rPr lang="en-US" sz="2400" b="1" dirty="0">
                <a:hlinkClick r:id="rId7"/>
              </a:rPr>
              <a:t>11-20/1122r3</a:t>
            </a:r>
            <a:endParaRPr lang="en-US" sz="2400" b="1" dirty="0"/>
          </a:p>
          <a:p>
            <a:pPr marL="685800" lvl="2" indent="-342900">
              <a:lnSpc>
                <a:spcPct val="90000"/>
              </a:lnSpc>
              <a:spcBef>
                <a:spcPts val="300"/>
              </a:spcBef>
              <a:buFont typeface="Arial" pitchFamily="34" charset="0"/>
              <a:buChar char="•"/>
              <a:defRPr/>
            </a:pPr>
            <a:r>
              <a:rPr lang="en-US" sz="2400" b="1" dirty="0"/>
              <a:t>Discussion will continue on ARC teleconferences (Nov 16, Dec 7)</a:t>
            </a:r>
          </a:p>
          <a:p>
            <a:pPr lvl="1">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Tree>
    <p:extLst>
      <p:ext uri="{BB962C8B-B14F-4D97-AF65-F5344CB8AC3E}">
        <p14:creationId xmlns:p14="http://schemas.microsoft.com/office/powerpoint/2010/main" val="1594272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1800" b="1" kern="0" dirty="0"/>
              <a:t>Annex G (purpose and value?, work to update or work to deprecate?)</a:t>
            </a:r>
          </a:p>
          <a:p>
            <a:pPr marL="685800" lvl="2" indent="-342900">
              <a:lnSpc>
                <a:spcPct val="90000"/>
              </a:lnSpc>
              <a:buFont typeface="Arial" pitchFamily="34" charset="0"/>
              <a:buChar char="•"/>
              <a:defRPr/>
            </a:pPr>
            <a:r>
              <a:rPr lang="en-US" sz="1800" b="1" kern="0" dirty="0"/>
              <a:t>Consider any changes to remove 802.2/LLC terms?</a:t>
            </a:r>
            <a:endParaRPr lang="en-US" sz="1800" b="1" kern="0" dirty="0">
              <a:solidFill>
                <a:schemeClr val="accent2">
                  <a:lumMod val="75000"/>
                </a:schemeClr>
              </a:solidFill>
            </a:endParaRPr>
          </a:p>
          <a:p>
            <a:pPr marL="685800" lvl="2" indent="-342900">
              <a:lnSpc>
                <a:spcPct val="90000"/>
              </a:lnSpc>
              <a:buFont typeface="Arial" pitchFamily="34" charset="0"/>
              <a:buChar char="•"/>
              <a:defRPr/>
            </a:pPr>
            <a:r>
              <a:rPr lang="en-US" sz="1800" b="1" kern="0" dirty="0"/>
              <a:t>“What is a STA?” (per </a:t>
            </a:r>
            <a:r>
              <a:rPr lang="en-US" sz="1800" b="1" kern="0" dirty="0" err="1"/>
              <a:t>REVmd</a:t>
            </a:r>
            <a:r>
              <a:rPr lang="en-US" sz="1800" b="1" kern="0" dirty="0"/>
              <a:t> discussion: </a:t>
            </a:r>
            <a:r>
              <a:rPr lang="en-US" sz="1800" b="1"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sz="1800" b="1" kern="0" dirty="0"/>
              <a:t>), Also off-channel TDLS architecture</a:t>
            </a:r>
          </a:p>
          <a:p>
            <a:pPr marL="685800" lvl="2" indent="-342900">
              <a:lnSpc>
                <a:spcPct val="90000"/>
              </a:lnSpc>
              <a:spcBef>
                <a:spcPts val="300"/>
              </a:spcBef>
              <a:spcAft>
                <a:spcPts val="0"/>
              </a:spcAft>
              <a:buFont typeface="Arial" pitchFamily="34" charset="0"/>
              <a:buChar char="•"/>
              <a:defRPr/>
            </a:pPr>
            <a:r>
              <a:rPr lang="en-US" sz="18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b="1" kern="0" dirty="0"/>
              <a:t>One aspect is how MAC address is set/controlled – related to IEEE 1609/</a:t>
            </a:r>
            <a:r>
              <a:rPr lang="en-US" b="1" kern="0" dirty="0" err="1"/>
              <a:t>TGbd</a:t>
            </a:r>
            <a:r>
              <a:rPr lang="en-US" b="1" kern="0" dirty="0"/>
              <a:t>  activities</a:t>
            </a:r>
          </a:p>
          <a:p>
            <a:pPr marL="685800" lvl="3" indent="-342900">
              <a:lnSpc>
                <a:spcPct val="90000"/>
              </a:lnSpc>
              <a:spcBef>
                <a:spcPts val="300"/>
              </a:spcBef>
              <a:spcAft>
                <a:spcPts val="0"/>
              </a:spcAft>
              <a:buFont typeface="Arial" panose="020B0604020202020204" pitchFamily="34" charset="0"/>
              <a:buChar char="•"/>
              <a:defRPr/>
            </a:pPr>
            <a:r>
              <a:rPr lang="en-US" sz="1800" b="1" kern="0" dirty="0" err="1"/>
              <a:t>TGbz</a:t>
            </a:r>
            <a:r>
              <a:rPr lang="en-US" sz="1800" b="1" kern="0" dirty="0"/>
              <a:t> work on Fine Timing Measurement and IEEE 1588 mapping</a:t>
            </a:r>
          </a:p>
          <a:p>
            <a:pPr marL="685800" lvl="2" indent="-342900">
              <a:lnSpc>
                <a:spcPct val="90000"/>
              </a:lnSpc>
              <a:buFont typeface="Arial" pitchFamily="34" charset="0"/>
              <a:buChar char="•"/>
              <a:defRPr/>
            </a:pPr>
            <a:r>
              <a:rPr lang="en-US" sz="1800" b="1" kern="0" dirty="0"/>
              <a:t>Clarifying EPD/LPD: </a:t>
            </a:r>
            <a:r>
              <a:rPr lang="en-US" sz="1800" kern="0" dirty="0">
                <a:hlinkClick r:id="rId4"/>
              </a:rPr>
              <a:t>11-20/0174r0</a:t>
            </a:r>
            <a:r>
              <a:rPr lang="en-US" sz="1800" kern="0" dirty="0"/>
              <a:t>; </a:t>
            </a:r>
            <a:r>
              <a:rPr lang="en-US" sz="1800" b="1" kern="0" dirty="0"/>
              <a:t>monitor 802.1 discussions</a:t>
            </a:r>
          </a:p>
          <a:p>
            <a:pPr marL="685800" lvl="2" indent="-342900">
              <a:lnSpc>
                <a:spcPct val="90000"/>
              </a:lnSpc>
              <a:buFont typeface="Arial" pitchFamily="34" charset="0"/>
              <a:buChar char="•"/>
              <a:defRPr/>
            </a:pPr>
            <a:r>
              <a:rPr lang="en-US" sz="1800" b="1" kern="0" dirty="0" err="1"/>
              <a:t>Nendica’s</a:t>
            </a:r>
            <a:r>
              <a:rPr lang="en-US" sz="1800" b="1" kern="0" dirty="0"/>
              <a:t>/</a:t>
            </a:r>
            <a:r>
              <a:rPr lang="en-US" sz="1800" b="1" kern="0" dirty="0" err="1"/>
              <a:t>TGbe’s</a:t>
            </a:r>
            <a:r>
              <a:rPr lang="en-US" sz="1800" b="1" kern="0" dirty="0"/>
              <a:t> discussion on 802.11 in a Deterministic Network/Time-Sensitive Networking</a:t>
            </a:r>
          </a:p>
          <a:p>
            <a:pPr marL="0" lvl="1" indent="0" eaLnBrk="1" hangingPunct="1">
              <a:lnSpc>
                <a:spcPct val="90000"/>
              </a:lnSpc>
              <a:spcBef>
                <a:spcPts val="300"/>
              </a:spcBef>
              <a:buNone/>
              <a:defRPr/>
            </a:pPr>
            <a:endParaRPr lang="en-US" kern="0" dirty="0"/>
          </a:p>
          <a:p>
            <a:pPr marL="342900" lvl="1" indent="-342900" eaLnBrk="1" hangingPunct="1">
              <a:lnSpc>
                <a:spcPct val="90000"/>
              </a:lnSpc>
              <a:spcBef>
                <a:spcPts val="300"/>
              </a:spcBef>
              <a:buFont typeface="Arial" pitchFamily="34" charset="0"/>
              <a:buChar char="•"/>
              <a:defRPr/>
            </a:pPr>
            <a:endParaRPr lang="en-US" b="1" kern="0" dirty="0"/>
          </a:p>
          <a:p>
            <a:pPr marL="342900" lvl="1" indent="-342900" eaLnBrk="1" hangingPunct="1">
              <a:lnSpc>
                <a:spcPct val="90000"/>
              </a:lnSpc>
              <a:spcBef>
                <a:spcPts val="300"/>
              </a:spcBef>
              <a:buFont typeface="Arial" pitchFamily="34" charset="0"/>
              <a:buChar char="•"/>
              <a:defRPr/>
            </a:pPr>
            <a:endParaRPr lang="en-US" sz="1800" kern="0" dirty="0"/>
          </a:p>
        </p:txBody>
      </p:sp>
    </p:spTree>
    <p:extLst>
      <p:ext uri="{BB962C8B-B14F-4D97-AF65-F5344CB8AC3E}">
        <p14:creationId xmlns:p14="http://schemas.microsoft.com/office/powerpoint/2010/main" val="15638821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lnSpc>
                <a:spcPct val="90000"/>
              </a:lnSpc>
            </a:pPr>
            <a:r>
              <a:rPr lang="en-US" sz="3200" dirty="0"/>
              <a:t>Nov 16, Dec 7, 19:00-21:00 Eastern</a:t>
            </a:r>
            <a:endParaRPr lang="en-US" sz="2800" dirty="0">
              <a:solidFill>
                <a:srgbClr val="FF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January 2021 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Two meeting slots planned:</a:t>
            </a:r>
          </a:p>
          <a:p>
            <a:pPr marL="684213">
              <a:lnSpc>
                <a:spcPct val="90000"/>
              </a:lnSpc>
            </a:pPr>
            <a:r>
              <a:rPr lang="en-US" dirty="0"/>
              <a:t>Continue </a:t>
            </a:r>
            <a:r>
              <a:rPr lang="en-US" dirty="0" err="1"/>
              <a:t>TGbe</a:t>
            </a:r>
            <a:r>
              <a:rPr lang="en-US" dirty="0"/>
              <a:t> architecture concepts</a:t>
            </a:r>
          </a:p>
          <a:p>
            <a:pPr marL="684213">
              <a:lnSpc>
                <a:spcPct val="90000"/>
              </a:lnSpc>
            </a:pPr>
            <a:r>
              <a:rPr lang="en-US" dirty="0"/>
              <a:t>Continue </a:t>
            </a:r>
            <a:r>
              <a:rPr lang="en-US" dirty="0" err="1"/>
              <a:t>TGbc</a:t>
            </a:r>
            <a:r>
              <a:rPr lang="en-US" dirty="0"/>
              <a:t> architecture concepts (as needed)</a:t>
            </a:r>
          </a:p>
          <a:p>
            <a:pPr marL="684213">
              <a:lnSpc>
                <a:spcPct val="90000"/>
              </a:lnSpc>
            </a:pPr>
            <a:r>
              <a:rPr lang="en-US" dirty="0"/>
              <a:t>Other monitoring/future activities</a:t>
            </a:r>
          </a:p>
          <a:p>
            <a:pPr marL="684213">
              <a:lnSpc>
                <a:spcPct val="90000"/>
              </a:lnSpc>
            </a:pPr>
            <a:endParaRPr lang="en-US" dirty="0"/>
          </a:p>
        </p:txBody>
      </p:sp>
    </p:spTree>
    <p:extLst>
      <p:ext uri="{BB962C8B-B14F-4D97-AF65-F5344CB8AC3E}">
        <p14:creationId xmlns:p14="http://schemas.microsoft.com/office/powerpoint/2010/main" val="28529006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Nov 2020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20201105</a:t>
            </a:r>
          </a:p>
        </p:txBody>
      </p:sp>
      <p:graphicFrame>
        <p:nvGraphicFramePr>
          <p:cNvPr id="3075" name="Object 3"/>
          <p:cNvGraphicFramePr>
            <a:graphicFrameLocks noChangeAspect="1"/>
          </p:cNvGraphicFramePr>
          <p:nvPr>
            <p:extLst>
              <p:ext uri="{D42A27DB-BD31-4B8C-83A1-F6EECF244321}">
                <p14:modId xmlns:p14="http://schemas.microsoft.com/office/powerpoint/2010/main" val="1883174269"/>
              </p:ext>
            </p:extLst>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7170"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E2443610-1461-4951-8D7E-67587FE26EED}"/>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3B842FA6-7FF5-4B14-B336-0F6CF06146A6}"/>
              </a:ext>
            </a:extLst>
          </p:cNvPr>
          <p:cNvSpPr>
            <a:spLocks noGrp="1"/>
          </p:cNvSpPr>
          <p:nvPr>
            <p:ph type="sldNum" idx="12"/>
          </p:nvPr>
        </p:nvSpPr>
        <p:spPr/>
        <p:txBody>
          <a:bodyPr/>
          <a:lstStyle/>
          <a:p>
            <a:r>
              <a:rPr lang="en-GB"/>
              <a:t>Slide </a:t>
            </a:r>
            <a:fld id="{DE40C9FC-4879-4F20-9ECA-A574A90476B7}" type="slidenum">
              <a:rPr lang="en-GB" smtClean="0"/>
              <a:pPr/>
              <a:t>79</a:t>
            </a:fld>
            <a:endParaRPr lang="en-GB"/>
          </a:p>
        </p:txBody>
      </p:sp>
      <p:sp>
        <p:nvSpPr>
          <p:cNvPr id="4" name="Date Placeholder 3">
            <a:extLst>
              <a:ext uri="{FF2B5EF4-FFF2-40B4-BE49-F238E27FC236}">
                <a16:creationId xmlns:a16="http://schemas.microsoft.com/office/drawing/2014/main" id="{7C3817AC-7DB1-40C6-9EF1-E52B64BFF2AC}"/>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18934817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(30 days before session)</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2020</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8</a:t>
            </a:fld>
            <a:endParaRPr lang="en-US"/>
          </a:p>
        </p:txBody>
      </p:sp>
      <p:pic>
        <p:nvPicPr>
          <p:cNvPr id="9" name="Content Placeholder 8">
            <a:extLst>
              <a:ext uri="{FF2B5EF4-FFF2-40B4-BE49-F238E27FC236}">
                <a16:creationId xmlns:a16="http://schemas.microsoft.com/office/drawing/2014/main" id="{242DA58E-4A2E-4115-B030-F0F4C149530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476394"/>
            <a:ext cx="9143999" cy="5000606"/>
          </a:xfrm>
        </p:spPr>
      </p:pic>
    </p:spTree>
    <p:extLst>
      <p:ext uri="{BB962C8B-B14F-4D97-AF65-F5344CB8AC3E}">
        <p14:creationId xmlns:p14="http://schemas.microsoft.com/office/powerpoint/2010/main" val="3623353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p:txBody>
          <a:bodyPr/>
          <a:lstStyle/>
          <a:p>
            <a:r>
              <a:rPr lang="en-AU" dirty="0"/>
              <a:t>802.11 Coex SC summary for Nov 2020 (</a:t>
            </a:r>
            <a:r>
              <a:rPr lang="en-AU" dirty="0">
                <a:hlinkClick r:id="rId2"/>
              </a:rPr>
              <a:t>11-20-1620</a:t>
            </a:r>
            <a:r>
              <a:rPr lang="en-AU" dirty="0"/>
              <a:t>)</a:t>
            </a:r>
          </a:p>
          <a:p>
            <a:pPr lvl="1"/>
            <a:r>
              <a:rPr lang="en-AU" dirty="0"/>
              <a:t>The need for coexistence with LAA in 5GHz is real today!</a:t>
            </a:r>
          </a:p>
          <a:p>
            <a:pPr lvl="2"/>
            <a:r>
              <a:rPr lang="en-AU" dirty="0"/>
              <a:t>The need for coexistence with NR-U in 5/6 GHz and LAA in 6 GHz is near </a:t>
            </a:r>
          </a:p>
          <a:p>
            <a:pPr lvl="1"/>
            <a:r>
              <a:rPr lang="en-AU" dirty="0"/>
              <a:t>There is a potential new challenge for coexistence in 6 GHz in Europe</a:t>
            </a:r>
          </a:p>
          <a:p>
            <a:pPr lvl="2"/>
            <a:r>
              <a:rPr lang="en-AU" dirty="0"/>
              <a:t>From new Narrowband Frequency Hopping systems</a:t>
            </a:r>
          </a:p>
          <a:p>
            <a:pPr lvl="1"/>
            <a:r>
              <a:rPr lang="en-AU" dirty="0"/>
              <a:t>There is consensus on coexistence mechanisms in 6 GHz in ETSI BRAN</a:t>
            </a:r>
          </a:p>
          <a:p>
            <a:pPr lvl="2"/>
            <a:r>
              <a:rPr lang="en-AU" dirty="0"/>
              <a:t>With a variety of subsidiary issues still under discussion</a:t>
            </a:r>
          </a:p>
          <a:p>
            <a:pPr lvl="1"/>
            <a:r>
              <a:rPr lang="en-AU" dirty="0"/>
              <a:t>There may be consensus soon on coexistence mechanisms in 5 GHz in ETSI BRAN</a:t>
            </a:r>
          </a:p>
          <a:p>
            <a:pPr lvl="2"/>
            <a:r>
              <a:rPr lang="en-AU" dirty="0"/>
              <a:t>Avoiding fundamental disagreements on many subsidiary issues</a:t>
            </a:r>
          </a:p>
          <a:p>
            <a:pPr lvl="1"/>
            <a:r>
              <a:rPr lang="en-AU" dirty="0"/>
              <a:t>Additional work will be required to enable optimal 802.11be operation in Europe</a:t>
            </a:r>
          </a:p>
          <a:p>
            <a:pPr lvl="2"/>
            <a:r>
              <a:rPr lang="en-AU" dirty="0"/>
              <a:t>In both 5 GHz &amp; 6 GHz bands</a:t>
            </a:r>
          </a:p>
          <a:p>
            <a:pPr lvl="2"/>
            <a:r>
              <a:rPr lang="en-AU" dirty="0"/>
              <a:t>Work may also be required for optimal 802.11ax operation in 6 GHz</a:t>
            </a:r>
          </a:p>
        </p:txBody>
      </p:sp>
      <p:sp>
        <p:nvSpPr>
          <p:cNvPr id="7" name="Footer Placeholder 6">
            <a:extLst>
              <a:ext uri="{FF2B5EF4-FFF2-40B4-BE49-F238E27FC236}">
                <a16:creationId xmlns:a16="http://schemas.microsoft.com/office/drawing/2014/main" id="{12ADEC66-E93B-4062-83C3-2AD7F76689FD}"/>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BEDDB293-51D4-401F-81C8-1E7FEAAD4E26}"/>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9" name="Date Placeholder 8">
            <a:extLst>
              <a:ext uri="{FF2B5EF4-FFF2-40B4-BE49-F238E27FC236}">
                <a16:creationId xmlns:a16="http://schemas.microsoft.com/office/drawing/2014/main" id="{DCBA344D-CDB9-4EE8-B30A-D1DB95A00224}"/>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5494960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in Jan 2021</a:t>
            </a:r>
          </a:p>
        </p:txBody>
      </p:sp>
      <p:sp>
        <p:nvSpPr>
          <p:cNvPr id="3" name="Content Placeholder 2"/>
          <p:cNvSpPr>
            <a:spLocks noGrp="1"/>
          </p:cNvSpPr>
          <p:nvPr>
            <p:ph idx="1"/>
          </p:nvPr>
        </p:nvSpPr>
        <p:spPr/>
        <p:txBody>
          <a:bodyPr/>
          <a:lstStyle/>
          <a:p>
            <a:r>
              <a:rPr lang="en-AU" dirty="0"/>
              <a:t>IEEE 802.11 Coexistence SC will meet virtually in Jan 2021</a:t>
            </a:r>
          </a:p>
          <a:p>
            <a:pPr lvl="1"/>
            <a:r>
              <a:rPr lang="en-AU" dirty="0"/>
              <a:t>Review results of ETSI BRAN #108 meeting in Dec 2020</a:t>
            </a:r>
          </a:p>
          <a:p>
            <a:pPr lvl="2"/>
            <a:r>
              <a:rPr lang="en-AU" dirty="0"/>
              <a:t>EN 301 893 (5 GHz)</a:t>
            </a:r>
          </a:p>
          <a:p>
            <a:pPr lvl="2"/>
            <a:r>
              <a:rPr lang="en-AU" dirty="0"/>
              <a:t>EN 303 687 (6 GHz)</a:t>
            </a:r>
          </a:p>
          <a:p>
            <a:pPr lvl="1"/>
            <a:r>
              <a:rPr lang="en-AU" dirty="0"/>
              <a:t>Review status of 3GPP activities impacting on coexistence</a:t>
            </a:r>
          </a:p>
          <a:p>
            <a:pPr lvl="1"/>
            <a:r>
              <a:rPr lang="en-AU" dirty="0"/>
              <a:t>Discuss need to refine 802.11ax for optimal operation in 6 GHz in Europe</a:t>
            </a:r>
          </a:p>
          <a:p>
            <a:pPr lvl="2"/>
            <a:r>
              <a:rPr lang="en-AU" dirty="0"/>
              <a:t>In </a:t>
            </a:r>
            <a:r>
              <a:rPr lang="en-AU" dirty="0" err="1"/>
              <a:t>TGme</a:t>
            </a:r>
            <a:r>
              <a:rPr lang="en-AU" dirty="0"/>
              <a:t>?</a:t>
            </a:r>
          </a:p>
          <a:p>
            <a:pPr lvl="1"/>
            <a:r>
              <a:rPr lang="en-AU" dirty="0"/>
              <a:t>Discuss what is required to enable 802.11be operation in 5/6 GHz in Europe</a:t>
            </a:r>
          </a:p>
          <a:p>
            <a:pPr lvl="2"/>
            <a:r>
              <a:rPr lang="en-AU" dirty="0"/>
              <a:t>In </a:t>
            </a:r>
            <a:r>
              <a:rPr lang="en-AU" dirty="0" err="1"/>
              <a:t>TGbe</a:t>
            </a:r>
            <a:r>
              <a:rPr lang="en-AU" dirty="0"/>
              <a:t>? In ETSI BRAN?</a:t>
            </a:r>
          </a:p>
          <a:p>
            <a:pPr lvl="1"/>
            <a:r>
              <a:rPr lang="en-AU" dirty="0"/>
              <a:t>Consider impact on coexistence with Wi-Fi of </a:t>
            </a:r>
            <a:r>
              <a:rPr lang="en-AU" i="1" dirty="0"/>
              <a:t>ED-only</a:t>
            </a:r>
            <a:r>
              <a:rPr lang="en-AU" dirty="0"/>
              <a:t> @ -62 dBm</a:t>
            </a:r>
          </a:p>
          <a:p>
            <a:pPr lvl="2"/>
            <a:r>
              <a:rPr lang="en-AU" dirty="0"/>
              <a:t>See </a:t>
            </a:r>
            <a:r>
              <a:rPr lang="en-AU" dirty="0">
                <a:hlinkClick r:id="rId2"/>
              </a:rPr>
              <a:t>11-20-1782-00</a:t>
            </a:r>
            <a:endParaRPr lang="en-AU" dirty="0"/>
          </a:p>
          <a:p>
            <a:pPr lvl="1"/>
            <a:r>
              <a:rPr lang="en-AU" dirty="0"/>
              <a:t>Consider impact on coexistence with Wi-Fi of NB FH systems in 6 GHz</a:t>
            </a:r>
          </a:p>
          <a:p>
            <a:endParaRPr lang="en-AU" dirty="0"/>
          </a:p>
        </p:txBody>
      </p:sp>
      <p:sp>
        <p:nvSpPr>
          <p:cNvPr id="7" name="Footer Placeholder 6">
            <a:extLst>
              <a:ext uri="{FF2B5EF4-FFF2-40B4-BE49-F238E27FC236}">
                <a16:creationId xmlns:a16="http://schemas.microsoft.com/office/drawing/2014/main" id="{304CCF73-96A6-41B4-8DDE-21A29BB3D94D}"/>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285BCC6F-47A6-4ACB-8A3D-D0B520B6868E}"/>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9" name="Date Placeholder 8">
            <a:extLst>
              <a:ext uri="{FF2B5EF4-FFF2-40B4-BE49-F238E27FC236}">
                <a16:creationId xmlns:a16="http://schemas.microsoft.com/office/drawing/2014/main" id="{4560AB07-FD06-4265-B660-2902267C13D0}"/>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4822473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719E66-1C3A-48CA-9111-31717BA09E24}"/>
              </a:ext>
            </a:extLst>
          </p:cNvPr>
          <p:cNvSpPr>
            <a:spLocks noGrp="1"/>
          </p:cNvSpPr>
          <p:nvPr>
            <p:ph type="title"/>
          </p:nvPr>
        </p:nvSpPr>
        <p:spPr/>
        <p:txBody>
          <a:bodyPr/>
          <a:lstStyle/>
          <a:p>
            <a:r>
              <a:rPr lang="en-US" dirty="0"/>
              <a:t>802.11 PAR Review SC Report</a:t>
            </a:r>
          </a:p>
        </p:txBody>
      </p:sp>
      <p:sp>
        <p:nvSpPr>
          <p:cNvPr id="8" name="Content Placeholder 7">
            <a:extLst>
              <a:ext uri="{FF2B5EF4-FFF2-40B4-BE49-F238E27FC236}">
                <a16:creationId xmlns:a16="http://schemas.microsoft.com/office/drawing/2014/main" id="{2D0F75F8-7D88-44CE-A308-F826E1EB9C0C}"/>
              </a:ext>
            </a:extLst>
          </p:cNvPr>
          <p:cNvSpPr>
            <a:spLocks noGrp="1"/>
          </p:cNvSpPr>
          <p:nvPr>
            <p:ph idx="1"/>
          </p:nvPr>
        </p:nvSpPr>
        <p:spPr/>
        <p:txBody>
          <a:bodyPr/>
          <a:lstStyle/>
          <a:p>
            <a:r>
              <a:rPr lang="en-US" dirty="0"/>
              <a:t>Comments were provided on behalf of 802.11 for all 3 PARs.</a:t>
            </a:r>
            <a:br>
              <a:rPr lang="en-US" dirty="0"/>
            </a:br>
            <a:r>
              <a:rPr lang="en-US" dirty="0"/>
              <a:t>Each WG responded to our concerns.</a:t>
            </a:r>
          </a:p>
          <a:p>
            <a:r>
              <a:rPr lang="en-US" dirty="0"/>
              <a:t>	No further response is expected.</a:t>
            </a:r>
          </a:p>
          <a:p>
            <a:endParaRPr lang="en-US" dirty="0"/>
          </a:p>
        </p:txBody>
      </p:sp>
      <p:sp>
        <p:nvSpPr>
          <p:cNvPr id="4" name="Date Placeholder 3">
            <a:extLst>
              <a:ext uri="{FF2B5EF4-FFF2-40B4-BE49-F238E27FC236}">
                <a16:creationId xmlns:a16="http://schemas.microsoft.com/office/drawing/2014/main" id="{FEEAACD7-1F56-4D4F-A9B1-E417728209D7}"/>
              </a:ext>
            </a:extLst>
          </p:cNvPr>
          <p:cNvSpPr>
            <a:spLocks noGrp="1"/>
          </p:cNvSpPr>
          <p:nvPr>
            <p:ph type="dt" idx="10"/>
          </p:nvPr>
        </p:nvSpPr>
        <p:spPr bwMode="auto">
          <a:xfrm>
            <a:off x="914402" y="304014"/>
            <a:ext cx="1710397" cy="30320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a:t>November 2020</a:t>
            </a:r>
            <a:endParaRPr lang="en-US" dirty="0">
              <a:solidFill>
                <a:srgbClr val="000000"/>
              </a:solidFill>
            </a:endParaRPr>
          </a:p>
        </p:txBody>
      </p:sp>
      <p:sp>
        <p:nvSpPr>
          <p:cNvPr id="5" name="Footer Placeholder 4">
            <a:extLst>
              <a:ext uri="{FF2B5EF4-FFF2-40B4-BE49-F238E27FC236}">
                <a16:creationId xmlns:a16="http://schemas.microsoft.com/office/drawing/2014/main" id="{E0E634EB-1C1A-4926-A359-0C95C68FC0D0}"/>
              </a:ext>
            </a:extLst>
          </p:cNvPr>
          <p:cNvSpPr>
            <a:spLocks noGrp="1"/>
          </p:cNvSpPr>
          <p:nvPr>
            <p:ph type="ftr" idx="11"/>
          </p:nvPr>
        </p:nvSpPr>
        <p:spPr bwMode="auto">
          <a:xfrm>
            <a:off x="8760296" y="6475416"/>
            <a:ext cx="2701498" cy="27699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800" kern="1200">
                <a:solidFill>
                  <a:srgbClr val="000000"/>
                </a:solidFill>
                <a:latin typeface="Times New Roman" pitchFamily="16"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GB"/>
              <a:t>Jon Rosdahl (Qualcomm)</a:t>
            </a:r>
            <a:endParaRPr lang="en-US">
              <a:solidFill>
                <a:srgbClr val="000000"/>
              </a:solidFill>
            </a:endParaRPr>
          </a:p>
        </p:txBody>
      </p:sp>
      <p:sp>
        <p:nvSpPr>
          <p:cNvPr id="6" name="Slide Number Placeholder 5">
            <a:extLst>
              <a:ext uri="{FF2B5EF4-FFF2-40B4-BE49-F238E27FC236}">
                <a16:creationId xmlns:a16="http://schemas.microsoft.com/office/drawing/2014/main" id="{FB147A3C-950D-4B87-BAAC-08DABA78F225}"/>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82</a:t>
            </a:fld>
            <a:endParaRPr lang="en-US" altLang="en-US">
              <a:solidFill>
                <a:srgbClr val="000000"/>
              </a:solidFill>
            </a:endParaRPr>
          </a:p>
        </p:txBody>
      </p:sp>
    </p:spTree>
    <p:extLst>
      <p:ext uri="{BB962C8B-B14F-4D97-AF65-F5344CB8AC3E}">
        <p14:creationId xmlns:p14="http://schemas.microsoft.com/office/powerpoint/2010/main" val="4644157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2020-11-10</a:t>
            </a:r>
          </a:p>
        </p:txBody>
      </p:sp>
      <p:graphicFrame>
        <p:nvGraphicFramePr>
          <p:cNvPr id="13319" name="Object 5"/>
          <p:cNvGraphicFramePr>
            <a:graphicFrameLocks noChangeAspect="1"/>
          </p:cNvGraphicFramePr>
          <p:nvPr>
            <p:extLst>
              <p:ext uri="{D42A27DB-BD31-4B8C-83A1-F6EECF244321}">
                <p14:modId xmlns:p14="http://schemas.microsoft.com/office/powerpoint/2010/main" val="3268324252"/>
              </p:ext>
            </p:extLst>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spid="_x0000_s8194" name="Document" r:id="rId4" imgW="9056359" imgH="2312431" progId="Word.Document.8">
                  <p:embed/>
                </p:oleObj>
              </mc:Choice>
              <mc:Fallback>
                <p:oleObj name="Document" r:id="rId4" imgW="9056359" imgH="2312431" progId="Word.Document.8">
                  <p:embed/>
                  <p:pic>
                    <p:nvPicPr>
                      <p:cNvPr id="13319" name="Object 5"/>
                      <p:cNvPicPr>
                        <a:picLocks noChangeAspect="1" noChangeArrowheads="1"/>
                      </p:cNvPicPr>
                      <p:nvPr/>
                    </p:nvPicPr>
                    <p:blipFill>
                      <a:blip r:embed="rId5"/>
                      <a:srcRect/>
                      <a:stretch>
                        <a:fillRect/>
                      </a:stretch>
                    </p:blipFill>
                    <p:spPr bwMode="auto">
                      <a:xfrm>
                        <a:off x="2244725" y="2519363"/>
                        <a:ext cx="9439275" cy="24177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E9C65602-5FF6-4243-8247-8C23A9F58FD2}"/>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DFF68AF5-DC4D-4B70-B68A-628A3CF29766}"/>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4" name="Date Placeholder 3">
            <a:extLst>
              <a:ext uri="{FF2B5EF4-FFF2-40B4-BE49-F238E27FC236}">
                <a16:creationId xmlns:a16="http://schemas.microsoft.com/office/drawing/2014/main" id="{2441AF3B-CFF8-42B1-9CBE-941DCD186491}"/>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8151588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966864" y="1752600"/>
            <a:ext cx="6334472" cy="4114800"/>
          </a:xfrm>
          <a:noFill/>
        </p:spPr>
        <p:txBody>
          <a:bodyPr/>
          <a:lstStyle/>
          <a:p>
            <a:pPr algn="ctr">
              <a:buFontTx/>
              <a:buNone/>
            </a:pPr>
            <a:r>
              <a:rPr lang="en-GB" altLang="en-US" sz="3200" dirty="0"/>
              <a:t> Closing report for WNG SC for November 2020 virtual meeting</a:t>
            </a:r>
          </a:p>
        </p:txBody>
      </p:sp>
      <p:sp>
        <p:nvSpPr>
          <p:cNvPr id="2" name="Footer Placeholder 1">
            <a:extLst>
              <a:ext uri="{FF2B5EF4-FFF2-40B4-BE49-F238E27FC236}">
                <a16:creationId xmlns:a16="http://schemas.microsoft.com/office/drawing/2014/main" id="{656E4254-8C9D-4ADF-BC9E-43E7C10EBAD1}"/>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FD35E641-8851-4D3D-B5E9-A20E7B1CBA76}"/>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4" name="Date Placeholder 3">
            <a:extLst>
              <a:ext uri="{FF2B5EF4-FFF2-40B4-BE49-F238E27FC236}">
                <a16:creationId xmlns:a16="http://schemas.microsoft.com/office/drawing/2014/main" id="{3B33500F-B618-4020-8409-8C9891CBD203}"/>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8131950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923078" y="1052736"/>
            <a:ext cx="10513168" cy="5184576"/>
          </a:xfrm>
        </p:spPr>
        <p:txBody>
          <a:bodyPr/>
          <a:lstStyle/>
          <a:p>
            <a:pPr marL="0" indent="0" algn="ctr" eaLnBrk="1" hangingPunct="1">
              <a:spcBef>
                <a:spcPts val="0"/>
              </a:spcBef>
              <a:buNone/>
            </a:pPr>
            <a:r>
              <a:rPr lang="en-US" altLang="en-US" sz="3200" dirty="0"/>
              <a:t>Summary</a:t>
            </a:r>
          </a:p>
          <a:p>
            <a:pPr marL="0" indent="0" eaLnBrk="1" hangingPunct="1">
              <a:spcBef>
                <a:spcPts val="0"/>
              </a:spcBef>
              <a:buNone/>
            </a:pPr>
            <a:r>
              <a:rPr lang="en-US" altLang="en-US" dirty="0"/>
              <a:t>Final Agenda</a:t>
            </a:r>
          </a:p>
          <a:p>
            <a:pPr marL="0" indent="0" eaLnBrk="1" hangingPunct="1">
              <a:spcBef>
                <a:spcPts val="0"/>
              </a:spcBef>
              <a:buNone/>
            </a:pPr>
            <a:r>
              <a:rPr lang="en-US" altLang="en-US" sz="1800" b="0" dirty="0"/>
              <a:t>	</a:t>
            </a:r>
            <a:r>
              <a:rPr lang="en-US" altLang="en-US" sz="1800" b="0" dirty="0">
                <a:hlinkClick r:id="rId3"/>
              </a:rPr>
              <a:t>https://mentor.ieee.org/802.11/dcn/20/11-20-1721-00-0wng-agenda-for-wng-sc-2020-november.pptx</a:t>
            </a:r>
            <a:r>
              <a:rPr lang="en-US" altLang="en-US" sz="1800" b="0" dirty="0"/>
              <a:t> </a:t>
            </a:r>
            <a:endParaRPr lang="en-US" altLang="en-US" sz="2000" dirty="0"/>
          </a:p>
          <a:p>
            <a:pPr marL="0" indent="0" eaLnBrk="1" hangingPunct="1">
              <a:spcBef>
                <a:spcPts val="0"/>
              </a:spcBef>
              <a:buNone/>
            </a:pPr>
            <a:r>
              <a:rPr lang="en-US" altLang="en-US" dirty="0"/>
              <a:t>Presentations at January 2020 meeting</a:t>
            </a:r>
            <a:endParaRPr lang="en-GB" altLang="en-US" dirty="0"/>
          </a:p>
          <a:p>
            <a:pPr marL="857250" lvl="1" indent="-457200">
              <a:spcBef>
                <a:spcPct val="0"/>
              </a:spcBef>
              <a:defRPr/>
            </a:pPr>
            <a:r>
              <a:rPr lang="en-US" sz="2400" dirty="0"/>
              <a:t>“EHT via Reconfigurable Surfaces” - Salah </a:t>
            </a:r>
            <a:r>
              <a:rPr lang="en-US" sz="2400" dirty="0" err="1"/>
              <a:t>Eddine</a:t>
            </a:r>
            <a:r>
              <a:rPr lang="en-US" sz="2400" dirty="0"/>
              <a:t> </a:t>
            </a:r>
            <a:r>
              <a:rPr lang="en-US" sz="2400" dirty="0" err="1"/>
              <a:t>Zegrar</a:t>
            </a:r>
            <a:r>
              <a:rPr lang="en-US" sz="2400" dirty="0"/>
              <a:t> (VESTEL, IMU)</a:t>
            </a:r>
          </a:p>
          <a:p>
            <a:pPr marL="1200150" lvl="2" indent="-457200">
              <a:spcBef>
                <a:spcPct val="0"/>
              </a:spcBef>
              <a:defRPr/>
            </a:pPr>
            <a:r>
              <a:rPr lang="en-GB" dirty="0">
                <a:hlinkClick r:id="rId4"/>
              </a:rPr>
              <a:t>https://mentor.ieee.org/802.11/dcn/20/11-20-1720-01-0wng-eht-via-reconfigurable-surfaces.pptx</a:t>
            </a:r>
            <a:r>
              <a:rPr lang="en-GB" dirty="0"/>
              <a:t> </a:t>
            </a:r>
          </a:p>
          <a:p>
            <a:pPr marL="1200150" lvl="2" indent="-457200">
              <a:spcBef>
                <a:spcPct val="0"/>
              </a:spcBef>
              <a:defRPr/>
            </a:pPr>
            <a:r>
              <a:rPr lang="en-GB" sz="2000" dirty="0"/>
              <a:t>No straw polls or motions</a:t>
            </a:r>
            <a:endParaRPr lang="en-US" sz="2000" dirty="0"/>
          </a:p>
          <a:p>
            <a:pPr marL="457200" indent="-457200">
              <a:spcBef>
                <a:spcPts val="0"/>
              </a:spcBef>
            </a:pPr>
            <a:r>
              <a:rPr lang="en-GB" altLang="en-US" dirty="0"/>
              <a:t>Minutes</a:t>
            </a:r>
          </a:p>
          <a:p>
            <a:pPr lvl="1">
              <a:spcBef>
                <a:spcPts val="0"/>
              </a:spcBef>
            </a:pPr>
            <a:r>
              <a:rPr lang="en-GB" altLang="en-US" dirty="0"/>
              <a:t> </a:t>
            </a:r>
            <a:r>
              <a:rPr lang="en-GB" altLang="en-US" dirty="0">
                <a:hlinkClick r:id="rId5"/>
              </a:rPr>
              <a:t>https://mentor.ieee.org/802.11/dcn/20/11-20-1762-00-0wng-wng-sc-meeting-minutes-2020-november-virtual-meeting.docx</a:t>
            </a:r>
            <a:r>
              <a:rPr lang="en-GB" altLang="en-US" dirty="0"/>
              <a:t> </a:t>
            </a:r>
          </a:p>
          <a:p>
            <a:pPr>
              <a:spcBef>
                <a:spcPts val="0"/>
              </a:spcBef>
            </a:pPr>
            <a:r>
              <a:rPr lang="en-GB" altLang="ko-KR" dirty="0">
                <a:ea typeface="Gulim" pitchFamily="34" charset="-127"/>
              </a:rPr>
              <a:t>Plans for January 2021</a:t>
            </a:r>
            <a:endParaRPr lang="en-US" altLang="en-US" dirty="0"/>
          </a:p>
          <a:p>
            <a:pPr lvl="1" eaLnBrk="1" hangingPunct="1">
              <a:spcBef>
                <a:spcPts val="0"/>
              </a:spcBef>
              <a:defRPr/>
            </a:pPr>
            <a:r>
              <a:rPr lang="en-US" altLang="en-US" sz="2400" dirty="0"/>
              <a:t>TBD</a:t>
            </a:r>
          </a:p>
          <a:p>
            <a:pPr eaLnBrk="1" hangingPunct="1">
              <a:spcBef>
                <a:spcPts val="0"/>
              </a:spcBef>
              <a:defRPr/>
            </a:pPr>
            <a:r>
              <a:rPr lang="en-US" altLang="en-US" dirty="0"/>
              <a:t>No motions in the SG, no conference calls</a:t>
            </a:r>
            <a:endParaRPr lang="en-GB" altLang="en-US" dirty="0"/>
          </a:p>
          <a:p>
            <a:pPr eaLnBrk="1" hangingPunct="1">
              <a:spcBef>
                <a:spcPts val="0"/>
              </a:spcBef>
              <a:defRPr/>
            </a:pPr>
            <a:endParaRPr lang="en-US" altLang="en-US" sz="2800" dirty="0"/>
          </a:p>
        </p:txBody>
      </p:sp>
      <p:sp>
        <p:nvSpPr>
          <p:cNvPr id="2" name="Footer Placeholder 1">
            <a:extLst>
              <a:ext uri="{FF2B5EF4-FFF2-40B4-BE49-F238E27FC236}">
                <a16:creationId xmlns:a16="http://schemas.microsoft.com/office/drawing/2014/main" id="{C4EEE0BC-9430-4FE8-BD63-B0EC06FC340A}"/>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47B02631-FEBC-4E85-B1C4-C6593ED33C63}"/>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4" name="Date Placeholder 3">
            <a:extLst>
              <a:ext uri="{FF2B5EF4-FFF2-40B4-BE49-F238E27FC236}">
                <a16:creationId xmlns:a16="http://schemas.microsoft.com/office/drawing/2014/main" id="{EC6A8350-F063-4DE1-8FC5-B9DB99676C5B}"/>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926019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Nov 2020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20201104</a:t>
            </a:r>
          </a:p>
        </p:txBody>
      </p:sp>
      <p:graphicFrame>
        <p:nvGraphicFramePr>
          <p:cNvPr id="3075" name="Object 3"/>
          <p:cNvGraphicFramePr>
            <a:graphicFrameLocks noChangeAspect="1"/>
          </p:cNvGraphicFramePr>
          <p:nvPr>
            <p:extLst>
              <p:ext uri="{D42A27DB-BD31-4B8C-83A1-F6EECF244321}">
                <p14:modId xmlns:p14="http://schemas.microsoft.com/office/powerpoint/2010/main" val="2481779780"/>
              </p:ext>
            </p:extLst>
          </p:nvPr>
        </p:nvGraphicFramePr>
        <p:xfrm>
          <a:off x="993775" y="3140968"/>
          <a:ext cx="10023475" cy="2438400"/>
        </p:xfrm>
        <a:graphic>
          <a:graphicData uri="http://schemas.openxmlformats.org/presentationml/2006/ole">
            <mc:AlternateContent xmlns:mc="http://schemas.openxmlformats.org/markup-compatibility/2006">
              <mc:Choice xmlns:v="urn:schemas-microsoft-com:vml" Requires="v">
                <p:oleObj spid="_x0000_s9218"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3140968"/>
                        <a:ext cx="10023475"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3AD9950D-40DA-4E37-AC65-9910A0D74632}"/>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D6F0D7FE-A45F-4637-A69F-7D23979FDC13}"/>
              </a:ext>
            </a:extLst>
          </p:cNvPr>
          <p:cNvSpPr>
            <a:spLocks noGrp="1"/>
          </p:cNvSpPr>
          <p:nvPr>
            <p:ph type="sldNum" idx="12"/>
          </p:nvPr>
        </p:nvSpPr>
        <p:spPr/>
        <p:txBody>
          <a:bodyPr/>
          <a:lstStyle/>
          <a:p>
            <a:r>
              <a:rPr lang="en-GB"/>
              <a:t>Slide </a:t>
            </a:r>
            <a:fld id="{DE40C9FC-4879-4F20-9ECA-A574A90476B7}" type="slidenum">
              <a:rPr lang="en-GB" smtClean="0"/>
              <a:pPr/>
              <a:t>86</a:t>
            </a:fld>
            <a:endParaRPr lang="en-GB"/>
          </a:p>
        </p:txBody>
      </p:sp>
      <p:sp>
        <p:nvSpPr>
          <p:cNvPr id="4" name="Date Placeholder 3">
            <a:extLst>
              <a:ext uri="{FF2B5EF4-FFF2-40B4-BE49-F238E27FC236}">
                <a16:creationId xmlns:a16="http://schemas.microsoft.com/office/drawing/2014/main" id="{FE1EBCCB-3B3A-47D5-AC61-EECB468651DB}"/>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29571928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11-20-1619-10</a:t>
            </a:r>
            <a:endParaRPr lang="en-AU" dirty="0">
              <a:solidFill>
                <a:schemeClr val="tx1"/>
              </a:solidFill>
            </a:endParaRPr>
          </a:p>
          <a:p>
            <a:pPr>
              <a:buFont typeface="Arial" panose="020B0604020202020204" pitchFamily="34" charset="0"/>
              <a:buChar char="•"/>
            </a:pPr>
            <a:endParaRPr lang="en-AU" dirty="0">
              <a:solidFill>
                <a:schemeClr val="tx1"/>
              </a:solidFill>
            </a:endParaRPr>
          </a:p>
        </p:txBody>
      </p:sp>
      <p:graphicFrame>
        <p:nvGraphicFramePr>
          <p:cNvPr id="14" name="Content Placeholder 5">
            <a:extLst>
              <a:ext uri="{FF2B5EF4-FFF2-40B4-BE49-F238E27FC236}">
                <a16:creationId xmlns:a16="http://schemas.microsoft.com/office/drawing/2014/main" id="{EEA81B01-E997-4631-BB8E-49D2B6267D5D}"/>
              </a:ext>
            </a:extLst>
          </p:cNvPr>
          <p:cNvGraphicFramePr>
            <a:graphicFrameLocks/>
          </p:cNvGraphicFramePr>
          <p:nvPr>
            <p:extLst>
              <p:ext uri="{D42A27DB-BD31-4B8C-83A1-F6EECF244321}">
                <p14:modId xmlns:p14="http://schemas.microsoft.com/office/powerpoint/2010/main" val="946681574"/>
              </p:ext>
            </p:extLst>
          </p:nvPr>
        </p:nvGraphicFramePr>
        <p:xfrm>
          <a:off x="1343472" y="270892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33</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13</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69</a:t>
                      </a:r>
                    </a:p>
                  </a:txBody>
                  <a:tcPr>
                    <a:lnT w="12700" cap="flat" cmpd="sng" algn="ctr">
                      <a:solidFill>
                        <a:schemeClr val="tx1"/>
                      </a:solidFill>
                      <a:prstDash val="solid"/>
                      <a:round/>
                      <a:headEnd type="none" w="med" len="med"/>
                      <a:tailEnd type="none" w="med" len="med"/>
                    </a:lnT>
                  </a:tcPr>
                </a:tc>
                <a:tc>
                  <a:txBody>
                    <a:bodyPr/>
                    <a:lstStyle/>
                    <a:p>
                      <a:pPr algn="ctr"/>
                      <a:r>
                        <a:rPr lang="en-AU" b="1" dirty="0"/>
                        <a:t>37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7" name="Rectangle 6">
            <a:extLst>
              <a:ext uri="{FF2B5EF4-FFF2-40B4-BE49-F238E27FC236}">
                <a16:creationId xmlns:a16="http://schemas.microsoft.com/office/drawing/2014/main" id="{F7F19B36-2873-48E9-B4AD-CD47A49D9156}"/>
              </a:ext>
            </a:extLst>
          </p:cNvPr>
          <p:cNvSpPr/>
          <p:nvPr/>
        </p:nvSpPr>
        <p:spPr bwMode="auto">
          <a:xfrm>
            <a:off x="7392144" y="2708920"/>
            <a:ext cx="4608512" cy="324036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2400" b="0" i="0" u="none" strike="noStrike" cap="none" normalizeH="0" baseline="0" dirty="0">
                <a:ln>
                  <a:noFill/>
                </a:ln>
                <a:solidFill>
                  <a:schemeClr val="tx1"/>
                </a:solidFill>
                <a:effectLst/>
                <a:latin typeface="Times New Roman" pitchFamily="16" charset="0"/>
                <a:ea typeface="MS Gothic" charset="-128"/>
              </a:rPr>
              <a:t>802.11 amendments about to enter PSDO adoption ballots</a:t>
            </a:r>
          </a:p>
          <a:p>
            <a:pPr marL="342900" marR="0" indent="-342900" algn="l" defTabSz="449263" rtl="0" eaLnBrk="0" fontAlgn="base" latinLnBrk="0" hangingPunct="0">
              <a:lnSpc>
                <a:spcPct val="100000"/>
              </a:lnSpc>
              <a:spcBef>
                <a:spcPts val="800"/>
              </a:spcBef>
              <a:spcAft>
                <a:spcPct val="0"/>
              </a:spcAft>
              <a:buClr>
                <a:srgbClr val="000000"/>
              </a:buClr>
              <a:buSzPct val="100000"/>
              <a:buFont typeface="Arial" panose="020B0604020202020204" pitchFamily="34" charset="0"/>
              <a:buChar char="•"/>
              <a:tabLst/>
            </a:pPr>
            <a:r>
              <a:rPr lang="en-AU" dirty="0">
                <a:solidFill>
                  <a:schemeClr val="tx1"/>
                </a:solidFill>
              </a:rPr>
              <a:t>802.11ax</a:t>
            </a:r>
          </a:p>
          <a:p>
            <a:pPr marL="342900" marR="0" indent="-342900" algn="l" defTabSz="449263" rtl="0" eaLnBrk="0" fontAlgn="base" latinLnBrk="0" hangingPunct="0">
              <a:lnSpc>
                <a:spcPct val="100000"/>
              </a:lnSpc>
              <a:spcBef>
                <a:spcPts val="800"/>
              </a:spcBef>
              <a:spcAft>
                <a:spcPct val="0"/>
              </a:spcAft>
              <a:buClr>
                <a:srgbClr val="000000"/>
              </a:buClr>
              <a:buSzPct val="100000"/>
              <a:buFont typeface="Arial" panose="020B0604020202020204" pitchFamily="34" charset="0"/>
              <a:buChar char="•"/>
              <a:tabLst/>
            </a:pPr>
            <a:r>
              <a:rPr kumimoji="0" lang="en-AU" sz="2400" b="0" i="0" u="none" strike="noStrike" cap="none" normalizeH="0" baseline="0" dirty="0">
                <a:ln>
                  <a:noFill/>
                </a:ln>
                <a:solidFill>
                  <a:schemeClr val="tx1"/>
                </a:solidFill>
                <a:effectLst/>
                <a:latin typeface="Times New Roman" pitchFamily="16" charset="0"/>
                <a:ea typeface="MS Gothic" charset="-128"/>
              </a:rPr>
              <a:t>802.11ay</a:t>
            </a:r>
          </a:p>
          <a:p>
            <a:pPr marL="342900" marR="0" indent="-342900" algn="l" defTabSz="449263" rtl="0" eaLnBrk="0" fontAlgn="base" latinLnBrk="0" hangingPunct="0">
              <a:lnSpc>
                <a:spcPct val="100000"/>
              </a:lnSpc>
              <a:spcBef>
                <a:spcPts val="800"/>
              </a:spcBef>
              <a:spcAft>
                <a:spcPct val="0"/>
              </a:spcAft>
              <a:buClr>
                <a:srgbClr val="000000"/>
              </a:buClr>
              <a:buSzPct val="100000"/>
              <a:buFont typeface="Arial" panose="020B0604020202020204" pitchFamily="34" charset="0"/>
              <a:buChar char="•"/>
              <a:tabLst/>
            </a:pPr>
            <a:r>
              <a:rPr lang="en-AU" dirty="0">
                <a:solidFill>
                  <a:schemeClr val="tx1"/>
                </a:solidFill>
              </a:rPr>
              <a:t>802.11ma</a:t>
            </a:r>
          </a:p>
          <a:p>
            <a:pPr marL="342900" marR="0" indent="-342900" algn="l" defTabSz="449263" rtl="0" eaLnBrk="0" fontAlgn="base" latinLnBrk="0" hangingPunct="0">
              <a:lnSpc>
                <a:spcPct val="100000"/>
              </a:lnSpc>
              <a:spcBef>
                <a:spcPts val="800"/>
              </a:spcBef>
              <a:spcAft>
                <a:spcPct val="0"/>
              </a:spcAft>
              <a:buClr>
                <a:srgbClr val="000000"/>
              </a:buClr>
              <a:buSzPct val="100000"/>
              <a:buFont typeface="Arial" panose="020B0604020202020204" pitchFamily="34" charset="0"/>
              <a:buChar char="•"/>
              <a:tabLst/>
            </a:pPr>
            <a:r>
              <a:rPr kumimoji="0" lang="en-AU" sz="2400" b="0" i="0" u="none" strike="noStrike" cap="none" normalizeH="0" baseline="0" dirty="0">
                <a:ln>
                  <a:noFill/>
                </a:ln>
                <a:solidFill>
                  <a:schemeClr val="tx1"/>
                </a:solidFill>
                <a:effectLst/>
              </a:rPr>
              <a:t>802.11md</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AU" sz="2400" b="0" i="0" u="none" strike="noStrike" cap="none" normalizeH="0" baseline="0" dirty="0">
              <a:ln>
                <a:noFill/>
              </a:ln>
              <a:solidFill>
                <a:schemeClr val="bg1"/>
              </a:solidFill>
              <a:effectLst/>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E5C43BC0-D91A-403E-A82C-63C90F5278E5}"/>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6E6C5E92-7BE9-43A4-A85D-C58F5CB6E757}"/>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10" name="Date Placeholder 9">
            <a:extLst>
              <a:ext uri="{FF2B5EF4-FFF2-40B4-BE49-F238E27FC236}">
                <a16:creationId xmlns:a16="http://schemas.microsoft.com/office/drawing/2014/main" id="{A391F8C9-5050-4EC7-B58B-D9968016FCF9}"/>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4922182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results of the last</a:t>
            </a:r>
            <a:br>
              <a:rPr lang="en-AU" dirty="0"/>
            </a:br>
            <a:r>
              <a:rPr lang="en-AU" dirty="0"/>
              <a:t>ISO/IEC JTC1/SC6 meeting in October 2020</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t>The last ISO/IEC JTC1/SC6 meeting was be held virtually in Oct 2020 </a:t>
            </a:r>
          </a:p>
          <a:p>
            <a:pPr>
              <a:buFont typeface="Arial" panose="020B0604020202020204" pitchFamily="34" charset="0"/>
              <a:buChar char="•"/>
            </a:pPr>
            <a:r>
              <a:rPr lang="en-AU" dirty="0"/>
              <a:t>The agenda items of most interest are:</a:t>
            </a:r>
          </a:p>
          <a:p>
            <a:pPr lvl="1">
              <a:buFont typeface="Arial" panose="020B0604020202020204" pitchFamily="34" charset="0"/>
              <a:buChar char="•"/>
            </a:pPr>
            <a:r>
              <a:rPr lang="en-AU" dirty="0"/>
              <a:t>5.6. PWI on Narrow Band Variable OOK WUR</a:t>
            </a:r>
          </a:p>
          <a:p>
            <a:pPr lvl="2">
              <a:buFont typeface="Arial" panose="020B0604020202020204" pitchFamily="34" charset="0"/>
              <a:buChar char="•"/>
            </a:pPr>
            <a:r>
              <a:rPr lang="en-AU" dirty="0"/>
              <a:t>Has overlap with IEEE 802.11ba</a:t>
            </a:r>
          </a:p>
          <a:p>
            <a:pPr lvl="2">
              <a:buFont typeface="Arial" panose="020B0604020202020204" pitchFamily="34" charset="0"/>
              <a:buChar char="•"/>
            </a:pPr>
            <a:r>
              <a:rPr lang="en-AU" dirty="0"/>
              <a:t>A LS  from IEEE 802.11 WG (</a:t>
            </a:r>
            <a:r>
              <a:rPr lang="en-AU" dirty="0">
                <a:hlinkClick r:id="rId2"/>
              </a:rPr>
              <a:t>11-20-1358-02 </a:t>
            </a:r>
            <a:r>
              <a:rPr lang="en-AU" dirty="0"/>
              <a:t>) was considered</a:t>
            </a:r>
          </a:p>
          <a:p>
            <a:pPr lvl="2">
              <a:buFont typeface="Arial" panose="020B0604020202020204" pitchFamily="34" charset="0"/>
              <a:buChar char="•"/>
            </a:pPr>
            <a:r>
              <a:rPr lang="en-AU" dirty="0"/>
              <a:t>Proponents from Korea NB agreed to present to 802.11 </a:t>
            </a:r>
            <a:r>
              <a:rPr lang="en-AU" dirty="0" err="1"/>
              <a:t>TGba</a:t>
            </a:r>
            <a:endParaRPr lang="en-AU" dirty="0"/>
          </a:p>
          <a:p>
            <a:pPr lvl="1">
              <a:buFont typeface="Arial" panose="020B0604020202020204" pitchFamily="34" charset="0"/>
              <a:buChar char="•"/>
            </a:pPr>
            <a:r>
              <a:rPr lang="en-AU" dirty="0"/>
              <a:t>7. Liaison Statement from IEEE 802 on status of PDSO process</a:t>
            </a:r>
          </a:p>
          <a:p>
            <a:pPr lvl="2">
              <a:buFont typeface="Arial" panose="020B0604020202020204" pitchFamily="34" charset="0"/>
              <a:buChar char="•"/>
            </a:pPr>
            <a:r>
              <a:rPr lang="en-AU" dirty="0"/>
              <a:t>Peter Yee/Stephen McCann presented </a:t>
            </a:r>
            <a:r>
              <a:rPr lang="en-AU" dirty="0">
                <a:hlinkClick r:id="rId3"/>
              </a:rPr>
              <a:t>ec-20-0183-00</a:t>
            </a:r>
            <a:r>
              <a:rPr lang="en-AU" dirty="0">
                <a:sym typeface="Wingdings" panose="05000000000000000000" pitchFamily="2" charset="2"/>
              </a:rPr>
              <a:t> to SC6 &amp; WG1 </a:t>
            </a:r>
          </a:p>
          <a:p>
            <a:pPr lvl="2">
              <a:buFont typeface="Arial" panose="020B0604020202020204" pitchFamily="34" charset="0"/>
              <a:buChar char="•"/>
            </a:pPr>
            <a:r>
              <a:rPr lang="en-AU" dirty="0">
                <a:sym typeface="Wingdings" panose="05000000000000000000" pitchFamily="2" charset="2"/>
              </a:rPr>
              <a:t>Minor questions only</a:t>
            </a:r>
          </a:p>
          <a:p>
            <a:pPr lvl="1">
              <a:buFont typeface="Arial" panose="020B0604020202020204" pitchFamily="34" charset="0"/>
              <a:buChar char="•"/>
            </a:pPr>
            <a:r>
              <a:rPr lang="en-AU" dirty="0">
                <a:sym typeface="Wingdings" panose="05000000000000000000" pitchFamily="2" charset="2"/>
              </a:rPr>
              <a:t>In WG7 there is a project , with mostly Chinese participants, to standardise the allocation of APs to ACs (connected via CAPWAP) </a:t>
            </a:r>
            <a:endParaRPr lang="en-AU" dirty="0"/>
          </a:p>
        </p:txBody>
      </p:sp>
      <p:sp>
        <p:nvSpPr>
          <p:cNvPr id="7" name="Footer Placeholder 6">
            <a:extLst>
              <a:ext uri="{FF2B5EF4-FFF2-40B4-BE49-F238E27FC236}">
                <a16:creationId xmlns:a16="http://schemas.microsoft.com/office/drawing/2014/main" id="{CC12D805-7D4E-4C8A-8A39-D34CE1E66AB6}"/>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8D0D416E-E48C-4E88-B296-1C6DC5CC618A}"/>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9" name="Date Placeholder 8">
            <a:extLst>
              <a:ext uri="{FF2B5EF4-FFF2-40B4-BE49-F238E27FC236}">
                <a16:creationId xmlns:a16="http://schemas.microsoft.com/office/drawing/2014/main" id="{F46F2937-B73A-49B5-966E-B0F34F16A7AF}"/>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823568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virtual meeting in Jan 2021</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t>IEEE 802 JTC1 SC plans for the virtual meeting in Jan 2021</a:t>
            </a:r>
          </a:p>
          <a:p>
            <a:pPr marL="800100" lvl="1" indent="-342900">
              <a:buFont typeface="Arial" panose="020B0604020202020204" pitchFamily="34" charset="0"/>
              <a:buChar char="•"/>
            </a:pPr>
            <a:r>
              <a:rPr lang="en-AU" dirty="0"/>
              <a:t>Execute PSDO process</a:t>
            </a:r>
          </a:p>
          <a:p>
            <a:pPr lvl="1"/>
            <a:endParaRPr lang="en-AU" dirty="0"/>
          </a:p>
        </p:txBody>
      </p:sp>
      <p:sp>
        <p:nvSpPr>
          <p:cNvPr id="7" name="Footer Placeholder 6">
            <a:extLst>
              <a:ext uri="{FF2B5EF4-FFF2-40B4-BE49-F238E27FC236}">
                <a16:creationId xmlns:a16="http://schemas.microsoft.com/office/drawing/2014/main" id="{57D4D943-638A-481C-8F7A-6E1A886D43D6}"/>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49F1CEF1-6676-4B78-AA98-381E1B28E66B}"/>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9" name="Date Placeholder 8">
            <a:extLst>
              <a:ext uri="{FF2B5EF4-FFF2-40B4-BE49-F238E27FC236}">
                <a16:creationId xmlns:a16="http://schemas.microsoft.com/office/drawing/2014/main" id="{71FE5295-276C-48F1-A77C-D9930C07B345}"/>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770205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2184-2FEC-40E3-A261-46C089CC39A0}"/>
              </a:ext>
            </a:extLst>
          </p:cNvPr>
          <p:cNvSpPr>
            <a:spLocks noGrp="1"/>
          </p:cNvSpPr>
          <p:nvPr>
            <p:ph type="title"/>
          </p:nvPr>
        </p:nvSpPr>
        <p:spPr/>
        <p:txBody>
          <a:bodyPr/>
          <a:lstStyle/>
          <a:p>
            <a:r>
              <a:rPr lang="en-US" dirty="0"/>
              <a:t>Attendance at November 2020 Plenary Session</a:t>
            </a:r>
          </a:p>
        </p:txBody>
      </p:sp>
      <p:sp>
        <p:nvSpPr>
          <p:cNvPr id="4" name="Slide Number Placeholder 3">
            <a:extLst>
              <a:ext uri="{FF2B5EF4-FFF2-40B4-BE49-F238E27FC236}">
                <a16:creationId xmlns:a16="http://schemas.microsoft.com/office/drawing/2014/main" id="{8070D4C8-ACA6-464D-9643-C68428FED1E6}"/>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D2C7BE2A-E3B6-4978-BCA0-536C82F25A89}"/>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7BEA8AFC-578C-4458-88CA-526C4B652A7F}"/>
              </a:ext>
            </a:extLst>
          </p:cNvPr>
          <p:cNvSpPr>
            <a:spLocks noGrp="1"/>
          </p:cNvSpPr>
          <p:nvPr>
            <p:ph type="dt" idx="15"/>
          </p:nvPr>
        </p:nvSpPr>
        <p:spPr/>
        <p:txBody>
          <a:bodyPr/>
          <a:lstStyle/>
          <a:p>
            <a:r>
              <a:rPr lang="en-US"/>
              <a:t>November 2020</a:t>
            </a:r>
            <a:endParaRPr lang="en-GB" dirty="0"/>
          </a:p>
        </p:txBody>
      </p:sp>
      <p:pic>
        <p:nvPicPr>
          <p:cNvPr id="9" name="Content Placeholder 8">
            <a:extLst>
              <a:ext uri="{FF2B5EF4-FFF2-40B4-BE49-F238E27FC236}">
                <a16:creationId xmlns:a16="http://schemas.microsoft.com/office/drawing/2014/main" id="{3520537D-EFE1-405B-A607-4841B5C93D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512140"/>
            <a:ext cx="9078636" cy="4964860"/>
          </a:xfrm>
        </p:spPr>
      </p:pic>
    </p:spTree>
    <p:extLst>
      <p:ext uri="{BB962C8B-B14F-4D97-AF65-F5344CB8AC3E}">
        <p14:creationId xmlns:p14="http://schemas.microsoft.com/office/powerpoint/2010/main" val="42929115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8542-A583-40EC-9518-3FCDEC69B526}"/>
              </a:ext>
            </a:extLst>
          </p:cNvPr>
          <p:cNvSpPr>
            <a:spLocks noGrp="1"/>
          </p:cNvSpPr>
          <p:nvPr>
            <p:ph type="ctrTitle"/>
          </p:nvPr>
        </p:nvSpPr>
        <p:spPr/>
        <p:txBody>
          <a:bodyPr/>
          <a:lstStyle/>
          <a:p>
            <a:r>
              <a:rPr lang="en-US"/>
              <a:t>TGax (High Efficiency WLAN)</a:t>
            </a:r>
          </a:p>
        </p:txBody>
      </p:sp>
      <p:sp>
        <p:nvSpPr>
          <p:cNvPr id="3" name="Subtitle 2">
            <a:extLst>
              <a:ext uri="{FF2B5EF4-FFF2-40B4-BE49-F238E27FC236}">
                <a16:creationId xmlns:a16="http://schemas.microsoft.com/office/drawing/2014/main" id="{32DBA82D-3CBA-418C-B3C5-73A085F6E463}"/>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2C83AB6C-A73C-4FF4-AB52-60E6DBECDD52}"/>
              </a:ext>
            </a:extLst>
          </p:cNvPr>
          <p:cNvSpPr>
            <a:spLocks noGrp="1"/>
          </p:cNvSpPr>
          <p:nvPr>
            <p:ph type="ftr" idx="11"/>
          </p:nvPr>
        </p:nvSpPr>
        <p:spPr/>
        <p:txBody>
          <a:bodyPr/>
          <a:lstStyle/>
          <a:p>
            <a:r>
              <a:rPr lang="en-GB"/>
              <a:t>Osama AboulMagd, Huawei</a:t>
            </a:r>
          </a:p>
        </p:txBody>
      </p:sp>
      <p:sp>
        <p:nvSpPr>
          <p:cNvPr id="8" name="Slide Number Placeholder 7">
            <a:extLst>
              <a:ext uri="{FF2B5EF4-FFF2-40B4-BE49-F238E27FC236}">
                <a16:creationId xmlns:a16="http://schemas.microsoft.com/office/drawing/2014/main" id="{0237171E-B933-4F11-86B2-A0806210FE9F}"/>
              </a:ext>
            </a:extLst>
          </p:cNvPr>
          <p:cNvSpPr>
            <a:spLocks noGrp="1"/>
          </p:cNvSpPr>
          <p:nvPr>
            <p:ph type="sldNum" idx="12"/>
          </p:nvPr>
        </p:nvSpPr>
        <p:spPr/>
        <p:txBody>
          <a:bodyPr/>
          <a:lstStyle/>
          <a:p>
            <a:r>
              <a:rPr lang="en-GB"/>
              <a:t>Slide </a:t>
            </a:r>
            <a:fld id="{DE40C9FC-4879-4F20-9ECA-A574A90476B7}" type="slidenum">
              <a:rPr lang="en-GB" smtClean="0"/>
              <a:pPr/>
              <a:t>90</a:t>
            </a:fld>
            <a:endParaRPr lang="en-GB"/>
          </a:p>
        </p:txBody>
      </p:sp>
      <p:sp>
        <p:nvSpPr>
          <p:cNvPr id="9" name="Date Placeholder 8">
            <a:extLst>
              <a:ext uri="{FF2B5EF4-FFF2-40B4-BE49-F238E27FC236}">
                <a16:creationId xmlns:a16="http://schemas.microsoft.com/office/drawing/2014/main" id="{1F9AFAF5-8534-4401-AA75-826436BF6F9B}"/>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18763411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a:extLst>
              <a:ext uri="{FF2B5EF4-FFF2-40B4-BE49-F238E27FC236}">
                <a16:creationId xmlns:a16="http://schemas.microsoft.com/office/drawing/2014/main" id="{512D12C0-8A21-46DC-93F4-8BCDF13DBF75}"/>
              </a:ext>
            </a:extLst>
          </p:cNvPr>
          <p:cNvSpPr>
            <a:spLocks noGrp="1" noChangeArrowheads="1"/>
          </p:cNvSpPr>
          <p:nvPr>
            <p:ph type="title"/>
          </p:nvPr>
        </p:nvSpPr>
        <p:spPr>
          <a:xfrm>
            <a:off x="1524000" y="609600"/>
            <a:ext cx="9144000" cy="1066800"/>
          </a:xfrm>
        </p:spPr>
        <p:txBody>
          <a:bodyPr/>
          <a:lstStyle/>
          <a:p>
            <a:r>
              <a:rPr lang="en-US" altLang="en-US"/>
              <a:t>Task Group AY </a:t>
            </a:r>
            <a:br>
              <a:rPr lang="en-US" altLang="en-US"/>
            </a:br>
            <a:r>
              <a:rPr lang="en-US" altLang="en-US"/>
              <a:t>November 2020 Closing Report</a:t>
            </a:r>
          </a:p>
        </p:txBody>
      </p:sp>
      <p:sp>
        <p:nvSpPr>
          <p:cNvPr id="15366" name="Rectangle 6">
            <a:extLst>
              <a:ext uri="{FF2B5EF4-FFF2-40B4-BE49-F238E27FC236}">
                <a16:creationId xmlns:a16="http://schemas.microsoft.com/office/drawing/2014/main" id="{941EB8B6-927D-4CDF-961F-103AFEE9C054}"/>
              </a:ext>
            </a:extLst>
          </p:cNvPr>
          <p:cNvSpPr>
            <a:spLocks noGrp="1" noChangeArrowheads="1"/>
          </p:cNvSpPr>
          <p:nvPr>
            <p:ph type="body" idx="1"/>
          </p:nvPr>
        </p:nvSpPr>
        <p:spPr>
          <a:xfrm>
            <a:off x="2209800" y="1676400"/>
            <a:ext cx="7772400" cy="381000"/>
          </a:xfrm>
        </p:spPr>
        <p:txBody>
          <a:bodyPr/>
          <a:lstStyle/>
          <a:p>
            <a:pPr algn="ctr">
              <a:buFontTx/>
              <a:buNone/>
            </a:pPr>
            <a:r>
              <a:rPr lang="en-US" altLang="en-US" sz="2000"/>
              <a:t>Date:</a:t>
            </a:r>
            <a:r>
              <a:rPr lang="en-US" altLang="en-US" sz="2000" b="0"/>
              <a:t> 2020-11-05</a:t>
            </a:r>
          </a:p>
        </p:txBody>
      </p:sp>
      <p:graphicFrame>
        <p:nvGraphicFramePr>
          <p:cNvPr id="15367" name="Object 11">
            <a:extLst>
              <a:ext uri="{FF2B5EF4-FFF2-40B4-BE49-F238E27FC236}">
                <a16:creationId xmlns:a16="http://schemas.microsoft.com/office/drawing/2014/main" id="{8F77975B-0232-4299-BF3F-A62B47DED1AD}"/>
              </a:ext>
            </a:extLst>
          </p:cNvPr>
          <p:cNvGraphicFramePr>
            <a:graphicFrameLocks noChangeAspect="1"/>
          </p:cNvGraphicFramePr>
          <p:nvPr/>
        </p:nvGraphicFramePr>
        <p:xfrm>
          <a:off x="2198688" y="2667000"/>
          <a:ext cx="7816850" cy="939800"/>
        </p:xfrm>
        <a:graphic>
          <a:graphicData uri="http://schemas.openxmlformats.org/presentationml/2006/ole">
            <mc:AlternateContent xmlns:mc="http://schemas.openxmlformats.org/markup-compatibility/2006">
              <mc:Choice xmlns:v="urn:schemas-microsoft-com:vml" Requires="v">
                <p:oleObj spid="_x0000_s10242" name="Document" r:id="rId4" imgW="8227229" imgH="1001514" progId="Word.Document.8">
                  <p:embed/>
                </p:oleObj>
              </mc:Choice>
              <mc:Fallback>
                <p:oleObj name="Document" r:id="rId4" imgW="8227229" imgH="1001514" progId="Word.Document.8">
                  <p:embed/>
                  <p:pic>
                    <p:nvPicPr>
                      <p:cNvPr id="15367" name="Object 11">
                        <a:extLst>
                          <a:ext uri="{FF2B5EF4-FFF2-40B4-BE49-F238E27FC236}">
                            <a16:creationId xmlns:a16="http://schemas.microsoft.com/office/drawing/2014/main" id="{8F77975B-0232-4299-BF3F-A62B47DED1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8688" y="2667000"/>
                        <a:ext cx="78168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a:extLst>
              <a:ext uri="{FF2B5EF4-FFF2-40B4-BE49-F238E27FC236}">
                <a16:creationId xmlns:a16="http://schemas.microsoft.com/office/drawing/2014/main" id="{4B2E4523-5AFB-4340-97CF-6D80D862F7C9}"/>
              </a:ext>
            </a:extLst>
          </p:cNvPr>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Authors:</a:t>
            </a:r>
            <a:endParaRPr lang="en-US" altLang="en-US" sz="2000" b="0"/>
          </a:p>
        </p:txBody>
      </p:sp>
      <p:sp>
        <p:nvSpPr>
          <p:cNvPr id="2" name="Footer Placeholder 1">
            <a:extLst>
              <a:ext uri="{FF2B5EF4-FFF2-40B4-BE49-F238E27FC236}">
                <a16:creationId xmlns:a16="http://schemas.microsoft.com/office/drawing/2014/main" id="{C27B3F50-0C76-4521-A193-17E2102EE89D}"/>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2BD6AC96-8978-466B-BB84-CB2CE940B44D}"/>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4" name="Date Placeholder 3">
            <a:extLst>
              <a:ext uri="{FF2B5EF4-FFF2-40B4-BE49-F238E27FC236}">
                <a16:creationId xmlns:a16="http://schemas.microsoft.com/office/drawing/2014/main" id="{1E99DF9F-1776-474C-B192-C4FF9684E756}"/>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2955729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D2C3A715-5D88-4C6F-A6FF-27094B98AD4C}"/>
              </a:ext>
            </a:extLst>
          </p:cNvPr>
          <p:cNvSpPr>
            <a:spLocks noGrp="1" noChangeArrowheads="1"/>
          </p:cNvSpPr>
          <p:nvPr>
            <p:ph type="title"/>
          </p:nvPr>
        </p:nvSpPr>
        <p:spPr/>
        <p:txBody>
          <a:bodyPr/>
          <a:lstStyle/>
          <a:p>
            <a:r>
              <a:rPr lang="en-US" altLang="en-US"/>
              <a:t>Abstract</a:t>
            </a:r>
          </a:p>
        </p:txBody>
      </p:sp>
      <p:sp>
        <p:nvSpPr>
          <p:cNvPr id="17412" name="Rectangle 3">
            <a:extLst>
              <a:ext uri="{FF2B5EF4-FFF2-40B4-BE49-F238E27FC236}">
                <a16:creationId xmlns:a16="http://schemas.microsoft.com/office/drawing/2014/main" id="{C945D300-7B5C-4B2E-9972-56DC9565442B}"/>
              </a:ext>
            </a:extLst>
          </p:cNvPr>
          <p:cNvSpPr>
            <a:spLocks noGrp="1" noChangeArrowheads="1"/>
          </p:cNvSpPr>
          <p:nvPr>
            <p:ph type="body" idx="1"/>
          </p:nvPr>
        </p:nvSpPr>
        <p:spPr/>
        <p:txBody>
          <a:bodyPr/>
          <a:lstStyle/>
          <a:p>
            <a:pPr marL="0" algn="just"/>
            <a:r>
              <a:rPr lang="en-US" altLang="en-US"/>
              <a:t>This document is the closing report for Task Group AY for the November 2020 electronic plenary session.</a:t>
            </a:r>
          </a:p>
        </p:txBody>
      </p:sp>
      <p:sp>
        <p:nvSpPr>
          <p:cNvPr id="2" name="Footer Placeholder 1">
            <a:extLst>
              <a:ext uri="{FF2B5EF4-FFF2-40B4-BE49-F238E27FC236}">
                <a16:creationId xmlns:a16="http://schemas.microsoft.com/office/drawing/2014/main" id="{39E4BBA7-6675-4D55-8645-D4702F166D3E}"/>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4DF18060-1B17-4E02-8D06-A7E800465908}"/>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4" name="Date Placeholder 3">
            <a:extLst>
              <a:ext uri="{FF2B5EF4-FFF2-40B4-BE49-F238E27FC236}">
                <a16:creationId xmlns:a16="http://schemas.microsoft.com/office/drawing/2014/main" id="{1778CF06-3A1B-4FAF-8EE6-73DB21BAAD8D}"/>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9786904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66F43AC3-A48C-4DD2-B9E9-3D8598D6EA1D}"/>
              </a:ext>
            </a:extLst>
          </p:cNvPr>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Work Completed</a:t>
            </a:r>
          </a:p>
        </p:txBody>
      </p:sp>
      <p:sp>
        <p:nvSpPr>
          <p:cNvPr id="19460" name="Rectangle 3">
            <a:extLst>
              <a:ext uri="{FF2B5EF4-FFF2-40B4-BE49-F238E27FC236}">
                <a16:creationId xmlns:a16="http://schemas.microsoft.com/office/drawing/2014/main" id="{CF2C4FCA-64CE-4660-9D5D-7EC810B0DD20}"/>
              </a:ext>
            </a:extLst>
          </p:cNvPr>
          <p:cNvSpPr txBox="1">
            <a:spLocks noChangeArrowheads="1"/>
          </p:cNvSpPr>
          <p:nvPr/>
        </p:nvSpPr>
        <p:spPr bwMode="auto">
          <a:xfrm>
            <a:off x="2209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CA" altLang="en-US"/>
              <a:t>Continued resolving comments received from the first recirculation SA ballot on Draft 6.0</a:t>
            </a:r>
          </a:p>
          <a:p>
            <a:pPr lvl="1" algn="just">
              <a:spcBef>
                <a:spcPts val="1225"/>
              </a:spcBef>
            </a:pPr>
            <a:r>
              <a:rPr lang="en-CA" altLang="en-US"/>
              <a:t>Out of the 90 CIDs received, there are 6 CIDs pending for resolution, and 1 CID pending for further discussion</a:t>
            </a:r>
          </a:p>
          <a:p>
            <a:pPr algn="just">
              <a:spcBef>
                <a:spcPts val="1225"/>
              </a:spcBef>
            </a:pPr>
            <a:r>
              <a:rPr lang="en-CA" altLang="en-US"/>
              <a:t>Approved a motion requesting Working Group and IEEE 802 EC approval to forward P802.11ay to IEEE SA RevCom</a:t>
            </a:r>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US" altLang="en-US"/>
          </a:p>
          <a:p>
            <a:pPr lvl="1" algn="just">
              <a:spcBef>
                <a:spcPts val="1225"/>
              </a:spcBef>
            </a:pPr>
            <a:endParaRPr lang="en-US" altLang="en-US"/>
          </a:p>
          <a:p>
            <a:pPr lvl="1" algn="just"/>
            <a:endParaRPr lang="en-US" altLang="en-US"/>
          </a:p>
          <a:p>
            <a:pPr lvl="1"/>
            <a:endParaRPr lang="en-US" altLang="en-US"/>
          </a:p>
          <a:p>
            <a:pPr lvl="1"/>
            <a:endParaRPr lang="en-US" altLang="en-US"/>
          </a:p>
        </p:txBody>
      </p:sp>
      <p:sp>
        <p:nvSpPr>
          <p:cNvPr id="2" name="Footer Placeholder 1">
            <a:extLst>
              <a:ext uri="{FF2B5EF4-FFF2-40B4-BE49-F238E27FC236}">
                <a16:creationId xmlns:a16="http://schemas.microsoft.com/office/drawing/2014/main" id="{AD9CFA23-ACC6-49D3-85DB-E40EA7767C9A}"/>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C184062C-0F80-45F8-94C5-F034C1D865D3}"/>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4" name="Date Placeholder 3">
            <a:extLst>
              <a:ext uri="{FF2B5EF4-FFF2-40B4-BE49-F238E27FC236}">
                <a16:creationId xmlns:a16="http://schemas.microsoft.com/office/drawing/2014/main" id="{17A81F22-00BC-4C7A-BB28-A6C6F078D16D}"/>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6758033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FC2F230A-9F2A-45EA-B8B0-06A336F24F58}"/>
              </a:ext>
            </a:extLst>
          </p:cNvPr>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Goals in the next two months</a:t>
            </a:r>
          </a:p>
        </p:txBody>
      </p:sp>
      <p:sp>
        <p:nvSpPr>
          <p:cNvPr id="21508" name="Rectangle 3">
            <a:extLst>
              <a:ext uri="{FF2B5EF4-FFF2-40B4-BE49-F238E27FC236}">
                <a16:creationId xmlns:a16="http://schemas.microsoft.com/office/drawing/2014/main" id="{3FE8635F-F328-4B6A-BA38-79C0789B42D2}"/>
              </a:ext>
            </a:extLst>
          </p:cNvPr>
          <p:cNvSpPr txBox="1">
            <a:spLocks noChangeArrowheads="1"/>
          </p:cNvSpPr>
          <p:nvPr/>
        </p:nvSpPr>
        <p:spPr bwMode="auto">
          <a:xfrm>
            <a:off x="2209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CA" altLang="en-US"/>
              <a:t>Resolve all of the remaining comments received from the first recirculation SA ballot on Draft 6.0</a:t>
            </a:r>
          </a:p>
          <a:p>
            <a:pPr algn="just">
              <a:spcBef>
                <a:spcPts val="1225"/>
              </a:spcBef>
            </a:pPr>
            <a:r>
              <a:rPr lang="en-CA" altLang="en-US"/>
              <a:t>Issue a second recirculation SA ballot on Draft 7.0, and begins comment resolution after the ballot ends</a:t>
            </a:r>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US" altLang="en-US"/>
          </a:p>
          <a:p>
            <a:pPr lvl="1" algn="just">
              <a:spcBef>
                <a:spcPts val="1225"/>
              </a:spcBef>
            </a:pPr>
            <a:endParaRPr lang="en-US" altLang="en-US"/>
          </a:p>
          <a:p>
            <a:pPr lvl="1" algn="just"/>
            <a:endParaRPr lang="en-US" altLang="en-US"/>
          </a:p>
          <a:p>
            <a:pPr lvl="1"/>
            <a:endParaRPr lang="en-US" altLang="en-US"/>
          </a:p>
          <a:p>
            <a:pPr lvl="1"/>
            <a:endParaRPr lang="en-US" altLang="en-US"/>
          </a:p>
        </p:txBody>
      </p:sp>
      <p:sp>
        <p:nvSpPr>
          <p:cNvPr id="2" name="Footer Placeholder 1">
            <a:extLst>
              <a:ext uri="{FF2B5EF4-FFF2-40B4-BE49-F238E27FC236}">
                <a16:creationId xmlns:a16="http://schemas.microsoft.com/office/drawing/2014/main" id="{A9704679-614B-45BF-904C-7860670266C6}"/>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8B716D80-8CAD-4F22-BD75-7A1178BD10A0}"/>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4" name="Date Placeholder 3">
            <a:extLst>
              <a:ext uri="{FF2B5EF4-FFF2-40B4-BE49-F238E27FC236}">
                <a16:creationId xmlns:a16="http://schemas.microsoft.com/office/drawing/2014/main" id="{1A118668-4371-492E-AC6C-BD5D954C0690}"/>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9786323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3B562A5C-32D3-45F0-85ED-B41197630313}"/>
              </a:ext>
            </a:extLst>
          </p:cNvPr>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a:t>
            </a:r>
          </a:p>
        </p:txBody>
      </p:sp>
      <p:sp>
        <p:nvSpPr>
          <p:cNvPr id="23556" name="Rectangle 3">
            <a:extLst>
              <a:ext uri="{FF2B5EF4-FFF2-40B4-BE49-F238E27FC236}">
                <a16:creationId xmlns:a16="http://schemas.microsoft.com/office/drawing/2014/main" id="{FA979695-636A-4A45-9191-8986BA1133C3}"/>
              </a:ext>
            </a:extLst>
          </p:cNvPr>
          <p:cNvSpPr txBox="1">
            <a:spLocks noChangeArrowheads="1"/>
          </p:cNvSpPr>
          <p:nvPr/>
        </p:nvSpPr>
        <p:spPr bwMode="auto">
          <a:xfrm>
            <a:off x="2209801" y="1828800"/>
            <a:ext cx="78581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600"/>
              </a:spcBef>
            </a:pPr>
            <a:r>
              <a:rPr lang="en-US" altLang="en-US">
                <a:cs typeface="Times New Roman" panose="02020603050405020304" pitchFamily="18" charset="0"/>
              </a:rPr>
              <a:t>November 11 (Wednesday), 10:00am ET to 12:00pm ET</a:t>
            </a:r>
          </a:p>
          <a:p>
            <a:pPr algn="just">
              <a:spcBef>
                <a:spcPts val="600"/>
              </a:spcBef>
            </a:pPr>
            <a:r>
              <a:rPr lang="en-US" altLang="en-US">
                <a:cs typeface="Times New Roman" panose="02020603050405020304" pitchFamily="18" charset="0"/>
              </a:rPr>
              <a:t>November 16 (Monday), 2:00pm ET to 4:00pm ET</a:t>
            </a:r>
          </a:p>
          <a:p>
            <a:pPr algn="just">
              <a:spcBef>
                <a:spcPts val="600"/>
              </a:spcBef>
            </a:pPr>
            <a:r>
              <a:rPr lang="en-US" altLang="en-US">
                <a:cs typeface="Times New Roman" panose="02020603050405020304" pitchFamily="18" charset="0"/>
              </a:rPr>
              <a:t>November 18 (Wednesday), 10:00am ET to 12:00pm ET</a:t>
            </a:r>
          </a:p>
          <a:p>
            <a:pPr algn="just">
              <a:spcBef>
                <a:spcPts val="600"/>
              </a:spcBef>
            </a:pPr>
            <a:endParaRPr lang="en-US" altLang="en-US">
              <a:cs typeface="Times New Roman" panose="02020603050405020304" pitchFamily="18" charset="0"/>
            </a:endParaRPr>
          </a:p>
          <a:p>
            <a:pPr algn="just">
              <a:spcBef>
                <a:spcPts val="600"/>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lvl="1" algn="just"/>
            <a:endParaRPr lang="en-US" altLang="en-US">
              <a:cs typeface="Times New Roman" panose="02020603050405020304" pitchFamily="18" charset="0"/>
            </a:endParaRPr>
          </a:p>
          <a:p>
            <a:pPr lvl="1"/>
            <a:endParaRPr lang="en-US" altLang="en-US">
              <a:cs typeface="Times New Roman" panose="02020603050405020304" pitchFamily="18" charset="0"/>
            </a:endParaRPr>
          </a:p>
          <a:p>
            <a:pPr lvl="1"/>
            <a:endParaRPr lang="en-US" altLang="en-US">
              <a:cs typeface="Times New Roman" panose="02020603050405020304" pitchFamily="18" charset="0"/>
            </a:endParaRPr>
          </a:p>
        </p:txBody>
      </p:sp>
      <p:sp>
        <p:nvSpPr>
          <p:cNvPr id="2" name="Footer Placeholder 1">
            <a:extLst>
              <a:ext uri="{FF2B5EF4-FFF2-40B4-BE49-F238E27FC236}">
                <a16:creationId xmlns:a16="http://schemas.microsoft.com/office/drawing/2014/main" id="{5455C45F-4963-461D-B67A-005B63E3A5C0}"/>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246FAA94-1533-4C61-A58B-722A04B90919}"/>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4" name="Date Placeholder 3">
            <a:extLst>
              <a:ext uri="{FF2B5EF4-FFF2-40B4-BE49-F238E27FC236}">
                <a16:creationId xmlns:a16="http://schemas.microsoft.com/office/drawing/2014/main" id="{37B57BF6-C61E-40DA-A2DF-FA8D10EC094A}"/>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9246123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a:t>Sep. Electronic Meeting Closing Report</a:t>
            </a:r>
            <a:endParaRPr lang="en-GB" dirty="0"/>
          </a:p>
        </p:txBody>
      </p:sp>
      <p:sp>
        <p:nvSpPr>
          <p:cNvPr id="3074" name="Rectangle 2"/>
          <p:cNvSpPr>
            <a:spLocks noGrp="1" noChangeArrowheads="1"/>
          </p:cNvSpPr>
          <p:nvPr>
            <p:ph type="subTitle" idx="1"/>
          </p:nvPr>
        </p:nvSpPr>
        <p:spPr>
          <a:xfrm>
            <a:off x="1828800" y="1731664"/>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2020-09-18</a:t>
            </a:r>
          </a:p>
        </p:txBody>
      </p:sp>
      <p:sp>
        <p:nvSpPr>
          <p:cNvPr id="6" name="Date Placeholder 3"/>
          <p:cNvSpPr>
            <a:spLocks noGrp="1"/>
          </p:cNvSpPr>
          <p:nvPr>
            <p:ph type="dt" idx="10"/>
          </p:nvPr>
        </p:nvSpPr>
        <p:spPr/>
        <p:txBody>
          <a:bodyPr/>
          <a:lstStyle/>
          <a:p>
            <a:r>
              <a:rPr lang="en-US"/>
              <a:t>Sep. 2020</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96</a:t>
            </a:fld>
            <a:endParaRPr lang="en-GB" dirty="0"/>
          </a:p>
        </p:txBody>
      </p:sp>
      <p:graphicFrame>
        <p:nvGraphicFramePr>
          <p:cNvPr id="3075" name="Object 3"/>
          <p:cNvGraphicFramePr>
            <a:graphicFrameLocks noChangeAspect="1"/>
          </p:cNvGraphicFramePr>
          <p:nvPr/>
        </p:nvGraphicFramePr>
        <p:xfrm>
          <a:off x="990600" y="2416175"/>
          <a:ext cx="10628313" cy="2457450"/>
        </p:xfrm>
        <a:graphic>
          <a:graphicData uri="http://schemas.openxmlformats.org/presentationml/2006/ole">
            <mc:AlternateContent xmlns:mc="http://schemas.openxmlformats.org/markup-compatibility/2006">
              <mc:Choice xmlns:v="urn:schemas-microsoft-com:vml" Requires="v">
                <p:oleObj spid="_x0000_s11266" name="Document" r:id="rId4" imgW="10797356" imgH="2534496" progId="Word.Document.8">
                  <p:embed/>
                </p:oleObj>
              </mc:Choice>
              <mc:Fallback>
                <p:oleObj name="Document" r:id="rId4" imgW="10797356" imgH="2534496" progId="Word.Document.8">
                  <p:embed/>
                  <p:pic>
                    <p:nvPicPr>
                      <p:cNvPr id="3075" name="Object 3"/>
                      <p:cNvPicPr>
                        <a:picLocks noChangeAspect="1" noChangeArrowheads="1"/>
                      </p:cNvPicPr>
                      <p:nvPr/>
                    </p:nvPicPr>
                    <p:blipFill>
                      <a:blip r:embed="rId5"/>
                      <a:srcRect/>
                      <a:stretch>
                        <a:fillRect/>
                      </a:stretch>
                    </p:blipFill>
                    <p:spPr bwMode="auto">
                      <a:xfrm>
                        <a:off x="990600" y="2416175"/>
                        <a:ext cx="10628313" cy="24574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interim electronic meeting, September 2020.</a:t>
            </a:r>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97</a:t>
            </a:fld>
            <a:endParaRPr lang="en-GB"/>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4" name="Date Placeholder 3"/>
          <p:cNvSpPr>
            <a:spLocks noGrp="1"/>
          </p:cNvSpPr>
          <p:nvPr>
            <p:ph type="dt" idx="15"/>
          </p:nvPr>
        </p:nvSpPr>
        <p:spPr/>
        <p:txBody>
          <a:bodyPr/>
          <a:lstStyle/>
          <a:p>
            <a:r>
              <a:rPr lang="en-US"/>
              <a:t>Sep.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dirty="0"/>
              <a:t>TG Status And Work Completed</a:t>
            </a:r>
            <a:endParaRPr lang="en-US" sz="44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0" dirty="0"/>
              <a:t>Adopted resolutions for 92 comments towards completion of LB249.</a:t>
            </a:r>
          </a:p>
          <a:p>
            <a:pPr>
              <a:buFont typeface="Arial" panose="020B0604020202020204" pitchFamily="34" charset="0"/>
              <a:buChar char="•"/>
            </a:pPr>
            <a:r>
              <a:rPr lang="en-US" b="0" dirty="0"/>
              <a:t>Remaining ~170 technical and ~20 editorial comments.</a:t>
            </a:r>
          </a:p>
          <a:p>
            <a:pPr>
              <a:buFont typeface="Arial" panose="020B0604020202020204" pitchFamily="34" charset="0"/>
              <a:buChar char="•"/>
            </a:pPr>
            <a:r>
              <a:rPr lang="en-US" b="0" dirty="0"/>
              <a:t>Published new minor draft 2.3 – please use that for submissions.</a:t>
            </a:r>
          </a:p>
          <a:p>
            <a:pPr>
              <a:buFont typeface="Arial" panose="020B0604020202020204" pitchFamily="34" charset="0"/>
              <a:buChar char="•"/>
            </a:pPr>
            <a:r>
              <a:rPr lang="en-US" b="0" dirty="0"/>
              <a:t>Committed to recirculate out of the Nov. meeting.</a:t>
            </a:r>
          </a:p>
          <a:p>
            <a:pPr>
              <a:buFont typeface="Arial" panose="020B0604020202020204" pitchFamily="34" charset="0"/>
              <a:buChar char="•"/>
            </a:pPr>
            <a:r>
              <a:rPr lang="en-US" b="0" dirty="0"/>
              <a:t>Increased telecon times in view of that – 3 weekly slots, 2hr each.</a:t>
            </a:r>
          </a:p>
          <a:p>
            <a:pPr marL="0" indent="0"/>
            <a:endParaRPr lang="en-US" b="0" dirty="0"/>
          </a:p>
          <a:p>
            <a:pPr>
              <a:buFont typeface="Arial" panose="020B0604020202020204" pitchFamily="34" charset="0"/>
              <a:buChar char="•"/>
            </a:pPr>
            <a:endParaRPr lang="en-US" b="0" dirty="0"/>
          </a:p>
          <a:p>
            <a:pPr marL="457200" lvl="1" indent="0"/>
            <a:endParaRPr lang="en-US" dirty="0"/>
          </a:p>
          <a:p>
            <a:pPr>
              <a:buFont typeface="Arial" panose="020B0604020202020204" pitchFamily="34" charset="0"/>
              <a:buChar char="•"/>
            </a:pPr>
            <a:endParaRPr lang="en-US" b="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Sep. 2020</a:t>
            </a:r>
            <a:endParaRPr lang="en-GB" dirty="0"/>
          </a:p>
        </p:txBody>
      </p:sp>
    </p:spTree>
    <p:extLst>
      <p:ext uri="{BB962C8B-B14F-4D97-AF65-F5344CB8AC3E}">
        <p14:creationId xmlns:p14="http://schemas.microsoft.com/office/powerpoint/2010/main" val="27617671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Towards Nov. Meeting and Beyond</a:t>
            </a:r>
          </a:p>
        </p:txBody>
      </p:sp>
      <p:sp>
        <p:nvSpPr>
          <p:cNvPr id="3" name="Content Placeholder 2"/>
          <p:cNvSpPr>
            <a:spLocks noGrp="1"/>
          </p:cNvSpPr>
          <p:nvPr>
            <p:ph idx="1"/>
          </p:nvPr>
        </p:nvSpPr>
        <p:spPr>
          <a:xfrm>
            <a:off x="929217" y="1628800"/>
            <a:ext cx="10361084" cy="4473253"/>
          </a:xfrm>
        </p:spPr>
        <p:txBody>
          <a:bodyPr/>
          <a:lstStyle/>
          <a:p>
            <a:pPr>
              <a:buFont typeface="Arial" panose="020B0604020202020204" pitchFamily="34" charset="0"/>
              <a:buChar char="•"/>
            </a:pPr>
            <a:r>
              <a:rPr lang="en-US" b="0" dirty="0"/>
              <a:t>Complete resolving comments originating from LB249 and recirculate out of the Nov. meeting.</a:t>
            </a:r>
          </a:p>
          <a:p>
            <a:pPr>
              <a:buFont typeface="Arial" panose="020B0604020202020204" pitchFamily="34" charset="0"/>
              <a:buChar char="•"/>
            </a:pPr>
            <a:r>
              <a:rPr lang="en-US" b="0" dirty="0"/>
              <a:t>Publish a new minor draft(s) D2.4, which includes all adopted CR from the Sep. meeting.</a:t>
            </a:r>
          </a:p>
          <a:p>
            <a:pPr>
              <a:buFont typeface="Arial" panose="020B0604020202020204" pitchFamily="34" charset="0"/>
              <a:buChar char="•"/>
            </a:pPr>
            <a:r>
              <a:rPr lang="en-US" b="0" dirty="0"/>
              <a:t>Publish a new major draft D3.0 out of November.</a:t>
            </a:r>
          </a:p>
          <a:p>
            <a:pPr>
              <a:buFont typeface="Arial" panose="020B0604020202020204" pitchFamily="34" charset="0"/>
              <a:buChar char="•"/>
            </a:pPr>
            <a:endParaRPr lang="en-US" b="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Sep. 2020</a:t>
            </a:r>
            <a:endParaRPr lang="en-GB" dirty="0"/>
          </a:p>
        </p:txBody>
      </p:sp>
    </p:spTree>
    <p:extLst>
      <p:ext uri="{BB962C8B-B14F-4D97-AF65-F5344CB8AC3E}">
        <p14:creationId xmlns:p14="http://schemas.microsoft.com/office/powerpoint/2010/main" val="921221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4133</TotalTime>
  <Words>13937</Words>
  <Application>Microsoft Office PowerPoint</Application>
  <PresentationFormat>Widescreen</PresentationFormat>
  <Paragraphs>2332</Paragraphs>
  <Slides>154</Slides>
  <Notes>88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154</vt:i4>
      </vt:variant>
    </vt:vector>
  </HeadingPairs>
  <TitlesOfParts>
    <vt:vector size="162" baseType="lpstr">
      <vt:lpstr>Arial</vt:lpstr>
      <vt:lpstr>Arial Black</vt:lpstr>
      <vt:lpstr>Garamond</vt:lpstr>
      <vt:lpstr>Times New Roman</vt:lpstr>
      <vt:lpstr>Verdana</vt:lpstr>
      <vt:lpstr>Office Theme</vt:lpstr>
      <vt:lpstr>Document</vt:lpstr>
      <vt:lpstr>Dokument</vt:lpstr>
      <vt:lpstr>802.11 WG November 2020 Session Report</vt:lpstr>
      <vt:lpstr>Abstract</vt:lpstr>
      <vt:lpstr>Membership and attendance</vt:lpstr>
      <vt:lpstr>Members by country and region</vt:lpstr>
      <vt:lpstr>PowerPoint Presentation</vt:lpstr>
      <vt:lpstr>PowerPoint Presentation</vt:lpstr>
      <vt:lpstr>Attendees by affiliation (attended at least one meeting Sept to Nov)</vt:lpstr>
      <vt:lpstr>Attendance by subgroup (30 days before session)</vt:lpstr>
      <vt:lpstr>Attendance at November 2020 Plenary Session</vt:lpstr>
      <vt:lpstr>Monday, November 2  Opening Plenary</vt:lpstr>
      <vt:lpstr>Editors meeting</vt:lpstr>
      <vt:lpstr>ANA Status</vt:lpstr>
      <vt:lpstr>AANI SC – November 2020</vt:lpstr>
      <vt:lpstr>ARC (Architecture) – Nov 2020</vt:lpstr>
      <vt:lpstr>ARC (Architecture) – Nov 2020</vt:lpstr>
      <vt:lpstr>The Coex SC has a new scope for the  Nov 2020 virtual meeting</vt:lpstr>
      <vt:lpstr>The Coex SC will formally meet once during the Nov 2020 virtual meeting</vt:lpstr>
      <vt:lpstr>The IEEE 802.11 Coex SC will focus on various issues related to coexistence</vt:lpstr>
      <vt:lpstr>PAR Review SC – Snapshot slide Chair: Jon Rosdahl</vt:lpstr>
      <vt:lpstr>WNG (Wireless Next Generation) – November 2020</vt:lpstr>
      <vt:lpstr>IEEE 802 JTC1 SC will meet once (virtually) in Nov 2020 (Tue 4-6pm ET) </vt:lpstr>
      <vt:lpstr>IEEE 802 has submitted 105 standards into or through the PSDO pipeline</vt:lpstr>
      <vt:lpstr>A large number of IEEE 802 submissions are in the PSDO balloting process</vt:lpstr>
      <vt:lpstr>SC6 conducted a virtual meeting in Oct 2020</vt:lpstr>
      <vt:lpstr>TGmd (Maintenance) – November 2020</vt:lpstr>
      <vt:lpstr>TGax (High Efficiency WLAN) – November 2020</vt:lpstr>
      <vt:lpstr>TGay (Next Gen 60 GHz) – November 2020</vt:lpstr>
      <vt:lpstr>TGay – Schedule</vt:lpstr>
      <vt:lpstr>TGaz (Next Generation Positioning)  – Nov. 2020 </vt:lpstr>
      <vt:lpstr>TGba (Wake-up Radio) </vt:lpstr>
      <vt:lpstr>TGbb (Light Communication)</vt:lpstr>
      <vt:lpstr>TGbc (Broadcast Services) Chair: Marc Emmelmann</vt:lpstr>
      <vt:lpstr>TGbc (Broadcast Services) Chair: Marc Emmelmann</vt:lpstr>
      <vt:lpstr>TGbc (Broadcast Services) Chair: Marc Emmelmann</vt:lpstr>
      <vt:lpstr>TGbd for Nov 2020 Interim</vt:lpstr>
      <vt:lpstr>TGbd TC Plan for the week</vt:lpstr>
      <vt:lpstr>TGbd Progress Documents</vt:lpstr>
      <vt:lpstr>TGbd Timeline</vt:lpstr>
      <vt:lpstr>TGbe (Extremely High Throughput)</vt:lpstr>
      <vt:lpstr>TGbe (Extremely High Throughput)</vt:lpstr>
      <vt:lpstr>Teleconference Plan</vt:lpstr>
      <vt:lpstr>TGbf (WLAN Sensing) – November 2020</vt:lpstr>
      <vt:lpstr>Teleconference Times</vt:lpstr>
      <vt:lpstr>RCM SG – November 2020</vt:lpstr>
      <vt:lpstr>ITU AHG (ITU Liaison)</vt:lpstr>
      <vt:lpstr>Monday, November 2 Liaisons</vt:lpstr>
      <vt:lpstr>IEEE 802.18 RR-TAG Electronic Plenary 802.11 Liaison Report</vt:lpstr>
      <vt:lpstr>802.18 Radio Regulatory Advisory Group – RR-TAG</vt:lpstr>
      <vt:lpstr>802.18 discussion items</vt:lpstr>
      <vt:lpstr>PowerPoint Presentation</vt:lpstr>
      <vt:lpstr>802.19 Liaison Report to 802.11</vt:lpstr>
      <vt:lpstr>802.19 WG Electronic Plenary</vt:lpstr>
      <vt:lpstr>TG2 PAR Withdrawal</vt:lpstr>
      <vt:lpstr>IEEE 802.19.3 SA Ballot</vt:lpstr>
      <vt:lpstr>PowerPoint Presentation</vt:lpstr>
      <vt:lpstr>Recommended Text on the 802 Coexistence Process</vt:lpstr>
      <vt:lpstr>Schedule</vt:lpstr>
      <vt:lpstr>Tuesday, November 10 Closing Plenary</vt:lpstr>
      <vt:lpstr>802.11 WG Editor’s Meeting (Nov 2020)</vt:lpstr>
      <vt:lpstr>Volunteer Editor Contacts</vt:lpstr>
      <vt:lpstr>Nov 2nd roundtable status report</vt:lpstr>
      <vt:lpstr>802.11 Style Guide</vt:lpstr>
      <vt:lpstr>REVmd Practice (1)</vt:lpstr>
      <vt:lpstr>REVmd Practice (2)</vt:lpstr>
      <vt:lpstr>MIB Style, Visio and Frame Practices</vt:lpstr>
      <vt:lpstr>Editor Amendment Ordering</vt:lpstr>
      <vt:lpstr>Draft Development Snapshot</vt:lpstr>
      <vt:lpstr>PowerPoint Presentation</vt:lpstr>
      <vt:lpstr>PowerPoint Presentation</vt:lpstr>
      <vt:lpstr>802.11 AANI SC – November 2020</vt:lpstr>
      <vt:lpstr>Way Forward to Resolve Open Comments</vt:lpstr>
      <vt:lpstr>PowerPoint Presentation</vt:lpstr>
      <vt:lpstr>ARC Closing Report </vt:lpstr>
      <vt:lpstr>Abstract</vt:lpstr>
      <vt:lpstr>Work Completed</vt:lpstr>
      <vt:lpstr>Monitoring/future activities</vt:lpstr>
      <vt:lpstr>Teleconference(s)</vt:lpstr>
      <vt:lpstr>January 2021 Plans</vt:lpstr>
      <vt:lpstr>IEEE 802.11 Coexistence SC Nov 2020 (virtual) closing report</vt:lpstr>
      <vt:lpstr>IEEE 802.11 Coexistence SC achieved its goals as a discussion forum for coexistence issues</vt:lpstr>
      <vt:lpstr>IEEE 802.11 Coexistence SC will continue promoting good coexistence in Jan 2021</vt:lpstr>
      <vt:lpstr>802.11 PAR Review SC Report</vt:lpstr>
      <vt:lpstr>WNG SC Closing Report</vt:lpstr>
      <vt:lpstr>Abstract</vt:lpstr>
      <vt:lpstr>PowerPoint Presentation</vt:lpstr>
      <vt:lpstr>IEEE 802 JTC1 Standing Committee Nov 2020 (virtual) closing report</vt:lpstr>
      <vt:lpstr>The IEEE 802 JTC1 SC reviewed the PSDO process status</vt:lpstr>
      <vt:lpstr>The IEEE 802 JTC1 SC reviewed the results of the last ISO/IEC JTC1/SC6 meeting in October 2020</vt:lpstr>
      <vt:lpstr>The IEEE 802 JTC1 SC will undertake its usual work at its virtual meeting in Jan 2021</vt:lpstr>
      <vt:lpstr>TGax (High Efficiency WLAN)</vt:lpstr>
      <vt:lpstr>Task Group AY  November 2020 Closing Report</vt:lpstr>
      <vt:lpstr>Abstract</vt:lpstr>
      <vt:lpstr>PowerPoint Presentation</vt:lpstr>
      <vt:lpstr>PowerPoint Presentation</vt:lpstr>
      <vt:lpstr>PowerPoint Presentation</vt:lpstr>
      <vt:lpstr>TGaz Next Generation Positioning  Sep. Electronic Meeting Closing Report</vt:lpstr>
      <vt:lpstr>Abstract</vt:lpstr>
      <vt:lpstr>TG Status And Work Completed</vt:lpstr>
      <vt:lpstr>Goal Towards Nov. Meeting and Beyond</vt:lpstr>
      <vt:lpstr>Teleconference Schedule till the Nov. meeting</vt:lpstr>
      <vt:lpstr>2020 November TGba Closing Report</vt:lpstr>
      <vt:lpstr>Work Completed</vt:lpstr>
      <vt:lpstr>Plans</vt:lpstr>
      <vt:lpstr>Light Communications Task Group (TGbb)  November 2020 Closing Report</vt:lpstr>
      <vt:lpstr>Abstract</vt:lpstr>
      <vt:lpstr>TGbb activities at the November meeting</vt:lpstr>
      <vt:lpstr>TGbb moving forward</vt:lpstr>
      <vt:lpstr>TGbc Closing Report</vt:lpstr>
      <vt:lpstr>Abstract</vt:lpstr>
      <vt:lpstr>Meeting Goals &amp; Accomplishments of the week</vt:lpstr>
      <vt:lpstr>Plans for January 2020 &amp; Upcoming Telcos</vt:lpstr>
      <vt:lpstr>TGbc schedule</vt:lpstr>
      <vt:lpstr>References</vt:lpstr>
      <vt:lpstr>IEEE 802.11 Plenary Nov 2020 IEEE 802.11 TGbd</vt:lpstr>
      <vt:lpstr>Closing Slides of TGbd for Nov 2020 Plenary</vt:lpstr>
      <vt:lpstr>TGbd Progress Documents</vt:lpstr>
      <vt:lpstr>IEEE 802.11 TGbd Timeline</vt:lpstr>
      <vt:lpstr>IEEE 802.11 TGbd TC Plan</vt:lpstr>
      <vt:lpstr>TGbe (Extremely High Throughput)</vt:lpstr>
      <vt:lpstr>Teleconference Plan</vt:lpstr>
      <vt:lpstr>Timeline</vt:lpstr>
      <vt:lpstr>Task Group BF November 2020 Closing Report</vt:lpstr>
      <vt:lpstr>Abstract</vt:lpstr>
      <vt:lpstr>TGbf (WLAN Sensing)– November 2020</vt:lpstr>
      <vt:lpstr>IEEE 802.11bf Timeline</vt:lpstr>
      <vt:lpstr>Teleconference Schedule</vt:lpstr>
      <vt:lpstr>RCM SG – November 2020</vt:lpstr>
      <vt:lpstr>Tuesday, NOVEMBER 10 LIAISONS</vt:lpstr>
      <vt:lpstr>Wi-Fi Alliance Liaison Update</vt:lpstr>
      <vt:lpstr>PowerPoint Presentation</vt:lpstr>
      <vt:lpstr>PowerPoint Presentation</vt:lpstr>
      <vt:lpstr>PowerPoint Presentation</vt:lpstr>
      <vt:lpstr>IEEE 802.11-IETF Liaison Report</vt:lpstr>
      <vt:lpstr>Abstract</vt:lpstr>
      <vt:lpstr>IETF Meetings</vt:lpstr>
      <vt:lpstr>IETF- IEEE 802 Liaison Activity  </vt:lpstr>
      <vt:lpstr>IETF protocol use with 802.11 technology</vt:lpstr>
      <vt:lpstr>BOFs at IETF 109 November 14-20, 2020 </vt:lpstr>
      <vt:lpstr>IETF new groups being (re-)chartered</vt:lpstr>
      <vt:lpstr>YANG Model Catalog</vt:lpstr>
      <vt:lpstr>IoT related work</vt:lpstr>
      <vt:lpstr>IoT related work (cont.)</vt:lpstr>
      <vt:lpstr>CAPPORT WG</vt:lpstr>
      <vt:lpstr>EMU WG</vt:lpstr>
      <vt:lpstr>Operations Area Working Group</vt:lpstr>
      <vt:lpstr>Transport Layer Security (TLS)</vt:lpstr>
      <vt:lpstr>Deterministic Networking (DETNET)</vt:lpstr>
      <vt:lpstr>Reliable and Available Wireless (RAW) </vt:lpstr>
      <vt:lpstr>IP Wireless Access in Vehicular Environments  (IPWAVE)</vt:lpstr>
      <vt:lpstr>Autonomic Networking Integrated Model and Approach (ANIMA) </vt:lpstr>
      <vt:lpstr>References</vt:lpstr>
      <vt:lpstr>IEEE 1609 WG Liaison Update</vt:lpstr>
      <vt:lpstr>PowerPoint Presentation</vt:lpstr>
      <vt:lpstr>PowerPoint Presentation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147</cp:revision>
  <cp:lastPrinted>1601-01-01T00:00:00Z</cp:lastPrinted>
  <dcterms:created xsi:type="dcterms:W3CDTF">2018-05-10T15:59:06Z</dcterms:created>
  <dcterms:modified xsi:type="dcterms:W3CDTF">2020-11-10T14:02:32Z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