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73" r:id="rId12"/>
    <p:sldId id="267" r:id="rId13"/>
    <p:sldId id="268" r:id="rId14"/>
    <p:sldId id="269" r:id="rId15"/>
    <p:sldId id="271" r:id="rId16"/>
    <p:sldId id="272" r:id="rId1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74"/>
    <p:restoredTop sz="94842"/>
  </p:normalViewPr>
  <p:slideViewPr>
    <p:cSldViewPr snapToGrid="0" snapToObjects="1">
      <p:cViewPr varScale="1">
        <p:scale>
          <a:sx n="155" d="100"/>
          <a:sy n="155" d="100"/>
        </p:scale>
        <p:origin x="129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p:nvPr>
        </p:nvSpPr>
        <p:spPr>
          <a:prstGeom prst="rect">
            <a:avLst/>
          </a:prstGeom>
        </p:spPr>
        <p:txBody>
          <a:bodyPr anchor="t"/>
          <a:lstStyle/>
          <a:p>
            <a:r>
              <a:t>Body Level One</a:t>
            </a:r>
          </a:p>
          <a:p>
            <a:pPr lvl="1"/>
            <a:r>
              <a:t>Body Level Two</a:t>
            </a:r>
          </a:p>
          <a:p>
            <a:pPr lvl="2"/>
            <a:r>
              <a:t>Body Level Three</a:t>
            </a:r>
          </a:p>
          <a:p>
            <a:pPr lvl="3"/>
            <a:r>
              <a:t>Body Level Four</a:t>
            </a:r>
          </a:p>
          <a:p>
            <a:pPr lvl="4"/>
            <a:r>
              <a:t>Body Level Five</a:t>
            </a: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3857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January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p:nvSpPr>
        <p:spPr>
          <a:xfrm>
            <a:off x="5378795" y="33176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802.11-20/</a:t>
            </a:r>
            <a:r>
              <a:rPr lang="en-US" dirty="0"/>
              <a:t>1629</a:t>
            </a:r>
            <a:r>
              <a:rPr dirty="0"/>
              <a:t>r</a:t>
            </a:r>
            <a:r>
              <a:rPr lang="en-US" dirty="0"/>
              <a:t>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6576027" y="6476332"/>
            <a:ext cx="1785334"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t>Carol Ansley,  self-employed</a:t>
            </a:r>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Body Level One</a:t>
            </a:r>
          </a:p>
          <a:p>
            <a:pPr lvl="1"/>
            <a:r>
              <a:t>Body Level Two</a:t>
            </a:r>
          </a:p>
          <a:p>
            <a:pPr lvl="2"/>
            <a:r>
              <a:t>Body Level Three</a:t>
            </a:r>
          </a:p>
          <a:p>
            <a:pPr lvl="3"/>
            <a:r>
              <a:t>Body Level Four</a:t>
            </a:r>
          </a:p>
          <a:p>
            <a:pPr lvl="4"/>
            <a:r>
              <a:t>Body Level Five</a:t>
            </a:r>
          </a:p>
        </p:txBody>
      </p:sp>
      <p:sp>
        <p:nvSpPr>
          <p:cNvPr id="10" name="Slide Number"/>
          <p:cNvSpPr txBox="1">
            <a:spLocks noGrp="1"/>
          </p:cNvSpPr>
          <p:nvPr>
            <p:ph type="sldNum" sz="quarter" idx="2"/>
          </p:nvPr>
        </p:nvSpPr>
        <p:spPr>
          <a:xfrm>
            <a:off x="6553200" y="6076950"/>
            <a:ext cx="266973" cy="279401"/>
          </a:xfrm>
          <a:prstGeom prst="rect">
            <a:avLst/>
          </a:prstGeom>
          <a:ln w="12700">
            <a:miter lim="400000"/>
          </a:ln>
        </p:spPr>
        <p:txBody>
          <a:bodyPr wrap="none" lIns="0" tIns="0" rIns="0" bIns="0" anchor="b">
            <a:spAutoFit/>
          </a:body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0069-00-0rcm-privacy-for-password-identifiers.docx" TargetMode="External"/><Relationship Id="rId2" Type="http://schemas.openxmlformats.org/officeDocument/2006/relationships/hyperlink" Target="https://mentor.ieee.org/802.11/dcn/20/11-20-0336-01-000m-mac-privacy-and-pmksa-caching.pptx"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027-01-0rcm-do-not-fear-random-macs.pptx" TargetMode="External"/><Relationship Id="rId3" Type="http://schemas.openxmlformats.org/officeDocument/2006/relationships/hyperlink" Target="https://mentor.ieee.org/802.11/dcn/19/11-19-1442-09-0rcm-rcm-tig-draft-report-outline.odt" TargetMode="External"/><Relationship Id="rId7" Type="http://schemas.openxmlformats.org/officeDocument/2006/relationships/hyperlink" Target="https://mentor.ieee.org/802.11/dcn/19/11-19-0884-00-0rcm-temporary-addresses.pptx" TargetMode="External"/><Relationship Id="rId2" Type="http://schemas.openxmlformats.org/officeDocument/2006/relationships/hyperlink" Target="https://mentor.ieee.org/802.11/dcn/20/11-20-0192-02-0rcm-random-and-changing-mac-addresses-study-group-creation.pptx" TargetMode="External"/><Relationship Id="rId1" Type="http://schemas.openxmlformats.org/officeDocument/2006/relationships/slideLayout" Target="../slideLayouts/slideLayout3.xml"/><Relationship Id="rId6" Type="http://schemas.openxmlformats.org/officeDocument/2006/relationships/hyperlink" Target="https://mentor.ieee.org/802.11/dcn/19/11-19-0851-00-0rcm-p802-1cq-mac-address-assignment-requirements.pptx" TargetMode="External"/><Relationship Id="rId11" Type="http://schemas.openxmlformats.org/officeDocument/2006/relationships/hyperlink" Target="https://mentor.ieee.org/802.11/dcn/19/11-19-1320-00-0rcm-assignment-of-temporary-addresses.pptx" TargetMode="External"/><Relationship Id="rId5" Type="http://schemas.openxmlformats.org/officeDocument/2006/relationships/hyperlink" Target="https://mentor.ieee.org/802.11/dcn/18/11-18-1988-02-0arc-proposed-response-to-liaison-from-wba-on-mac-address-randomization-impcats.docx" TargetMode="External"/><Relationship Id="rId10" Type="http://schemas.openxmlformats.org/officeDocument/2006/relationships/hyperlink" Target="https://mentor.ieee.org/802.11/dcn/19/11-19-1314-02-0rcm-privacy-protection-in-wi-fi-analytics-systems.pptx" TargetMode="External"/><Relationship Id="rId4" Type="http://schemas.openxmlformats.org/officeDocument/2006/relationships/hyperlink" Target="https://mentor.ieee.org/802.11/dcn/18/11-18-1579-01-0000-2018-09-liaison-from-wba-re-mac-randomization-impacts.docx" TargetMode="External"/><Relationship Id="rId9" Type="http://schemas.openxmlformats.org/officeDocument/2006/relationships/hyperlink" Target="https://mentor.ieee.org/802.11/dcn/19/11-19-1313-02-0rcm-pitfalls-with-address-randomization.ppt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25848"/>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dirty="0"/>
              <a:t>RCM-SG-Agenda-</a:t>
            </a:r>
            <a:r>
              <a:rPr lang="en-US" dirty="0"/>
              <a:t>January-2021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1-01-11</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nvGraphicFramePr>
        <p:xfrm>
          <a:off x="725400" y="2500558"/>
          <a:ext cx="7387920" cy="289584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Mark Hamilton</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Ruckus/CommScope</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350 W. Java Dr. Sunnyvale, CA 94089</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+1-303-818-8474</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mark.hamilton2152@gmail.com</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extLst>
                  <a:ext uri="{0D108BD9-81ED-4DB2-BD59-A6C34878D82A}">
                    <a16:rowId xmlns:a16="http://schemas.microsoft.com/office/drawing/2014/main" val="10001"/>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self</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spc="-1">
                          <a:latin typeface="Times New Roman"/>
                          <a:ea typeface="Times New Roman"/>
                          <a:cs typeface="Times New Roman"/>
                          <a:sym typeface="Times New Roman"/>
                        </a:defRPr>
                      </a:pPr>
                      <a:r>
                        <a:t>195 E Meadows Ct.</a:t>
                      </a:r>
                    </a:p>
                    <a:p>
                      <a:pPr>
                        <a:defRPr sz="1400" spc="-1">
                          <a:latin typeface="Times New Roman"/>
                          <a:ea typeface="Times New Roman"/>
                          <a:cs typeface="Times New Roman"/>
                          <a:sym typeface="Times New Roman"/>
                        </a:defRPr>
                      </a:pPr>
                      <a:r>
                        <a:t>Johns Creek GA 30005</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a:hlinkClick r:id="rId2"/>
                        </a:rPr>
                        <a:t>carol@ansley.com</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dirty="0"/>
              <a:t>RCM </a:t>
            </a:r>
            <a:r>
              <a:rPr lang="en-US" dirty="0"/>
              <a:t>SG</a:t>
            </a:r>
            <a:r>
              <a:rPr dirty="0"/>
              <a:t> Agenda – </a:t>
            </a:r>
            <a:r>
              <a:rPr lang="en-US" dirty="0"/>
              <a:t>January</a:t>
            </a:r>
            <a:r>
              <a:rPr dirty="0"/>
              <a:t> 202</a:t>
            </a:r>
            <a:r>
              <a:rPr lang="en-US" dirty="0"/>
              <a:t>1</a:t>
            </a:r>
            <a:endParaRPr dirty="0"/>
          </a:p>
        </p:txBody>
      </p:sp>
      <p:sp>
        <p:nvSpPr>
          <p:cNvPr id="82" name="CustomShape 2"/>
          <p:cNvSpPr txBox="1"/>
          <p:nvPr/>
        </p:nvSpPr>
        <p:spPr>
          <a:xfrm>
            <a:off x="342900" y="1198675"/>
            <a:ext cx="8457480" cy="5825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t>Tuesday January 12, 13:30EST</a:t>
            </a:r>
            <a:endParaRPr dirty="0"/>
          </a:p>
          <a:p>
            <a:pPr>
              <a:lnSpc>
                <a:spcPct val="81000"/>
              </a:lnSpc>
              <a:spcBef>
                <a:spcPts val="200"/>
              </a:spcBef>
              <a:defRPr sz="2200" spc="-1">
                <a:latin typeface="Arial"/>
                <a:ea typeface="Arial"/>
                <a:cs typeface="Arial"/>
                <a:sym typeface="Arial"/>
              </a:defRPr>
            </a:pPr>
            <a:endParaRPr dirty="0"/>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t>Administrative</a:t>
            </a:r>
            <a:endParaRPr lang="en-US" sz="2000"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PARs and CSDs are still in process, waiting on comments</a:t>
            </a: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November minutes </a:t>
            </a:r>
            <a:endParaRPr sz="2000" dirty="0"/>
          </a:p>
          <a:p>
            <a:pPr>
              <a:defRPr sz="1500" spc="-1">
                <a:latin typeface="Arial"/>
                <a:ea typeface="Arial"/>
                <a:cs typeface="Arial"/>
                <a:sym typeface="Arial"/>
              </a:defRPr>
            </a:pPr>
            <a:endParaRPr sz="2000" dirty="0"/>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t>Discussion</a:t>
            </a:r>
            <a:endParaRPr lang="en-US" sz="2000" b="1" dirty="0"/>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endParaRPr lang="en-US" sz="2000" b="1" dirty="0"/>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Address any comments received on PARs/CSDs</a:t>
            </a:r>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endParaRPr lang="en-US" sz="2000" b="1" dirty="0">
              <a:latin typeface="Times New Roman" panose="02020603050405020304" pitchFamily="18" charset="0"/>
              <a:cs typeface="Times New Roman" panose="02020603050405020304" pitchFamily="18" charset="0"/>
            </a:endParaRPr>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Review submissions:</a:t>
            </a:r>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 11-20-0336r2   </a:t>
            </a:r>
          </a:p>
          <a:p>
            <a:pPr marL="857250" lvl="3" indent="-390525">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1500" dirty="0">
                <a:sym typeface="Times New Roman"/>
                <a:hlinkClick r:id="rId2" tooltip="https://mentor.ieee.org/802.11/dcn/20/11-20-0336-01-000m-mac-privacy-and-pmksa-caching.pptx"/>
              </a:rPr>
              <a:t>https://mentor.ieee.org/802.11/dcn/20/11-20-0336-01-000m-mac-privacy-and-pmksa-caching.pptx</a:t>
            </a:r>
            <a:endParaRPr lang="en-US" sz="2000" b="1" dirty="0">
              <a:latin typeface="Times New Roman" panose="02020603050405020304" pitchFamily="18" charset="0"/>
              <a:cs typeface="Times New Roman" panose="02020603050405020304" pitchFamily="18" charset="0"/>
            </a:endParaRPr>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 11-21-0069r1   </a:t>
            </a:r>
          </a:p>
          <a:p>
            <a:pPr marL="857250" lvl="3" indent="-390525">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1500" dirty="0">
                <a:sym typeface="Times New Roman"/>
                <a:hlinkClick r:id="rId3"/>
              </a:rPr>
              <a:t>https://mentor.ieee.org/802.11/dcn/21/11-21-0069-00-0rcm-privacy-for-password-identifiers.docx</a:t>
            </a:r>
            <a:endParaRPr lang="en-US" sz="1500" dirty="0">
              <a:sym typeface="Times New Roman"/>
            </a:endParaRPr>
          </a:p>
          <a:p>
            <a:pPr marL="857250" lvl="3" indent="-390525">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Upcoming schedule during plenary:</a:t>
            </a: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	</a:t>
            </a:r>
            <a:r>
              <a:rPr lang="en-US" sz="1600" b="1" strike="sngStrike" dirty="0">
                <a:latin typeface="Times New Roman" panose="02020603050405020304" pitchFamily="18" charset="0"/>
                <a:cs typeface="Times New Roman" panose="02020603050405020304" pitchFamily="18" charset="0"/>
              </a:rPr>
              <a:t>Wednesday January 13 at 13:30ET</a:t>
            </a:r>
          </a:p>
          <a:p>
            <a:pPr>
              <a:defRPr sz="1500" spc="-1">
                <a:latin typeface="Arial"/>
                <a:ea typeface="Arial"/>
                <a:cs typeface="Arial"/>
                <a:sym typeface="Arial"/>
              </a:defRPr>
            </a:pPr>
            <a:r>
              <a:rPr lang="en-US" sz="1600" b="1" dirty="0">
                <a:latin typeface="Times New Roman" panose="02020603050405020304" pitchFamily="18" charset="0"/>
                <a:cs typeface="Times New Roman" panose="02020603050405020304" pitchFamily="18" charset="0"/>
              </a:rPr>
              <a:t>		Thursday January 14 at 13:30ET</a:t>
            </a: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Recess</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dirty="0"/>
              <a:t>RCM </a:t>
            </a:r>
            <a:r>
              <a:rPr lang="en-US" dirty="0"/>
              <a:t>SG</a:t>
            </a:r>
            <a:r>
              <a:rPr dirty="0"/>
              <a:t> Agenda – </a:t>
            </a:r>
            <a:r>
              <a:rPr lang="en-US" dirty="0"/>
              <a:t>January</a:t>
            </a:r>
            <a:r>
              <a:rPr dirty="0"/>
              <a:t> 202</a:t>
            </a:r>
            <a:r>
              <a:rPr lang="en-US" dirty="0"/>
              <a:t>1</a:t>
            </a:r>
            <a:endParaRPr dirty="0"/>
          </a:p>
        </p:txBody>
      </p:sp>
      <p:sp>
        <p:nvSpPr>
          <p:cNvPr id="82" name="CustomShape 2"/>
          <p:cNvSpPr txBox="1"/>
          <p:nvPr/>
        </p:nvSpPr>
        <p:spPr>
          <a:xfrm>
            <a:off x="342900" y="1198675"/>
            <a:ext cx="8457480" cy="54500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t>Thursday January 14, 13:30EST</a:t>
            </a:r>
            <a:endParaRPr dirty="0"/>
          </a:p>
          <a:p>
            <a:pPr>
              <a:lnSpc>
                <a:spcPct val="81000"/>
              </a:lnSpc>
              <a:spcBef>
                <a:spcPts val="200"/>
              </a:spcBef>
              <a:defRPr sz="2200" spc="-1">
                <a:latin typeface="Arial"/>
                <a:ea typeface="Arial"/>
                <a:cs typeface="Arial"/>
                <a:sym typeface="Arial"/>
              </a:defRPr>
            </a:pPr>
            <a:endParaRPr dirty="0"/>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t>Administrative</a:t>
            </a:r>
            <a:endParaRPr lang="en-US" sz="2000"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PARs and CSDs are still in process, waiting on comments</a:t>
            </a:r>
            <a:endParaRPr sz="2000" dirty="0"/>
          </a:p>
          <a:p>
            <a:pPr>
              <a:defRPr sz="1500" spc="-1">
                <a:latin typeface="Arial"/>
                <a:ea typeface="Arial"/>
                <a:cs typeface="Arial"/>
                <a:sym typeface="Arial"/>
              </a:defRPr>
            </a:pPr>
            <a:endParaRPr sz="2000" dirty="0"/>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t>Discussion</a:t>
            </a:r>
            <a:endParaRPr lang="en-US" sz="2000" b="1" dirty="0"/>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endParaRPr lang="en-US" sz="2000" b="1" dirty="0"/>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Address any comments received on PARs/CSDs</a:t>
            </a:r>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endParaRPr lang="en-US" sz="2000" b="1" dirty="0">
              <a:latin typeface="Times New Roman" panose="02020603050405020304" pitchFamily="18" charset="0"/>
              <a:cs typeface="Times New Roman" panose="02020603050405020304" pitchFamily="18" charset="0"/>
            </a:endParaRPr>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Reminder of telecon schedule</a:t>
            </a:r>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endParaRPr lang="en-US" sz="2000" b="1" dirty="0">
              <a:latin typeface="Times New Roman" panose="02020603050405020304" pitchFamily="18" charset="0"/>
              <a:cs typeface="Times New Roman" panose="02020603050405020304" pitchFamily="18" charset="0"/>
            </a:endParaRPr>
          </a:p>
          <a:p>
            <a:pPr marL="857250" lvl="3" indent="-390525">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Upcoming teleconference schedule:</a:t>
            </a:r>
          </a:p>
          <a:p>
            <a:pPr marL="692150" lvl="5" indent="-231775">
              <a:buFont typeface="Arial" panose="020B0604020202020204" pitchFamily="34" charset="0"/>
              <a:buChar char="•"/>
              <a:defRPr sz="1500" spc="-1">
                <a:latin typeface="Arial"/>
                <a:ea typeface="Arial"/>
                <a:cs typeface="Arial"/>
                <a:sym typeface="Arial"/>
              </a:defRPr>
            </a:pPr>
            <a:r>
              <a:rPr lang="en-US" b="1" spc="-1" dirty="0">
                <a:latin typeface="Times New Roman"/>
                <a:cs typeface="Times New Roman"/>
              </a:rPr>
              <a:t>Friday 22 January at 10am ET – Comment resolution, if needed</a:t>
            </a:r>
          </a:p>
          <a:p>
            <a:pPr marL="692150" lvl="5" indent="-231775">
              <a:buFont typeface="Arial" panose="020B0604020202020204" pitchFamily="34" charset="0"/>
              <a:buChar char="•"/>
              <a:defRPr sz="1500" spc="-1">
                <a:latin typeface="Arial"/>
                <a:ea typeface="Arial"/>
                <a:cs typeface="Arial"/>
                <a:sym typeface="Arial"/>
              </a:defRPr>
            </a:pPr>
            <a:r>
              <a:rPr lang="en-US" b="1" spc="-1" dirty="0">
                <a:latin typeface="Times New Roman"/>
                <a:cs typeface="Times New Roman"/>
              </a:rPr>
              <a:t>Monday 1 February at 10am ET – Technical submissions</a:t>
            </a:r>
          </a:p>
          <a:p>
            <a:pPr marL="692150" lvl="5" indent="-231775">
              <a:buFont typeface="Arial" panose="020B0604020202020204" pitchFamily="34" charset="0"/>
              <a:buChar char="•"/>
              <a:defRPr sz="1500" spc="-1">
                <a:latin typeface="Arial"/>
                <a:ea typeface="Arial"/>
                <a:cs typeface="Arial"/>
                <a:sym typeface="Arial"/>
              </a:defRPr>
            </a:pPr>
            <a:r>
              <a:rPr lang="en-US" b="1" spc="-1" dirty="0">
                <a:latin typeface="Times New Roman"/>
                <a:cs typeface="Times New Roman"/>
              </a:rPr>
              <a:t>Monday 1 March at 10:00am ET – Planning for Plenary (</a:t>
            </a:r>
            <a:r>
              <a:rPr lang="en-US" b="1" spc="-1" dirty="0" err="1">
                <a:latin typeface="Times New Roman"/>
                <a:cs typeface="Times New Roman"/>
              </a:rPr>
              <a:t>TGbh</a:t>
            </a:r>
            <a:r>
              <a:rPr lang="en-US" b="1" spc="-1" dirty="0">
                <a:latin typeface="Times New Roman"/>
                <a:cs typeface="Times New Roman"/>
              </a:rPr>
              <a:t>)</a:t>
            </a:r>
          </a:p>
          <a:p>
            <a:pPr marL="692150" lvl="5" indent="-231775">
              <a:buFont typeface="Arial" panose="020B0604020202020204" pitchFamily="34" charset="0"/>
              <a:buChar char="•"/>
              <a:defRPr sz="1500" spc="-1">
                <a:latin typeface="Arial"/>
                <a:ea typeface="Arial"/>
                <a:cs typeface="Arial"/>
                <a:sym typeface="Arial"/>
              </a:defRPr>
            </a:pPr>
            <a:r>
              <a:rPr lang="en-US" b="1" spc="-1" dirty="0">
                <a:latin typeface="Times New Roman"/>
                <a:cs typeface="Times New Roman"/>
              </a:rPr>
              <a:t>Monday 1 March at 11:00am ET – Planning for Plenary (</a:t>
            </a:r>
            <a:r>
              <a:rPr lang="en-US" b="1" spc="-1" dirty="0" err="1">
                <a:latin typeface="Times New Roman"/>
                <a:cs typeface="Times New Roman"/>
              </a:rPr>
              <a:t>TGbi</a:t>
            </a:r>
            <a:r>
              <a:rPr lang="en-US" b="1" spc="-1" dirty="0">
                <a:latin typeface="Times New Roman"/>
                <a:cs typeface="Times New Roman"/>
              </a:rPr>
              <a:t>)</a:t>
            </a:r>
          </a:p>
          <a:p>
            <a:pPr marL="342900" indent="-342900">
              <a:buFont typeface="Arial" panose="020B0604020202020204" pitchFamily="34" charset="0"/>
              <a:buChar char="•"/>
              <a:defRPr sz="1500" spc="-1">
                <a:latin typeface="Arial"/>
                <a:ea typeface="Arial"/>
                <a:cs typeface="Arial"/>
                <a:sym typeface="Arial"/>
              </a:defRPr>
            </a:pPr>
            <a:endParaRPr lang="en-US" dirty="0"/>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Adjourn</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extLst>
      <p:ext uri="{BB962C8B-B14F-4D97-AF65-F5344CB8AC3E}">
        <p14:creationId xmlns:p14="http://schemas.microsoft.com/office/powerpoint/2010/main" val="3133113054"/>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92462"/>
            <a:ext cx="7771680" cy="4526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t>Amendment Titles</a:t>
            </a:r>
          </a:p>
        </p:txBody>
      </p:sp>
      <p:sp>
        <p:nvSpPr>
          <p:cNvPr id="87" name="TextShape 2"/>
          <p:cNvSpPr txBox="1"/>
          <p:nvPr/>
        </p:nvSpPr>
        <p:spPr>
          <a:xfrm>
            <a:off x="685800" y="1981079"/>
            <a:ext cx="7771680" cy="32033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randomized MAC addresses</a:t>
            </a:r>
            <a:endParaRPr b="1"/>
          </a:p>
          <a:p>
            <a:pPr>
              <a:spcBef>
                <a:spcPts val="1100"/>
              </a:spcBef>
              <a:defRPr b="1" spc="-1">
                <a:latin typeface="Times New Roman"/>
                <a:ea typeface="Times New Roman"/>
                <a:cs typeface="Times New Roman"/>
                <a:sym typeface="Times New Roman"/>
              </a:defRPr>
            </a:pPr>
            <a:endParaRPr b="1"/>
          </a:p>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Motion sent to EC </a:t>
            </a:r>
          </a:p>
        </p:txBody>
      </p:sp>
      <p:sp>
        <p:nvSpPr>
          <p:cNvPr id="90" name="CustomShape 2"/>
          <p:cNvSpPr txBox="1"/>
          <p:nvPr/>
        </p:nvSpPr>
        <p:spPr>
          <a:xfrm>
            <a:off x="595439" y="1536839"/>
            <a:ext cx="8306642" cy="45117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spcBef>
                <a:spcPts val="300"/>
              </a:spcBef>
              <a:defRPr spc="-1">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p>
          <a:p>
            <a:pPr marL="548640" indent="-342358">
              <a:spcBef>
                <a:spcPts val="600"/>
              </a:spcBef>
              <a:buClr>
                <a:srgbClr val="000000"/>
              </a:buClr>
              <a:buSzPct val="100000"/>
              <a:buAutoNum type="arabicPeriod"/>
              <a:defRPr spc="-1">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Initial Infrastructure Connection Steering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Customer Support and Troubleshooting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Arrival detection in a home environment, or other trusted environment</a:t>
            </a:r>
          </a:p>
          <a:p>
            <a:pPr marL="565560" lvl="1" indent="-179279">
              <a:spcBef>
                <a:spcPts val="300"/>
              </a:spcBef>
              <a:buClr>
                <a:srgbClr val="000000"/>
              </a:buClr>
              <a:buSzPct val="100000"/>
              <a:buFont typeface="Verdana"/>
              <a:buChar char="−"/>
              <a:defRPr sz="1600" spc="-1">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p>
          <a:p>
            <a:pPr marL="548640" indent="-342358">
              <a:spcBef>
                <a:spcPts val="600"/>
              </a:spcBef>
              <a:buClr>
                <a:srgbClr val="000000"/>
              </a:buClr>
              <a:buSzPct val="100000"/>
              <a:buAutoNum type="arabicPeriod" startAt="2"/>
              <a:defRPr spc="-1">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Scope and Goals</a:t>
            </a:r>
          </a:p>
        </p:txBody>
      </p:sp>
      <p:sp>
        <p:nvSpPr>
          <p:cNvPr id="93" name="CustomShape 2"/>
          <p:cNvSpPr txBox="1"/>
          <p:nvPr/>
        </p:nvSpPr>
        <p:spPr>
          <a:xfrm>
            <a:off x="495359" y="1523880"/>
            <a:ext cx="8152559" cy="23292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spcBef>
                <a:spcPts val="400"/>
              </a:spcBef>
              <a:defRPr sz="2400" b="1" spc="-1">
                <a:latin typeface="Times New Roman"/>
                <a:ea typeface="Times New Roman"/>
                <a:cs typeface="Times New Roman"/>
                <a:sym typeface="Times New Roman"/>
              </a:defRPr>
            </a:pPr>
            <a:r>
              <a:t>RCM SG was approved with a deadline for PAR/CSD development of July 2020</a:t>
            </a:r>
          </a:p>
          <a:p>
            <a:pPr marL="343079" indent="-342358">
              <a:spcBef>
                <a:spcPts val="400"/>
              </a:spcBef>
              <a:buClr>
                <a:srgbClr val="000000"/>
              </a:buClr>
              <a:buSzPct val="100000"/>
              <a:buFont typeface="Symbol"/>
              <a:buChar char="·"/>
              <a:defRPr sz="2000" spc="-1">
                <a:latin typeface="Times New Roman"/>
                <a:ea typeface="Times New Roman"/>
                <a:cs typeface="Times New Roman"/>
                <a:sym typeface="Times New Roman"/>
              </a:defRPr>
            </a:pPr>
            <a:r>
              <a:t>The ad hoc recommends the formation of a study group to develop 2 project proposals: 1) to address environments where non-AP STAs use random/changing MAC addresses; and 2) to improve the privacy of 802.11 users.</a:t>
            </a:r>
          </a:p>
          <a:p>
            <a:pPr marL="343079" indent="-342358">
              <a:spcBef>
                <a:spcPts val="400"/>
              </a:spcBef>
              <a:buClr>
                <a:srgbClr val="000000"/>
              </a:buClr>
              <a:buSzPct val="100000"/>
              <a:buFont typeface="Symbol"/>
              <a:buChar char="·"/>
              <a:defRPr sz="2000" spc="-1">
                <a:latin typeface="Times New Roman"/>
                <a:ea typeface="Times New Roman"/>
                <a:cs typeface="Times New Roman"/>
                <a:sym typeface="Times New Roman"/>
              </a:defRPr>
            </a:pPr>
            <a:r>
              <a:t>The intention is to work on both projects in a single 802.11 task group.</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Background documents</a:t>
            </a:r>
          </a:p>
        </p:txBody>
      </p:sp>
      <p:sp>
        <p:nvSpPr>
          <p:cNvPr id="99" name="CustomShape 2"/>
          <p:cNvSpPr txBox="1"/>
          <p:nvPr/>
        </p:nvSpPr>
        <p:spPr>
          <a:xfrm>
            <a:off x="685800" y="1981079"/>
            <a:ext cx="7771680" cy="38559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RCM ad hoc output: </a:t>
            </a:r>
            <a:r>
              <a:rPr b="0" u="sng" spc="-100">
                <a:solidFill>
                  <a:srgbClr val="0000FF"/>
                </a:solidFill>
                <a:uFill>
                  <a:solidFill>
                    <a:srgbClr val="0000FF"/>
                  </a:solidFill>
                </a:uFill>
                <a:hlinkClick r:id="rId2"/>
              </a:rPr>
              <a:t>11-20/0192r2</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RCM TIG report: </a:t>
            </a:r>
            <a:r>
              <a:rPr b="0" u="sng">
                <a:solidFill>
                  <a:srgbClr val="0000FF"/>
                </a:solidFill>
                <a:uFill>
                  <a:solidFill>
                    <a:srgbClr val="0000FF"/>
                  </a:solidFill>
                </a:uFill>
                <a:hlinkClick r:id="rId3"/>
              </a:rPr>
              <a:t>11-19/1442r9</a:t>
            </a:r>
            <a:r>
              <a:rPr b="0"/>
              <a:t> </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WBA Liaison on MAC randomization impacts:</a:t>
            </a:r>
          </a:p>
          <a:p>
            <a:pPr marL="698400" lvl="1" indent="-267838">
              <a:spcBef>
                <a:spcPts val="400"/>
              </a:spcBef>
              <a:buClr>
                <a:srgbClr val="000000"/>
              </a:buClr>
              <a:buSzPct val="100000"/>
              <a:buFont typeface="Symbol"/>
              <a:buChar char="-"/>
              <a:defRPr sz="1600" spc="-1">
                <a:latin typeface="Times New Roman"/>
                <a:ea typeface="Times New Roman"/>
                <a:cs typeface="Times New Roman"/>
                <a:sym typeface="Times New Roman"/>
              </a:defRPr>
            </a:pPr>
            <a:r>
              <a:t>Liaison from WBA: </a:t>
            </a:r>
            <a:r>
              <a:rPr u="sng">
                <a:solidFill>
                  <a:srgbClr val="0000FF"/>
                </a:solidFill>
                <a:uFill>
                  <a:solidFill>
                    <a:srgbClr val="0000FF"/>
                  </a:solidFill>
                </a:uFill>
                <a:hlinkClick r:id="rId4"/>
              </a:rPr>
              <a:t>11-18/1579r1</a:t>
            </a:r>
            <a:r>
              <a:t> </a:t>
            </a:r>
          </a:p>
          <a:p>
            <a:pPr marL="698400" lvl="1" indent="-267838">
              <a:spcBef>
                <a:spcPts val="400"/>
              </a:spcBef>
              <a:buClr>
                <a:srgbClr val="000000"/>
              </a:buClr>
              <a:buSzPct val="100000"/>
              <a:buFont typeface="Symbol"/>
              <a:buChar char="-"/>
              <a:defRPr sz="1600" spc="-1">
                <a:latin typeface="Times New Roman"/>
                <a:ea typeface="Times New Roman"/>
                <a:cs typeface="Times New Roman"/>
                <a:sym typeface="Times New Roman"/>
              </a:defRPr>
            </a:pPr>
            <a:r>
              <a:t>Response from 802.11 (drafted in ARC): </a:t>
            </a:r>
            <a:r>
              <a:rPr u="sng">
                <a:solidFill>
                  <a:srgbClr val="0000FF"/>
                </a:solidFill>
                <a:uFill>
                  <a:solidFill>
                    <a:srgbClr val="0000FF"/>
                  </a:solidFill>
                </a:uFill>
                <a:hlinkClick r:id="rId5"/>
              </a:rPr>
              <a:t>11-18/1988r2</a:t>
            </a:r>
            <a:r>
              <a:t> </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Other inputs to RCM TIG:</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6"/>
              </a:rPr>
              <a:t>11-19-0588-02-0rcm-summary-of-discussions-on-randomized-and-changing-mac-addresses-2014-2019.odt</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6"/>
              </a:rPr>
              <a:t>11-19-0851-00-0rcm-p802-1cq-mac-address-assignment-requirements.pptx</a:t>
            </a:r>
            <a:r>
              <a:rPr u="none">
                <a:solidFill>
                  <a:srgbClr val="000000"/>
                </a:solidFill>
                <a:uFillTx/>
              </a:rPr>
              <a:t> </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7"/>
              </a:rPr>
              <a:t>11-19-0884-00-0rcm-temporary-addresses.pptx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8"/>
              </a:rPr>
              <a:t>11-19-1027-01-0rcm-do-not-fear-random-macs.pptx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9"/>
              </a:rPr>
              <a:t>11-19-1313-02-0rcm-pitfalls-with-address-randomization.pptx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10"/>
              </a:rPr>
              <a:t>11-19-1314-02-0rcm-privacy-protection-in-wi-fi-analytics-systems.pptx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11"/>
              </a:rPr>
              <a:t>11-19-1320-00-0rcm-assignment-of-temporary-addresses.pptx</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Motion #1 - Approve Minutes"/>
          <p:cNvSpPr txBox="1">
            <a:spLocks noGrp="1"/>
          </p:cNvSpPr>
          <p:nvPr>
            <p:ph type="title"/>
          </p:nvPr>
        </p:nvSpPr>
        <p:spPr>
          <a:xfrm>
            <a:off x="685800" y="685799"/>
            <a:ext cx="7771680" cy="1065963"/>
          </a:xfrm>
          <a:prstGeom prst="rect">
            <a:avLst/>
          </a:prstGeom>
        </p:spPr>
        <p:txBody>
          <a:bodyPr/>
          <a:lstStyle>
            <a:lvl1pPr>
              <a:defRPr spc="-100"/>
            </a:lvl1pPr>
          </a:lstStyle>
          <a:p>
            <a:r>
              <a:rPr dirty="0"/>
              <a:t>Motion #1 - </a:t>
            </a:r>
            <a:r>
              <a:rPr lang="en-US" dirty="0"/>
              <a:t>TBD</a:t>
            </a:r>
            <a:endParaRPr dirty="0"/>
          </a:p>
        </p:txBody>
      </p:sp>
      <p:sp>
        <p:nvSpPr>
          <p:cNvPr id="102" name="Approve RCM SG minutes of teleconferences from April of 2020 to today:…"/>
          <p:cNvSpPr txBox="1">
            <a:spLocks noGrp="1"/>
          </p:cNvSpPr>
          <p:nvPr>
            <p:ph type="body" idx="1"/>
          </p:nvPr>
        </p:nvSpPr>
        <p:spPr>
          <a:xfrm>
            <a:off x="685800" y="1981080"/>
            <a:ext cx="7771680" cy="4114080"/>
          </a:xfrm>
          <a:prstGeom prst="rect">
            <a:avLst/>
          </a:prstGeom>
        </p:spPr>
        <p:txBody>
          <a:bodyPr/>
          <a:lstStyle/>
          <a:p>
            <a:pPr marL="647999" lvl="2" indent="-215999">
              <a:lnSpc>
                <a:spcPct val="81000"/>
              </a:lnSpc>
              <a:spcBef>
                <a:spcPts val="200"/>
              </a:spcBef>
              <a:buClr>
                <a:srgbClr val="000000"/>
              </a:buClr>
              <a:buSzPct val="45000"/>
              <a:buChar char="●"/>
              <a:defRPr sz="1700" b="1" spc="-1">
                <a:latin typeface="Times New Roman"/>
                <a:ea typeface="Times New Roman"/>
                <a:cs typeface="Times New Roman"/>
                <a:sym typeface="Times New Roman"/>
              </a:defRPr>
            </a:pPr>
            <a:endParaRPr dirty="0"/>
          </a:p>
          <a:p>
            <a:pPr marL="457200"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dirty="0"/>
              <a:t>TBD</a:t>
            </a:r>
            <a:endParaRPr dirty="0"/>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endParaRPr dirty="0"/>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endParaRPr dirty="0"/>
          </a:p>
          <a:p>
            <a:pPr>
              <a:lnSpc>
                <a:spcPct val="81000"/>
              </a:lnSpc>
              <a:spcBef>
                <a:spcPts val="200"/>
              </a:spcBef>
              <a:defRPr sz="1500" b="1" spc="-1">
                <a:latin typeface="Times New Roman"/>
                <a:ea typeface="Times New Roman"/>
                <a:cs typeface="Times New Roman"/>
                <a:sym typeface="Times New Roman"/>
              </a:defRPr>
            </a:pPr>
            <a:endParaRPr spc="-1" dirty="0"/>
          </a:p>
          <a:p>
            <a:pPr>
              <a:lnSpc>
                <a:spcPct val="81000"/>
              </a:lnSpc>
              <a:spcBef>
                <a:spcPts val="200"/>
              </a:spcBef>
              <a:defRPr sz="1500" b="1" spc="-100">
                <a:latin typeface="Times New Roman"/>
                <a:ea typeface="Times New Roman"/>
                <a:cs typeface="Times New Roman"/>
                <a:sym typeface="Times New Roman"/>
              </a:defRPr>
            </a:pPr>
            <a:r>
              <a:rPr dirty="0"/>
              <a:t>Moved: </a:t>
            </a:r>
            <a:endParaRPr spc="-1" dirty="0"/>
          </a:p>
          <a:p>
            <a:pPr>
              <a:lnSpc>
                <a:spcPct val="81000"/>
              </a:lnSpc>
              <a:spcBef>
                <a:spcPts val="200"/>
              </a:spcBef>
              <a:defRPr sz="1500" b="1" spc="-100">
                <a:latin typeface="Times New Roman"/>
                <a:ea typeface="Times New Roman"/>
                <a:cs typeface="Times New Roman"/>
                <a:sym typeface="Times New Roman"/>
              </a:defRPr>
            </a:pPr>
            <a:r>
              <a:rPr dirty="0"/>
              <a:t>Seconded:</a:t>
            </a:r>
            <a:endParaRPr spc="-1" dirty="0"/>
          </a:p>
          <a:p>
            <a:pPr>
              <a:lnSpc>
                <a:spcPct val="81000"/>
              </a:lnSpc>
              <a:spcBef>
                <a:spcPts val="200"/>
              </a:spcBef>
              <a:defRPr sz="1500" b="1" spc="-100">
                <a:latin typeface="Times New Roman"/>
                <a:ea typeface="Times New Roman"/>
                <a:cs typeface="Times New Roman"/>
                <a:sym typeface="Times New Roman"/>
              </a:defRPr>
            </a:pPr>
            <a:r>
              <a:t>Result:</a:t>
            </a:r>
            <a:endParaRP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dirty="0"/>
              <a:t> RCM SG, </a:t>
            </a:r>
            <a:r>
              <a:rPr lang="en-US" dirty="0"/>
              <a:t>Interim, January</a:t>
            </a:r>
            <a:r>
              <a:rPr dirty="0"/>
              <a:t> 202</a:t>
            </a:r>
            <a:r>
              <a:rPr lang="en-US" dirty="0"/>
              <a:t>1</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1857712"/>
            <a:ext cx="7771680" cy="125869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t>IEEE 802.11  </a:t>
            </a:r>
            <a:br/>
            <a:r>
              <a:t>Random and Changing MAC Addresses Study Group</a:t>
            </a:r>
          </a:p>
        </p:txBody>
      </p:sp>
      <p:sp>
        <p:nvSpPr>
          <p:cNvPr id="62" name="CustomShape 2"/>
          <p:cNvSpPr txBox="1"/>
          <p:nvPr/>
        </p:nvSpPr>
        <p:spPr>
          <a:xfrm>
            <a:off x="1371598" y="3581279"/>
            <a:ext cx="6400084" cy="166271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January </a:t>
            </a:r>
            <a:r>
              <a:rPr dirty="0"/>
              <a:t>202</a:t>
            </a:r>
            <a:r>
              <a:rPr lang="en-US" dirty="0"/>
              <a:t>1</a:t>
            </a:r>
            <a:r>
              <a:rPr dirty="0"/>
              <a:t> </a:t>
            </a:r>
            <a:r>
              <a:rPr lang="en-US" dirty="0"/>
              <a:t>Interim</a:t>
            </a:r>
            <a:endParaRPr dirty="0"/>
          </a:p>
          <a:p>
            <a:pPr algn="ctr">
              <a:spcBef>
                <a:spcPts val="400"/>
              </a:spcBef>
              <a:defRPr sz="2400" spc="-1">
                <a:latin typeface="Arial"/>
                <a:ea typeface="Arial"/>
                <a:cs typeface="Arial"/>
                <a:sym typeface="Arial"/>
              </a:defRPr>
            </a:pPr>
            <a:endParaRPr dirty="0"/>
          </a:p>
          <a:p>
            <a:pPr algn="ctr">
              <a:spcBef>
                <a:spcPts val="400"/>
              </a:spcBef>
              <a:defRPr sz="2000" b="1" spc="-1">
                <a:latin typeface="Times New Roman"/>
                <a:ea typeface="Times New Roman"/>
                <a:cs typeface="Times New Roman"/>
                <a:sym typeface="Times New Roman"/>
              </a:defRPr>
            </a:pPr>
            <a:r>
              <a:rPr dirty="0"/>
              <a:t>Chair: Carol Ansley (self)</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Tuesday</a:t>
            </a:r>
            <a:r>
              <a:rPr dirty="0"/>
              <a:t>, </a:t>
            </a:r>
            <a:r>
              <a:rPr lang="en-US" dirty="0"/>
              <a:t>January</a:t>
            </a:r>
            <a:r>
              <a:rPr dirty="0"/>
              <a:t> </a:t>
            </a:r>
            <a:r>
              <a:rPr lang="en-US" dirty="0"/>
              <a:t>12</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Call for Secretary</a:t>
            </a:r>
          </a:p>
        </p:txBody>
      </p:sp>
      <p:sp>
        <p:nvSpPr>
          <p:cNvPr id="67" name="CustomShape 2"/>
          <p:cNvSpPr txBox="1"/>
          <p:nvPr/>
        </p:nvSpPr>
        <p:spPr>
          <a:xfrm>
            <a:off x="685800" y="1981080"/>
            <a:ext cx="7771680" cy="103177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Volunteers?</a:t>
            </a:r>
            <a:endParaRPr lang="en-US" dirty="0"/>
          </a:p>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Graham Smith volunteered</a:t>
            </a:r>
            <a:endParaRPr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66671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Sign in for attendance tracking in minutes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CustomShape 1"/>
          <p:cNvSpPr txBox="1"/>
          <p:nvPr/>
        </p:nvSpPr>
        <p:spPr>
          <a:xfrm>
            <a:off x="380880" y="869881"/>
            <a:ext cx="84574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u="sng" spc="-1">
                <a:latin typeface="Times New Roman"/>
                <a:ea typeface="Times New Roman"/>
                <a:cs typeface="Times New Roman"/>
                <a:sym typeface="Times New Roman"/>
              </a:defRPr>
            </a:lvl1pPr>
          </a:lstStyle>
          <a:p>
            <a:r>
              <a:t>Other Guidelines for IEEE WG Meetings</a:t>
            </a:r>
          </a:p>
        </p:txBody>
      </p:sp>
      <p:sp>
        <p:nvSpPr>
          <p:cNvPr id="76" name="CustomShape 2"/>
          <p:cNvSpPr txBox="1"/>
          <p:nvPr/>
        </p:nvSpPr>
        <p:spPr>
          <a:xfrm>
            <a:off x="579240" y="1676519"/>
            <a:ext cx="8137439" cy="38251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lnSpc>
                <a:spcPct val="80000"/>
              </a:lnSpc>
              <a:spcBef>
                <a:spcPts val="400"/>
              </a:spcBef>
              <a:defRPr spc="-1">
                <a:latin typeface="Arial"/>
                <a:ea typeface="Arial"/>
                <a:cs typeface="Arial"/>
                <a:sym typeface="Arial"/>
              </a:defRPr>
            </a:pPr>
            <a:endParaRPr/>
          </a:p>
          <a:p>
            <a:pPr marL="230039" indent="-229318">
              <a:lnSpc>
                <a:spcPct val="80000"/>
              </a:lnSpc>
              <a:spcBef>
                <a:spcPts val="700"/>
              </a:spcBef>
              <a:buClr>
                <a:srgbClr val="000099"/>
              </a:buClr>
              <a:buSzPct val="50000"/>
              <a:buFont typeface="Arial"/>
              <a:buChar char="•"/>
              <a:defRPr b="1" spc="-1">
                <a:solidFill>
                  <a:srgbClr val="000099"/>
                </a:solidFill>
                <a:latin typeface="Arial"/>
                <a:ea typeface="Arial"/>
                <a:cs typeface="Arial"/>
                <a:sym typeface="Arial"/>
              </a:defRPr>
            </a:pPr>
            <a:r>
              <a:t>All IEEE-SA standards meetings shall be conducted in compliance with all applicable laws, including antitrust and competition laws. </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the interpretation, validity, or essentiality of patents/patent claims. </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specific license rates, terms, or conditions.</a:t>
            </a:r>
          </a:p>
          <a:p>
            <a:pPr marL="1143000" lvl="2" indent="-227879">
              <a:lnSpc>
                <a:spcPct val="80000"/>
              </a:lnSpc>
              <a:spcBef>
                <a:spcPts val="600"/>
              </a:spcBef>
              <a:buClr>
                <a:srgbClr val="000099"/>
              </a:buClr>
              <a:buSzPct val="50000"/>
              <a:buFont typeface="Symbol"/>
              <a:buChar char="·"/>
              <a:defRPr sz="1400" spc="-1">
                <a:solidFill>
                  <a:srgbClr val="000099"/>
                </a:solidFill>
                <a:latin typeface="Arial"/>
                <a:ea typeface="Arial"/>
                <a:cs typeface="Arial"/>
                <a:sym typeface="Arial"/>
              </a:defRPr>
            </a:pPr>
            <a:r>
              <a:t>Relative costs, including licensing costs of essential patent claims, of different technical approaches may be discussed in standards development meetings. </a:t>
            </a:r>
          </a:p>
          <a:p>
            <a:pPr marL="1600200" lvl="3" indent="-227879">
              <a:lnSpc>
                <a:spcPct val="80000"/>
              </a:lnSpc>
              <a:spcBef>
                <a:spcPts val="600"/>
              </a:spcBef>
              <a:buClr>
                <a:srgbClr val="000099"/>
              </a:buClr>
              <a:buSzPct val="50000"/>
              <a:buFont typeface="Arial"/>
              <a:buChar char="•"/>
              <a:defRPr sz="1400" spc="-1">
                <a:solidFill>
                  <a:srgbClr val="000099"/>
                </a:solidFill>
                <a:latin typeface="Arial"/>
                <a:ea typeface="Arial"/>
                <a:cs typeface="Arial"/>
                <a:sym typeface="Arial"/>
              </a:defRPr>
            </a:pPr>
            <a:r>
              <a:t>Technical considerations remain primary focus</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or engage in the fixing of product prices, allocation of customers, or division of sales markets.</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the status or substance of ongoing or threatened litigation.</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be silent if inappropriate topics are discussed … do formally object.</a:t>
            </a:r>
          </a:p>
          <a:p>
            <a:pPr marL="227880" indent="-227160" algn="ctr">
              <a:lnSpc>
                <a:spcPct val="80000"/>
              </a:lnSpc>
              <a:spcBef>
                <a:spcPts val="200"/>
              </a:spcBef>
              <a:defRPr sz="1000" b="1" spc="-1">
                <a:solidFill>
                  <a:srgbClr val="000099"/>
                </a:solidFill>
                <a:latin typeface="Arial"/>
                <a:ea typeface="Arial"/>
                <a:cs typeface="Arial"/>
                <a:sym typeface="Arial"/>
              </a:defRPr>
            </a:pPr>
            <a:r>
              <a:t>---------------------------------------------------------------   </a:t>
            </a:r>
          </a:p>
          <a:p>
            <a:pPr marL="227880" indent="-227160" algn="ctr">
              <a:lnSpc>
                <a:spcPct val="80000"/>
              </a:lnSpc>
              <a:spcBef>
                <a:spcPts val="200"/>
              </a:spcBef>
              <a:defRPr sz="1200" b="1" spc="-1">
                <a:solidFill>
                  <a:srgbClr val="000099"/>
                </a:solidFill>
                <a:latin typeface="Arial"/>
                <a:ea typeface="Arial"/>
                <a:cs typeface="Arial"/>
                <a:sym typeface="Aria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Study group operating rules</a:t>
            </a:r>
          </a:p>
        </p:txBody>
      </p:sp>
      <p:sp>
        <p:nvSpPr>
          <p:cNvPr id="79" name="CustomShape 2"/>
          <p:cNvSpPr txBox="1"/>
          <p:nvPr/>
        </p:nvSpPr>
        <p:spPr>
          <a:xfrm>
            <a:off x="685800" y="1981080"/>
            <a:ext cx="7771680" cy="146266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Will follow operating manual for study groups</a:t>
            </a:r>
          </a:p>
          <a:p>
            <a:pPr marL="800279"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Purpose: to create PAR/CSD as authorized by 802 EC for study group</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1250</TotalTime>
  <Words>1213</Words>
  <Application>Microsoft Macintosh PowerPoint</Application>
  <PresentationFormat>On-screen Show (4:3)</PresentationFormat>
  <Paragraphs>140</Paragraphs>
  <Slides>16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Intel Clear</vt:lpstr>
      <vt:lpstr>Arial</vt:lpstr>
      <vt:lpstr>Helvetica</vt:lpstr>
      <vt:lpstr>Helvetica Neue</vt:lpstr>
      <vt:lpstr>Symbol</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Motion #1 - TBD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15</cp:revision>
  <dcterms:modified xsi:type="dcterms:W3CDTF">2021-01-13T14:01:03Z</dcterms:modified>
</cp:coreProperties>
</file>