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 id="269" r:id="rId14"/>
    <p:sldId id="271" r:id="rId15"/>
    <p:sldId id="272" r:id="rId16"/>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66"/>
    <p:restoredTop sz="94780"/>
  </p:normalViewPr>
  <p:slideViewPr>
    <p:cSldViewPr snapToGrid="0" snapToObjects="1">
      <p:cViewPr varScale="1">
        <p:scale>
          <a:sx n="139" d="100"/>
          <a:sy n="139" d="100"/>
        </p:scale>
        <p:origin x="1608"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p:nvPr>
        </p:nvSpPr>
        <p:spPr>
          <a:prstGeom prst="rect">
            <a:avLst/>
          </a:prstGeom>
        </p:spPr>
        <p:txBody>
          <a:bodyPr anchor="t"/>
          <a:lstStyle/>
          <a:p>
            <a:r>
              <a:t>Body Level One</a:t>
            </a:r>
          </a:p>
          <a:p>
            <a:pPr lvl="1"/>
            <a:r>
              <a:t>Body Level Two</a:t>
            </a:r>
          </a:p>
          <a:p>
            <a:pPr lvl="2"/>
            <a:r>
              <a:t>Body Level Three</a:t>
            </a:r>
          </a:p>
          <a:p>
            <a:pPr lvl="3"/>
            <a:r>
              <a:t>Body Level Four</a:t>
            </a:r>
          </a:p>
          <a:p>
            <a:pPr lvl="4"/>
            <a:r>
              <a:t>Body Level Five</a:t>
            </a:r>
          </a:p>
        </p:txBody>
      </p:sp>
      <p:sp>
        <p:nvSpPr>
          <p:cNvPr id="3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338572"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January </a:t>
            </a:r>
            <a:r>
              <a:rPr dirty="0"/>
              <a:t>202</a:t>
            </a:r>
            <a:r>
              <a:rPr lang="en-US" dirty="0"/>
              <a:t>1</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p:nvSpPr>
        <p:spPr>
          <a:xfrm>
            <a:off x="5378795" y="33176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802.11-20/</a:t>
            </a:r>
            <a:r>
              <a:rPr lang="en-US" dirty="0"/>
              <a:t>1629</a:t>
            </a:r>
            <a:r>
              <a:rPr dirty="0"/>
              <a:t>r</a:t>
            </a:r>
            <a:r>
              <a:rPr lang="en-US" dirty="0"/>
              <a:t>1</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6576027" y="6476332"/>
            <a:ext cx="1785334"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t>Carol Ansley,  self-employed</a:t>
            </a:r>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Body Level One</a:t>
            </a:r>
          </a:p>
          <a:p>
            <a:pPr lvl="1"/>
            <a:r>
              <a:t>Body Level Two</a:t>
            </a:r>
          </a:p>
          <a:p>
            <a:pPr lvl="2"/>
            <a:r>
              <a:t>Body Level Three</a:t>
            </a:r>
          </a:p>
          <a:p>
            <a:pPr lvl="3"/>
            <a:r>
              <a:t>Body Level Four</a:t>
            </a:r>
          </a:p>
          <a:p>
            <a:pPr lvl="4"/>
            <a:r>
              <a:t>Body Level Five</a:t>
            </a:r>
          </a:p>
        </p:txBody>
      </p:sp>
      <p:sp>
        <p:nvSpPr>
          <p:cNvPr id="10" name="Slide Number"/>
          <p:cNvSpPr txBox="1">
            <a:spLocks noGrp="1"/>
          </p:cNvSpPr>
          <p:nvPr>
            <p:ph type="sldNum" sz="quarter" idx="2"/>
          </p:nvPr>
        </p:nvSpPr>
        <p:spPr>
          <a:xfrm>
            <a:off x="6553200" y="6076950"/>
            <a:ext cx="266973" cy="279401"/>
          </a:xfrm>
          <a:prstGeom prst="rect">
            <a:avLst/>
          </a:prstGeom>
          <a:ln w="12700">
            <a:miter lim="400000"/>
          </a:ln>
        </p:spPr>
        <p:txBody>
          <a:bodyPr wrap="none" lIns="0" tIns="0" rIns="0" bIns="0" anchor="b">
            <a:spAutoFit/>
          </a:body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1/dcn/19/11-19-1027-01-0rcm-do-not-fear-random-macs.pptx" TargetMode="External"/><Relationship Id="rId3" Type="http://schemas.openxmlformats.org/officeDocument/2006/relationships/hyperlink" Target="https://mentor.ieee.org/802.11/dcn/19/11-19-1442-09-0rcm-rcm-tig-draft-report-outline.odt" TargetMode="External"/><Relationship Id="rId7" Type="http://schemas.openxmlformats.org/officeDocument/2006/relationships/hyperlink" Target="https://mentor.ieee.org/802.11/dcn/19/11-19-0884-00-0rcm-temporary-addresses.pptx" TargetMode="External"/><Relationship Id="rId2" Type="http://schemas.openxmlformats.org/officeDocument/2006/relationships/hyperlink" Target="https://mentor.ieee.org/802.11/dcn/20/11-20-0192-02-0rcm-random-and-changing-mac-addresses-study-group-creation.pptx" TargetMode="External"/><Relationship Id="rId1" Type="http://schemas.openxmlformats.org/officeDocument/2006/relationships/slideLayout" Target="../slideLayouts/slideLayout3.xml"/><Relationship Id="rId6" Type="http://schemas.openxmlformats.org/officeDocument/2006/relationships/hyperlink" Target="https://mentor.ieee.org/802.11/dcn/19/11-19-0851-00-0rcm-p802-1cq-mac-address-assignment-requirements.pptx" TargetMode="External"/><Relationship Id="rId11" Type="http://schemas.openxmlformats.org/officeDocument/2006/relationships/hyperlink" Target="https://mentor.ieee.org/802.11/dcn/19/11-19-1320-00-0rcm-assignment-of-temporary-addresses.pptx" TargetMode="External"/><Relationship Id="rId5" Type="http://schemas.openxmlformats.org/officeDocument/2006/relationships/hyperlink" Target="https://mentor.ieee.org/802.11/dcn/18/11-18-1988-02-0arc-proposed-response-to-liaison-from-wba-on-mac-address-randomization-impcats.docx" TargetMode="External"/><Relationship Id="rId10" Type="http://schemas.openxmlformats.org/officeDocument/2006/relationships/hyperlink" Target="https://mentor.ieee.org/802.11/dcn/19/11-19-1314-02-0rcm-privacy-protection-in-wi-fi-analytics-systems.pptx" TargetMode="External"/><Relationship Id="rId4" Type="http://schemas.openxmlformats.org/officeDocument/2006/relationships/hyperlink" Target="https://mentor.ieee.org/802.11/dcn/18/11-18-1579-01-0000-2018-09-liaison-from-wba-re-mac-randomization-impacts.docx" TargetMode="External"/><Relationship Id="rId9" Type="http://schemas.openxmlformats.org/officeDocument/2006/relationships/hyperlink" Target="https://mentor.ieee.org/802.11/dcn/19/11-19-1313-02-0rcm-pitfalls-with-address-randomization.pptx"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25848"/>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dirty="0"/>
              <a:t>RCM-SG-Agenda-</a:t>
            </a:r>
            <a:r>
              <a:rPr lang="en-US" dirty="0"/>
              <a:t>January-2021</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2020-</a:t>
            </a:r>
            <a:r>
              <a:rPr lang="en-US" b="0" dirty="0"/>
              <a:t>12</a:t>
            </a:r>
            <a:r>
              <a:rPr b="0" dirty="0"/>
              <a:t>-</a:t>
            </a:r>
            <a:r>
              <a:rPr lang="en-US" b="0" dirty="0"/>
              <a:t> 07</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nvGraphicFramePr>
        <p:xfrm>
          <a:off x="725400" y="2500558"/>
          <a:ext cx="7387920" cy="289584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Mark Hamilton</a:t>
                      </a:r>
                    </a:p>
                  </a:txBody>
                  <a:tcPr marL="0" marR="0" marT="0" marB="0" horzOverflow="overflow">
                    <a:lnL w="12240">
                      <a:solidFill>
                        <a:srgbClr val="000000"/>
                      </a:solidFill>
                    </a:lnL>
                    <a:lnR w="12240">
                      <a:solidFill>
                        <a:srgbClr val="000000"/>
                      </a:solidFill>
                    </a:lnR>
                    <a:lnT w="38160">
                      <a:solidFill>
                        <a:srgbClr val="000000"/>
                      </a:solidFill>
                    </a:lnT>
                    <a:lnB w="12240">
                      <a:solidFill>
                        <a:srgbClr val="000000"/>
                      </a:solidFill>
                    </a:lnB>
                    <a:noFill/>
                  </a:tcPr>
                </a:tc>
                <a:tc>
                  <a:txBody>
                    <a:bodyPr/>
                    <a:lstStyle/>
                    <a:p>
                      <a:r>
                        <a:rPr sz="1400" spc="-1">
                          <a:latin typeface="Times New Roman"/>
                          <a:ea typeface="Times New Roman"/>
                          <a:cs typeface="Times New Roman"/>
                          <a:sym typeface="Times New Roman"/>
                        </a:rPr>
                        <a:t>Ruckus/CommScope</a:t>
                      </a:r>
                    </a:p>
                  </a:txBody>
                  <a:tcPr marL="0" marR="0" marT="0" marB="0" horzOverflow="overflow">
                    <a:lnL w="12240">
                      <a:solidFill>
                        <a:srgbClr val="000000"/>
                      </a:solidFill>
                    </a:lnL>
                    <a:lnR w="12240">
                      <a:solidFill>
                        <a:srgbClr val="000000"/>
                      </a:solidFill>
                    </a:lnR>
                    <a:lnT w="38160">
                      <a:solidFill>
                        <a:srgbClr val="000000"/>
                      </a:solidFill>
                    </a:lnT>
                    <a:lnB w="12240">
                      <a:solidFill>
                        <a:srgbClr val="000000"/>
                      </a:solidFill>
                    </a:lnB>
                    <a:noFill/>
                  </a:tcPr>
                </a:tc>
                <a:tc>
                  <a:txBody>
                    <a:bodyPr/>
                    <a:lstStyle/>
                    <a:p>
                      <a:r>
                        <a:rPr sz="1400" spc="-1">
                          <a:latin typeface="Times New Roman"/>
                          <a:ea typeface="Times New Roman"/>
                          <a:cs typeface="Times New Roman"/>
                          <a:sym typeface="Times New Roman"/>
                        </a:rPr>
                        <a:t>350 W. Java Dr. Sunnyvale, CA 94089</a:t>
                      </a:r>
                    </a:p>
                  </a:txBody>
                  <a:tcPr marL="0" marR="0" marT="0" marB="0" horzOverflow="overflow">
                    <a:lnL w="12240">
                      <a:solidFill>
                        <a:srgbClr val="000000"/>
                      </a:solidFill>
                    </a:lnL>
                    <a:lnR w="12240">
                      <a:solidFill>
                        <a:srgbClr val="000000"/>
                      </a:solidFill>
                    </a:lnR>
                    <a:lnT w="38160">
                      <a:solidFill>
                        <a:srgbClr val="000000"/>
                      </a:solidFill>
                    </a:lnT>
                    <a:lnB w="12240">
                      <a:solidFill>
                        <a:srgbClr val="000000"/>
                      </a:solidFill>
                    </a:lnB>
                    <a:noFill/>
                  </a:tcPr>
                </a:tc>
                <a:tc>
                  <a:txBody>
                    <a:bodyPr/>
                    <a:lstStyle/>
                    <a:p>
                      <a:r>
                        <a:rPr sz="1400" spc="-1">
                          <a:latin typeface="Times New Roman"/>
                          <a:ea typeface="Times New Roman"/>
                          <a:cs typeface="Times New Roman"/>
                          <a:sym typeface="Times New Roman"/>
                        </a:rPr>
                        <a:t>+1-303-818-8474</a:t>
                      </a:r>
                    </a:p>
                  </a:txBody>
                  <a:tcPr marL="0" marR="0" marT="0" marB="0" horzOverflow="overflow">
                    <a:lnL w="12240">
                      <a:solidFill>
                        <a:srgbClr val="000000"/>
                      </a:solidFill>
                    </a:lnL>
                    <a:lnR w="12240">
                      <a:solidFill>
                        <a:srgbClr val="000000"/>
                      </a:solidFill>
                    </a:lnR>
                    <a:lnT w="38160">
                      <a:solidFill>
                        <a:srgbClr val="000000"/>
                      </a:solidFill>
                    </a:lnT>
                    <a:lnB w="12240">
                      <a:solidFill>
                        <a:srgbClr val="000000"/>
                      </a:solidFill>
                    </a:lnB>
                    <a:noFill/>
                  </a:tcPr>
                </a:tc>
                <a:tc>
                  <a:txBody>
                    <a:bodyPr/>
                    <a:lstStyle/>
                    <a:p>
                      <a:r>
                        <a:rPr sz="1400" spc="-1">
                          <a:latin typeface="Times New Roman"/>
                          <a:ea typeface="Times New Roman"/>
                          <a:cs typeface="Times New Roman"/>
                          <a:sym typeface="Times New Roman"/>
                        </a:rPr>
                        <a:t>mark.hamilton2152@gmail.com</a:t>
                      </a:r>
                    </a:p>
                  </a:txBody>
                  <a:tcPr marL="0" marR="0" marT="0" marB="0" horzOverflow="overflow">
                    <a:lnL w="12240">
                      <a:solidFill>
                        <a:srgbClr val="000000"/>
                      </a:solidFill>
                    </a:lnL>
                    <a:lnR w="12240">
                      <a:solidFill>
                        <a:srgbClr val="000000"/>
                      </a:solidFill>
                    </a:lnR>
                    <a:lnT w="38160">
                      <a:solidFill>
                        <a:srgbClr val="000000"/>
                      </a:solidFill>
                    </a:lnT>
                    <a:lnB w="12240">
                      <a:solidFill>
                        <a:srgbClr val="000000"/>
                      </a:solidFill>
                    </a:lnB>
                    <a:noFill/>
                  </a:tcPr>
                </a:tc>
                <a:extLst>
                  <a:ext uri="{0D108BD9-81ED-4DB2-BD59-A6C34878D82A}">
                    <a16:rowId xmlns:a16="http://schemas.microsoft.com/office/drawing/2014/main" val="10001"/>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r>
                        <a:rPr sz="1400" spc="-1">
                          <a:latin typeface="Times New Roman"/>
                          <a:ea typeface="Times New Roman"/>
                          <a:cs typeface="Times New Roman"/>
                          <a:sym typeface="Times New Roman"/>
                        </a:rPr>
                        <a:t>self</a:t>
                      </a: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defRPr sz="1400" spc="-1">
                          <a:latin typeface="Times New Roman"/>
                          <a:ea typeface="Times New Roman"/>
                          <a:cs typeface="Times New Roman"/>
                          <a:sym typeface="Times New Roman"/>
                        </a:defRPr>
                      </a:pPr>
                      <a:r>
                        <a:t>195 E Meadows Ct.</a:t>
                      </a:r>
                    </a:p>
                    <a:p>
                      <a:pPr>
                        <a:defRPr sz="1400" spc="-1">
                          <a:latin typeface="Times New Roman"/>
                          <a:ea typeface="Times New Roman"/>
                          <a:cs typeface="Times New Roman"/>
                          <a:sym typeface="Times New Roman"/>
                        </a:defRPr>
                      </a:pPr>
                      <a:r>
                        <a:t>Johns Creek GA 30005</a:t>
                      </a: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a:hlinkClick r:id="rId2"/>
                        </a:rPr>
                        <a:t>carol@ansley.com</a:t>
                      </a: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CustomShape 1"/>
          <p:cNvSpPr txBox="1"/>
          <p:nvPr/>
        </p:nvSpPr>
        <p:spPr>
          <a:xfrm>
            <a:off x="685800" y="620929"/>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dirty="0"/>
              <a:t>RCM </a:t>
            </a:r>
            <a:r>
              <a:rPr lang="en-US" dirty="0"/>
              <a:t>SG</a:t>
            </a:r>
            <a:r>
              <a:rPr dirty="0"/>
              <a:t> Agenda – </a:t>
            </a:r>
            <a:r>
              <a:rPr lang="en-US" dirty="0"/>
              <a:t>January</a:t>
            </a:r>
            <a:r>
              <a:rPr dirty="0"/>
              <a:t> 2020</a:t>
            </a:r>
          </a:p>
        </p:txBody>
      </p:sp>
      <p:sp>
        <p:nvSpPr>
          <p:cNvPr id="82" name="CustomShape 2"/>
          <p:cNvSpPr txBox="1"/>
          <p:nvPr/>
        </p:nvSpPr>
        <p:spPr>
          <a:xfrm>
            <a:off x="342900" y="1198675"/>
            <a:ext cx="8457480" cy="45462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nSpc>
                <a:spcPct val="81000"/>
              </a:lnSpc>
              <a:spcBef>
                <a:spcPts val="200"/>
              </a:spcBef>
              <a:defRPr sz="2200" b="1" spc="-1">
                <a:latin typeface="Times New Roman"/>
                <a:ea typeface="Times New Roman"/>
                <a:cs typeface="Times New Roman"/>
                <a:sym typeface="Times New Roman"/>
              </a:defRPr>
            </a:pPr>
            <a:r>
              <a:rPr lang="en-US" dirty="0"/>
              <a:t>Tuesday January 12, 13:30EST</a:t>
            </a:r>
            <a:endParaRPr dirty="0"/>
          </a:p>
          <a:p>
            <a:pPr>
              <a:lnSpc>
                <a:spcPct val="81000"/>
              </a:lnSpc>
              <a:spcBef>
                <a:spcPts val="200"/>
              </a:spcBef>
              <a:defRPr sz="2200" spc="-1">
                <a:latin typeface="Arial"/>
                <a:ea typeface="Arial"/>
                <a:cs typeface="Arial"/>
                <a:sym typeface="Arial"/>
              </a:defRPr>
            </a:pPr>
            <a:endParaRPr dirty="0"/>
          </a:p>
          <a:p>
            <a:pPr marL="719">
              <a:lnSpc>
                <a:spcPct val="81000"/>
              </a:lnSpc>
              <a:spcBef>
                <a:spcPts val="200"/>
              </a:spcBef>
              <a:buClr>
                <a:srgbClr val="000000"/>
              </a:buClr>
              <a:buSzPct val="100000"/>
              <a:defRPr sz="1500" b="1" spc="-1">
                <a:latin typeface="Times New Roman"/>
                <a:ea typeface="Times New Roman"/>
                <a:cs typeface="Times New Roman"/>
                <a:sym typeface="Times New Roman"/>
              </a:defRPr>
            </a:pPr>
            <a:r>
              <a:rPr sz="2000" dirty="0"/>
              <a:t>Administrative</a:t>
            </a:r>
            <a:endParaRPr lang="en-US" sz="2000" dirty="0"/>
          </a:p>
          <a:p>
            <a:pPr marL="286469" lvl="1" indent="-28575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t>PARs and CSDs have been sent to EC, waiting on comments</a:t>
            </a:r>
            <a:endParaRPr sz="2000" dirty="0"/>
          </a:p>
          <a:p>
            <a:pPr>
              <a:defRPr sz="1500" spc="-1">
                <a:latin typeface="Arial"/>
                <a:ea typeface="Arial"/>
                <a:cs typeface="Arial"/>
                <a:sym typeface="Arial"/>
              </a:defRPr>
            </a:pPr>
            <a:endParaRPr sz="2000" dirty="0"/>
          </a:p>
          <a:p>
            <a:pPr marL="719" lvl="1">
              <a:lnSpc>
                <a:spcPct val="81000"/>
              </a:lnSpc>
              <a:spcBef>
                <a:spcPts val="200"/>
              </a:spcBef>
              <a:buClr>
                <a:srgbClr val="000000"/>
              </a:buClr>
              <a:buSzPct val="100000"/>
              <a:defRPr sz="1500" spc="-1">
                <a:latin typeface="Times New Roman"/>
                <a:ea typeface="Times New Roman"/>
                <a:cs typeface="Times New Roman"/>
                <a:sym typeface="Times New Roman"/>
              </a:defRPr>
            </a:pPr>
            <a:r>
              <a:rPr sz="2000" b="1" dirty="0"/>
              <a:t>Discussion</a:t>
            </a:r>
            <a:endParaRPr lang="en-US" sz="2000" b="1" dirty="0"/>
          </a:p>
          <a:p>
            <a:pPr marL="286469" lvl="1" indent="-285750">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endParaRPr lang="en-US" sz="2000" b="1" dirty="0"/>
          </a:p>
          <a:p>
            <a:pPr marL="286469" lvl="1" indent="-285750">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r>
              <a:rPr lang="en-US" sz="2000" b="1" dirty="0">
                <a:latin typeface="Times New Roman" panose="02020603050405020304" pitchFamily="18" charset="0"/>
                <a:cs typeface="Times New Roman" panose="02020603050405020304" pitchFamily="18" charset="0"/>
              </a:rPr>
              <a:t>Address any comments received on PARs/CSDs</a:t>
            </a:r>
          </a:p>
          <a:p>
            <a:pPr marL="286469" lvl="1" indent="-285750">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r>
              <a:rPr lang="en-US" sz="2000" b="1" dirty="0">
                <a:latin typeface="Times New Roman" panose="02020603050405020304" pitchFamily="18" charset="0"/>
                <a:cs typeface="Times New Roman" panose="02020603050405020304" pitchFamily="18" charset="0"/>
              </a:rPr>
              <a:t>Begin organizational discussions assuming all approvals are received.</a:t>
            </a:r>
          </a:p>
          <a:p>
            <a:pPr marL="719" lvl="8">
              <a:lnSpc>
                <a:spcPct val="81000"/>
              </a:lnSpc>
              <a:spcBef>
                <a:spcPts val="200"/>
              </a:spcBef>
              <a:buClr>
                <a:srgbClr val="000000"/>
              </a:buClr>
              <a:buSzPct val="100000"/>
              <a:defRPr sz="1500" spc="-1">
                <a:latin typeface="Times New Roman"/>
                <a:ea typeface="Times New Roman"/>
                <a:cs typeface="Times New Roman"/>
                <a:sym typeface="Times New Roman"/>
              </a:defRPr>
            </a:pPr>
            <a:endParaRPr sz="2000" b="1" dirty="0">
              <a:latin typeface="Times New Roman" panose="02020603050405020304" pitchFamily="18" charset="0"/>
              <a:cs typeface="Times New Roman" panose="02020603050405020304" pitchFamily="18" charset="0"/>
            </a:endParaRPr>
          </a:p>
          <a:p>
            <a:pPr>
              <a:defRPr sz="1500" spc="-1">
                <a:latin typeface="Arial"/>
                <a:ea typeface="Arial"/>
                <a:cs typeface="Arial"/>
                <a:sym typeface="Arial"/>
              </a:defRPr>
            </a:pPr>
            <a:r>
              <a:rPr lang="en-US" sz="2000" b="1" dirty="0">
                <a:latin typeface="Times New Roman" panose="02020603050405020304" pitchFamily="18" charset="0"/>
                <a:cs typeface="Times New Roman" panose="02020603050405020304" pitchFamily="18" charset="0"/>
              </a:rPr>
              <a:t>Upcoming schedule during plenary:</a:t>
            </a:r>
          </a:p>
          <a:p>
            <a:pPr>
              <a:defRPr sz="1500" spc="-1">
                <a:latin typeface="Arial"/>
                <a:ea typeface="Arial"/>
                <a:cs typeface="Arial"/>
                <a:sym typeface="Arial"/>
              </a:defRPr>
            </a:pPr>
            <a:r>
              <a:rPr lang="en-US" sz="2000" b="1" dirty="0">
                <a:latin typeface="Times New Roman" panose="02020603050405020304" pitchFamily="18" charset="0"/>
                <a:cs typeface="Times New Roman" panose="02020603050405020304" pitchFamily="18" charset="0"/>
              </a:rPr>
              <a:t>	</a:t>
            </a:r>
            <a:r>
              <a:rPr lang="en-US" sz="1600" b="1" dirty="0">
                <a:latin typeface="Times New Roman" panose="02020603050405020304" pitchFamily="18" charset="0"/>
                <a:cs typeface="Times New Roman" panose="02020603050405020304" pitchFamily="18" charset="0"/>
              </a:rPr>
              <a:t>	Wednesday January 13 at 13:30ET</a:t>
            </a:r>
          </a:p>
          <a:p>
            <a:pPr>
              <a:defRPr sz="1500" spc="-1">
                <a:latin typeface="Arial"/>
                <a:ea typeface="Arial"/>
                <a:cs typeface="Arial"/>
                <a:sym typeface="Arial"/>
              </a:defRPr>
            </a:pPr>
            <a:r>
              <a:rPr lang="en-US" sz="1600" b="1" dirty="0">
                <a:latin typeface="Times New Roman" panose="02020603050405020304" pitchFamily="18" charset="0"/>
                <a:cs typeface="Times New Roman" panose="02020603050405020304" pitchFamily="18" charset="0"/>
              </a:rPr>
              <a:t>		Thursday January 14 at 13:30ET</a:t>
            </a:r>
          </a:p>
          <a:p>
            <a:pPr>
              <a:defRPr sz="1500" spc="-1">
                <a:latin typeface="Arial"/>
                <a:ea typeface="Arial"/>
                <a:cs typeface="Arial"/>
                <a:sym typeface="Arial"/>
              </a:defRPr>
            </a:pPr>
            <a:endParaRPr lang="en-US" sz="1600" b="1" dirty="0">
              <a:latin typeface="Times New Roman" panose="02020603050405020304" pitchFamily="18" charset="0"/>
              <a:cs typeface="Times New Roman" panose="02020603050405020304" pitchFamily="18" charset="0"/>
            </a:endParaRPr>
          </a:p>
          <a:p>
            <a:pPr>
              <a:defRPr sz="1500" spc="-1">
                <a:latin typeface="Arial"/>
                <a:ea typeface="Arial"/>
                <a:cs typeface="Arial"/>
                <a:sym typeface="Arial"/>
              </a:defRPr>
            </a:pPr>
            <a:r>
              <a:rPr lang="en-US" sz="2000" b="1" dirty="0">
                <a:latin typeface="Times New Roman" panose="02020603050405020304" pitchFamily="18" charset="0"/>
                <a:cs typeface="Times New Roman" panose="02020603050405020304" pitchFamily="18" charset="0"/>
              </a:rPr>
              <a:t>Adjourn</a:t>
            </a:r>
            <a:endParaRPr sz="2000" b="1" dirty="0">
              <a:latin typeface="Times New Roman" panose="02020603050405020304" pitchFamily="18" charset="0"/>
              <a:cs typeface="Times New Roman" panose="02020603050405020304" pitchFamily="18" charset="0"/>
            </a:endParaRPr>
          </a:p>
          <a:p>
            <a:pPr>
              <a:defRPr sz="1500" spc="-1">
                <a:latin typeface="Arial"/>
                <a:ea typeface="Arial"/>
                <a:cs typeface="Arial"/>
                <a:sym typeface="Arial"/>
              </a:defRPr>
            </a:pPr>
            <a:endParaRPr dirty="0"/>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92462"/>
            <a:ext cx="7771680" cy="4526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t>Amendment Titles</a:t>
            </a:r>
          </a:p>
        </p:txBody>
      </p:sp>
      <p:sp>
        <p:nvSpPr>
          <p:cNvPr id="87" name="TextShape 2"/>
          <p:cNvSpPr txBox="1"/>
          <p:nvPr/>
        </p:nvSpPr>
        <p:spPr>
          <a:xfrm>
            <a:off x="685800" y="1981079"/>
            <a:ext cx="7771680" cy="320339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t>Standard for Information technology--Telecommunications and information exchange between systems Local and metropolitan area networks--Specific requirements Part 11: Wireless LAN Medium Access Control (MAC) and Physical Layer (PHY) Specifications-- Amendment: Enhanced service with randomized MAC addresses</a:t>
            </a:r>
            <a:endParaRPr b="1"/>
          </a:p>
          <a:p>
            <a:pPr>
              <a:spcBef>
                <a:spcPts val="1100"/>
              </a:spcBef>
              <a:defRPr b="1" spc="-1">
                <a:latin typeface="Times New Roman"/>
                <a:ea typeface="Times New Roman"/>
                <a:cs typeface="Times New Roman"/>
                <a:sym typeface="Times New Roman"/>
              </a:defRPr>
            </a:pPr>
            <a:endParaRPr b="1"/>
          </a:p>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Motion sent to EC </a:t>
            </a:r>
          </a:p>
        </p:txBody>
      </p:sp>
      <p:sp>
        <p:nvSpPr>
          <p:cNvPr id="90" name="CustomShape 2"/>
          <p:cNvSpPr txBox="1"/>
          <p:nvPr/>
        </p:nvSpPr>
        <p:spPr>
          <a:xfrm>
            <a:off x="595439" y="1536839"/>
            <a:ext cx="8306642" cy="451175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spcBef>
                <a:spcPts val="300"/>
              </a:spcBef>
              <a:defRPr spc="-1">
                <a:latin typeface="Intel Clear"/>
                <a:ea typeface="Intel Clear"/>
                <a:cs typeface="Intel Clear"/>
                <a:sym typeface="Intel Clear"/>
              </a:defRPr>
            </a:pPr>
            <a:r>
              <a:t>Approve the formation of the 802.11 Randomized and Changing MAC addresses (RCM) Study Group to develop 2 Project Authorization Requests (PARs) and Criteria for Standards Development (CSDs) for 2 projects to:</a:t>
            </a:r>
          </a:p>
          <a:p>
            <a:pPr marL="548640" indent="-342358">
              <a:spcBef>
                <a:spcPts val="600"/>
              </a:spcBef>
              <a:buClr>
                <a:srgbClr val="000000"/>
              </a:buClr>
              <a:buSzPct val="100000"/>
              <a:buAutoNum type="arabicPeriod"/>
              <a:defRPr spc="-1">
                <a:latin typeface="Intel Clear"/>
                <a:ea typeface="Intel Clear"/>
                <a:cs typeface="Intel Clear"/>
                <a:sym typeface="Intel Clear"/>
              </a:defRPr>
            </a:pPr>
            <a:r>
              <a:t>Develop an amendment into IEEE Std 802.11 with modifications, feature additions, or recommendations, to improve the STA’s user experience in environments where non-AP STAs use random/changing MAC addresses.  To consider use cases such as (but not limited to):</a:t>
            </a:r>
          </a:p>
          <a:p>
            <a:pPr marL="914400" lvl="1" indent="-179278">
              <a:spcBef>
                <a:spcPts val="300"/>
              </a:spcBef>
              <a:buClr>
                <a:srgbClr val="000000"/>
              </a:buClr>
              <a:buSzPct val="100000"/>
              <a:buFont typeface="Verdana"/>
              <a:buChar char="−"/>
              <a:defRPr spc="-1">
                <a:latin typeface="Intel Clear"/>
                <a:ea typeface="Intel Clear"/>
                <a:cs typeface="Intel Clear"/>
                <a:sym typeface="Intel Clear"/>
              </a:defRPr>
            </a:pPr>
            <a:r>
              <a:t>Initial Infrastructure Connection Steering </a:t>
            </a:r>
          </a:p>
          <a:p>
            <a:pPr marL="914400" lvl="1" indent="-179278">
              <a:spcBef>
                <a:spcPts val="300"/>
              </a:spcBef>
              <a:buClr>
                <a:srgbClr val="000000"/>
              </a:buClr>
              <a:buSzPct val="100000"/>
              <a:buFont typeface="Verdana"/>
              <a:buChar char="−"/>
              <a:defRPr spc="-1">
                <a:latin typeface="Intel Clear"/>
                <a:ea typeface="Intel Clear"/>
                <a:cs typeface="Intel Clear"/>
                <a:sym typeface="Intel Clear"/>
              </a:defRPr>
            </a:pPr>
            <a:r>
              <a:t>Customer Support and Troubleshooting </a:t>
            </a:r>
          </a:p>
          <a:p>
            <a:pPr marL="914400" lvl="1" indent="-179278">
              <a:spcBef>
                <a:spcPts val="300"/>
              </a:spcBef>
              <a:buClr>
                <a:srgbClr val="000000"/>
              </a:buClr>
              <a:buSzPct val="100000"/>
              <a:buFont typeface="Verdana"/>
              <a:buChar char="−"/>
              <a:defRPr spc="-1">
                <a:latin typeface="Intel Clear"/>
                <a:ea typeface="Intel Clear"/>
                <a:cs typeface="Intel Clear"/>
                <a:sym typeface="Intel Clear"/>
              </a:defRPr>
            </a:pPr>
            <a:r>
              <a:t>Arrival detection in a home environment, or other trusted environment</a:t>
            </a:r>
          </a:p>
          <a:p>
            <a:pPr marL="565560" lvl="1" indent="-179279">
              <a:spcBef>
                <a:spcPts val="300"/>
              </a:spcBef>
              <a:buClr>
                <a:srgbClr val="000000"/>
              </a:buClr>
              <a:buSzPct val="100000"/>
              <a:buFont typeface="Verdana"/>
              <a:buChar char="−"/>
              <a:defRPr sz="1600" spc="-1">
                <a:latin typeface="Intel Clear"/>
                <a:ea typeface="Intel Clear"/>
                <a:cs typeface="Intel Clear"/>
                <a:sym typeface="Intel Clear"/>
              </a:defRPr>
            </a:pPr>
            <a:r>
              <a:t>This must not compromise current levels of privacy protection afforded by the IEEE 802.11 standard or best understanding of current practices in RCM implementations.</a:t>
            </a:r>
          </a:p>
          <a:p>
            <a:pPr marL="548640" indent="-342358">
              <a:spcBef>
                <a:spcPts val="600"/>
              </a:spcBef>
              <a:buClr>
                <a:srgbClr val="000000"/>
              </a:buClr>
              <a:buSzPct val="100000"/>
              <a:buAutoNum type="arabicPeriod" startAt="2"/>
              <a:defRPr spc="-1">
                <a:latin typeface="Intel Clear"/>
                <a:ea typeface="Intel Clear"/>
                <a:cs typeface="Intel Clear"/>
                <a:sym typeface="Intel Clear"/>
              </a:defRPr>
            </a:pPr>
            <a:r>
              <a:t>Develop an amendment into IEEE Std 802.11 with modifications, feature additions, or recommendations, to improve user privacy.  This includes a review of IEEE P802E and its implications on IEEE Std 802.11.</a:t>
            </a: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Scope and Goals</a:t>
            </a:r>
          </a:p>
        </p:txBody>
      </p:sp>
      <p:sp>
        <p:nvSpPr>
          <p:cNvPr id="93" name="CustomShape 2"/>
          <p:cNvSpPr txBox="1"/>
          <p:nvPr/>
        </p:nvSpPr>
        <p:spPr>
          <a:xfrm>
            <a:off x="495359" y="1523880"/>
            <a:ext cx="8152559" cy="232926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spcBef>
                <a:spcPts val="400"/>
              </a:spcBef>
              <a:defRPr sz="2400" b="1" spc="-1">
                <a:latin typeface="Times New Roman"/>
                <a:ea typeface="Times New Roman"/>
                <a:cs typeface="Times New Roman"/>
                <a:sym typeface="Times New Roman"/>
              </a:defRPr>
            </a:pPr>
            <a:r>
              <a:t>RCM SG was approved with a deadline for PAR/CSD development of July 2020</a:t>
            </a:r>
          </a:p>
          <a:p>
            <a:pPr marL="343079" indent="-342358">
              <a:spcBef>
                <a:spcPts val="400"/>
              </a:spcBef>
              <a:buClr>
                <a:srgbClr val="000000"/>
              </a:buClr>
              <a:buSzPct val="100000"/>
              <a:buFont typeface="Symbol"/>
              <a:buChar char="·"/>
              <a:defRPr sz="2000" spc="-1">
                <a:latin typeface="Times New Roman"/>
                <a:ea typeface="Times New Roman"/>
                <a:cs typeface="Times New Roman"/>
                <a:sym typeface="Times New Roman"/>
              </a:defRPr>
            </a:pPr>
            <a:r>
              <a:t>The ad hoc recommends the formation of a study group to develop 2 project proposals: 1) to address environments where non-AP STAs use random/changing MAC addresses; and 2) to improve the privacy of 802.11 users.</a:t>
            </a:r>
          </a:p>
          <a:p>
            <a:pPr marL="343079" indent="-342358">
              <a:spcBef>
                <a:spcPts val="400"/>
              </a:spcBef>
              <a:buClr>
                <a:srgbClr val="000000"/>
              </a:buClr>
              <a:buSzPct val="100000"/>
              <a:buFont typeface="Symbol"/>
              <a:buChar char="·"/>
              <a:defRPr sz="2000" spc="-1">
                <a:latin typeface="Times New Roman"/>
                <a:ea typeface="Times New Roman"/>
                <a:cs typeface="Times New Roman"/>
                <a:sym typeface="Times New Roman"/>
              </a:defRPr>
            </a:pPr>
            <a:r>
              <a:t>The intention is to work on both projects in a single 802.11 task group.</a:t>
            </a: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Background documents</a:t>
            </a:r>
          </a:p>
        </p:txBody>
      </p:sp>
      <p:sp>
        <p:nvSpPr>
          <p:cNvPr id="99" name="CustomShape 2"/>
          <p:cNvSpPr txBox="1"/>
          <p:nvPr/>
        </p:nvSpPr>
        <p:spPr>
          <a:xfrm>
            <a:off x="685800" y="1981079"/>
            <a:ext cx="7771680" cy="385596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22200" indent="-321478">
              <a:spcBef>
                <a:spcPts val="400"/>
              </a:spcBef>
              <a:buClr>
                <a:srgbClr val="000000"/>
              </a:buClr>
              <a:buSzPct val="100000"/>
              <a:buFont typeface="Symbol"/>
              <a:buChar char="·"/>
              <a:defRPr b="1" spc="-1">
                <a:latin typeface="Times New Roman"/>
                <a:ea typeface="Times New Roman"/>
                <a:cs typeface="Times New Roman"/>
                <a:sym typeface="Times New Roman"/>
              </a:defRPr>
            </a:pPr>
            <a:r>
              <a:t>RCM ad hoc output: </a:t>
            </a:r>
            <a:r>
              <a:rPr b="0" u="sng" spc="-100">
                <a:solidFill>
                  <a:srgbClr val="0000FF"/>
                </a:solidFill>
                <a:uFill>
                  <a:solidFill>
                    <a:srgbClr val="0000FF"/>
                  </a:solidFill>
                </a:uFill>
                <a:hlinkClick r:id="rId2"/>
              </a:rPr>
              <a:t>11-20/0192r2</a:t>
            </a:r>
          </a:p>
          <a:p>
            <a:pPr marL="322200" indent="-321478">
              <a:spcBef>
                <a:spcPts val="400"/>
              </a:spcBef>
              <a:buClr>
                <a:srgbClr val="000000"/>
              </a:buClr>
              <a:buSzPct val="100000"/>
              <a:buFont typeface="Symbol"/>
              <a:buChar char="·"/>
              <a:defRPr b="1" spc="-1">
                <a:latin typeface="Times New Roman"/>
                <a:ea typeface="Times New Roman"/>
                <a:cs typeface="Times New Roman"/>
                <a:sym typeface="Times New Roman"/>
              </a:defRPr>
            </a:pPr>
            <a:r>
              <a:t>RCM TIG report: </a:t>
            </a:r>
            <a:r>
              <a:rPr b="0" u="sng">
                <a:solidFill>
                  <a:srgbClr val="0000FF"/>
                </a:solidFill>
                <a:uFill>
                  <a:solidFill>
                    <a:srgbClr val="0000FF"/>
                  </a:solidFill>
                </a:uFill>
                <a:hlinkClick r:id="rId3"/>
              </a:rPr>
              <a:t>11-19/1442r9</a:t>
            </a:r>
            <a:r>
              <a:rPr b="0"/>
              <a:t> </a:t>
            </a:r>
          </a:p>
          <a:p>
            <a:pPr marL="322200" indent="-321478">
              <a:spcBef>
                <a:spcPts val="400"/>
              </a:spcBef>
              <a:buClr>
                <a:srgbClr val="000000"/>
              </a:buClr>
              <a:buSzPct val="100000"/>
              <a:buFont typeface="Symbol"/>
              <a:buChar char="·"/>
              <a:defRPr b="1" spc="-1">
                <a:latin typeface="Times New Roman"/>
                <a:ea typeface="Times New Roman"/>
                <a:cs typeface="Times New Roman"/>
                <a:sym typeface="Times New Roman"/>
              </a:defRPr>
            </a:pPr>
            <a:r>
              <a:t>WBA Liaison on MAC randomization impacts:</a:t>
            </a:r>
          </a:p>
          <a:p>
            <a:pPr marL="698400" lvl="1" indent="-267838">
              <a:spcBef>
                <a:spcPts val="400"/>
              </a:spcBef>
              <a:buClr>
                <a:srgbClr val="000000"/>
              </a:buClr>
              <a:buSzPct val="100000"/>
              <a:buFont typeface="Symbol"/>
              <a:buChar char="-"/>
              <a:defRPr sz="1600" spc="-1">
                <a:latin typeface="Times New Roman"/>
                <a:ea typeface="Times New Roman"/>
                <a:cs typeface="Times New Roman"/>
                <a:sym typeface="Times New Roman"/>
              </a:defRPr>
            </a:pPr>
            <a:r>
              <a:t>Liaison from WBA: </a:t>
            </a:r>
            <a:r>
              <a:rPr u="sng">
                <a:solidFill>
                  <a:srgbClr val="0000FF"/>
                </a:solidFill>
                <a:uFill>
                  <a:solidFill>
                    <a:srgbClr val="0000FF"/>
                  </a:solidFill>
                </a:uFill>
                <a:hlinkClick r:id="rId4"/>
              </a:rPr>
              <a:t>11-18/1579r1</a:t>
            </a:r>
            <a:r>
              <a:t> </a:t>
            </a:r>
          </a:p>
          <a:p>
            <a:pPr marL="698400" lvl="1" indent="-267838">
              <a:spcBef>
                <a:spcPts val="400"/>
              </a:spcBef>
              <a:buClr>
                <a:srgbClr val="000000"/>
              </a:buClr>
              <a:buSzPct val="100000"/>
              <a:buFont typeface="Symbol"/>
              <a:buChar char="-"/>
              <a:defRPr sz="1600" spc="-1">
                <a:latin typeface="Times New Roman"/>
                <a:ea typeface="Times New Roman"/>
                <a:cs typeface="Times New Roman"/>
                <a:sym typeface="Times New Roman"/>
              </a:defRPr>
            </a:pPr>
            <a:r>
              <a:t>Response from 802.11 (drafted in ARC): </a:t>
            </a:r>
            <a:r>
              <a:rPr u="sng">
                <a:solidFill>
                  <a:srgbClr val="0000FF"/>
                </a:solidFill>
                <a:uFill>
                  <a:solidFill>
                    <a:srgbClr val="0000FF"/>
                  </a:solidFill>
                </a:uFill>
                <a:hlinkClick r:id="rId5"/>
              </a:rPr>
              <a:t>11-18/1988r2</a:t>
            </a:r>
            <a:r>
              <a:t> </a:t>
            </a:r>
          </a:p>
          <a:p>
            <a:pPr marL="322200" indent="-321478">
              <a:spcBef>
                <a:spcPts val="400"/>
              </a:spcBef>
              <a:buClr>
                <a:srgbClr val="000000"/>
              </a:buClr>
              <a:buSzPct val="100000"/>
              <a:buFont typeface="Symbol"/>
              <a:buChar char="·"/>
              <a:defRPr b="1" spc="-1">
                <a:latin typeface="Times New Roman"/>
                <a:ea typeface="Times New Roman"/>
                <a:cs typeface="Times New Roman"/>
                <a:sym typeface="Times New Roman"/>
              </a:defRPr>
            </a:pPr>
            <a:r>
              <a:t>Other inputs to RCM TIG:</a:t>
            </a:r>
          </a:p>
          <a:p>
            <a:pPr marL="698400" lvl="1" indent="-267838">
              <a:spcBef>
                <a:spcPts val="300"/>
              </a:spcBef>
              <a:buClr>
                <a:srgbClr val="0000FF"/>
              </a:buClr>
              <a:buSzPct val="100000"/>
              <a:buFont typeface="Symbol"/>
              <a:buChar char="-"/>
              <a:defRPr sz="1500" u="sng" spc="-1">
                <a:solidFill>
                  <a:srgbClr val="0000FF"/>
                </a:solidFill>
                <a:uFill>
                  <a:solidFill>
                    <a:srgbClr val="0000FF"/>
                  </a:solidFill>
                </a:uFill>
                <a:latin typeface="Times New Roman"/>
                <a:ea typeface="Times New Roman"/>
                <a:cs typeface="Times New Roman"/>
                <a:sym typeface="Times New Roman"/>
              </a:defRPr>
            </a:pPr>
            <a:r>
              <a:rPr>
                <a:hlinkClick r:id="rId6"/>
              </a:rPr>
              <a:t>11-19-0588-02-0rcm-summary-of-discussions-on-randomized-and-changing-mac-addresses-2014-2019.odt</a:t>
            </a:r>
          </a:p>
          <a:p>
            <a:pPr marL="698400" lvl="1" indent="-267838">
              <a:spcBef>
                <a:spcPts val="300"/>
              </a:spcBef>
              <a:buClr>
                <a:srgbClr val="0000FF"/>
              </a:buClr>
              <a:buSzPct val="100000"/>
              <a:buFont typeface="Symbol"/>
              <a:buChar char="-"/>
              <a:defRPr sz="1500" u="sng" spc="-1">
                <a:solidFill>
                  <a:srgbClr val="0000FF"/>
                </a:solidFill>
                <a:uFill>
                  <a:solidFill>
                    <a:srgbClr val="0000FF"/>
                  </a:solidFill>
                </a:uFill>
                <a:latin typeface="Times New Roman"/>
                <a:ea typeface="Times New Roman"/>
                <a:cs typeface="Times New Roman"/>
                <a:sym typeface="Times New Roman"/>
              </a:defRPr>
            </a:pPr>
            <a:r>
              <a:rPr>
                <a:hlinkClick r:id="rId6"/>
              </a:rPr>
              <a:t>11-19-0851-00-0rcm-p802-1cq-mac-address-assignment-requirements.pptx</a:t>
            </a:r>
            <a:r>
              <a:rPr u="none">
                <a:solidFill>
                  <a:srgbClr val="000000"/>
                </a:solidFill>
                <a:uFillTx/>
              </a:rPr>
              <a:t> </a:t>
            </a:r>
          </a:p>
          <a:p>
            <a:pPr marL="698400" lvl="1" indent="-267838">
              <a:spcBef>
                <a:spcPts val="300"/>
              </a:spcBef>
              <a:buClr>
                <a:srgbClr val="0000FF"/>
              </a:buClr>
              <a:buSzPct val="100000"/>
              <a:buFont typeface="Symbol"/>
              <a:buChar char="-"/>
              <a:defRPr sz="1500" u="sng" spc="-1">
                <a:solidFill>
                  <a:srgbClr val="0000FF"/>
                </a:solidFill>
                <a:uFill>
                  <a:solidFill>
                    <a:srgbClr val="0000FF"/>
                  </a:solidFill>
                </a:uFill>
                <a:latin typeface="Times New Roman"/>
                <a:ea typeface="Times New Roman"/>
                <a:cs typeface="Times New Roman"/>
                <a:sym typeface="Times New Roman"/>
              </a:defRPr>
            </a:pPr>
            <a:r>
              <a:rPr>
                <a:hlinkClick r:id="rId7"/>
              </a:rPr>
              <a:t>11-19-0884-00-0rcm-temporary-addresses.pptx</a:t>
            </a:r>
          </a:p>
          <a:p>
            <a:pPr marL="698400" lvl="1" indent="-267838">
              <a:spcBef>
                <a:spcPts val="300"/>
              </a:spcBef>
              <a:buClr>
                <a:srgbClr val="0000FF"/>
              </a:buClr>
              <a:buSzPct val="100000"/>
              <a:buFont typeface="Symbol"/>
              <a:buChar char="-"/>
              <a:defRPr sz="1500" u="sng" spc="-1">
                <a:solidFill>
                  <a:srgbClr val="0000FF"/>
                </a:solidFill>
                <a:uFill>
                  <a:solidFill>
                    <a:srgbClr val="0000FF"/>
                  </a:solidFill>
                </a:uFill>
                <a:latin typeface="Times New Roman"/>
                <a:ea typeface="Times New Roman"/>
                <a:cs typeface="Times New Roman"/>
                <a:sym typeface="Times New Roman"/>
              </a:defRPr>
            </a:pPr>
            <a:r>
              <a:rPr>
                <a:hlinkClick r:id="rId8"/>
              </a:rPr>
              <a:t>11-19-1027-01-0rcm-do-not-fear-random-macs.pptx</a:t>
            </a:r>
          </a:p>
          <a:p>
            <a:pPr marL="698400" lvl="1" indent="-267838">
              <a:spcBef>
                <a:spcPts val="300"/>
              </a:spcBef>
              <a:buClr>
                <a:srgbClr val="0000FF"/>
              </a:buClr>
              <a:buSzPct val="100000"/>
              <a:buFont typeface="Symbol"/>
              <a:buChar char="-"/>
              <a:defRPr sz="1500" u="sng" spc="-1">
                <a:solidFill>
                  <a:srgbClr val="0000FF"/>
                </a:solidFill>
                <a:uFill>
                  <a:solidFill>
                    <a:srgbClr val="0000FF"/>
                  </a:solidFill>
                </a:uFill>
                <a:latin typeface="Times New Roman"/>
                <a:ea typeface="Times New Roman"/>
                <a:cs typeface="Times New Roman"/>
                <a:sym typeface="Times New Roman"/>
              </a:defRPr>
            </a:pPr>
            <a:r>
              <a:rPr>
                <a:hlinkClick r:id="rId9"/>
              </a:rPr>
              <a:t>11-19-1313-02-0rcm-pitfalls-with-address-randomization.pptx</a:t>
            </a:r>
          </a:p>
          <a:p>
            <a:pPr marL="698400" lvl="1" indent="-267838">
              <a:spcBef>
                <a:spcPts val="300"/>
              </a:spcBef>
              <a:buClr>
                <a:srgbClr val="0000FF"/>
              </a:buClr>
              <a:buSzPct val="100000"/>
              <a:buFont typeface="Symbol"/>
              <a:buChar char="-"/>
              <a:defRPr sz="1500" u="sng" spc="-1">
                <a:solidFill>
                  <a:srgbClr val="0000FF"/>
                </a:solidFill>
                <a:uFill>
                  <a:solidFill>
                    <a:srgbClr val="0000FF"/>
                  </a:solidFill>
                </a:uFill>
                <a:latin typeface="Times New Roman"/>
                <a:ea typeface="Times New Roman"/>
                <a:cs typeface="Times New Roman"/>
                <a:sym typeface="Times New Roman"/>
              </a:defRPr>
            </a:pPr>
            <a:r>
              <a:rPr>
                <a:hlinkClick r:id="rId10"/>
              </a:rPr>
              <a:t>11-19-1314-02-0rcm-privacy-protection-in-wi-fi-analytics-systems.pptx</a:t>
            </a:r>
          </a:p>
          <a:p>
            <a:pPr marL="698400" lvl="1" indent="-267838">
              <a:spcBef>
                <a:spcPts val="300"/>
              </a:spcBef>
              <a:buClr>
                <a:srgbClr val="0000FF"/>
              </a:buClr>
              <a:buSzPct val="100000"/>
              <a:buFont typeface="Symbol"/>
              <a:buChar char="-"/>
              <a:defRPr sz="1500" u="sng" spc="-1">
                <a:solidFill>
                  <a:srgbClr val="0000FF"/>
                </a:solidFill>
                <a:uFill>
                  <a:solidFill>
                    <a:srgbClr val="0000FF"/>
                  </a:solidFill>
                </a:uFill>
                <a:latin typeface="Times New Roman"/>
                <a:ea typeface="Times New Roman"/>
                <a:cs typeface="Times New Roman"/>
                <a:sym typeface="Times New Roman"/>
              </a:defRPr>
            </a:pPr>
            <a:r>
              <a:rPr>
                <a:hlinkClick r:id="rId11"/>
              </a:rPr>
              <a:t>11-19-1320-00-0rcm-assignment-of-temporary-addresses.pptx</a:t>
            </a: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Motion #1 - Approve Minutes"/>
          <p:cNvSpPr txBox="1">
            <a:spLocks noGrp="1"/>
          </p:cNvSpPr>
          <p:nvPr>
            <p:ph type="title"/>
          </p:nvPr>
        </p:nvSpPr>
        <p:spPr>
          <a:xfrm>
            <a:off x="685800" y="685799"/>
            <a:ext cx="7771680" cy="1065963"/>
          </a:xfrm>
          <a:prstGeom prst="rect">
            <a:avLst/>
          </a:prstGeom>
        </p:spPr>
        <p:txBody>
          <a:bodyPr/>
          <a:lstStyle>
            <a:lvl1pPr>
              <a:defRPr spc="-100"/>
            </a:lvl1pPr>
          </a:lstStyle>
          <a:p>
            <a:r>
              <a:rPr dirty="0"/>
              <a:t>Motion #1 - </a:t>
            </a:r>
            <a:r>
              <a:rPr lang="en-US" dirty="0"/>
              <a:t>TBD</a:t>
            </a:r>
            <a:endParaRPr dirty="0"/>
          </a:p>
        </p:txBody>
      </p:sp>
      <p:sp>
        <p:nvSpPr>
          <p:cNvPr id="102" name="Approve RCM SG minutes of teleconferences from April of 2020 to today:…"/>
          <p:cNvSpPr txBox="1">
            <a:spLocks noGrp="1"/>
          </p:cNvSpPr>
          <p:nvPr>
            <p:ph type="body" idx="1"/>
          </p:nvPr>
        </p:nvSpPr>
        <p:spPr>
          <a:xfrm>
            <a:off x="685800" y="1981080"/>
            <a:ext cx="7771680" cy="4114080"/>
          </a:xfrm>
          <a:prstGeom prst="rect">
            <a:avLst/>
          </a:prstGeom>
        </p:spPr>
        <p:txBody>
          <a:bodyPr/>
          <a:lstStyle/>
          <a:p>
            <a:pPr marL="647999" lvl="2" indent="-215999">
              <a:lnSpc>
                <a:spcPct val="81000"/>
              </a:lnSpc>
              <a:spcBef>
                <a:spcPts val="200"/>
              </a:spcBef>
              <a:buClr>
                <a:srgbClr val="000000"/>
              </a:buClr>
              <a:buSzPct val="45000"/>
              <a:buChar char="●"/>
              <a:defRPr sz="1700" b="1" spc="-1">
                <a:latin typeface="Times New Roman"/>
                <a:ea typeface="Times New Roman"/>
                <a:cs typeface="Times New Roman"/>
                <a:sym typeface="Times New Roman"/>
              </a:defRPr>
            </a:pPr>
            <a:endParaRPr dirty="0"/>
          </a:p>
          <a:p>
            <a:pPr marL="457200" indent="-228600" defTabSz="457200">
              <a:buSzPct val="100000"/>
              <a:buFont typeface="Symbol"/>
              <a:buChar char="·"/>
              <a:tabLst>
                <a:tab pos="457200" algn="l"/>
              </a:tabLst>
              <a:defRPr sz="1700" b="1">
                <a:uFill>
                  <a:solidFill>
                    <a:srgbClr val="000000"/>
                  </a:solidFill>
                </a:uFill>
                <a:latin typeface="Times New Roman"/>
                <a:ea typeface="Times New Roman"/>
                <a:cs typeface="Times New Roman"/>
                <a:sym typeface="Times New Roman"/>
              </a:defRPr>
            </a:pPr>
            <a:r>
              <a:rPr lang="en-US" dirty="0"/>
              <a:t>TBD</a:t>
            </a:r>
            <a:endParaRPr dirty="0"/>
          </a:p>
          <a:p>
            <a:pPr marL="647999" lvl="2" indent="-215999">
              <a:lnSpc>
                <a:spcPct val="81000"/>
              </a:lnSpc>
              <a:spcBef>
                <a:spcPts val="200"/>
              </a:spcBef>
              <a:buClr>
                <a:srgbClr val="000000"/>
              </a:buClr>
              <a:buSzPct val="45000"/>
              <a:buChar char="●"/>
              <a:defRPr sz="1500" b="1" spc="-1">
                <a:latin typeface="Times New Roman"/>
                <a:ea typeface="Times New Roman"/>
                <a:cs typeface="Times New Roman"/>
                <a:sym typeface="Times New Roman"/>
              </a:defRPr>
            </a:pPr>
            <a:endParaRPr dirty="0"/>
          </a:p>
          <a:p>
            <a:pPr marL="647999" lvl="2" indent="-215999">
              <a:lnSpc>
                <a:spcPct val="81000"/>
              </a:lnSpc>
              <a:spcBef>
                <a:spcPts val="200"/>
              </a:spcBef>
              <a:buClr>
                <a:srgbClr val="000000"/>
              </a:buClr>
              <a:buSzPct val="45000"/>
              <a:buChar char="●"/>
              <a:defRPr sz="1500" b="1" spc="-1">
                <a:latin typeface="Times New Roman"/>
                <a:ea typeface="Times New Roman"/>
                <a:cs typeface="Times New Roman"/>
                <a:sym typeface="Times New Roman"/>
              </a:defRPr>
            </a:pPr>
            <a:endParaRPr dirty="0"/>
          </a:p>
          <a:p>
            <a:pPr>
              <a:lnSpc>
                <a:spcPct val="81000"/>
              </a:lnSpc>
              <a:spcBef>
                <a:spcPts val="200"/>
              </a:spcBef>
              <a:defRPr sz="1500" b="1" spc="-1">
                <a:latin typeface="Times New Roman"/>
                <a:ea typeface="Times New Roman"/>
                <a:cs typeface="Times New Roman"/>
                <a:sym typeface="Times New Roman"/>
              </a:defRPr>
            </a:pPr>
            <a:endParaRPr spc="-1" dirty="0"/>
          </a:p>
          <a:p>
            <a:pPr>
              <a:lnSpc>
                <a:spcPct val="81000"/>
              </a:lnSpc>
              <a:spcBef>
                <a:spcPts val="200"/>
              </a:spcBef>
              <a:defRPr sz="1500" b="1" spc="-100">
                <a:latin typeface="Times New Roman"/>
                <a:ea typeface="Times New Roman"/>
                <a:cs typeface="Times New Roman"/>
                <a:sym typeface="Times New Roman"/>
              </a:defRPr>
            </a:pPr>
            <a:r>
              <a:rPr dirty="0"/>
              <a:t>Moved: </a:t>
            </a:r>
            <a:endParaRPr spc="-1" dirty="0"/>
          </a:p>
          <a:p>
            <a:pPr>
              <a:lnSpc>
                <a:spcPct val="81000"/>
              </a:lnSpc>
              <a:spcBef>
                <a:spcPts val="200"/>
              </a:spcBef>
              <a:defRPr sz="1500" b="1" spc="-100">
                <a:latin typeface="Times New Roman"/>
                <a:ea typeface="Times New Roman"/>
                <a:cs typeface="Times New Roman"/>
                <a:sym typeface="Times New Roman"/>
              </a:defRPr>
            </a:pPr>
            <a:r>
              <a:rPr dirty="0"/>
              <a:t>Seconded:</a:t>
            </a:r>
            <a:endParaRPr spc="-1" dirty="0"/>
          </a:p>
          <a:p>
            <a:pPr>
              <a:lnSpc>
                <a:spcPct val="81000"/>
              </a:lnSpc>
              <a:spcBef>
                <a:spcPts val="200"/>
              </a:spcBef>
              <a:defRPr sz="1500" b="1" spc="-100">
                <a:latin typeface="Times New Roman"/>
                <a:ea typeface="Times New Roman"/>
                <a:cs typeface="Times New Roman"/>
                <a:sym typeface="Times New Roman"/>
              </a:defRPr>
            </a:pPr>
            <a:r>
              <a:t>Result:</a:t>
            </a:r>
            <a:endParaRPr dirty="0"/>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dirty="0"/>
              <a:t> RCM SG, </a:t>
            </a:r>
            <a:r>
              <a:rPr lang="en-US" dirty="0"/>
              <a:t>Interim, January</a:t>
            </a:r>
            <a:r>
              <a:rPr dirty="0"/>
              <a:t> 202</a:t>
            </a:r>
            <a:r>
              <a:rPr lang="en-US" dirty="0"/>
              <a:t>1</a:t>
            </a:r>
            <a:endParaRPr dirty="0"/>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1857712"/>
            <a:ext cx="7771680" cy="125869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t>IEEE 802.11  </a:t>
            </a:r>
            <a:br/>
            <a:r>
              <a:t>Random and Changing MAC Addresses Study Group</a:t>
            </a:r>
          </a:p>
        </p:txBody>
      </p:sp>
      <p:sp>
        <p:nvSpPr>
          <p:cNvPr id="62" name="CustomShape 2"/>
          <p:cNvSpPr txBox="1"/>
          <p:nvPr/>
        </p:nvSpPr>
        <p:spPr>
          <a:xfrm>
            <a:off x="1371598" y="3581279"/>
            <a:ext cx="6400084" cy="166271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dirty="0"/>
              <a:t>Agenda</a:t>
            </a:r>
          </a:p>
          <a:p>
            <a:pPr algn="ctr">
              <a:spcBef>
                <a:spcPts val="400"/>
              </a:spcBef>
              <a:defRPr sz="2400" b="1" spc="-1">
                <a:latin typeface="Times New Roman"/>
                <a:ea typeface="Times New Roman"/>
                <a:cs typeface="Times New Roman"/>
                <a:sym typeface="Times New Roman"/>
              </a:defRPr>
            </a:pPr>
            <a:r>
              <a:rPr lang="en-US" dirty="0"/>
              <a:t>January </a:t>
            </a:r>
            <a:r>
              <a:rPr dirty="0"/>
              <a:t>202</a:t>
            </a:r>
            <a:r>
              <a:rPr lang="en-US" dirty="0"/>
              <a:t>1</a:t>
            </a:r>
            <a:r>
              <a:rPr dirty="0"/>
              <a:t> </a:t>
            </a:r>
            <a:r>
              <a:rPr lang="en-US" dirty="0"/>
              <a:t>Interim</a:t>
            </a:r>
            <a:endParaRPr dirty="0"/>
          </a:p>
          <a:p>
            <a:pPr algn="ctr">
              <a:spcBef>
                <a:spcPts val="400"/>
              </a:spcBef>
              <a:defRPr sz="2400" spc="-1">
                <a:latin typeface="Arial"/>
                <a:ea typeface="Arial"/>
                <a:cs typeface="Arial"/>
                <a:sym typeface="Arial"/>
              </a:defRPr>
            </a:pPr>
            <a:endParaRPr dirty="0"/>
          </a:p>
          <a:p>
            <a:pPr algn="ctr">
              <a:spcBef>
                <a:spcPts val="400"/>
              </a:spcBef>
              <a:defRPr sz="2000" b="1" spc="-1">
                <a:latin typeface="Times New Roman"/>
                <a:ea typeface="Times New Roman"/>
                <a:cs typeface="Times New Roman"/>
                <a:sym typeface="Times New Roman"/>
              </a:defRPr>
            </a:pPr>
            <a:r>
              <a:rPr dirty="0"/>
              <a:t>Chair: Carol Ansley (self)</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Tuesday</a:t>
            </a:r>
            <a:r>
              <a:rPr dirty="0"/>
              <a:t>, </a:t>
            </a:r>
            <a:r>
              <a:rPr lang="en-US" dirty="0"/>
              <a:t>January</a:t>
            </a:r>
            <a:r>
              <a:rPr dirty="0"/>
              <a:t> </a:t>
            </a:r>
            <a:r>
              <a:rPr lang="en-US" dirty="0"/>
              <a:t>12</a:t>
            </a:r>
            <a:r>
              <a:rPr dirty="0"/>
              <a:t>, 202</a:t>
            </a:r>
            <a:r>
              <a:rPr lang="en-US" dirty="0"/>
              <a:t>1</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Call for Secretary</a:t>
            </a:r>
          </a:p>
        </p:txBody>
      </p:sp>
      <p:sp>
        <p:nvSpPr>
          <p:cNvPr id="67" name="CustomShape 2"/>
          <p:cNvSpPr txBox="1"/>
          <p:nvPr/>
        </p:nvSpPr>
        <p:spPr>
          <a:xfrm>
            <a:off x="685800" y="1981080"/>
            <a:ext cx="7771680" cy="52394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Volunteers?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66671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t>Sign in for attendance tracking in minutes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t>No recordings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CustomShape 1"/>
          <p:cNvSpPr txBox="1"/>
          <p:nvPr/>
        </p:nvSpPr>
        <p:spPr>
          <a:xfrm>
            <a:off x="380880" y="869881"/>
            <a:ext cx="84574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u="sng" spc="-1">
                <a:latin typeface="Times New Roman"/>
                <a:ea typeface="Times New Roman"/>
                <a:cs typeface="Times New Roman"/>
                <a:sym typeface="Times New Roman"/>
              </a:defRPr>
            </a:lvl1pPr>
          </a:lstStyle>
          <a:p>
            <a:r>
              <a:t>Other Guidelines for IEEE WG Meetings</a:t>
            </a:r>
          </a:p>
        </p:txBody>
      </p:sp>
      <p:sp>
        <p:nvSpPr>
          <p:cNvPr id="76" name="CustomShape 2"/>
          <p:cNvSpPr txBox="1"/>
          <p:nvPr/>
        </p:nvSpPr>
        <p:spPr>
          <a:xfrm>
            <a:off x="579240" y="1676519"/>
            <a:ext cx="8137439" cy="382512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lnSpc>
                <a:spcPct val="80000"/>
              </a:lnSpc>
              <a:spcBef>
                <a:spcPts val="400"/>
              </a:spcBef>
              <a:defRPr spc="-1">
                <a:latin typeface="Arial"/>
                <a:ea typeface="Arial"/>
                <a:cs typeface="Arial"/>
                <a:sym typeface="Arial"/>
              </a:defRPr>
            </a:pPr>
            <a:endParaRPr/>
          </a:p>
          <a:p>
            <a:pPr marL="230039" indent="-229318">
              <a:lnSpc>
                <a:spcPct val="80000"/>
              </a:lnSpc>
              <a:spcBef>
                <a:spcPts val="700"/>
              </a:spcBef>
              <a:buClr>
                <a:srgbClr val="000099"/>
              </a:buClr>
              <a:buSzPct val="50000"/>
              <a:buFont typeface="Arial"/>
              <a:buChar char="•"/>
              <a:defRPr b="1" spc="-1">
                <a:solidFill>
                  <a:srgbClr val="000099"/>
                </a:solidFill>
                <a:latin typeface="Arial"/>
                <a:ea typeface="Arial"/>
                <a:cs typeface="Arial"/>
                <a:sym typeface="Arial"/>
              </a:defRPr>
            </a:pPr>
            <a:r>
              <a:t>All IEEE-SA standards meetings shall be conducted in compliance with all applicable laws, including antitrust and competition laws. </a:t>
            </a:r>
          </a:p>
          <a:p>
            <a:pPr marL="630360" lvl="1" indent="-285119">
              <a:lnSpc>
                <a:spcPct val="80000"/>
              </a:lnSpc>
              <a:spcBef>
                <a:spcPts val="700"/>
              </a:spcBef>
              <a:buClr>
                <a:srgbClr val="000099"/>
              </a:buClr>
              <a:buSzPct val="50000"/>
              <a:buFont typeface="Arial"/>
              <a:buChar char="•"/>
              <a:defRPr sz="1600" b="1" spc="-1">
                <a:solidFill>
                  <a:srgbClr val="000099"/>
                </a:solidFill>
                <a:latin typeface="Arial"/>
                <a:ea typeface="Arial"/>
                <a:cs typeface="Arial"/>
                <a:sym typeface="Arial"/>
              </a:defRPr>
            </a:pPr>
            <a:r>
              <a:t>Don’t discuss the interpretation, validity, or essentiality of patents/patent claims. </a:t>
            </a:r>
          </a:p>
          <a:p>
            <a:pPr marL="630360" lvl="1" indent="-285119">
              <a:lnSpc>
                <a:spcPct val="80000"/>
              </a:lnSpc>
              <a:spcBef>
                <a:spcPts val="700"/>
              </a:spcBef>
              <a:buClr>
                <a:srgbClr val="000099"/>
              </a:buClr>
              <a:buSzPct val="50000"/>
              <a:buFont typeface="Arial"/>
              <a:buChar char="•"/>
              <a:defRPr sz="1600" b="1" spc="-1">
                <a:solidFill>
                  <a:srgbClr val="000099"/>
                </a:solidFill>
                <a:latin typeface="Arial"/>
                <a:ea typeface="Arial"/>
                <a:cs typeface="Arial"/>
                <a:sym typeface="Arial"/>
              </a:defRPr>
            </a:pPr>
            <a:r>
              <a:t>Don’t discuss specific license rates, terms, or conditions.</a:t>
            </a:r>
          </a:p>
          <a:p>
            <a:pPr marL="1143000" lvl="2" indent="-227879">
              <a:lnSpc>
                <a:spcPct val="80000"/>
              </a:lnSpc>
              <a:spcBef>
                <a:spcPts val="600"/>
              </a:spcBef>
              <a:buClr>
                <a:srgbClr val="000099"/>
              </a:buClr>
              <a:buSzPct val="50000"/>
              <a:buFont typeface="Symbol"/>
              <a:buChar char="·"/>
              <a:defRPr sz="1400" spc="-1">
                <a:solidFill>
                  <a:srgbClr val="000099"/>
                </a:solidFill>
                <a:latin typeface="Arial"/>
                <a:ea typeface="Arial"/>
                <a:cs typeface="Arial"/>
                <a:sym typeface="Arial"/>
              </a:defRPr>
            </a:pPr>
            <a:r>
              <a:t>Relative costs, including licensing costs of essential patent claims, of different technical approaches may be discussed in standards development meetings. </a:t>
            </a:r>
          </a:p>
          <a:p>
            <a:pPr marL="1600200" lvl="3" indent="-227879">
              <a:lnSpc>
                <a:spcPct val="80000"/>
              </a:lnSpc>
              <a:spcBef>
                <a:spcPts val="600"/>
              </a:spcBef>
              <a:buClr>
                <a:srgbClr val="000099"/>
              </a:buClr>
              <a:buSzPct val="50000"/>
              <a:buFont typeface="Arial"/>
              <a:buChar char="•"/>
              <a:defRPr sz="1400" spc="-1">
                <a:solidFill>
                  <a:srgbClr val="000099"/>
                </a:solidFill>
                <a:latin typeface="Arial"/>
                <a:ea typeface="Arial"/>
                <a:cs typeface="Arial"/>
                <a:sym typeface="Arial"/>
              </a:defRPr>
            </a:pPr>
            <a:r>
              <a:t>Technical considerations remain primary focus</a:t>
            </a:r>
          </a:p>
          <a:p>
            <a:pPr marL="630360" lvl="1" indent="-285119">
              <a:lnSpc>
                <a:spcPct val="80000"/>
              </a:lnSpc>
              <a:spcBef>
                <a:spcPts val="700"/>
              </a:spcBef>
              <a:buClr>
                <a:srgbClr val="000099"/>
              </a:buClr>
              <a:buSzPct val="50000"/>
              <a:buFont typeface="Arial"/>
              <a:buChar char="•"/>
              <a:defRPr sz="1600" b="1" spc="-1">
                <a:solidFill>
                  <a:srgbClr val="000099"/>
                </a:solidFill>
                <a:latin typeface="Arial"/>
                <a:ea typeface="Arial"/>
                <a:cs typeface="Arial"/>
                <a:sym typeface="Arial"/>
              </a:defRPr>
            </a:pPr>
            <a:r>
              <a:t>Don’t discuss or engage in the fixing of product prices, allocation of customers, or division of sales markets.</a:t>
            </a:r>
          </a:p>
          <a:p>
            <a:pPr marL="630360" lvl="1" indent="-285119">
              <a:lnSpc>
                <a:spcPct val="80000"/>
              </a:lnSpc>
              <a:spcBef>
                <a:spcPts val="700"/>
              </a:spcBef>
              <a:buClr>
                <a:srgbClr val="000099"/>
              </a:buClr>
              <a:buSzPct val="50000"/>
              <a:buFont typeface="Arial"/>
              <a:buChar char="•"/>
              <a:defRPr sz="1600" b="1" spc="-1">
                <a:solidFill>
                  <a:srgbClr val="000099"/>
                </a:solidFill>
                <a:latin typeface="Arial"/>
                <a:ea typeface="Arial"/>
                <a:cs typeface="Arial"/>
                <a:sym typeface="Arial"/>
              </a:defRPr>
            </a:pPr>
            <a:r>
              <a:t>Don’t discuss the status or substance of ongoing or threatened litigation.</a:t>
            </a:r>
          </a:p>
          <a:p>
            <a:pPr marL="630360" lvl="1" indent="-285119">
              <a:lnSpc>
                <a:spcPct val="80000"/>
              </a:lnSpc>
              <a:spcBef>
                <a:spcPts val="700"/>
              </a:spcBef>
              <a:buClr>
                <a:srgbClr val="000099"/>
              </a:buClr>
              <a:buSzPct val="50000"/>
              <a:buFont typeface="Arial"/>
              <a:buChar char="•"/>
              <a:defRPr sz="1600" b="1" spc="-1">
                <a:solidFill>
                  <a:srgbClr val="000099"/>
                </a:solidFill>
                <a:latin typeface="Arial"/>
                <a:ea typeface="Arial"/>
                <a:cs typeface="Arial"/>
                <a:sym typeface="Arial"/>
              </a:defRPr>
            </a:pPr>
            <a:r>
              <a:t>Don’t be silent if inappropriate topics are discussed … do formally object.</a:t>
            </a:r>
          </a:p>
          <a:p>
            <a:pPr marL="227880" indent="-227160" algn="ctr">
              <a:lnSpc>
                <a:spcPct val="80000"/>
              </a:lnSpc>
              <a:spcBef>
                <a:spcPts val="200"/>
              </a:spcBef>
              <a:defRPr sz="1000" b="1" spc="-1">
                <a:solidFill>
                  <a:srgbClr val="000099"/>
                </a:solidFill>
                <a:latin typeface="Arial"/>
                <a:ea typeface="Arial"/>
                <a:cs typeface="Arial"/>
                <a:sym typeface="Arial"/>
              </a:defRPr>
            </a:pPr>
            <a:r>
              <a:t>---------------------------------------------------------------   </a:t>
            </a:r>
          </a:p>
          <a:p>
            <a:pPr marL="227880" indent="-227160" algn="ctr">
              <a:lnSpc>
                <a:spcPct val="80000"/>
              </a:lnSpc>
              <a:spcBef>
                <a:spcPts val="200"/>
              </a:spcBef>
              <a:defRPr sz="1200" b="1" spc="-1">
                <a:solidFill>
                  <a:srgbClr val="000099"/>
                </a:solidFill>
                <a:latin typeface="Arial"/>
                <a:ea typeface="Arial"/>
                <a:cs typeface="Arial"/>
                <a:sym typeface="Arial"/>
              </a:defRPr>
            </a:pPr>
            <a:r>
              <a:t>See </a:t>
            </a:r>
            <a:r>
              <a:rPr i="1"/>
              <a:t>IEEE-SA Standards Board Operations Manual</a:t>
            </a:r>
            <a:r>
              <a:t>, clause 5.3.10 and “Promoting Competition and Innovation: What You Need to Know about the IEEE Standards Association's Antitrust and Competition Policy” for more details.</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Study group operating rules</a:t>
            </a:r>
          </a:p>
        </p:txBody>
      </p:sp>
      <p:sp>
        <p:nvSpPr>
          <p:cNvPr id="79" name="CustomShape 2"/>
          <p:cNvSpPr txBox="1"/>
          <p:nvPr/>
        </p:nvSpPr>
        <p:spPr>
          <a:xfrm>
            <a:off x="685800" y="1981080"/>
            <a:ext cx="7771680" cy="146266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Will follow operating manual for study groups</a:t>
            </a:r>
          </a:p>
          <a:p>
            <a:pPr marL="800279" lvl="1"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Purpose: to create PAR/CSD as authorized by 802 EC for study group</a:t>
            </a:r>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68</TotalTime>
  <Words>1093</Words>
  <Application>Microsoft Macintosh PowerPoint</Application>
  <PresentationFormat>On-screen Show (4:3)</PresentationFormat>
  <Paragraphs>114</Paragraphs>
  <Slides>15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Intel Clear</vt:lpstr>
      <vt:lpstr>Arial</vt:lpstr>
      <vt:lpstr>Helvetica</vt:lpstr>
      <vt:lpstr>Helvetica Neue</vt:lpstr>
      <vt:lpstr>Symbol</vt:lpstr>
      <vt:lpstr>Times New Roman</vt:lpstr>
      <vt:lpstr>Verdana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Motion #1 - TBD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Microsoft Office User</cp:lastModifiedBy>
  <cp:revision>7</cp:revision>
  <dcterms:modified xsi:type="dcterms:W3CDTF">2020-12-07T20:44:14Z</dcterms:modified>
</cp:coreProperties>
</file>