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83" r:id="rId4"/>
    <p:sldId id="281" r:id="rId5"/>
    <p:sldId id="262" r:id="rId6"/>
    <p:sldId id="265" r:id="rId7"/>
    <p:sldId id="266" r:id="rId8"/>
    <p:sldId id="267" r:id="rId9"/>
    <p:sldId id="269" r:id="rId10"/>
    <p:sldId id="270" r:id="rId11"/>
    <p:sldId id="288" r:id="rId12"/>
    <p:sldId id="289" r:id="rId13"/>
    <p:sldId id="278" r:id="rId14"/>
    <p:sldId id="271" r:id="rId15"/>
    <p:sldId id="272" r:id="rId16"/>
    <p:sldId id="273" r:id="rId17"/>
    <p:sldId id="274" r:id="rId18"/>
    <p:sldId id="282" r:id="rId19"/>
    <p:sldId id="277" r:id="rId20"/>
    <p:sldId id="275" r:id="rId21"/>
    <p:sldId id="276" r:id="rId22"/>
    <p:sldId id="279" r:id="rId23"/>
    <p:sldId id="263" r:id="rId24"/>
    <p:sldId id="286" r:id="rId25"/>
    <p:sldId id="287" r:id="rId26"/>
    <p:sldId id="268"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50" autoAdjust="0"/>
    <p:restoredTop sz="94660"/>
  </p:normalViewPr>
  <p:slideViewPr>
    <p:cSldViewPr>
      <p:cViewPr varScale="1">
        <p:scale>
          <a:sx n="112" d="100"/>
          <a:sy n="112" d="100"/>
        </p:scale>
        <p:origin x="120" y="34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023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982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2020</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2020</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2020</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802.11-20/1627r2</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volker.jungnickel@hhi.fraunhofer.de" TargetMode="External"/><Relationship Id="rId13" Type="http://schemas.openxmlformats.org/officeDocument/2006/relationships/hyperlink" Target="mailto:emily.h.qi@intel.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12" Type="http://schemas.openxmlformats.org/officeDocument/2006/relationships/hyperlink" Target="mailto:edward.ks.au@huawei.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chaochun.wang@mediatek.com" TargetMode="External"/><Relationship Id="rId11" Type="http://schemas.openxmlformats.org/officeDocument/2006/relationships/hyperlink" Target="mailto:bahareh.sagedhi@intel.com" TargetMode="External"/><Relationship Id="rId5" Type="http://schemas.openxmlformats.org/officeDocument/2006/relationships/hyperlink" Target="mailto:RoyWant@google.com" TargetMode="External"/><Relationship Id="rId10" Type="http://schemas.openxmlformats.org/officeDocument/2006/relationships/hyperlink" Target="mailto:carol@ansley.com" TargetMode="External"/><Relationship Id="rId4" Type="http://schemas.openxmlformats.org/officeDocument/2006/relationships/hyperlink" Target="mailto:carlos.cordeiro@intel.com" TargetMode="External"/><Relationship Id="rId9" Type="http://schemas.openxmlformats.org/officeDocument/2006/relationships/hyperlink" Target="mailto:harrybims@me.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(Nov 2020)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2020-11-02</a:t>
            </a:r>
          </a:p>
        </p:txBody>
      </p:sp>
      <p:sp>
        <p:nvSpPr>
          <p:cNvPr id="6" name="Date Placeholder 3"/>
          <p:cNvSpPr>
            <a:spLocks noGrp="1"/>
          </p:cNvSpPr>
          <p:nvPr>
            <p:ph type="dt" idx="10"/>
          </p:nvPr>
        </p:nvSpPr>
        <p:spPr/>
        <p:txBody>
          <a:bodyPr/>
          <a:lstStyle/>
          <a:p>
            <a:r>
              <a:rPr lang="en-US"/>
              <a:t>November 2020</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spid="_x0000_s3423" name="Document" r:id="rId4" imgW="10439485" imgH="2546686" progId="Word.Document.8">
                  <p:embed/>
                </p:oleObj>
              </mc:Choice>
              <mc:Fallback>
                <p:oleObj name="Document" r:id="rId4" imgW="10439485" imgH="2546686" progId="Word.Document.8">
                  <p:embed/>
                  <p:pic>
                    <p:nvPicPr>
                      <p:cNvPr id="0" name="Picture 3"/>
                      <p:cNvPicPr>
                        <a:picLocks noChangeAspect="1" noChangeArrowheads="1"/>
                      </p:cNvPicPr>
                      <p:nvPr/>
                    </p:nvPicPr>
                    <p:blipFill>
                      <a:blip r:embed="rId5"/>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rgbClr val="FF0000"/>
                </a:solidFill>
              </a:rPr>
              <a:t>17</a:t>
            </a:r>
            <a:r>
              <a:rPr lang="en-GB" dirty="0"/>
              <a:t>-0000-802-11-editorial-style-guide.docx   </a:t>
            </a:r>
          </a:p>
          <a:p>
            <a:r>
              <a:rPr lang="en-US" dirty="0"/>
              <a:t>We update 802.11 Style Guide based on 2012 IEEE Standards Style Manual and consistency changes in final publication of the 802.11 standard</a:t>
            </a:r>
            <a:endParaRPr lang="en-GB" dirty="0"/>
          </a:p>
          <a:p>
            <a:r>
              <a:rPr lang="en-US" b="0" dirty="0"/>
              <a:t>Editor’s responsibility includes checking the </a:t>
            </a:r>
            <a:r>
              <a:rPr lang="en-US" dirty="0"/>
              <a:t>2020 IEEE Standards Style Manual </a:t>
            </a:r>
            <a:r>
              <a:rPr lang="en-US" b="0" dirty="0"/>
              <a:t>when creating or updating drafts.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(1)</a:t>
            </a:r>
          </a:p>
        </p:txBody>
      </p:sp>
      <p:sp>
        <p:nvSpPr>
          <p:cNvPr id="9218" name="Rectangle 2"/>
          <p:cNvSpPr>
            <a:spLocks noGrp="1" noChangeArrowheads="1"/>
          </p:cNvSpPr>
          <p:nvPr>
            <p:ph idx="1"/>
          </p:nvPr>
        </p:nvSpPr>
        <p:spPr>
          <a:xfrm>
            <a:off x="609601" y="1414308"/>
            <a:ext cx="11125200" cy="4952998"/>
          </a:xfrm>
          <a:ln/>
        </p:spPr>
        <p:txBody>
          <a:bodyPr/>
          <a:lstStyle/>
          <a:p>
            <a:pPr>
              <a:buFont typeface="Arial" panose="020B0604020202020204" pitchFamily="34" charset="0"/>
              <a:buChar char="•"/>
            </a:pPr>
            <a:r>
              <a:rPr lang="en-US" dirty="0"/>
              <a:t>Frame format figures</a:t>
            </a:r>
          </a:p>
          <a:p>
            <a:pPr lvl="1">
              <a:buFont typeface="Arial" panose="020B0604020202020204" pitchFamily="34" charset="0"/>
              <a:buChar char="•"/>
            </a:pPr>
            <a:r>
              <a:rPr lang="en-GB" dirty="0"/>
              <a:t>Figure titles: Figure &lt;number)—Name [frame, field, element, etc] </a:t>
            </a:r>
            <a:r>
              <a:rPr lang="en-GB" u="sng" dirty="0"/>
              <a:t>format</a:t>
            </a:r>
          </a:p>
          <a:p>
            <a:pPr lvl="1">
              <a:buFont typeface="Arial" panose="020B0604020202020204" pitchFamily="34" charset="0"/>
              <a:buChar char="•"/>
            </a:pPr>
            <a:r>
              <a:rPr lang="en-GB" dirty="0"/>
              <a:t>Repeating fields should be avoided in the frame/element/field format figure. If a field needs to be repeated, create a container field with “List” in the name, e.g., Name List field. </a:t>
            </a:r>
            <a:endParaRPr lang="en-US" dirty="0"/>
          </a:p>
          <a:p>
            <a:pPr lvl="1">
              <a:buFont typeface="Arial" panose="020B0604020202020204" pitchFamily="34" charset="0"/>
              <a:buChar char="•"/>
            </a:pPr>
            <a:r>
              <a:rPr lang="en-US" dirty="0"/>
              <a:t>Arrows in frame format figures should not be used, except where labelling parts of the structure (e.g.,  the MAC Header in </a:t>
            </a:r>
            <a:r>
              <a:rPr lang="en-US" u="sng" dirty="0"/>
              <a:t>the top-level frame format).</a:t>
            </a:r>
            <a:r>
              <a:rPr lang="en-US" dirty="0"/>
              <a:t> </a:t>
            </a:r>
          </a:p>
          <a:p>
            <a:pPr lvl="1">
              <a:buFont typeface="Arial" panose="020B0604020202020204" pitchFamily="34" charset="0"/>
              <a:buChar char="•"/>
            </a:pPr>
            <a:r>
              <a:rPr lang="en-GB" dirty="0"/>
              <a:t>In the bit-aligned figure, the bit position should always start with B0.</a:t>
            </a:r>
            <a:endParaRPr lang="en-US" dirty="0"/>
          </a:p>
          <a:p>
            <a:pPr lvl="1">
              <a:buFont typeface="Arial" panose="020B0604020202020204" pitchFamily="34" charset="0"/>
              <a:buChar char="•"/>
            </a:pPr>
            <a:r>
              <a:rPr lang="en-GB" dirty="0"/>
              <a:t>The figures in Clause 9 are normative, do not duplicate length information given in figures in Clause 9 text. For example, “The Y field is x bits/octets in length" or "The Y field is an x-bit/octet field" are redundant. There is no value in duplicating the information. </a:t>
            </a:r>
          </a:p>
          <a:p>
            <a:pPr lvl="1">
              <a:buFont typeface="Arial" panose="020B0604020202020204" pitchFamily="34" charset="0"/>
              <a:buChar char="•"/>
            </a:pPr>
            <a:r>
              <a:rPr lang="en-GB" dirty="0"/>
              <a:t>Do not reference other clauses in Visio figures</a:t>
            </a:r>
            <a:endParaRPr lang="en-US" dirty="0"/>
          </a:p>
          <a:p>
            <a:pPr>
              <a:buFont typeface="Arial" panose="020B0604020202020204" pitchFamily="34" charset="0"/>
              <a:buChar char="•"/>
            </a:pPr>
            <a:r>
              <a:rPr lang="en-US" dirty="0"/>
              <a:t>Interspersed normative and informative text is not allowed.  For example, </a:t>
            </a:r>
          </a:p>
          <a:p>
            <a:pPr lvl="1">
              <a:buFont typeface="Arial" panose="020B0604020202020204" pitchFamily="34" charset="0"/>
              <a:buChar char="•"/>
            </a:pPr>
            <a:r>
              <a:rPr lang="en-US" dirty="0"/>
              <a:t>Neither clauses nor subclauses shall be labeled as informative.</a:t>
            </a:r>
          </a:p>
          <a:p>
            <a:pPr lvl="1">
              <a:buFont typeface="Arial" panose="020B0604020202020204" pitchFamily="34" charset="0"/>
              <a:buChar char="•"/>
            </a:pPr>
            <a:r>
              <a:rPr lang="en-US" dirty="0"/>
              <a:t>Figures or tables in clauses shall not be labeled as informative. </a:t>
            </a:r>
          </a:p>
          <a:p>
            <a:endParaRPr lang="en-US" dirty="0"/>
          </a:p>
          <a:p>
            <a:r>
              <a:rPr lang="en-US" dirty="0"/>
              <a:t>	</a:t>
            </a:r>
          </a:p>
          <a:p>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2089704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(2)</a:t>
            </a:r>
          </a:p>
        </p:txBody>
      </p:sp>
      <p:sp>
        <p:nvSpPr>
          <p:cNvPr id="9218" name="Rectangle 2"/>
          <p:cNvSpPr>
            <a:spLocks noGrp="1" noChangeArrowheads="1"/>
          </p:cNvSpPr>
          <p:nvPr>
            <p:ph idx="1"/>
          </p:nvPr>
        </p:nvSpPr>
        <p:spPr>
          <a:xfrm>
            <a:off x="457200" y="1219200"/>
            <a:ext cx="11429999" cy="5089837"/>
          </a:xfrm>
          <a:ln/>
        </p:spPr>
        <p:txBody>
          <a:bodyPr/>
          <a:lstStyle/>
          <a:p>
            <a:pPr>
              <a:buFont typeface="Arial" panose="020B0604020202020204" pitchFamily="34" charset="0"/>
              <a:buChar char="•"/>
            </a:pPr>
            <a:r>
              <a:rPr lang="en-US" sz="2000" dirty="0"/>
              <a:t>MIB variable deprecation procedure</a:t>
            </a:r>
          </a:p>
          <a:p>
            <a:pPr lvl="1">
              <a:buFont typeface="Arial" panose="020B0604020202020204" pitchFamily="34" charset="0"/>
              <a:buChar char="•"/>
            </a:pPr>
            <a:r>
              <a:rPr lang="en-US" dirty="0"/>
              <a:t>MIB variable can be deprecated, should not be deleted. See 3.9.3 Compliance requirements for the deprecation procedure.</a:t>
            </a:r>
          </a:p>
          <a:p>
            <a:pPr>
              <a:buFont typeface="Arial" panose="020B0604020202020204" pitchFamily="34" charset="0"/>
              <a:buChar char="•"/>
            </a:pPr>
            <a:r>
              <a:rPr lang="en-US" sz="2000" dirty="0"/>
              <a:t>Capitalization</a:t>
            </a:r>
          </a:p>
          <a:p>
            <a:pPr lvl="1">
              <a:buFont typeface="Arial" panose="020B0604020202020204" pitchFamily="34" charset="0"/>
              <a:buChar char="•"/>
            </a:pPr>
            <a:r>
              <a:rPr lang="en-GB" dirty="0"/>
              <a:t>For proper names, all words in the name (excluding acronyms) should be capitalized, including prepositions and conjunctions. This is to avoid ambiguity where the preposition or conjunction might be misinterpreted as part of the sentence. For example, “HT </a:t>
            </a:r>
            <a:r>
              <a:rPr lang="en-GB" dirty="0">
                <a:solidFill>
                  <a:srgbClr val="FF0000"/>
                </a:solidFill>
                <a:highlight>
                  <a:srgbClr val="FFFF00"/>
                </a:highlight>
              </a:rPr>
              <a:t>A</a:t>
            </a:r>
            <a:r>
              <a:rPr lang="en-GB" dirty="0">
                <a:highlight>
                  <a:srgbClr val="FFFF00"/>
                </a:highlight>
              </a:rPr>
              <a:t>nd</a:t>
            </a:r>
            <a:r>
              <a:rPr lang="en-GB" dirty="0"/>
              <a:t> VHT Trigger Frame RX Support subfield.” </a:t>
            </a:r>
          </a:p>
          <a:p>
            <a:pPr>
              <a:buFont typeface="Arial" panose="020B0604020202020204" pitchFamily="34" charset="0"/>
              <a:buChar char="•"/>
            </a:pPr>
            <a:r>
              <a:rPr lang="en-GB" sz="2000" dirty="0"/>
              <a:t>Deprecate terms unicast and multicast</a:t>
            </a:r>
          </a:p>
          <a:p>
            <a:pPr lvl="1">
              <a:buFont typeface="Arial" panose="020B0604020202020204" pitchFamily="34" charset="0"/>
              <a:buChar char="•"/>
            </a:pPr>
            <a:r>
              <a:rPr lang="en-GB" dirty="0"/>
              <a:t>When used to describe MAC entities, the adjectives “unicast” and “directed” are deprecated in </a:t>
            </a:r>
            <a:r>
              <a:rPr lang="en-GB" dirty="0" err="1"/>
              <a:t>favor</a:t>
            </a:r>
            <a:r>
              <a:rPr lang="en-GB" dirty="0"/>
              <a:t> of “individually addressed” or “that is an individual address” and the adjective “multicast” is deprecated in </a:t>
            </a:r>
            <a:r>
              <a:rPr lang="en-GB" dirty="0" err="1"/>
              <a:t>favor</a:t>
            </a:r>
            <a:r>
              <a:rPr lang="en-GB" dirty="0"/>
              <a:t> of “group addressed” or “that is a group address.</a:t>
            </a:r>
          </a:p>
          <a:p>
            <a:pPr>
              <a:buFont typeface="Arial" panose="020B0604020202020204" pitchFamily="34" charset="0"/>
              <a:buChar char="•"/>
            </a:pPr>
            <a:r>
              <a:rPr lang="en-US" sz="2000" dirty="0"/>
              <a:t>Amendment Editor Instruction</a:t>
            </a:r>
          </a:p>
          <a:p>
            <a:pPr lvl="1">
              <a:buFont typeface="Arial" panose="020B0604020202020204" pitchFamily="34" charset="0"/>
              <a:buChar char="•"/>
            </a:pPr>
            <a:r>
              <a:rPr lang="en-GB" dirty="0"/>
              <a:t>When using “Insert” instruction, please identify the starting sentence of the paragraph. For example, “</a:t>
            </a:r>
            <a:r>
              <a:rPr lang="en-GB" b="1" i="1" dirty="0"/>
              <a:t>Insert the following paragraph after the second paragraph </a:t>
            </a:r>
            <a:r>
              <a:rPr lang="en-GB" b="1" i="1" dirty="0">
                <a:highlight>
                  <a:srgbClr val="FFFF00"/>
                </a:highlight>
              </a:rPr>
              <a:t>(“The FT protocol provides ...”</a:t>
            </a:r>
            <a:r>
              <a:rPr lang="en-GB" b="1" i="1" dirty="0"/>
              <a:t>):</a:t>
            </a:r>
            <a:r>
              <a:rPr lang="en-GB" dirty="0"/>
              <a:t>”</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sz="2000" dirty="0"/>
          </a:p>
          <a:p>
            <a:endParaRPr lang="en-US" sz="2000" dirty="0"/>
          </a:p>
          <a:p>
            <a:r>
              <a:rPr lang="en-US" sz="2000" dirty="0"/>
              <a:t>	</a:t>
            </a:r>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390319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2000" dirty="0"/>
              <a:t>11-15/355r13 MIB </a:t>
            </a:r>
            <a:r>
              <a:rPr lang="en-GB" sz="2000" dirty="0" err="1"/>
              <a:t>TruthValue</a:t>
            </a:r>
            <a:r>
              <a:rPr lang="en-GB" sz="2000" dirty="0"/>
              <a:t> usage patterns</a:t>
            </a:r>
          </a:p>
          <a:p>
            <a:r>
              <a:rPr lang="en-GB" sz="2000" dirty="0"/>
              <a:t>MIB Style: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chemeClr val="tx1"/>
                </a:solidFill>
              </a:rPr>
              <a:t>Two ways to format a figure &amp; its caption in frame:</a:t>
            </a:r>
            <a:endParaRPr lang="en-US" sz="2000" dirty="0">
              <a:solidFill>
                <a:schemeClr val="tx1"/>
              </a:solidFill>
            </a:endParaRPr>
          </a:p>
          <a:p>
            <a:pPr lvl="1"/>
            <a:r>
              <a:rPr lang="en-GB" sz="1400" dirty="0">
                <a:solidFill>
                  <a:schemeClr val="tx1"/>
                </a:solidFill>
              </a:rPr>
              <a:t>Insert a table.  Insert anchored frame inside table cell to hold graphics.  Use table caption as figure caption.</a:t>
            </a:r>
            <a:endParaRPr lang="en-US" sz="1400" dirty="0">
              <a:solidFill>
                <a:schemeClr val="tx1"/>
              </a:solidFill>
            </a:endParaRPr>
          </a:p>
          <a:p>
            <a:pPr lvl="1"/>
            <a:r>
              <a:rPr lang="en-GB" sz="1400" dirty="0">
                <a:solidFill>
                  <a:schemeClr val="tx1"/>
                </a:solidFill>
              </a:rPr>
              <a:t>Insert an anchored frame.  Insert caption inside a text frame inside the anchored frame.  Insert graphics inside the anchored frame.</a:t>
            </a:r>
            <a:endParaRPr lang="en-US" sz="1400" dirty="0">
              <a:solidFill>
                <a:schemeClr val="tx1"/>
              </a:solidFill>
            </a:endParaRPr>
          </a:p>
          <a:p>
            <a:r>
              <a:rPr lang="en-GB" sz="1800" dirty="0">
                <a:solidFill>
                  <a:srgbClr val="FF0000"/>
                </a:solidFill>
              </a:rPr>
              <a:t>Do not reference other clauses in Visio figures</a:t>
            </a:r>
            <a:r>
              <a:rPr lang="en-US" sz="1800" dirty="0"/>
              <a:t>, it is very hard to maintain the references</a:t>
            </a:r>
            <a:r>
              <a:rPr lang="en-GB" sz="2000" dirty="0"/>
              <a:t> in figures</a:t>
            </a:r>
          </a:p>
          <a:p>
            <a:r>
              <a:rPr lang="en-GB" sz="2000" dirty="0"/>
              <a:t>Keep embedded figures using </a:t>
            </a:r>
            <a:r>
              <a:rPr lang="en-GB" sz="2000" dirty="0" err="1"/>
              <a:t>visio</a:t>
            </a:r>
            <a:r>
              <a:rPr lang="en-GB" sz="2000" dirty="0"/>
              <a:t> as long as possible (not in Word)</a:t>
            </a:r>
            <a:endParaRPr lang="en-US" sz="2000" dirty="0"/>
          </a:p>
          <a:p>
            <a:pPr lvl="1"/>
            <a:r>
              <a:rPr lang="en-GB" sz="1800" dirty="0"/>
              <a:t>Near the end of sponsor ballot, </a:t>
            </a:r>
            <a:r>
              <a:rPr lang="en-GB" sz="1800" dirty="0">
                <a:solidFill>
                  <a:schemeClr val="tx1"/>
                </a:solidFill>
              </a:rPr>
              <a:t>turn these all into .</a:t>
            </a:r>
            <a:r>
              <a:rPr lang="en-GB" sz="1800" dirty="0" err="1">
                <a:solidFill>
                  <a:schemeClr val="tx1"/>
                </a:solidFill>
              </a:rPr>
              <a:t>emf</a:t>
            </a:r>
            <a:r>
              <a:rPr lang="en-GB" sz="1800" dirty="0">
                <a:solidFill>
                  <a:schemeClr val="tx1"/>
                </a:solidFill>
              </a:rPr>
              <a:t> </a:t>
            </a:r>
            <a:r>
              <a:rPr lang="en-GB" sz="1800" dirty="0"/>
              <a:t>(windows meta file) format files (you can do this from </a:t>
            </a:r>
            <a:r>
              <a:rPr lang="en-GB" sz="1800" dirty="0" err="1"/>
              <a:t>visio</a:t>
            </a:r>
            <a:r>
              <a:rPr lang="en-GB" sz="1800" dirty="0"/>
              <a:t> using “save as”).   </a:t>
            </a:r>
            <a:r>
              <a:rPr lang="en-GB" sz="1800" dirty="0">
                <a:solidFill>
                  <a:srgbClr val="FF0000"/>
                </a:solidFill>
              </a:rPr>
              <a:t>Keep </a:t>
            </a:r>
            <a:r>
              <a:rPr lang="en-GB" sz="1800" dirty="0"/>
              <a:t>separate files for the .</a:t>
            </a:r>
            <a:r>
              <a:rPr lang="en-GB" sz="1800" dirty="0" err="1"/>
              <a:t>vsd</a:t>
            </a:r>
            <a:r>
              <a:rPr lang="en-GB" sz="1800" dirty="0"/>
              <a:t> source and the .</a:t>
            </a:r>
            <a:r>
              <a:rPr lang="en-GB" sz="1800" dirty="0" err="1"/>
              <a:t>emf</a:t>
            </a:r>
            <a:r>
              <a:rPr lang="en-GB" sz="1800" dirty="0"/>
              <a:t> file that is linked to from frame. There is high likelihood we should use .</a:t>
            </a:r>
            <a:r>
              <a:rPr lang="en-GB" sz="1800" dirty="0" err="1"/>
              <a:t>emf</a:t>
            </a:r>
            <a:endParaRPr lang="en-GB" sz="1800" dirty="0"/>
          </a:p>
          <a:p>
            <a:r>
              <a:rPr lang="en-GB" sz="1800" dirty="0"/>
              <a:t>Frame format figures are tables</a:t>
            </a:r>
          </a:p>
          <a:p>
            <a:r>
              <a:rPr lang="en-GB" sz="18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2017 is used at IEEE-SA.</a:t>
            </a:r>
            <a:endParaRPr lang="en-US" dirty="0"/>
          </a:p>
          <a:p>
            <a:r>
              <a:rPr lang="en-US" dirty="0"/>
              <a:t>Creating a Redline, Graphics, Numbering and ANA, Source Control. Subversion server for source control. Use </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Nov 2020</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Jan</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387624653"/>
              </p:ext>
            </p:extLst>
          </p:nvPr>
        </p:nvGraphicFramePr>
        <p:xfrm>
          <a:off x="794783" y="2057400"/>
          <a:ext cx="10589685" cy="5379720"/>
        </p:xfrm>
        <a:graphic>
          <a:graphicData uri="http://schemas.openxmlformats.org/drawingml/2006/table">
            <a:tbl>
              <a:tblPr firstRow="1" bandRow="1">
                <a:tableStyleId>{5C22544A-7EE6-4342-B048-85BDC9FD1C3A}</a:tableStyleId>
              </a:tblPr>
              <a:tblGrid>
                <a:gridCol w="3529895">
                  <a:extLst>
                    <a:ext uri="{9D8B030D-6E8A-4147-A177-3AD203B41FA5}">
                      <a16:colId xmlns:a16="http://schemas.microsoft.com/office/drawing/2014/main" val="3336049185"/>
                    </a:ext>
                  </a:extLst>
                </a:gridCol>
                <a:gridCol w="3934965">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endParaRPr kumimoji="0" lang="en-US" sz="20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TGmd</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4668</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TGax</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820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Dec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Jan 2021**</a:t>
                      </a:r>
                    </a:p>
                  </a:txBody>
                  <a:tcPr horzOverflow="overflow">
                    <a:noFill/>
                  </a:tcPr>
                </a:tc>
                <a:extLst>
                  <a:ext uri="{0D108BD9-81ED-4DB2-BD59-A6C34878D82A}">
                    <a16:rowId xmlns:a16="http://schemas.microsoft.com/office/drawing/2014/main" val="21655649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 790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Jan 2021**</a:t>
                      </a:r>
                    </a:p>
                  </a:txBody>
                  <a:tcPr horzOverflow="overflow">
                    <a:noFill/>
                  </a:tcPr>
                </a:tc>
                <a:extLst>
                  <a:ext uri="{0D108BD9-81ED-4DB2-BD59-A6C34878D82A}">
                    <a16:rowId xmlns:a16="http://schemas.microsoft.com/office/drawing/2014/main" val="2414023622"/>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TGba</a:t>
                      </a:r>
                      <a:r>
                        <a:rPr kumimoji="0" lang="en-US" sz="2000" b="0" i="0" u="none" strike="noStrike" cap="none" normalizeH="0" baseline="0" dirty="0">
                          <a:ln>
                            <a:noFill/>
                          </a:ln>
                          <a:solidFill>
                            <a:schemeClr val="tx1"/>
                          </a:solidFill>
                          <a:effectLst/>
                          <a:latin typeface="Times New Roman" pitchFamily="18" charset="0"/>
                        </a:rPr>
                        <a:t> – 189</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Jan 2021**</a:t>
                      </a:r>
                    </a:p>
                  </a:txBody>
                  <a:tcPr horzOverflow="overflow">
                    <a:noFill/>
                  </a:tcPr>
                </a:tc>
                <a:extLst>
                  <a:ext uri="{0D108BD9-81ED-4DB2-BD59-A6C34878D82A}">
                    <a16:rowId xmlns:a16="http://schemas.microsoft.com/office/drawing/2014/main" val="3227809256"/>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TGaz</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257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TGbb</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41 </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Jul 2021*</a:t>
                      </a:r>
                    </a:p>
                  </a:txBody>
                  <a:tcPr horzOverflow="overflow">
                    <a:noFill/>
                  </a:tcPr>
                </a:tc>
                <a:extLst>
                  <a:ext uri="{0D108BD9-81ED-4DB2-BD59-A6C34878D82A}">
                    <a16:rowId xmlns:a16="http://schemas.microsoft.com/office/drawing/2014/main" val="1982380037"/>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rgbClr val="FF0000"/>
                          </a:solidFill>
                          <a:effectLst/>
                          <a:latin typeface="Times New Roman" pitchFamily="18" charset="0"/>
                        </a:rPr>
                        <a:t>*</a:t>
                      </a:r>
                      <a:r>
                        <a:rPr kumimoji="0" lang="en-US" sz="2000" b="0" i="0" u="none" strike="noStrike" cap="none" normalizeH="0" baseline="0" dirty="0" err="1">
                          <a:ln>
                            <a:noFill/>
                          </a:ln>
                          <a:solidFill>
                            <a:srgbClr val="FF0000"/>
                          </a:solidFill>
                          <a:effectLst/>
                          <a:latin typeface="Times New Roman" pitchFamily="18" charset="0"/>
                        </a:rPr>
                        <a:t>REVmd</a:t>
                      </a:r>
                      <a:r>
                        <a:rPr kumimoji="0" lang="en-US" sz="2000" b="0" i="0" u="none" strike="noStrike" cap="none" normalizeH="0" baseline="0" dirty="0">
                          <a:ln>
                            <a:noFill/>
                          </a:ln>
                          <a:solidFill>
                            <a:srgbClr val="FF0000"/>
                          </a:solidFill>
                          <a:effectLst/>
                          <a:latin typeface="Times New Roman" pitchFamily="18" charset="0"/>
                        </a:rPr>
                        <a:t> Dec, 2020,</a:t>
                      </a:r>
                      <a:r>
                        <a:rPr kumimoji="0" lang="en-US" sz="2000" b="0" i="0" u="none" strike="noStrike" cap="none" normalizeH="0" baseline="0" dirty="0">
                          <a:ln>
                            <a:noFill/>
                          </a:ln>
                          <a:solidFill>
                            <a:srgbClr val="0070C0"/>
                          </a:solidFill>
                          <a:effectLst/>
                          <a:latin typeface="Times New Roman" pitchFamily="18" charset="0"/>
                        </a:rPr>
                        <a:t>** Other amendments need Dec 11 deadline for January </a:t>
                      </a:r>
                      <a:r>
                        <a:rPr kumimoji="0" lang="en-US" sz="2000" b="0" i="0" u="none" strike="noStrike" cap="none" normalizeH="0" baseline="0" dirty="0" err="1">
                          <a:ln>
                            <a:noFill/>
                          </a:ln>
                          <a:solidFill>
                            <a:srgbClr val="0070C0"/>
                          </a:solidFill>
                          <a:effectLst/>
                          <a:latin typeface="Times New Roman" pitchFamily="18" charset="0"/>
                        </a:rPr>
                        <a:t>RevCom</a:t>
                      </a:r>
                      <a:endParaRPr kumimoji="0" lang="en-US" sz="2000" b="0" i="0" u="none" strike="noStrike" cap="none" normalizeH="0" baseline="0" dirty="0">
                        <a:ln>
                          <a:noFill/>
                        </a:ln>
                        <a:solidFill>
                          <a:srgbClr val="0070C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Thursday am2 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87347972"/>
              </p:ext>
            </p:extLst>
          </p:nvPr>
        </p:nvGraphicFramePr>
        <p:xfrm>
          <a:off x="737392" y="1374227"/>
          <a:ext cx="9832832" cy="5009379"/>
        </p:xfrm>
        <a:graphic>
          <a:graphicData uri="http://schemas.openxmlformats.org/drawingml/2006/table">
            <a:tbl>
              <a:tblPr firstRow="1">
                <a:tableStyleId>{073A0DAA-6AF3-43AB-8588-CEC1D06C72B9}</a:tableStyleId>
              </a:tblPr>
              <a:tblGrid>
                <a:gridCol w="618827">
                  <a:extLst>
                    <a:ext uri="{9D8B030D-6E8A-4147-A177-3AD203B41FA5}">
                      <a16:colId xmlns:a16="http://schemas.microsoft.com/office/drawing/2014/main" val="4261970102"/>
                    </a:ext>
                  </a:extLst>
                </a:gridCol>
                <a:gridCol w="403471">
                  <a:extLst>
                    <a:ext uri="{9D8B030D-6E8A-4147-A177-3AD203B41FA5}">
                      <a16:colId xmlns:a16="http://schemas.microsoft.com/office/drawing/2014/main" val="78877518"/>
                    </a:ext>
                  </a:extLst>
                </a:gridCol>
                <a:gridCol w="436886">
                  <a:extLst>
                    <a:ext uri="{9D8B030D-6E8A-4147-A177-3AD203B41FA5}">
                      <a16:colId xmlns:a16="http://schemas.microsoft.com/office/drawing/2014/main" val="145119986"/>
                    </a:ext>
                  </a:extLst>
                </a:gridCol>
                <a:gridCol w="394224">
                  <a:extLst>
                    <a:ext uri="{9D8B030D-6E8A-4147-A177-3AD203B41FA5}">
                      <a16:colId xmlns:a16="http://schemas.microsoft.com/office/drawing/2014/main" val="3029749347"/>
                    </a:ext>
                  </a:extLst>
                </a:gridCol>
                <a:gridCol w="457200">
                  <a:extLst>
                    <a:ext uri="{9D8B030D-6E8A-4147-A177-3AD203B41FA5}">
                      <a16:colId xmlns:a16="http://schemas.microsoft.com/office/drawing/2014/main" val="948022760"/>
                    </a:ext>
                  </a:extLst>
                </a:gridCol>
                <a:gridCol w="381000">
                  <a:extLst>
                    <a:ext uri="{9D8B030D-6E8A-4147-A177-3AD203B41FA5}">
                      <a16:colId xmlns:a16="http://schemas.microsoft.com/office/drawing/2014/main" val="1543342895"/>
                    </a:ext>
                  </a:extLst>
                </a:gridCol>
                <a:gridCol w="533400">
                  <a:extLst>
                    <a:ext uri="{9D8B030D-6E8A-4147-A177-3AD203B41FA5}">
                      <a16:colId xmlns:a16="http://schemas.microsoft.com/office/drawing/2014/main" val="3821760127"/>
                    </a:ext>
                  </a:extLst>
                </a:gridCol>
                <a:gridCol w="533400">
                  <a:extLst>
                    <a:ext uri="{9D8B030D-6E8A-4147-A177-3AD203B41FA5}">
                      <a16:colId xmlns:a16="http://schemas.microsoft.com/office/drawing/2014/main" val="1625024730"/>
                    </a:ext>
                  </a:extLst>
                </a:gridCol>
                <a:gridCol w="381000">
                  <a:extLst>
                    <a:ext uri="{9D8B030D-6E8A-4147-A177-3AD203B41FA5}">
                      <a16:colId xmlns:a16="http://schemas.microsoft.com/office/drawing/2014/main" val="2849464904"/>
                    </a:ext>
                  </a:extLst>
                </a:gridCol>
                <a:gridCol w="381000">
                  <a:extLst>
                    <a:ext uri="{9D8B030D-6E8A-4147-A177-3AD203B41FA5}">
                      <a16:colId xmlns:a16="http://schemas.microsoft.com/office/drawing/2014/main" val="3784159027"/>
                    </a:ext>
                  </a:extLst>
                </a:gridCol>
                <a:gridCol w="609600">
                  <a:extLst>
                    <a:ext uri="{9D8B030D-6E8A-4147-A177-3AD203B41FA5}">
                      <a16:colId xmlns:a16="http://schemas.microsoft.com/office/drawing/2014/main" val="3327754882"/>
                    </a:ext>
                  </a:extLst>
                </a:gridCol>
                <a:gridCol w="1280551">
                  <a:extLst>
                    <a:ext uri="{9D8B030D-6E8A-4147-A177-3AD203B41FA5}">
                      <a16:colId xmlns:a16="http://schemas.microsoft.com/office/drawing/2014/main" val="309422106"/>
                    </a:ext>
                  </a:extLst>
                </a:gridCol>
                <a:gridCol w="436886">
                  <a:extLst>
                    <a:ext uri="{9D8B030D-6E8A-4147-A177-3AD203B41FA5}">
                      <a16:colId xmlns:a16="http://schemas.microsoft.com/office/drawing/2014/main" val="2746800865"/>
                    </a:ext>
                  </a:extLst>
                </a:gridCol>
                <a:gridCol w="1852449">
                  <a:extLst>
                    <a:ext uri="{9D8B030D-6E8A-4147-A177-3AD203B41FA5}">
                      <a16:colId xmlns:a16="http://schemas.microsoft.com/office/drawing/2014/main" val="664609411"/>
                    </a:ext>
                  </a:extLst>
                </a:gridCol>
                <a:gridCol w="113293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Documents</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md</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ax</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ay</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ba</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bb</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bc</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bd</a:t>
                      </a: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accent4"/>
                          </a:solidFill>
                          <a:effectLst/>
                          <a:latin typeface="Times New Roman" pitchFamily="18" charset="0"/>
                        </a:rPr>
                        <a:t>be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Times New Roman" pitchFamily="18" charset="0"/>
                        </a:rPr>
                        <a:t>Frame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Emily Qi,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2-Nov</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2217997"/>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ax</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2020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2-Nov</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Carlos </a:t>
                      </a:r>
                      <a:r>
                        <a:rPr kumimoji="0" lang="en-US" sz="1600" b="0" i="0" u="none" strike="noStrike" cap="none" normalizeH="0" baseline="0" dirty="0" err="1">
                          <a:ln>
                            <a:noFill/>
                          </a:ln>
                          <a:solidFill>
                            <a:srgbClr val="002060"/>
                          </a:solidFill>
                          <a:effectLst/>
                          <a:latin typeface="Times New Roman" pitchFamily="18" charset="0"/>
                        </a:rPr>
                        <a:t>Cordeiro</a:t>
                      </a:r>
                      <a:endParaRPr kumimoji="0" lang="en-US" sz="1600" b="0" i="0" u="none" strike="noStrike" cap="none" normalizeH="0" baseline="0" dirty="0">
                        <a:ln>
                          <a:noFill/>
                        </a:ln>
                        <a:solidFill>
                          <a:srgbClr val="00206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2-Nov</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ba</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2017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Po-Kai Huang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2-Nov</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2046837"/>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2.5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Chao Chun Wang, Roy Want</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12-Oct</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chemeClr val="accent2"/>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chemeClr val="accent2"/>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accent2"/>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accent2"/>
                          </a:solidFill>
                          <a:effectLst/>
                          <a:latin typeface="+mn-lt"/>
                        </a:rPr>
                        <a:t>1.5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0.2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rPr>
                        <a:t>Volker </a:t>
                      </a:r>
                      <a:r>
                        <a:rPr lang="en-US" sz="1600" dirty="0" err="1">
                          <a:solidFill>
                            <a:srgbClr val="002060"/>
                          </a:solidFill>
                        </a:rPr>
                        <a:t>Jungnickel</a:t>
                      </a:r>
                      <a:r>
                        <a:rPr lang="en-US" sz="1600" dirty="0">
                          <a:solidFill>
                            <a:srgbClr val="002060"/>
                          </a:solidFill>
                        </a:rPr>
                        <a:t>, Harry </a:t>
                      </a:r>
                      <a:r>
                        <a:rPr lang="en-US" sz="1600" dirty="0" err="1">
                          <a:solidFill>
                            <a:srgbClr val="002060"/>
                          </a:solidFill>
                        </a:rPr>
                        <a:t>Bims</a:t>
                      </a:r>
                      <a:endParaRPr lang="en-US" sz="16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2-Nov</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2"/>
                          </a:solidFill>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2"/>
                          </a:solidFill>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2"/>
                          </a:solidFill>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accent2"/>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accent2"/>
                          </a:solidFill>
                          <a:effectLst/>
                          <a:latin typeface="+mn-lt"/>
                        </a:rPr>
                        <a:t>1.5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0.3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lumMod val="95000"/>
                              <a:lumOff val="5000"/>
                            </a:schemeClr>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2-Nov</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r>
                        <a:rPr lang="en-US" sz="1600" dirty="0" err="1">
                          <a:solidFill>
                            <a:schemeClr val="tx1"/>
                          </a:solidFill>
                        </a:rPr>
                        <a:t>bd</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accent2"/>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err="1">
                          <a:solidFill>
                            <a:schemeClr val="tx1">
                              <a:lumMod val="95000"/>
                              <a:lumOff val="5000"/>
                            </a:schemeClr>
                          </a:solidFill>
                        </a:rPr>
                        <a:t>Framemaker</a:t>
                      </a:r>
                      <a:r>
                        <a:rPr lang="en-US" sz="1200" dirty="0">
                          <a:solidFill>
                            <a:schemeClr val="tx1">
                              <a:lumMod val="95000"/>
                              <a:lumOff val="5000"/>
                            </a:schemeClr>
                          </a:solidFill>
                        </a:rPr>
                        <a:t> 2019 release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err="1">
                          <a:solidFill>
                            <a:srgbClr val="002060"/>
                          </a:solidFill>
                        </a:rPr>
                        <a:t>Bahar</a:t>
                      </a:r>
                      <a:r>
                        <a:rPr lang="en-US" sz="1600" dirty="0">
                          <a:solidFill>
                            <a:srgbClr val="002060"/>
                          </a:solidFill>
                        </a:rPr>
                        <a:t> Sadeghi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8-Oct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410503">
                <a:tc>
                  <a:txBody>
                    <a:bodyPr/>
                    <a:lstStyle/>
                    <a:p>
                      <a:pPr algn="ctr"/>
                      <a:r>
                        <a:rPr lang="en-US" sz="1600" dirty="0">
                          <a:solidFill>
                            <a:schemeClr val="tx1"/>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B05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accent2"/>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accent2"/>
                          </a:solidFill>
                          <a:latin typeface="+mn-lt"/>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accent2"/>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accent2"/>
                          </a:solidFill>
                          <a:latin typeface="+mn-lt"/>
                        </a:rPr>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accent2"/>
                          </a:solidFill>
                          <a:latin typeface="+mn-lt"/>
                        </a:rPr>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accent2"/>
                          </a:solidFill>
                          <a:latin typeface="+mn-lt"/>
                        </a:rPr>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Frame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rgbClr val="002060"/>
                          </a:solidFill>
                        </a:rPr>
                        <a:t>Edward 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1-Oct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November 2020</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a:solidFill>
                  <a:srgbClr val="FF0000"/>
                </a:solidFill>
                <a:latin typeface="Arial" charset="0"/>
              </a:rPr>
              <a:t>Nov </a:t>
            </a:r>
            <a:r>
              <a:rPr lang="en-US" sz="1600" dirty="0">
                <a:solidFill>
                  <a:srgbClr val="FF0000"/>
                </a:solidFill>
                <a:latin typeface="Arial" charset="0"/>
              </a:rPr>
              <a:t>2020</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sz="2000" dirty="0"/>
              <a:t>Jan 2021 – 11be review whether Annex G frame </a:t>
            </a:r>
            <a:r>
              <a:rPr lang="en-GB" sz="2000"/>
              <a:t>exchange sequences</a:t>
            </a:r>
          </a:p>
          <a:p>
            <a:r>
              <a:rPr lang="en-GB" sz="2000" dirty="0"/>
              <a:t>Jan - MIB normative text that should be in the main body? The default values are used outside the standard</a:t>
            </a:r>
          </a:p>
          <a:p>
            <a:r>
              <a:rPr lang="en-GB" sz="2000" dirty="0"/>
              <a:t>Jan - MIB deprecation topic – should be a project, how to proceed?</a:t>
            </a:r>
          </a:p>
          <a:p>
            <a:r>
              <a:rPr lang="en-GB" sz="2000" dirty="0"/>
              <a:t>	Note that in ARC, YANG is a pending topic. </a:t>
            </a:r>
          </a:p>
          <a:p>
            <a:r>
              <a:rPr lang="en-GB" sz="2000" dirty="0"/>
              <a:t>Sept - How well the MAC description supports multiple PHY descriptions? </a:t>
            </a:r>
          </a:p>
          <a:p>
            <a:r>
              <a:rPr lang="en-GB" sz="2000" dirty="0"/>
              <a:t>	11ba is a mix; security is in baseline clause, remainder is more modular. </a:t>
            </a:r>
          </a:p>
          <a:p>
            <a:r>
              <a:rPr lang="en-GB" sz="2000" dirty="0"/>
              <a:t>	11az has no separate MAC</a:t>
            </a:r>
          </a:p>
          <a:p>
            <a:r>
              <a:rPr lang="en-GB" sz="2000" dirty="0"/>
              <a:t>	11bb three PHYs and separate MAC, keep the MAC close to the PHYs</a:t>
            </a:r>
          </a:p>
          <a:p>
            <a:r>
              <a:rPr lang="en-GB" sz="2000" dirty="0"/>
              <a:t> 	11bc not far enough along –</a:t>
            </a:r>
          </a:p>
          <a:p>
            <a:r>
              <a:rPr lang="en-GB" sz="2000" dirty="0"/>
              <a:t>     11bd has short MAC (~3 pages), MAC changes are in main clauses</a:t>
            </a:r>
          </a:p>
          <a:p>
            <a:r>
              <a:rPr lang="en-GB" sz="2000" dirty="0"/>
              <a:t>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a16="http://schemas.microsoft.com/office/drawing/2014/main"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F0C11C0F-FD95-4686-A48B-EA1D999C93A5}"/>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2020-11-02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802.11 Mandatory Draft Review before SB</a:t>
            </a:r>
          </a:p>
          <a:p>
            <a:r>
              <a:rPr lang="en-US" dirty="0"/>
              <a:t>WG Style Guide for 802.11 draft 09/1034r16</a:t>
            </a:r>
          </a:p>
          <a:p>
            <a:r>
              <a:rPr lang="en-US" dirty="0"/>
              <a:t>Review WG Style Guide and </a:t>
            </a:r>
            <a:r>
              <a:rPr lang="en-US" dirty="0" err="1"/>
              <a:t>REVmd</a:t>
            </a:r>
            <a:r>
              <a:rPr lang="en-US" dirty="0"/>
              <a:t> practice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 2020-11-02</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 P802.11ax Amendment (HEW) – Robert Stacey</a:t>
            </a:r>
          </a:p>
          <a:p>
            <a:pPr lvl="1">
              <a:lnSpc>
                <a:spcPct val="80000"/>
              </a:lnSpc>
              <a:buFont typeface="Arial" panose="020B0604020202020204" pitchFamily="34" charset="0"/>
              <a:buChar char="•"/>
              <a:defRPr/>
            </a:pPr>
            <a:r>
              <a:rPr lang="en-US" sz="1600" dirty="0"/>
              <a:t>P802.11ay Amendment (NG60) – Carlos Cordeiro</a:t>
            </a:r>
          </a:p>
          <a:p>
            <a:pPr lvl="1">
              <a:lnSpc>
                <a:spcPct val="80000"/>
              </a:lnSpc>
              <a:buFont typeface="Arial" panose="020B0604020202020204" pitchFamily="34" charset="0"/>
              <a:buChar char="•"/>
              <a:defRPr/>
            </a:pPr>
            <a:r>
              <a:rPr lang="en-US" sz="1600" dirty="0"/>
              <a:t>P802.11az Amendment (NGP) – Roy Want</a:t>
            </a:r>
          </a:p>
          <a:p>
            <a:pPr lvl="1">
              <a:lnSpc>
                <a:spcPct val="80000"/>
              </a:lnSpc>
              <a:buFontTx/>
              <a:buChar char="•"/>
              <a:defRPr/>
            </a:pPr>
            <a:r>
              <a:rPr lang="en-US" sz="1600" dirty="0"/>
              <a:t>P802.11ba Amendment (WUR) – Po-kai Huang</a:t>
            </a:r>
          </a:p>
          <a:p>
            <a:pPr lvl="1">
              <a:lnSpc>
                <a:spcPct val="80000"/>
              </a:lnSpc>
              <a:buFontTx/>
              <a:buChar char="•"/>
              <a:defRPr/>
            </a:pPr>
            <a:r>
              <a:rPr lang="en-US" sz="1600" dirty="0"/>
              <a:t>P802.11bb Amendment (LC) – Volker Jungnickel</a:t>
            </a:r>
          </a:p>
          <a:p>
            <a:pPr lvl="1">
              <a:lnSpc>
                <a:spcPct val="80000"/>
              </a:lnSpc>
              <a:buFontTx/>
              <a:buChar char="•"/>
              <a:defRPr/>
            </a:pPr>
            <a:r>
              <a:rPr lang="en-US" sz="1600" dirty="0"/>
              <a:t>P802.11bc Amendment (</a:t>
            </a:r>
            <a:r>
              <a:rPr lang="en-US" sz="1600" dirty="0" err="1"/>
              <a:t>eBCS</a:t>
            </a:r>
            <a:r>
              <a:rPr lang="en-US" sz="1600" dirty="0"/>
              <a:t>) – Carol Ansley</a:t>
            </a:r>
          </a:p>
          <a:p>
            <a:pPr lvl="1">
              <a:lnSpc>
                <a:spcPct val="80000"/>
              </a:lnSpc>
              <a:buFontTx/>
              <a:buChar char="•"/>
              <a:defRPr/>
            </a:pPr>
            <a:r>
              <a:rPr lang="en-US" sz="1600" dirty="0"/>
              <a:t>P802.11bd Amendment (NGV) – </a:t>
            </a:r>
            <a:r>
              <a:rPr lang="en-US" sz="1600" dirty="0" err="1"/>
              <a:t>Bahar</a:t>
            </a:r>
            <a:r>
              <a:rPr lang="en-US" sz="1600" dirty="0"/>
              <a:t> Sadeghi</a:t>
            </a:r>
          </a:p>
          <a:p>
            <a:pPr lvl="1">
              <a:lnSpc>
                <a:spcPct val="80000"/>
              </a:lnSpc>
              <a:buFontTx/>
              <a:buChar char="•"/>
              <a:defRPr/>
            </a:pPr>
            <a:r>
              <a:rPr lang="en-US" sz="1600" dirty="0"/>
              <a:t>P802.11be Amendment (EHT) – Edward Au</a:t>
            </a:r>
          </a:p>
          <a:p>
            <a:pPr lvl="1">
              <a:lnSpc>
                <a:spcPct val="80000"/>
              </a:lnSpc>
              <a:buFontTx/>
              <a:buChar char="•"/>
              <a:defRPr/>
            </a:pPr>
            <a:r>
              <a:rPr lang="en-US" sz="1600" dirty="0" err="1"/>
              <a:t>REVmd</a:t>
            </a:r>
            <a:r>
              <a:rPr lang="en-US" sz="1600" dirty="0"/>
              <a:t> – Emily Qi, Edward Au</a:t>
            </a:r>
          </a:p>
          <a:p>
            <a:pPr>
              <a:lnSpc>
                <a:spcPct val="80000"/>
              </a:lnSpc>
              <a:buFont typeface="Arial" panose="020B0604020202020204" pitchFamily="34" charset="0"/>
              <a:buChar char="•"/>
              <a:defRPr/>
            </a:pPr>
            <a:r>
              <a:rPr lang="en-US" sz="1800" dirty="0"/>
              <a:t>Editors Not Present</a:t>
            </a:r>
          </a:p>
          <a:p>
            <a:pPr lvl="1">
              <a:lnSpc>
                <a:spcPct val="80000"/>
              </a:lnSpc>
              <a:buFont typeface="Arial" panose="020B0604020202020204" pitchFamily="34" charset="0"/>
              <a:buChar char="•"/>
              <a:defRPr/>
            </a:pPr>
            <a:r>
              <a:rPr lang="en-US" sz="1400" dirty="0"/>
              <a:t>P802.11az Amendment (NGP) – Chao-Chun Wang</a:t>
            </a:r>
          </a:p>
          <a:p>
            <a:pPr lvl="1">
              <a:lnSpc>
                <a:spcPct val="80000"/>
              </a:lnSpc>
              <a:buFont typeface="Arial" panose="020B0604020202020204" pitchFamily="34" charset="0"/>
              <a:buChar char="•"/>
              <a:defRPr/>
            </a:pPr>
            <a:r>
              <a:rPr lang="en-US" sz="1400" dirty="0"/>
              <a:t>P802.11bb Amendment (LC) – Harry </a:t>
            </a:r>
            <a:r>
              <a:rPr lang="en-US" sz="1400" dirty="0" err="1"/>
              <a:t>Bims</a:t>
            </a:r>
            <a:endParaRPr lang="en-US" sz="1400" dirty="0"/>
          </a:p>
          <a:p>
            <a:pPr>
              <a:lnSpc>
                <a:spcPct val="80000"/>
              </a:lnSpc>
              <a:buFont typeface="Arial" panose="020B0604020202020204" pitchFamily="34" charset="0"/>
              <a:buChar char="•"/>
              <a:defRPr/>
            </a:pPr>
            <a:r>
              <a:rPr lang="en-US" sz="1800" dirty="0"/>
              <a:t>Also present:</a:t>
            </a:r>
          </a:p>
          <a:p>
            <a:pPr lvl="1">
              <a:lnSpc>
                <a:spcPct val="80000"/>
              </a:lnSpc>
              <a:buFont typeface="Arial" panose="020B0604020202020204" pitchFamily="34" charset="0"/>
              <a:buChar char="•"/>
              <a:defRPr/>
            </a:pPr>
            <a:r>
              <a:rPr lang="en-US" sz="1600" dirty="0"/>
              <a:t>Jon Rosdahl, Joseph Levy, Mark Hamilton, Stuart Kerry</a:t>
            </a:r>
          </a:p>
          <a:p>
            <a:pPr>
              <a:lnSpc>
                <a:spcPct val="80000"/>
              </a:lnSpc>
              <a:buFont typeface="Arial" panose="020B0604020202020204" pitchFamily="34" charset="0"/>
              <a:buChar char="•"/>
              <a:defRPr/>
            </a:pPr>
            <a:r>
              <a:rPr lang="en-US" sz="2200" dirty="0"/>
              <a:t>IEEE Staff present and always welcome! </a:t>
            </a:r>
            <a:endParaRPr lang="en-US" sz="1800" dirty="0"/>
          </a:p>
          <a:p>
            <a:pPr lvl="1">
              <a:lnSpc>
                <a:spcPct val="80000"/>
              </a:lnSpc>
              <a:buFont typeface="Arial" panose="020B0604020202020204" pitchFamily="34" charset="0"/>
              <a:buChar char="•"/>
              <a:defRPr/>
            </a:pPr>
            <a:r>
              <a:rPr lang="en-US" sz="1400" dirty="0"/>
              <a:t>	</a:t>
            </a:r>
            <a:r>
              <a:rPr lang="en-US" sz="1800" dirty="0"/>
              <a:t>	Michelle Turner</a:t>
            </a:r>
          </a:p>
          <a:p>
            <a:pPr lvl="1">
              <a:lnSpc>
                <a:spcPct val="80000"/>
              </a:lnSpc>
              <a:buFont typeface="Arial" panose="020B0604020202020204" pitchFamily="34" charset="0"/>
              <a:buChar char="•"/>
              <a:defRPr/>
            </a:pP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err="1"/>
              <a:t>TGax</a:t>
            </a:r>
            <a:r>
              <a:rPr lang="en-US" sz="1600" b="1" dirty="0"/>
              <a:t> – Robert Stacey </a:t>
            </a:r>
            <a:r>
              <a:rPr lang="en-US" sz="1600" dirty="0"/>
              <a:t>– </a:t>
            </a:r>
            <a:r>
              <a:rPr lang="en-US" sz="1600" dirty="0">
                <a:hlinkClick r:id="rId3"/>
              </a:rPr>
              <a:t>robert.stacey@intel.com</a:t>
            </a:r>
            <a:r>
              <a:rPr lang="en-US" sz="1600" dirty="0"/>
              <a:t> </a:t>
            </a:r>
            <a:r>
              <a:rPr lang="en-US" sz="1600" b="0" dirty="0"/>
              <a:t> </a:t>
            </a:r>
          </a:p>
          <a:p>
            <a:pPr marL="342900" lvl="1" indent="-342900">
              <a:buFontTx/>
              <a:buChar char="•"/>
            </a:pPr>
            <a:r>
              <a:rPr lang="en-US" sz="1600" b="1" dirty="0" err="1"/>
              <a:t>TGay</a:t>
            </a:r>
            <a:r>
              <a:rPr lang="en-US" sz="1600" b="1" dirty="0"/>
              <a:t> – Carlos </a:t>
            </a:r>
            <a:r>
              <a:rPr lang="en-US" sz="1600" b="1" dirty="0" err="1"/>
              <a:t>Cordeiro</a:t>
            </a:r>
            <a:r>
              <a:rPr lang="en-US" sz="1600" b="1" dirty="0"/>
              <a:t> </a:t>
            </a:r>
            <a:r>
              <a:rPr lang="en-US" sz="1600" dirty="0"/>
              <a:t>– </a:t>
            </a:r>
            <a:r>
              <a:rPr lang="en-US" sz="1600" dirty="0">
                <a:hlinkClick r:id="rId4"/>
              </a:rPr>
              <a:t>carlos.cordeiro@intel.com</a:t>
            </a:r>
            <a:r>
              <a:rPr lang="en-US" sz="1600" dirty="0"/>
              <a:t>  </a:t>
            </a:r>
          </a:p>
          <a:p>
            <a:pPr marL="342900" lvl="1" indent="-342900">
              <a:buFontTx/>
              <a:buChar char="•"/>
            </a:pPr>
            <a:r>
              <a:rPr lang="en-US" sz="1600" b="1" dirty="0" err="1"/>
              <a:t>TGaz</a:t>
            </a:r>
            <a:r>
              <a:rPr lang="en-US" sz="1600" b="1" dirty="0"/>
              <a:t> – Roy Want </a:t>
            </a:r>
            <a:r>
              <a:rPr lang="en-US" sz="1600" dirty="0">
                <a:hlinkClick r:id="rId5"/>
              </a:rPr>
              <a:t>RoyWant@google.com</a:t>
            </a:r>
            <a:r>
              <a:rPr lang="en-US" sz="1600" dirty="0"/>
              <a:t> , </a:t>
            </a:r>
            <a:r>
              <a:rPr lang="en-US" sz="1600" b="1" dirty="0"/>
              <a:t>Chao Chun Wang </a:t>
            </a:r>
            <a:r>
              <a:rPr lang="en-US" sz="1600" dirty="0"/>
              <a:t>– </a:t>
            </a:r>
            <a:r>
              <a:rPr lang="en-US" sz="1600" dirty="0">
                <a:hlinkClick r:id="rId6"/>
              </a:rPr>
              <a:t>chaochun.wang@mediatek.com</a:t>
            </a:r>
            <a:r>
              <a:rPr lang="en-US" sz="1600" dirty="0"/>
              <a:t> </a:t>
            </a:r>
          </a:p>
          <a:p>
            <a:pPr marL="342900" lvl="1" indent="-342900">
              <a:buFontTx/>
              <a:buChar char="•"/>
            </a:pPr>
            <a:r>
              <a:rPr lang="en-US" sz="1600" b="1" dirty="0" err="1"/>
              <a:t>TGba</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TGbb</a:t>
            </a:r>
            <a:r>
              <a:rPr lang="en-US" sz="1600" b="1" dirty="0"/>
              <a:t> – Volker </a:t>
            </a:r>
            <a:r>
              <a:rPr lang="en-US" sz="1600" b="1" dirty="0" err="1"/>
              <a:t>Jungnickel</a:t>
            </a:r>
            <a:r>
              <a:rPr lang="en-US" sz="1600" b="1" dirty="0"/>
              <a:t> </a:t>
            </a:r>
            <a:r>
              <a:rPr lang="en-US" sz="1600" dirty="0"/>
              <a:t>– </a:t>
            </a:r>
            <a:r>
              <a:rPr lang="en-US" sz="1600" dirty="0">
                <a:hlinkClick r:id="rId8"/>
              </a:rPr>
              <a:t>volker.jungnickel@hhi.fraunhofer.de</a:t>
            </a:r>
            <a:r>
              <a:rPr lang="en-US" sz="1600" dirty="0"/>
              <a:t> , </a:t>
            </a:r>
            <a:r>
              <a:rPr lang="en-US" sz="1600" b="1" dirty="0"/>
              <a:t>Harry </a:t>
            </a:r>
            <a:r>
              <a:rPr lang="en-US" sz="1600" b="1" dirty="0" err="1"/>
              <a:t>Bims</a:t>
            </a:r>
            <a:r>
              <a:rPr lang="en-US" sz="1600" b="1" dirty="0"/>
              <a:t> </a:t>
            </a:r>
            <a:r>
              <a:rPr lang="en-US" sz="1600" dirty="0">
                <a:hlinkClick r:id="rId9"/>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10"/>
              </a:rPr>
              <a:t>carol@ansley.com</a:t>
            </a:r>
            <a:r>
              <a:rPr lang="en-US" sz="1600" dirty="0"/>
              <a:t> </a:t>
            </a:r>
          </a:p>
          <a:p>
            <a:pPr marL="342900" lvl="1" indent="-342900">
              <a:buFontTx/>
              <a:buChar char="•"/>
            </a:pPr>
            <a:r>
              <a:rPr lang="en-US" sz="1600" b="1" dirty="0" err="1"/>
              <a:t>TGbd</a:t>
            </a:r>
            <a:r>
              <a:rPr lang="en-US" sz="1600" b="1" dirty="0"/>
              <a:t> – </a:t>
            </a:r>
            <a:r>
              <a:rPr lang="en-US" sz="1600" b="1" dirty="0" err="1"/>
              <a:t>Bahar</a:t>
            </a:r>
            <a:r>
              <a:rPr lang="en-US" sz="1600" b="1" dirty="0"/>
              <a:t> Sadeghi </a:t>
            </a:r>
            <a:r>
              <a:rPr lang="en-US" sz="1600" dirty="0"/>
              <a:t>–</a:t>
            </a:r>
            <a:r>
              <a:rPr lang="en-US" sz="1600" b="1" dirty="0"/>
              <a:t> </a:t>
            </a:r>
            <a:r>
              <a:rPr lang="en-US" sz="1600" dirty="0">
                <a:hlinkClick r:id="rId11"/>
              </a:rPr>
              <a:t>bahareh.sagedhi@intel.com</a:t>
            </a:r>
            <a:r>
              <a:rPr lang="en-US" sz="1600" dirty="0"/>
              <a:t> </a:t>
            </a:r>
          </a:p>
          <a:p>
            <a:pPr marL="342900" lvl="1" indent="-342900">
              <a:buFontTx/>
              <a:buChar char="•"/>
            </a:pPr>
            <a:r>
              <a:rPr lang="en-US" sz="1600" b="1" dirty="0" err="1"/>
              <a:t>TGbe</a:t>
            </a:r>
            <a:r>
              <a:rPr lang="en-US" sz="1600" b="1" dirty="0"/>
              <a:t> – Edward Au </a:t>
            </a:r>
            <a:r>
              <a:rPr lang="en-US" sz="1600" dirty="0"/>
              <a:t>– </a:t>
            </a:r>
            <a:r>
              <a:rPr lang="en-US" sz="1600" u="sng" dirty="0">
                <a:hlinkClick r:id="rId12"/>
              </a:rPr>
              <a:t>edward.ks.au@huawei.com</a:t>
            </a:r>
            <a:r>
              <a:rPr lang="en-US" sz="1600" dirty="0"/>
              <a:t> </a:t>
            </a:r>
          </a:p>
          <a:p>
            <a:pPr marL="342900" lvl="1" indent="-342900">
              <a:buFontTx/>
              <a:buChar char="•"/>
            </a:pPr>
            <a:r>
              <a:rPr lang="en-US" sz="1600" b="1" dirty="0" err="1"/>
              <a:t>REVmd</a:t>
            </a:r>
            <a:r>
              <a:rPr lang="en-US" sz="1600" b="1" dirty="0"/>
              <a:t> – Emily Qi </a:t>
            </a:r>
            <a:r>
              <a:rPr lang="en-US" sz="1600" dirty="0"/>
              <a:t>– </a:t>
            </a:r>
            <a:r>
              <a:rPr lang="en-US" sz="1600" b="0" dirty="0">
                <a:hlinkClick r:id="rId13"/>
              </a:rPr>
              <a:t>emily.h.qi@intel.com</a:t>
            </a:r>
            <a:r>
              <a:rPr lang="en-US" sz="1600" dirty="0"/>
              <a:t>, </a:t>
            </a:r>
            <a:r>
              <a:rPr lang="en-US" sz="1600" b="1" dirty="0"/>
              <a:t>Edward Au </a:t>
            </a:r>
            <a:r>
              <a:rPr lang="en-US" sz="1600" dirty="0"/>
              <a:t>– </a:t>
            </a:r>
            <a:r>
              <a:rPr lang="en-US" sz="1600" b="0" u="sng" dirty="0">
                <a:hlinkClick r:id="rId12"/>
              </a:rPr>
              <a:t>edward.ks.au@huawei.com</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Nov 2</a:t>
            </a:r>
            <a:r>
              <a:rPr lang="en-GB" baseline="30000" dirty="0"/>
              <a:t>nd</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1600" dirty="0" err="1"/>
              <a:t>REVmd</a:t>
            </a:r>
            <a:r>
              <a:rPr lang="en-GB" sz="1600" dirty="0"/>
              <a:t> – Draft 5.0 has been sent to </a:t>
            </a:r>
            <a:r>
              <a:rPr lang="en-GB" sz="1600" dirty="0" err="1"/>
              <a:t>RevCom</a:t>
            </a:r>
            <a:r>
              <a:rPr lang="en-GB" sz="1600" dirty="0"/>
              <a:t> for approval in December !!! </a:t>
            </a:r>
          </a:p>
          <a:p>
            <a:r>
              <a:rPr lang="en-GB" sz="1600" dirty="0"/>
              <a:t>11ax </a:t>
            </a:r>
            <a:r>
              <a:rPr lang="en-US" sz="1600" dirty="0"/>
              <a:t>– Draft 8.0 is in SA recirc ballot closing Nov 12. Hope this has the final comment resolutions.  </a:t>
            </a:r>
          </a:p>
          <a:p>
            <a:r>
              <a:rPr lang="en-US" sz="1600" dirty="0"/>
              <a:t>11ay – Draft 6.0 is processing recirc, 62 comments resolved , hope for recirc in November.</a:t>
            </a:r>
          </a:p>
          <a:p>
            <a:r>
              <a:rPr lang="en-GB" sz="1600" dirty="0"/>
              <a:t>11az – </a:t>
            </a:r>
            <a:r>
              <a:rPr lang="en-US" sz="1600" dirty="0"/>
              <a:t> just uploaded Draft 2.5, have 62 technical, 20 editorial and 2 general comments to resolve. Hope to WG recirc Draft 3.0 out of this meeting.</a:t>
            </a:r>
            <a:endParaRPr lang="en-GB" sz="1600" dirty="0"/>
          </a:p>
          <a:p>
            <a:r>
              <a:rPr lang="en-GB" sz="1600" dirty="0"/>
              <a:t>11ba – </a:t>
            </a:r>
            <a:r>
              <a:rPr lang="en-US" sz="1600" dirty="0"/>
              <a:t> Draft 7.0 have resolved all comments, and will follow 11ay after their comment resolutions and recirc.</a:t>
            </a:r>
          </a:p>
          <a:p>
            <a:r>
              <a:rPr lang="en-GB" sz="1600" dirty="0"/>
              <a:t>11bb –  finished CC on Draft 0.2, received 44 comments, ~20 technical and are resolving them. Will discuss status again in January.</a:t>
            </a:r>
          </a:p>
          <a:p>
            <a:r>
              <a:rPr lang="en-GB" sz="1600" dirty="0"/>
              <a:t>11bc –  hoping that Draft 0.3 will be Draft 1.0 out of Nov plenary after resolving all comments. Hope to WG initial Letter Ballot. </a:t>
            </a:r>
          </a:p>
          <a:p>
            <a:r>
              <a:rPr lang="en-GB" sz="1600" dirty="0"/>
              <a:t>11bd –  Draft 1.0 in WG initial LB, ending Nov 18. </a:t>
            </a:r>
          </a:p>
          <a:p>
            <a:r>
              <a:rPr lang="en-GB" sz="1600" dirty="0"/>
              <a:t>11be – </a:t>
            </a:r>
            <a:r>
              <a:rPr lang="en-US" sz="1600" dirty="0"/>
              <a:t> Have Draft 0.1 in Sept, 299 pages and ~700 TBDs. Plan to publish Draft 0.2 in Nov, reducing the number of TBDs. Will continue submissions until there are no TBDs. Will discuss status again in January.</a:t>
            </a:r>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IEEE </a:t>
            </a:r>
            <a:r>
              <a:rPr lang="en-GB" dirty="0"/>
              <a:t>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802.11-2016 December 14, 2016</a:t>
            </a:r>
          </a:p>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a:t>
            </a:r>
            <a:r>
              <a:rPr lang="en-US" sz="1800" dirty="0">
                <a:solidFill>
                  <a:schemeClr val="tx1"/>
                </a:solidFill>
              </a:rPr>
              <a:t>5r6 </a:t>
            </a:r>
            <a:r>
              <a:rPr lang="en-US" sz="1800" dirty="0"/>
              <a:t>MDR complete</a:t>
            </a:r>
          </a:p>
          <a:p>
            <a:r>
              <a:rPr lang="en-US" sz="1800" dirty="0"/>
              <a:t>P802.11az is nearly ready (one draft before final WG recirc) for a MDR, so editorial changes can be incorporated. Think that Draft 3.0 would be MDR candidate.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10445</TotalTime>
  <Words>3345</Words>
  <Application>Microsoft Office PowerPoint</Application>
  <PresentationFormat>Widescreen</PresentationFormat>
  <Paragraphs>505</Paragraphs>
  <Slides>26</Slides>
  <Notes>23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0" baseType="lpstr">
      <vt:lpstr>Arial</vt:lpstr>
      <vt:lpstr>Times New Roman</vt:lpstr>
      <vt:lpstr>Office Theme</vt:lpstr>
      <vt:lpstr>Document</vt:lpstr>
      <vt:lpstr>802.11 WG Editor’s Meeting (Nov 2020)</vt:lpstr>
      <vt:lpstr>Abstract</vt:lpstr>
      <vt:lpstr>Agenda for 2020-11-02 meeting</vt:lpstr>
      <vt:lpstr>Roll Call – 2020-11-02</vt:lpstr>
      <vt:lpstr>Volunteer Editor Contacts</vt:lpstr>
      <vt:lpstr>Nov 2nd roundtable status report</vt:lpstr>
      <vt:lpstr>Reflector Updates</vt:lpstr>
      <vt:lpstr>IEEE Publication Status</vt:lpstr>
      <vt:lpstr>MDR Status</vt:lpstr>
      <vt:lpstr>802.11 Style Guide</vt:lpstr>
      <vt:lpstr>REVmd Practice (1)</vt:lpstr>
      <vt:lpstr>REVmd Practice (2)</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Editors Emeritus </vt:lpstr>
      <vt:lpstr>MDR Status</vt:lpstr>
      <vt:lpstr>Update on numbering process</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Peter Ecclesine (pecclesi)</cp:lastModifiedBy>
  <cp:revision>352</cp:revision>
  <cp:lastPrinted>1601-01-01T00:00:00Z</cp:lastPrinted>
  <dcterms:created xsi:type="dcterms:W3CDTF">2018-01-07T18:30:13Z</dcterms:created>
  <dcterms:modified xsi:type="dcterms:W3CDTF">2020-11-04T14:35:52Z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