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83" r:id="rId4"/>
    <p:sldId id="281" r:id="rId5"/>
    <p:sldId id="262" r:id="rId6"/>
    <p:sldId id="265" r:id="rId7"/>
    <p:sldId id="266" r:id="rId8"/>
    <p:sldId id="267" r:id="rId9"/>
    <p:sldId id="269" r:id="rId10"/>
    <p:sldId id="270" r:id="rId11"/>
    <p:sldId id="288" r:id="rId12"/>
    <p:sldId id="289" r:id="rId13"/>
    <p:sldId id="278" r:id="rId14"/>
    <p:sldId id="271" r:id="rId15"/>
    <p:sldId id="272" r:id="rId16"/>
    <p:sldId id="273" r:id="rId17"/>
    <p:sldId id="274" r:id="rId18"/>
    <p:sldId id="282" r:id="rId19"/>
    <p:sldId id="277" r:id="rId20"/>
    <p:sldId id="275" r:id="rId21"/>
    <p:sldId id="276" r:id="rId22"/>
    <p:sldId id="279" r:id="rId23"/>
    <p:sldId id="263" r:id="rId24"/>
    <p:sldId id="286" r:id="rId25"/>
    <p:sldId id="287" r:id="rId26"/>
    <p:sldId id="268"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50" autoAdjust="0"/>
    <p:restoredTop sz="94660"/>
  </p:normalViewPr>
  <p:slideViewPr>
    <p:cSldViewPr>
      <p:cViewPr varScale="1">
        <p:scale>
          <a:sx n="112" d="100"/>
          <a:sy n="112" d="100"/>
        </p:scale>
        <p:origin x="120" y="34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90235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9820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470192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01635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62093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43098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565611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10078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982616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96745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723759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87406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380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5284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91083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32523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9396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dirty="0"/>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2020</a:t>
            </a:r>
            <a:endParaRPr lang="en-GB"/>
          </a:p>
        </p:txBody>
      </p:sp>
      <p:sp>
        <p:nvSpPr>
          <p:cNvPr id="6" name="Footer Placeholder 5"/>
          <p:cNvSpPr>
            <a:spLocks noGrp="1"/>
          </p:cNvSpPr>
          <p:nvPr>
            <p:ph type="ftr" idx="11"/>
          </p:nvPr>
        </p:nvSpPr>
        <p:spPr/>
        <p:txBody>
          <a:bodyPr/>
          <a:lstStyle>
            <a:lvl1pPr>
              <a:defRPr/>
            </a:lvl1pPr>
          </a:lstStyle>
          <a:p>
            <a:r>
              <a:rPr lang="en-GB"/>
              <a:t>Peter Ecclesine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Peter Ecclesine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2020</a:t>
            </a:r>
            <a:endParaRPr lang="en-GB"/>
          </a:p>
        </p:txBody>
      </p:sp>
      <p:sp>
        <p:nvSpPr>
          <p:cNvPr id="4" name="Footer Placeholder 3"/>
          <p:cNvSpPr>
            <a:spLocks noGrp="1"/>
          </p:cNvSpPr>
          <p:nvPr>
            <p:ph type="ftr" idx="11"/>
          </p:nvPr>
        </p:nvSpPr>
        <p:spPr/>
        <p:txBody>
          <a:bodyPr/>
          <a:lstStyle>
            <a:lvl1pPr>
              <a:defRPr/>
            </a:lvl1pPr>
          </a:lstStyle>
          <a:p>
            <a:r>
              <a:rPr lang="en-GB"/>
              <a:t>Peter Ecclesine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2020</a:t>
            </a:r>
            <a:endParaRPr lang="en-GB"/>
          </a:p>
        </p:txBody>
      </p:sp>
      <p:sp>
        <p:nvSpPr>
          <p:cNvPr id="3" name="Footer Placeholder 2"/>
          <p:cNvSpPr>
            <a:spLocks noGrp="1"/>
          </p:cNvSpPr>
          <p:nvPr>
            <p:ph type="ftr" idx="11"/>
          </p:nvPr>
        </p:nvSpPr>
        <p:spPr/>
        <p:txBody>
          <a:bodyPr/>
          <a:lstStyle>
            <a:lvl1pPr>
              <a:defRPr/>
            </a:lvl1pPr>
          </a:lstStyle>
          <a:p>
            <a:r>
              <a:rPr lang="en-GB"/>
              <a:t>Peter Ecclesine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2020</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802.11-20/1627r2</a:t>
            </a:r>
          </a:p>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myproject/Public/mytools/draft/styleman.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1/11-11-0875-04-0000-editor-s-guide.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imeetcentral.com/"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mailto:edward.ks.au@huawei.com" TargetMode="External"/><Relationship Id="rId13" Type="http://schemas.openxmlformats.org/officeDocument/2006/relationships/hyperlink" Target="mailto:Ping.FANG@huawei.com" TargetMode="External"/><Relationship Id="rId3" Type="http://schemas.openxmlformats.org/officeDocument/2006/relationships/hyperlink" Target="mailto:robert.stacey@intel.com" TargetMode="External"/><Relationship Id="rId7" Type="http://schemas.openxmlformats.org/officeDocument/2006/relationships/hyperlink" Target="mailto:adrian.p.stephens@ieee.org" TargetMode="External"/><Relationship Id="rId12" Type="http://schemas.openxmlformats.org/officeDocument/2006/relationships/hyperlink" Target="mailto:LRA@tiac.net" TargetMode="External"/><Relationship Id="rId17" Type="http://schemas.openxmlformats.org/officeDocument/2006/relationships/hyperlink" Target="mailto:ddrgal@gmail.com" TargetMode="External"/><Relationship Id="rId2" Type="http://schemas.openxmlformats.org/officeDocument/2006/relationships/hyperlink" Target="mailto:alex.ashley@hotmail.co.uk" TargetMode="External"/><Relationship Id="rId16" Type="http://schemas.openxmlformats.org/officeDocument/2006/relationships/hyperlink" Target="mailto:d3e3e3@gmail.com" TargetMode="External"/><Relationship Id="rId1" Type="http://schemas.openxmlformats.org/officeDocument/2006/relationships/slideLayout" Target="../slideLayouts/slideLayout2.xml"/><Relationship Id="rId6" Type="http://schemas.openxmlformats.org/officeDocument/2006/relationships/hyperlink" Target="mailto:petere@ieee.org" TargetMode="External"/><Relationship Id="rId11" Type="http://schemas.openxmlformats.org/officeDocument/2006/relationships/hyperlink" Target="mailto:aasterja@qti.qualcomm.com" TargetMode="External"/><Relationship Id="rId5" Type="http://schemas.openxmlformats.org/officeDocument/2006/relationships/hyperlink" Target="mailto:henry@LOGOUT.COM" TargetMode="External"/><Relationship Id="rId15" Type="http://schemas.openxmlformats.org/officeDocument/2006/relationships/hyperlink" Target="mailto:shiwenhe@seu.edu.cn" TargetMode="External"/><Relationship Id="rId10" Type="http://schemas.openxmlformats.org/officeDocument/2006/relationships/hyperlink" Target="mailto:yongho.seok@gmail.com" TargetMode="External"/><Relationship Id="rId4" Type="http://schemas.openxmlformats.org/officeDocument/2006/relationships/hyperlink" Target="mailto:carlos.cordeiro@intel.com" TargetMode="External"/><Relationship Id="rId9" Type="http://schemas.openxmlformats.org/officeDocument/2006/relationships/hyperlink" Target="mailto:emily.h.qi@intel.com" TargetMode="External"/><Relationship Id="rId14" Type="http://schemas.openxmlformats.org/officeDocument/2006/relationships/hyperlink" Target="mailto:jiamin.chen@mail01.huawei.com"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1/11-11-1149-52-0000-draft-number-alignment-tool.xls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mailto:volker.jungnickel@hhi.fraunhofer.de" TargetMode="External"/><Relationship Id="rId13" Type="http://schemas.openxmlformats.org/officeDocument/2006/relationships/hyperlink" Target="mailto:emily.h.qi@intel.com" TargetMode="External"/><Relationship Id="rId3" Type="http://schemas.openxmlformats.org/officeDocument/2006/relationships/hyperlink" Target="mailto:robert.stacey@intel.com" TargetMode="External"/><Relationship Id="rId7" Type="http://schemas.openxmlformats.org/officeDocument/2006/relationships/hyperlink" Target="mailto:po-kai.huang@intel.com" TargetMode="External"/><Relationship Id="rId12" Type="http://schemas.openxmlformats.org/officeDocument/2006/relationships/hyperlink" Target="mailto:edward.ks.au@huawei.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chaochun.wang@mediatek.com" TargetMode="External"/><Relationship Id="rId11" Type="http://schemas.openxmlformats.org/officeDocument/2006/relationships/hyperlink" Target="mailto:bahareh.sagedhi@intel.com" TargetMode="External"/><Relationship Id="rId5" Type="http://schemas.openxmlformats.org/officeDocument/2006/relationships/hyperlink" Target="mailto:RoyWant@google.com" TargetMode="External"/><Relationship Id="rId10" Type="http://schemas.openxmlformats.org/officeDocument/2006/relationships/hyperlink" Target="mailto:carol@ansley.com" TargetMode="External"/><Relationship Id="rId4" Type="http://schemas.openxmlformats.org/officeDocument/2006/relationships/hyperlink" Target="mailto:carlos.cordeiro@intel.com" TargetMode="External"/><Relationship Id="rId9" Type="http://schemas.openxmlformats.org/officeDocument/2006/relationships/hyperlink" Target="mailto:harrybims@me.com"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Robert.Stacey@intel.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(Nov 2020)</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2020-11-02</a:t>
            </a:r>
          </a:p>
        </p:txBody>
      </p:sp>
      <p:sp>
        <p:nvSpPr>
          <p:cNvPr id="6" name="Date Placeholder 3"/>
          <p:cNvSpPr>
            <a:spLocks noGrp="1"/>
          </p:cNvSpPr>
          <p:nvPr>
            <p:ph type="dt" idx="10"/>
          </p:nvPr>
        </p:nvSpPr>
        <p:spPr/>
        <p:txBody>
          <a:bodyPr/>
          <a:lstStyle/>
          <a:p>
            <a:r>
              <a:rPr lang="en-US"/>
              <a:t>November 2020</a:t>
            </a:r>
            <a:endParaRPr lang="en-GB" dirty="0"/>
          </a:p>
        </p:txBody>
      </p:sp>
      <p:sp>
        <p:nvSpPr>
          <p:cNvPr id="7" name="Footer Placeholder 4"/>
          <p:cNvSpPr>
            <a:spLocks noGrp="1"/>
          </p:cNvSpPr>
          <p:nvPr>
            <p:ph type="ftr" idx="11"/>
          </p:nvPr>
        </p:nvSpPr>
        <p:spPr/>
        <p:txBody>
          <a:bodyPr/>
          <a:lstStyle/>
          <a:p>
            <a:r>
              <a:rPr lang="en-GB" dirty="0"/>
              <a:t>Peter Ecclesine (Cisco Systems)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62794483"/>
              </p:ext>
            </p:extLst>
          </p:nvPr>
        </p:nvGraphicFramePr>
        <p:xfrm>
          <a:off x="993775" y="2436813"/>
          <a:ext cx="10123488" cy="2460625"/>
        </p:xfrm>
        <a:graphic>
          <a:graphicData uri="http://schemas.openxmlformats.org/presentationml/2006/ole">
            <mc:AlternateContent xmlns:mc="http://schemas.openxmlformats.org/markup-compatibility/2006">
              <mc:Choice xmlns:v="urn:schemas-microsoft-com:vml" Requires="v">
                <p:oleObj spid="_x0000_s3423" name="Document" r:id="rId4" imgW="10439485" imgH="2546686" progId="Word.Document.8">
                  <p:embed/>
                </p:oleObj>
              </mc:Choice>
              <mc:Fallback>
                <p:oleObj name="Document" r:id="rId4" imgW="10439485" imgH="2546686" progId="Word.Document.8">
                  <p:embed/>
                  <p:pic>
                    <p:nvPicPr>
                      <p:cNvPr id="0" name="Picture 3"/>
                      <p:cNvPicPr>
                        <a:picLocks noChangeAspect="1" noChangeArrowheads="1"/>
                      </p:cNvPicPr>
                      <p:nvPr/>
                    </p:nvPicPr>
                    <p:blipFill>
                      <a:blip r:embed="rId5"/>
                      <a:srcRect/>
                      <a:stretch>
                        <a:fillRect/>
                      </a:stretch>
                    </p:blipFill>
                    <p:spPr bwMode="auto">
                      <a:xfrm>
                        <a:off x="993775" y="2436813"/>
                        <a:ext cx="10123488" cy="2460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dirty="0"/>
              <a:t>See 11-09-1034-</a:t>
            </a:r>
            <a:r>
              <a:rPr lang="en-GB" dirty="0">
                <a:solidFill>
                  <a:srgbClr val="FF0000"/>
                </a:solidFill>
              </a:rPr>
              <a:t>17</a:t>
            </a:r>
            <a:r>
              <a:rPr lang="en-GB" dirty="0"/>
              <a:t>-0000-802-11-editorial-style-guide.docx   </a:t>
            </a:r>
          </a:p>
          <a:p>
            <a:r>
              <a:rPr lang="en-US" dirty="0"/>
              <a:t>We update 802.11 Style Guide based on 2012 IEEE Standards Style Manual and consistency changes in final publication of the 802.11 standard</a:t>
            </a:r>
            <a:endParaRPr lang="en-GB" dirty="0"/>
          </a:p>
          <a:p>
            <a:r>
              <a:rPr lang="en-US" b="0" dirty="0"/>
              <a:t>Editor’s responsibility includes checking the </a:t>
            </a:r>
            <a:r>
              <a:rPr lang="en-US" dirty="0"/>
              <a:t>2020 IEEE Standards Style Manual </a:t>
            </a:r>
            <a:r>
              <a:rPr lang="en-US" b="0" dirty="0"/>
              <a:t>when creating or updating drafts. </a:t>
            </a:r>
            <a:r>
              <a:rPr lang="en-US" sz="1800" u="sng" dirty="0">
                <a:solidFill>
                  <a:srgbClr val="0000FF"/>
                </a:solidFill>
                <a:effectLst/>
                <a:latin typeface="Arial" panose="020B0604020202020204" pitchFamily="34" charset="0"/>
                <a:ea typeface="Times New Roman" panose="02020603050405020304" pitchFamily="18" charset="0"/>
                <a:hlinkClick r:id="rId3"/>
              </a:rPr>
              <a:t>https://mentor.ieee.org/myproject/Public/mytools/draft/styleman.pdf</a:t>
            </a:r>
            <a:endParaRPr lang="en-US" b="0" dirty="0"/>
          </a:p>
          <a:p>
            <a:r>
              <a:rPr lang="en-US" b="0" dirty="0"/>
              <a:t>Submissions with draft text should conform to both the WG11 Style Guide and IEEE Standards Style Manual</a:t>
            </a:r>
          </a:p>
          <a:p>
            <a:r>
              <a:rPr lang="en-US" b="0" dirty="0"/>
              <a:t>Note that the 802.11 Style Guide evolves with our practice,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3308389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(1)</a:t>
            </a:r>
          </a:p>
        </p:txBody>
      </p:sp>
      <p:sp>
        <p:nvSpPr>
          <p:cNvPr id="9218" name="Rectangle 2"/>
          <p:cNvSpPr>
            <a:spLocks noGrp="1" noChangeArrowheads="1"/>
          </p:cNvSpPr>
          <p:nvPr>
            <p:ph idx="1"/>
          </p:nvPr>
        </p:nvSpPr>
        <p:spPr>
          <a:xfrm>
            <a:off x="609601" y="1414308"/>
            <a:ext cx="11125200" cy="4952998"/>
          </a:xfrm>
          <a:ln/>
        </p:spPr>
        <p:txBody>
          <a:bodyPr/>
          <a:lstStyle/>
          <a:p>
            <a:pPr>
              <a:buFont typeface="Arial" panose="020B0604020202020204" pitchFamily="34" charset="0"/>
              <a:buChar char="•"/>
            </a:pPr>
            <a:r>
              <a:rPr lang="en-US" dirty="0"/>
              <a:t>Frame format figures</a:t>
            </a:r>
          </a:p>
          <a:p>
            <a:pPr lvl="1">
              <a:buFont typeface="Arial" panose="020B0604020202020204" pitchFamily="34" charset="0"/>
              <a:buChar char="•"/>
            </a:pPr>
            <a:r>
              <a:rPr lang="en-GB" dirty="0"/>
              <a:t>Figure titles: Figure &lt;number)—Name [frame, field, element, etc] </a:t>
            </a:r>
            <a:r>
              <a:rPr lang="en-GB" u="sng" dirty="0"/>
              <a:t>format</a:t>
            </a:r>
          </a:p>
          <a:p>
            <a:pPr lvl="1">
              <a:buFont typeface="Arial" panose="020B0604020202020204" pitchFamily="34" charset="0"/>
              <a:buChar char="•"/>
            </a:pPr>
            <a:r>
              <a:rPr lang="en-GB" dirty="0"/>
              <a:t>Repeating fields should be avoided in the frame/element/field format figure. If a field needs to be repeated, create a container field with “List” in the name, e.g., Name List field. </a:t>
            </a:r>
            <a:endParaRPr lang="en-US" dirty="0"/>
          </a:p>
          <a:p>
            <a:pPr lvl="1">
              <a:buFont typeface="Arial" panose="020B0604020202020204" pitchFamily="34" charset="0"/>
              <a:buChar char="•"/>
            </a:pPr>
            <a:r>
              <a:rPr lang="en-US" dirty="0"/>
              <a:t>Arrows in frame format figures should not be used, except where labelling parts of the structure (e.g.,  the MAC Header in </a:t>
            </a:r>
            <a:r>
              <a:rPr lang="en-US" u="sng" dirty="0"/>
              <a:t>the top-level frame format).</a:t>
            </a:r>
            <a:r>
              <a:rPr lang="en-US" dirty="0"/>
              <a:t> </a:t>
            </a:r>
          </a:p>
          <a:p>
            <a:pPr lvl="1">
              <a:buFont typeface="Arial" panose="020B0604020202020204" pitchFamily="34" charset="0"/>
              <a:buChar char="•"/>
            </a:pPr>
            <a:r>
              <a:rPr lang="en-GB" dirty="0"/>
              <a:t>In the bit-aligned figure, the bit position should always start with B0.</a:t>
            </a:r>
            <a:endParaRPr lang="en-US" dirty="0"/>
          </a:p>
          <a:p>
            <a:pPr lvl="1">
              <a:buFont typeface="Arial" panose="020B0604020202020204" pitchFamily="34" charset="0"/>
              <a:buChar char="•"/>
            </a:pPr>
            <a:r>
              <a:rPr lang="en-GB" dirty="0"/>
              <a:t>The figures in Clause 9 are normative, do not duplicate length information given in figures in Clause 9 text. For example, “The Y field is x bits/octets in length" or "The Y field is an x-bit/octet field" are redundant. There is no value in duplicating the information. </a:t>
            </a:r>
          </a:p>
          <a:p>
            <a:pPr lvl="1">
              <a:buFont typeface="Arial" panose="020B0604020202020204" pitchFamily="34" charset="0"/>
              <a:buChar char="•"/>
            </a:pPr>
            <a:r>
              <a:rPr lang="en-GB" dirty="0"/>
              <a:t>Do not reference other clauses in Visio figures</a:t>
            </a:r>
            <a:endParaRPr lang="en-US" dirty="0"/>
          </a:p>
          <a:p>
            <a:pPr>
              <a:buFont typeface="Arial" panose="020B0604020202020204" pitchFamily="34" charset="0"/>
              <a:buChar char="•"/>
            </a:pPr>
            <a:r>
              <a:rPr lang="en-US" dirty="0"/>
              <a:t>Interspersed normative and informative text is not allowed.  For example, </a:t>
            </a:r>
          </a:p>
          <a:p>
            <a:pPr lvl="1">
              <a:buFont typeface="Arial" panose="020B0604020202020204" pitchFamily="34" charset="0"/>
              <a:buChar char="•"/>
            </a:pPr>
            <a:r>
              <a:rPr lang="en-US" dirty="0"/>
              <a:t>Neither clauses nor subclauses shall be labeled as informative.</a:t>
            </a:r>
          </a:p>
          <a:p>
            <a:pPr lvl="1">
              <a:buFont typeface="Arial" panose="020B0604020202020204" pitchFamily="34" charset="0"/>
              <a:buChar char="•"/>
            </a:pPr>
            <a:r>
              <a:rPr lang="en-US" dirty="0"/>
              <a:t>Figures or tables in clauses shall not be labeled as informative. </a:t>
            </a:r>
          </a:p>
          <a:p>
            <a:endParaRPr lang="en-US" dirty="0"/>
          </a:p>
          <a:p>
            <a:r>
              <a:rPr lang="en-US" dirty="0"/>
              <a:t>	</a:t>
            </a:r>
          </a:p>
          <a:p>
            <a:endParaRPr lang="en-US"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32089704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(2)</a:t>
            </a:r>
          </a:p>
        </p:txBody>
      </p:sp>
      <p:sp>
        <p:nvSpPr>
          <p:cNvPr id="9218" name="Rectangle 2"/>
          <p:cNvSpPr>
            <a:spLocks noGrp="1" noChangeArrowheads="1"/>
          </p:cNvSpPr>
          <p:nvPr>
            <p:ph idx="1"/>
          </p:nvPr>
        </p:nvSpPr>
        <p:spPr>
          <a:xfrm>
            <a:off x="457200" y="1219200"/>
            <a:ext cx="11429999" cy="5089837"/>
          </a:xfrm>
          <a:ln/>
        </p:spPr>
        <p:txBody>
          <a:bodyPr/>
          <a:lstStyle/>
          <a:p>
            <a:pPr>
              <a:buFont typeface="Arial" panose="020B0604020202020204" pitchFamily="34" charset="0"/>
              <a:buChar char="•"/>
            </a:pPr>
            <a:r>
              <a:rPr lang="en-US" sz="2000" dirty="0"/>
              <a:t>MIB variable deprecation procedure</a:t>
            </a:r>
          </a:p>
          <a:p>
            <a:pPr lvl="1">
              <a:buFont typeface="Arial" panose="020B0604020202020204" pitchFamily="34" charset="0"/>
              <a:buChar char="•"/>
            </a:pPr>
            <a:r>
              <a:rPr lang="en-US" dirty="0"/>
              <a:t>MIB variable can be deprecated, should not be deleted. See 3.9.3 Compliance requirements for the deprecation procedure.</a:t>
            </a:r>
          </a:p>
          <a:p>
            <a:pPr>
              <a:buFont typeface="Arial" panose="020B0604020202020204" pitchFamily="34" charset="0"/>
              <a:buChar char="•"/>
            </a:pPr>
            <a:r>
              <a:rPr lang="en-US" sz="2000" dirty="0"/>
              <a:t>Capitalization</a:t>
            </a:r>
          </a:p>
          <a:p>
            <a:pPr lvl="1">
              <a:buFont typeface="Arial" panose="020B0604020202020204" pitchFamily="34" charset="0"/>
              <a:buChar char="•"/>
            </a:pPr>
            <a:r>
              <a:rPr lang="en-GB" dirty="0"/>
              <a:t>For proper names, all words in the name (excluding acronyms) should be capitalized, including prepositions and conjunctions. This is to avoid ambiguity where the preposition or conjunction might be misinterpreted as part of the sentence. For example, “HT </a:t>
            </a:r>
            <a:r>
              <a:rPr lang="en-GB" dirty="0">
                <a:solidFill>
                  <a:srgbClr val="FF0000"/>
                </a:solidFill>
                <a:highlight>
                  <a:srgbClr val="FFFF00"/>
                </a:highlight>
              </a:rPr>
              <a:t>A</a:t>
            </a:r>
            <a:r>
              <a:rPr lang="en-GB" dirty="0">
                <a:highlight>
                  <a:srgbClr val="FFFF00"/>
                </a:highlight>
              </a:rPr>
              <a:t>nd</a:t>
            </a:r>
            <a:r>
              <a:rPr lang="en-GB" dirty="0"/>
              <a:t> VHT Trigger Frame RX Support subfield.” </a:t>
            </a:r>
          </a:p>
          <a:p>
            <a:pPr>
              <a:buFont typeface="Arial" panose="020B0604020202020204" pitchFamily="34" charset="0"/>
              <a:buChar char="•"/>
            </a:pPr>
            <a:r>
              <a:rPr lang="en-GB" sz="2000" dirty="0"/>
              <a:t>Deprecate terms unicast and multicast</a:t>
            </a:r>
          </a:p>
          <a:p>
            <a:pPr lvl="1">
              <a:buFont typeface="Arial" panose="020B0604020202020204" pitchFamily="34" charset="0"/>
              <a:buChar char="•"/>
            </a:pPr>
            <a:r>
              <a:rPr lang="en-GB" dirty="0"/>
              <a:t>When used to describe MAC entities, the adjectives “unicast” and “directed” are deprecated in </a:t>
            </a:r>
            <a:r>
              <a:rPr lang="en-GB" dirty="0" err="1"/>
              <a:t>favor</a:t>
            </a:r>
            <a:r>
              <a:rPr lang="en-GB" dirty="0"/>
              <a:t> of “individually addressed” or “that is an individual address” and the adjective “multicast” is deprecated in </a:t>
            </a:r>
            <a:r>
              <a:rPr lang="en-GB" dirty="0" err="1"/>
              <a:t>favor</a:t>
            </a:r>
            <a:r>
              <a:rPr lang="en-GB" dirty="0"/>
              <a:t> of “group addressed” or “that is a group address.</a:t>
            </a:r>
          </a:p>
          <a:p>
            <a:pPr>
              <a:buFont typeface="Arial" panose="020B0604020202020204" pitchFamily="34" charset="0"/>
              <a:buChar char="•"/>
            </a:pPr>
            <a:r>
              <a:rPr lang="en-US" sz="2000" dirty="0"/>
              <a:t>Amendment Editor Instruction</a:t>
            </a:r>
          </a:p>
          <a:p>
            <a:pPr lvl="1">
              <a:buFont typeface="Arial" panose="020B0604020202020204" pitchFamily="34" charset="0"/>
              <a:buChar char="•"/>
            </a:pPr>
            <a:r>
              <a:rPr lang="en-GB" dirty="0"/>
              <a:t>When using “Insert” instruction, please identify the starting sentence of the paragraph. For example, “</a:t>
            </a:r>
            <a:r>
              <a:rPr lang="en-GB" b="1" i="1" dirty="0"/>
              <a:t>Insert the following paragraph after the second paragraph </a:t>
            </a:r>
            <a:r>
              <a:rPr lang="en-GB" b="1" i="1" dirty="0">
                <a:highlight>
                  <a:srgbClr val="FFFF00"/>
                </a:highlight>
              </a:rPr>
              <a:t>(“The FT protocol provides ...”</a:t>
            </a:r>
            <a:r>
              <a:rPr lang="en-GB" b="1" i="1" dirty="0"/>
              <a:t>):</a:t>
            </a:r>
            <a:r>
              <a:rPr lang="en-GB" dirty="0"/>
              <a:t>”</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endParaRPr lang="en-US" sz="2000" dirty="0"/>
          </a:p>
          <a:p>
            <a:endParaRPr lang="en-US" sz="2000" dirty="0"/>
          </a:p>
          <a:p>
            <a:r>
              <a:rPr lang="en-US" sz="2000" dirty="0"/>
              <a:t>	</a:t>
            </a:r>
          </a:p>
          <a:p>
            <a:endParaRPr lang="en-US"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3390319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2000" dirty="0"/>
              <a:t>11-15/355r13 MIB </a:t>
            </a:r>
            <a:r>
              <a:rPr lang="en-GB" sz="2000" dirty="0" err="1"/>
              <a:t>TruthValue</a:t>
            </a:r>
            <a:r>
              <a:rPr lang="en-GB" sz="2000" dirty="0"/>
              <a:t> usage patterns</a:t>
            </a:r>
          </a:p>
          <a:p>
            <a:r>
              <a:rPr lang="en-GB" sz="2000" dirty="0"/>
              <a:t>MIB Style: We use a single style with appropriately set tabs,  and use leading</a:t>
            </a:r>
            <a:r>
              <a:rPr lang="en-US" sz="2000" dirty="0"/>
              <a:t> </a:t>
            </a:r>
            <a:r>
              <a:rPr lang="en-GB" sz="2000" dirty="0"/>
              <a:t>Tabs to distinguish the syntax and description parts. (Adrian Stephens Feb 9, 2010)</a:t>
            </a:r>
            <a:endParaRPr lang="en-US" sz="2000" dirty="0"/>
          </a:p>
          <a:p>
            <a:r>
              <a:rPr lang="en-GB" sz="2000" dirty="0">
                <a:solidFill>
                  <a:schemeClr val="tx1"/>
                </a:solidFill>
              </a:rPr>
              <a:t>Two ways to format a figure &amp; its caption in frame:</a:t>
            </a:r>
            <a:endParaRPr lang="en-US" sz="2000" dirty="0">
              <a:solidFill>
                <a:schemeClr val="tx1"/>
              </a:solidFill>
            </a:endParaRPr>
          </a:p>
          <a:p>
            <a:pPr lvl="1"/>
            <a:r>
              <a:rPr lang="en-GB" sz="1400" dirty="0">
                <a:solidFill>
                  <a:schemeClr val="tx1"/>
                </a:solidFill>
              </a:rPr>
              <a:t>Insert a table.  Insert anchored frame inside table cell to hold graphics.  Use table caption as figure caption.</a:t>
            </a:r>
            <a:endParaRPr lang="en-US" sz="1400" dirty="0">
              <a:solidFill>
                <a:schemeClr val="tx1"/>
              </a:solidFill>
            </a:endParaRPr>
          </a:p>
          <a:p>
            <a:pPr lvl="1"/>
            <a:r>
              <a:rPr lang="en-GB" sz="1400" dirty="0">
                <a:solidFill>
                  <a:schemeClr val="tx1"/>
                </a:solidFill>
              </a:rPr>
              <a:t>Insert an anchored frame.  Insert caption inside a text frame inside the anchored frame.  Insert graphics inside the anchored frame.</a:t>
            </a:r>
            <a:endParaRPr lang="en-US" sz="1400" dirty="0">
              <a:solidFill>
                <a:schemeClr val="tx1"/>
              </a:solidFill>
            </a:endParaRPr>
          </a:p>
          <a:p>
            <a:r>
              <a:rPr lang="en-GB" sz="1800" dirty="0">
                <a:solidFill>
                  <a:srgbClr val="FF0000"/>
                </a:solidFill>
              </a:rPr>
              <a:t>Do not reference other clauses in Visio figures</a:t>
            </a:r>
            <a:r>
              <a:rPr lang="en-US" sz="1800" dirty="0"/>
              <a:t>, it is very hard to maintain the references</a:t>
            </a:r>
            <a:r>
              <a:rPr lang="en-GB" sz="2000" dirty="0"/>
              <a:t> in figures</a:t>
            </a:r>
          </a:p>
          <a:p>
            <a:r>
              <a:rPr lang="en-GB" sz="2000" dirty="0"/>
              <a:t>Keep embedded figures using </a:t>
            </a:r>
            <a:r>
              <a:rPr lang="en-GB" sz="2000" dirty="0" err="1"/>
              <a:t>visio</a:t>
            </a:r>
            <a:r>
              <a:rPr lang="en-GB" sz="2000" dirty="0"/>
              <a:t> as long as possible (not in Word)</a:t>
            </a:r>
            <a:endParaRPr lang="en-US" sz="2000" dirty="0"/>
          </a:p>
          <a:p>
            <a:pPr lvl="1"/>
            <a:r>
              <a:rPr lang="en-GB" sz="1800" dirty="0"/>
              <a:t>Near the end of sponsor ballot, </a:t>
            </a:r>
            <a:r>
              <a:rPr lang="en-GB" sz="1800" dirty="0">
                <a:solidFill>
                  <a:schemeClr val="tx1"/>
                </a:solidFill>
              </a:rPr>
              <a:t>turn these all into .</a:t>
            </a:r>
            <a:r>
              <a:rPr lang="en-GB" sz="1800" dirty="0" err="1">
                <a:solidFill>
                  <a:schemeClr val="tx1"/>
                </a:solidFill>
              </a:rPr>
              <a:t>emf</a:t>
            </a:r>
            <a:r>
              <a:rPr lang="en-GB" sz="1800" dirty="0">
                <a:solidFill>
                  <a:schemeClr val="tx1"/>
                </a:solidFill>
              </a:rPr>
              <a:t> </a:t>
            </a:r>
            <a:r>
              <a:rPr lang="en-GB" sz="1800" dirty="0"/>
              <a:t>(windows meta file) format files (you can do this from </a:t>
            </a:r>
            <a:r>
              <a:rPr lang="en-GB" sz="1800" dirty="0" err="1"/>
              <a:t>visio</a:t>
            </a:r>
            <a:r>
              <a:rPr lang="en-GB" sz="1800" dirty="0"/>
              <a:t> using “save as”).   </a:t>
            </a:r>
            <a:r>
              <a:rPr lang="en-GB" sz="1800" dirty="0">
                <a:solidFill>
                  <a:srgbClr val="FF0000"/>
                </a:solidFill>
              </a:rPr>
              <a:t>Keep </a:t>
            </a:r>
            <a:r>
              <a:rPr lang="en-GB" sz="1800" dirty="0"/>
              <a:t>separate files for the .</a:t>
            </a:r>
            <a:r>
              <a:rPr lang="en-GB" sz="1800" dirty="0" err="1"/>
              <a:t>vsd</a:t>
            </a:r>
            <a:r>
              <a:rPr lang="en-GB" sz="1800" dirty="0"/>
              <a:t> source and the .</a:t>
            </a:r>
            <a:r>
              <a:rPr lang="en-GB" sz="1800" dirty="0" err="1"/>
              <a:t>emf</a:t>
            </a:r>
            <a:r>
              <a:rPr lang="en-GB" sz="1800" dirty="0"/>
              <a:t> file that is linked to from frame. There is high likelihood we should use .</a:t>
            </a:r>
            <a:r>
              <a:rPr lang="en-GB" sz="1800" dirty="0" err="1"/>
              <a:t>emf</a:t>
            </a:r>
            <a:endParaRPr lang="en-GB" sz="1800" dirty="0"/>
          </a:p>
          <a:p>
            <a:r>
              <a:rPr lang="en-GB" sz="1800" dirty="0"/>
              <a:t>Frame format figures are tables</a:t>
            </a:r>
          </a:p>
          <a:p>
            <a:r>
              <a:rPr lang="en-GB" sz="18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1667763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Editor’s Guide</a:t>
            </a:r>
          </a:p>
        </p:txBody>
      </p:sp>
      <p:sp>
        <p:nvSpPr>
          <p:cNvPr id="9218" name="Rectangle 2"/>
          <p:cNvSpPr>
            <a:spLocks noGrp="1" noChangeArrowheads="1"/>
          </p:cNvSpPr>
          <p:nvPr>
            <p:ph idx="1"/>
          </p:nvPr>
        </p:nvSpPr>
        <p:spPr>
          <a:ln/>
        </p:spPr>
        <p:txBody>
          <a:bodyPr/>
          <a:lstStyle/>
          <a:p>
            <a:r>
              <a:rPr lang="en-GB" sz="2000" dirty="0">
                <a:hlinkClick r:id="rId3"/>
              </a:rPr>
              <a:t>https://mentor.ieee.org/802.11/dcn/11/11-11-0875-04-0000-editor-s-guide.docx</a:t>
            </a:r>
            <a:endParaRPr lang="en-GB" sz="2000" dirty="0"/>
          </a:p>
          <a:p>
            <a:r>
              <a:rPr lang="en-GB" dirty="0"/>
              <a:t>This document contains material relevant to the job of being an 802.11 editor.</a:t>
            </a:r>
            <a:endParaRPr lang="en-US" dirty="0"/>
          </a:p>
          <a:p>
            <a:r>
              <a:rPr lang="en-GB" dirty="0"/>
              <a:t>It is recommended that editors read this material before they start, as it may avoid them needlessly re-inventing the wheel. Frame 2017 is used at IEEE-SA.</a:t>
            </a:r>
            <a:endParaRPr lang="en-US" dirty="0"/>
          </a:p>
          <a:p>
            <a:r>
              <a:rPr lang="en-US" dirty="0"/>
              <a:t>Creating a Redline, Graphics, Numbering and ANA, Source Control. Subversion server for source control. Use </a:t>
            </a:r>
          </a:p>
          <a:p>
            <a:r>
              <a:rPr lang="en-US" dirty="0"/>
              <a:t>Comment Resolution and Publication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26148051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Amendment &amp; other ordering notes </a:t>
            </a:r>
          </a:p>
        </p:txBody>
      </p:sp>
      <p:sp>
        <p:nvSpPr>
          <p:cNvPr id="9218" name="Rectangle 2"/>
          <p:cNvSpPr>
            <a:spLocks noGrp="1" noChangeArrowheads="1"/>
          </p:cNvSpPr>
          <p:nvPr>
            <p:ph idx="1"/>
          </p:nvPr>
        </p:nvSpPr>
        <p:spPr>
          <a:ln/>
        </p:spPr>
        <p:txBody>
          <a:bodyPr/>
          <a:lstStyle/>
          <a:p>
            <a:r>
              <a:rPr lang="en-US" dirty="0"/>
              <a:t>Editors define publication order independent of working group public timelines:</a:t>
            </a:r>
          </a:p>
          <a:p>
            <a:pPr lvl="1"/>
            <a:r>
              <a:rPr lang="en-US" dirty="0"/>
              <a:t>Since official timeline is volatile and moves around</a:t>
            </a:r>
          </a:p>
          <a:p>
            <a:pPr lvl="1"/>
            <a:r>
              <a:rPr lang="en-US" dirty="0"/>
              <a:t>Publication order helps provide stability in amendment numbering, figures, clauses and other numbering assignments</a:t>
            </a:r>
          </a:p>
          <a:p>
            <a:pPr lvl="1"/>
            <a:r>
              <a:rPr lang="en-US" dirty="0"/>
              <a:t>Editors are committed to maintain a rational publication order</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39756863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14401" y="1146176"/>
            <a:ext cx="10361084"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Nov 2020</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t>We will revisit the running order in</a:t>
            </a:r>
            <a:r>
              <a:rPr lang="en-US" sz="1800" dirty="0">
                <a:solidFill>
                  <a:srgbClr val="FF0000"/>
                </a:solidFill>
              </a:rPr>
              <a:t> Jan</a:t>
            </a:r>
            <a:r>
              <a:rPr lang="en-US" sz="1800" dirty="0"/>
              <a:t>.</a:t>
            </a:r>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3387624653"/>
              </p:ext>
            </p:extLst>
          </p:nvPr>
        </p:nvGraphicFramePr>
        <p:xfrm>
          <a:off x="794783" y="2057400"/>
          <a:ext cx="10589685" cy="5379720"/>
        </p:xfrm>
        <a:graphic>
          <a:graphicData uri="http://schemas.openxmlformats.org/drawingml/2006/table">
            <a:tbl>
              <a:tblPr firstRow="1" bandRow="1">
                <a:tableStyleId>{5C22544A-7EE6-4342-B048-85BDC9FD1C3A}</a:tableStyleId>
              </a:tblPr>
              <a:tblGrid>
                <a:gridCol w="3529895">
                  <a:extLst>
                    <a:ext uri="{9D8B030D-6E8A-4147-A177-3AD203B41FA5}">
                      <a16:colId xmlns:a16="http://schemas.microsoft.com/office/drawing/2014/main" val="3336049185"/>
                    </a:ext>
                  </a:extLst>
                </a:gridCol>
                <a:gridCol w="3934965">
                  <a:extLst>
                    <a:ext uri="{9D8B030D-6E8A-4147-A177-3AD203B41FA5}">
                      <a16:colId xmlns:a16="http://schemas.microsoft.com/office/drawing/2014/main" val="1921072032"/>
                    </a:ext>
                  </a:extLst>
                </a:gridCol>
                <a:gridCol w="3124825">
                  <a:extLst>
                    <a:ext uri="{9D8B030D-6E8A-4147-A177-3AD203B41FA5}">
                      <a16:colId xmlns:a16="http://schemas.microsoft.com/office/drawing/2014/main" val="3834352144"/>
                    </a:ext>
                  </a:extLst>
                </a:gridCol>
              </a:tblGrid>
              <a:tr h="47244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Projected REVCOM Date</a:t>
                      </a:r>
                    </a:p>
                  </a:txBody>
                  <a:tcPr horzOverflow="overflow">
                    <a:noFill/>
                  </a:tcPr>
                </a:tc>
                <a:extLst>
                  <a:ext uri="{0D108BD9-81ED-4DB2-BD59-A6C34878D82A}">
                    <a16:rowId xmlns:a16="http://schemas.microsoft.com/office/drawing/2014/main" val="3578554141"/>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endParaRPr kumimoji="0" lang="en-US" sz="2000" b="0" i="0" u="none" strike="noStrike" cap="none" normalizeH="0" baseline="0" dirty="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TGmd</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4668</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TGax</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820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Dec 2020*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Jan 2021**</a:t>
                      </a:r>
                    </a:p>
                  </a:txBody>
                  <a:tcPr horzOverflow="overflow">
                    <a:noFill/>
                  </a:tcPr>
                </a:tc>
                <a:extLst>
                  <a:ext uri="{0D108BD9-81ED-4DB2-BD59-A6C34878D82A}">
                    <a16:rowId xmlns:a16="http://schemas.microsoft.com/office/drawing/2014/main" val="216556490"/>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2</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TGay</a:t>
                      </a:r>
                      <a:r>
                        <a:rPr kumimoji="0" lang="en-US" sz="2000" b="0" i="0" u="none" strike="noStrike" cap="none" normalizeH="0" baseline="0" dirty="0">
                          <a:ln>
                            <a:noFill/>
                          </a:ln>
                          <a:solidFill>
                            <a:schemeClr val="tx1"/>
                          </a:solidFill>
                          <a:effectLst/>
                          <a:latin typeface="Times New Roman" pitchFamily="18" charset="0"/>
                        </a:rPr>
                        <a:t> – 790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Jan 2021**</a:t>
                      </a:r>
                    </a:p>
                  </a:txBody>
                  <a:tcPr horzOverflow="overflow">
                    <a:noFill/>
                  </a:tcPr>
                </a:tc>
                <a:extLst>
                  <a:ext uri="{0D108BD9-81ED-4DB2-BD59-A6C34878D82A}">
                    <a16:rowId xmlns:a16="http://schemas.microsoft.com/office/drawing/2014/main" val="2414023622"/>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3</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TGba</a:t>
                      </a:r>
                      <a:r>
                        <a:rPr kumimoji="0" lang="en-US" sz="2000" b="0" i="0" u="none" strike="noStrike" cap="none" normalizeH="0" baseline="0" dirty="0">
                          <a:ln>
                            <a:noFill/>
                          </a:ln>
                          <a:solidFill>
                            <a:schemeClr val="tx1"/>
                          </a:solidFill>
                          <a:effectLst/>
                          <a:latin typeface="Times New Roman" pitchFamily="18" charset="0"/>
                        </a:rPr>
                        <a:t> – 189</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Jan 2021**</a:t>
                      </a:r>
                    </a:p>
                  </a:txBody>
                  <a:tcPr horzOverflow="overflow">
                    <a:noFill/>
                  </a:tcPr>
                </a:tc>
                <a:extLst>
                  <a:ext uri="{0D108BD9-81ED-4DB2-BD59-A6C34878D82A}">
                    <a16:rowId xmlns:a16="http://schemas.microsoft.com/office/drawing/2014/main" val="3227809256"/>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TGaz</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257</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TGbb</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41 </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FF0000"/>
                          </a:solidFill>
                          <a:effectLst/>
                          <a:latin typeface="Times New Roman" pitchFamily="18" charset="0"/>
                        </a:rPr>
                        <a:t>Dec 2022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Jul 2021*</a:t>
                      </a:r>
                    </a:p>
                  </a:txBody>
                  <a:tcPr horzOverflow="overflow">
                    <a:noFill/>
                  </a:tcPr>
                </a:tc>
                <a:extLst>
                  <a:ext uri="{0D108BD9-81ED-4DB2-BD59-A6C34878D82A}">
                    <a16:rowId xmlns:a16="http://schemas.microsoft.com/office/drawing/2014/main" val="1982380037"/>
                  </a:ext>
                </a:extLst>
              </a:tr>
              <a:tr h="677849">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0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000" b="0" i="0" u="none" strike="noStrike" cap="none" normalizeH="0" baseline="0" dirty="0">
                          <a:ln>
                            <a:noFill/>
                          </a:ln>
                          <a:solidFill>
                            <a:srgbClr val="FF0000"/>
                          </a:solidFill>
                          <a:effectLst/>
                          <a:latin typeface="Times New Roman" pitchFamily="18" charset="0"/>
                        </a:rPr>
                        <a:t>*</a:t>
                      </a:r>
                      <a:r>
                        <a:rPr kumimoji="0" lang="en-US" sz="2000" b="0" i="0" u="none" strike="noStrike" cap="none" normalizeH="0" baseline="0" dirty="0" err="1">
                          <a:ln>
                            <a:noFill/>
                          </a:ln>
                          <a:solidFill>
                            <a:srgbClr val="FF0000"/>
                          </a:solidFill>
                          <a:effectLst/>
                          <a:latin typeface="Times New Roman" pitchFamily="18" charset="0"/>
                        </a:rPr>
                        <a:t>REVmd</a:t>
                      </a:r>
                      <a:r>
                        <a:rPr kumimoji="0" lang="en-US" sz="2000" b="0" i="0" u="none" strike="noStrike" cap="none" normalizeH="0" baseline="0" dirty="0">
                          <a:ln>
                            <a:noFill/>
                          </a:ln>
                          <a:solidFill>
                            <a:srgbClr val="FF0000"/>
                          </a:solidFill>
                          <a:effectLst/>
                          <a:latin typeface="Times New Roman" pitchFamily="18" charset="0"/>
                        </a:rPr>
                        <a:t> Dec, 2020,</a:t>
                      </a:r>
                      <a:r>
                        <a:rPr kumimoji="0" lang="en-US" sz="2000" b="0" i="0" u="none" strike="noStrike" cap="none" normalizeH="0" baseline="0" dirty="0">
                          <a:ln>
                            <a:noFill/>
                          </a:ln>
                          <a:solidFill>
                            <a:srgbClr val="0070C0"/>
                          </a:solidFill>
                          <a:effectLst/>
                          <a:latin typeface="Times New Roman" pitchFamily="18" charset="0"/>
                        </a:rPr>
                        <a:t>** Other amendments need Dec 11 deadline for January </a:t>
                      </a:r>
                      <a:r>
                        <a:rPr kumimoji="0" lang="en-US" sz="2000" b="0" i="0" u="none" strike="noStrike" cap="none" normalizeH="0" baseline="0" dirty="0" err="1">
                          <a:ln>
                            <a:noFill/>
                          </a:ln>
                          <a:solidFill>
                            <a:srgbClr val="0070C0"/>
                          </a:solidFill>
                          <a:effectLst/>
                          <a:latin typeface="Times New Roman" pitchFamily="18" charset="0"/>
                        </a:rPr>
                        <a:t>RevCom</a:t>
                      </a:r>
                      <a:endParaRPr kumimoji="0" lang="en-US" sz="2000" b="0" i="0" u="none" strike="noStrike" cap="none" normalizeH="0" baseline="0" dirty="0">
                        <a:ln>
                          <a:noFill/>
                        </a:ln>
                        <a:solidFill>
                          <a:srgbClr val="0070C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416790517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118241615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502494330"/>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3939065581"/>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1287635205"/>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Email your draft status updates!</a:t>
            </a:r>
          </a:p>
        </p:txBody>
      </p:sp>
      <p:sp>
        <p:nvSpPr>
          <p:cNvPr id="9218" name="Rectangle 2"/>
          <p:cNvSpPr>
            <a:spLocks noGrp="1" noChangeArrowheads="1"/>
          </p:cNvSpPr>
          <p:nvPr>
            <p:ph idx="1"/>
          </p:nvPr>
        </p:nvSpPr>
        <p:spPr>
          <a:ln/>
        </p:spPr>
        <p:txBody>
          <a:bodyPr/>
          <a:lstStyle/>
          <a:p>
            <a:r>
              <a:rPr lang="en-US" dirty="0"/>
              <a:t>Each editor, please send update for next page via the editor’s reflector </a:t>
            </a:r>
            <a:r>
              <a:rPr lang="en-US" dirty="0">
                <a:solidFill>
                  <a:srgbClr val="FF0000"/>
                </a:solidFill>
              </a:rPr>
              <a:t>no later than Thursday am2 to update table on next page</a:t>
            </a:r>
            <a:r>
              <a:rPr lang="en-US" dirty="0"/>
              <a: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41779882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87347972"/>
              </p:ext>
            </p:extLst>
          </p:nvPr>
        </p:nvGraphicFramePr>
        <p:xfrm>
          <a:off x="737392" y="1374227"/>
          <a:ext cx="9832832" cy="5009379"/>
        </p:xfrm>
        <a:graphic>
          <a:graphicData uri="http://schemas.openxmlformats.org/drawingml/2006/table">
            <a:tbl>
              <a:tblPr firstRow="1">
                <a:tableStyleId>{073A0DAA-6AF3-43AB-8588-CEC1D06C72B9}</a:tableStyleId>
              </a:tblPr>
              <a:tblGrid>
                <a:gridCol w="618827">
                  <a:extLst>
                    <a:ext uri="{9D8B030D-6E8A-4147-A177-3AD203B41FA5}">
                      <a16:colId xmlns:a16="http://schemas.microsoft.com/office/drawing/2014/main" val="4261970102"/>
                    </a:ext>
                  </a:extLst>
                </a:gridCol>
                <a:gridCol w="403471">
                  <a:extLst>
                    <a:ext uri="{9D8B030D-6E8A-4147-A177-3AD203B41FA5}">
                      <a16:colId xmlns:a16="http://schemas.microsoft.com/office/drawing/2014/main" val="78877518"/>
                    </a:ext>
                  </a:extLst>
                </a:gridCol>
                <a:gridCol w="436886">
                  <a:extLst>
                    <a:ext uri="{9D8B030D-6E8A-4147-A177-3AD203B41FA5}">
                      <a16:colId xmlns:a16="http://schemas.microsoft.com/office/drawing/2014/main" val="145119986"/>
                    </a:ext>
                  </a:extLst>
                </a:gridCol>
                <a:gridCol w="394224">
                  <a:extLst>
                    <a:ext uri="{9D8B030D-6E8A-4147-A177-3AD203B41FA5}">
                      <a16:colId xmlns:a16="http://schemas.microsoft.com/office/drawing/2014/main" val="3029749347"/>
                    </a:ext>
                  </a:extLst>
                </a:gridCol>
                <a:gridCol w="457200">
                  <a:extLst>
                    <a:ext uri="{9D8B030D-6E8A-4147-A177-3AD203B41FA5}">
                      <a16:colId xmlns:a16="http://schemas.microsoft.com/office/drawing/2014/main" val="948022760"/>
                    </a:ext>
                  </a:extLst>
                </a:gridCol>
                <a:gridCol w="381000">
                  <a:extLst>
                    <a:ext uri="{9D8B030D-6E8A-4147-A177-3AD203B41FA5}">
                      <a16:colId xmlns:a16="http://schemas.microsoft.com/office/drawing/2014/main" val="1543342895"/>
                    </a:ext>
                  </a:extLst>
                </a:gridCol>
                <a:gridCol w="533400">
                  <a:extLst>
                    <a:ext uri="{9D8B030D-6E8A-4147-A177-3AD203B41FA5}">
                      <a16:colId xmlns:a16="http://schemas.microsoft.com/office/drawing/2014/main" val="3821760127"/>
                    </a:ext>
                  </a:extLst>
                </a:gridCol>
                <a:gridCol w="533400">
                  <a:extLst>
                    <a:ext uri="{9D8B030D-6E8A-4147-A177-3AD203B41FA5}">
                      <a16:colId xmlns:a16="http://schemas.microsoft.com/office/drawing/2014/main" val="1625024730"/>
                    </a:ext>
                  </a:extLst>
                </a:gridCol>
                <a:gridCol w="381000">
                  <a:extLst>
                    <a:ext uri="{9D8B030D-6E8A-4147-A177-3AD203B41FA5}">
                      <a16:colId xmlns:a16="http://schemas.microsoft.com/office/drawing/2014/main" val="2849464904"/>
                    </a:ext>
                  </a:extLst>
                </a:gridCol>
                <a:gridCol w="381000">
                  <a:extLst>
                    <a:ext uri="{9D8B030D-6E8A-4147-A177-3AD203B41FA5}">
                      <a16:colId xmlns:a16="http://schemas.microsoft.com/office/drawing/2014/main" val="3784159027"/>
                    </a:ext>
                  </a:extLst>
                </a:gridCol>
                <a:gridCol w="609600">
                  <a:extLst>
                    <a:ext uri="{9D8B030D-6E8A-4147-A177-3AD203B41FA5}">
                      <a16:colId xmlns:a16="http://schemas.microsoft.com/office/drawing/2014/main" val="3327754882"/>
                    </a:ext>
                  </a:extLst>
                </a:gridCol>
                <a:gridCol w="1280551">
                  <a:extLst>
                    <a:ext uri="{9D8B030D-6E8A-4147-A177-3AD203B41FA5}">
                      <a16:colId xmlns:a16="http://schemas.microsoft.com/office/drawing/2014/main" val="309422106"/>
                    </a:ext>
                  </a:extLst>
                </a:gridCol>
                <a:gridCol w="436886">
                  <a:extLst>
                    <a:ext uri="{9D8B030D-6E8A-4147-A177-3AD203B41FA5}">
                      <a16:colId xmlns:a16="http://schemas.microsoft.com/office/drawing/2014/main" val="2746800865"/>
                    </a:ext>
                  </a:extLst>
                </a:gridCol>
                <a:gridCol w="1852449">
                  <a:extLst>
                    <a:ext uri="{9D8B030D-6E8A-4147-A177-3AD203B41FA5}">
                      <a16:colId xmlns:a16="http://schemas.microsoft.com/office/drawing/2014/main" val="664609411"/>
                    </a:ext>
                  </a:extLst>
                </a:gridCol>
                <a:gridCol w="1132938">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Documents</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Source</a:t>
                      </a:r>
                      <a:endParaRPr kumimoji="0" lang="en-US" sz="9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MDR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Editor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Snapshot Date</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Published</a:t>
                      </a:r>
                      <a:endParaRPr kumimoji="0" lang="en-US" sz="1100" b="1"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md</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ax</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ay</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ba</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az</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bb</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bc</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bd</a:t>
                      </a:r>
                      <a:r>
                        <a:rPr kumimoji="0" lang="en-US" sz="1100" u="none" strike="noStrike" cap="none" normalizeH="0" baseline="0" dirty="0">
                          <a:ln>
                            <a:noFill/>
                          </a:ln>
                          <a:effectLst/>
                        </a:rPr>
                        <a:t> </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accent4"/>
                          </a:solidFill>
                          <a:effectLst/>
                          <a:latin typeface="Times New Roman" pitchFamily="18" charset="0"/>
                        </a:rPr>
                        <a:t>be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md</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lumMod val="95000"/>
                              <a:lumOff val="5000"/>
                            </a:schemeClr>
                          </a:solidFill>
                          <a:effectLst/>
                          <a:latin typeface="Times New Roman" pitchFamily="18" charset="0"/>
                        </a:rPr>
                        <a:t>Frame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Emily Qi,</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2-Nov</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02217997"/>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ax</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8.0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err="1">
                          <a:solidFill>
                            <a:schemeClr val="tx1">
                              <a:lumMod val="95000"/>
                              <a:lumOff val="5000"/>
                            </a:schemeClr>
                          </a:solidFill>
                          <a:effectLst/>
                          <a:latin typeface="+mn-lt"/>
                          <a:ea typeface="+mn-ea"/>
                          <a:cs typeface="+mn-cs"/>
                        </a:rPr>
                        <a:t>Framemaker</a:t>
                      </a:r>
                      <a:r>
                        <a:rPr lang="en-US" sz="1400" kern="1200" dirty="0">
                          <a:solidFill>
                            <a:schemeClr val="tx1">
                              <a:lumMod val="95000"/>
                              <a:lumOff val="5000"/>
                            </a:schemeClr>
                          </a:solidFill>
                          <a:effectLst/>
                          <a:latin typeface="+mn-lt"/>
                          <a:ea typeface="+mn-ea"/>
                          <a:cs typeface="+mn-cs"/>
                        </a:rPr>
                        <a:t> 2020 release</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Robert Stacey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FF0000"/>
                          </a:solidFill>
                          <a:effectLst/>
                          <a:latin typeface="Times New Roman" pitchFamily="18" charset="0"/>
                        </a:rPr>
                        <a:t>2-Nov</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3073376"/>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2"/>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2"/>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2"/>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a:solidFill>
                            <a:schemeClr val="tx1">
                              <a:lumMod val="95000"/>
                              <a:lumOff val="5000"/>
                            </a:schemeClr>
                          </a:solidFill>
                          <a:effectLst/>
                          <a:latin typeface="+mn-lt"/>
                          <a:ea typeface="+mn-ea"/>
                          <a:cs typeface="+mn-cs"/>
                        </a:rPr>
                        <a:t>Word</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Carlos </a:t>
                      </a:r>
                      <a:r>
                        <a:rPr kumimoji="0" lang="en-US" sz="1600" b="0" i="0" u="none" strike="noStrike" cap="none" normalizeH="0" baseline="0" dirty="0" err="1">
                          <a:ln>
                            <a:noFill/>
                          </a:ln>
                          <a:solidFill>
                            <a:srgbClr val="002060"/>
                          </a:solidFill>
                          <a:effectLst/>
                          <a:latin typeface="Times New Roman" pitchFamily="18" charset="0"/>
                        </a:rPr>
                        <a:t>Cordeiro</a:t>
                      </a:r>
                      <a:endParaRPr kumimoji="0" lang="en-US" sz="1600" b="0" i="0" u="none" strike="noStrike" cap="none" normalizeH="0" baseline="0" dirty="0">
                        <a:ln>
                          <a:noFill/>
                        </a:ln>
                        <a:solidFill>
                          <a:srgbClr val="00206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FF0000"/>
                          </a:solidFill>
                          <a:effectLst/>
                          <a:latin typeface="Times New Roman" pitchFamily="18" charset="0"/>
                        </a:rPr>
                        <a:t>2-Nov</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2362811"/>
                  </a:ext>
                </a:extLst>
              </a:tr>
              <a:tr h="533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ba</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2"/>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2"/>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2"/>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2"/>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err="1">
                          <a:solidFill>
                            <a:schemeClr val="tx1">
                              <a:lumMod val="95000"/>
                              <a:lumOff val="5000"/>
                            </a:schemeClr>
                          </a:solidFill>
                          <a:effectLst/>
                          <a:latin typeface="+mn-lt"/>
                          <a:ea typeface="+mn-ea"/>
                          <a:cs typeface="+mn-cs"/>
                        </a:rPr>
                        <a:t>Framemaker</a:t>
                      </a:r>
                      <a:r>
                        <a:rPr lang="en-US" sz="1400" kern="1200" dirty="0">
                          <a:solidFill>
                            <a:schemeClr val="tx1">
                              <a:lumMod val="95000"/>
                              <a:lumOff val="5000"/>
                            </a:schemeClr>
                          </a:solidFill>
                          <a:effectLst/>
                          <a:latin typeface="+mn-lt"/>
                          <a:ea typeface="+mn-ea"/>
                          <a:cs typeface="+mn-cs"/>
                        </a:rPr>
                        <a:t> 2017 release</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Po-Kai Huang</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2-Nov</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72046837"/>
                  </a:ext>
                </a:extLst>
              </a:tr>
              <a:tr h="4572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az</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2.5</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a:solidFill>
                            <a:schemeClr val="tx1">
                              <a:lumMod val="95000"/>
                              <a:lumOff val="5000"/>
                            </a:schemeClr>
                          </a:solidFill>
                          <a:effectLst/>
                          <a:latin typeface="+mn-lt"/>
                          <a:ea typeface="+mn-ea"/>
                          <a:cs typeface="+mn-cs"/>
                        </a:rPr>
                        <a:t>Word</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2060"/>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Chao Chun Wang, Roy Want</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12-Oct</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0612243"/>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bb</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FF000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chemeClr val="accent2"/>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chemeClr val="accent2"/>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accent2"/>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accent2"/>
                          </a:solidFill>
                          <a:effectLst/>
                          <a:latin typeface="+mn-lt"/>
                        </a:rPr>
                        <a:t>1.5</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0.2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lumMod val="95000"/>
                              <a:lumOff val="5000"/>
                            </a:schemeClr>
                          </a:solidFill>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rgbClr val="002060"/>
                          </a:solidFill>
                        </a:rPr>
                        <a:t>Volker </a:t>
                      </a:r>
                      <a:r>
                        <a:rPr lang="en-US" sz="1600" dirty="0" err="1">
                          <a:solidFill>
                            <a:srgbClr val="002060"/>
                          </a:solidFill>
                        </a:rPr>
                        <a:t>Jungnickel</a:t>
                      </a:r>
                      <a:r>
                        <a:rPr lang="en-US" sz="1600" dirty="0">
                          <a:solidFill>
                            <a:srgbClr val="002060"/>
                          </a:solidFill>
                        </a:rPr>
                        <a:t>, Harry </a:t>
                      </a:r>
                      <a:r>
                        <a:rPr lang="en-US" sz="1600" dirty="0" err="1">
                          <a:solidFill>
                            <a:srgbClr val="002060"/>
                          </a:solidFill>
                        </a:rPr>
                        <a:t>Bims</a:t>
                      </a:r>
                      <a:endParaRPr lang="en-US" sz="1600" dirty="0">
                        <a:solidFill>
                          <a:srgbClr val="002060"/>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2-Nov</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bc</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accent2"/>
                          </a:solidFill>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accent2"/>
                          </a:solidFill>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accent2"/>
                          </a:solidFill>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chemeClr val="accent2"/>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chemeClr val="accent2"/>
                          </a:solidFill>
                          <a:effectLst/>
                          <a:latin typeface="+mn-lt"/>
                        </a:rPr>
                        <a:t>1.5</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0.3</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lumMod val="95000"/>
                              <a:lumOff val="5000"/>
                            </a:schemeClr>
                          </a:solidFill>
                          <a:effectLst/>
                          <a:latin typeface="Times New Roman" pitchFamily="18" charset="0"/>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2060"/>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Carol Ansley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2-Nov</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410503">
                <a:tc>
                  <a:txBody>
                    <a:bodyPr/>
                    <a:lstStyle/>
                    <a:p>
                      <a:pPr algn="ctr"/>
                      <a:r>
                        <a:rPr lang="en-US" sz="1600" dirty="0" err="1">
                          <a:solidFill>
                            <a:schemeClr val="tx1"/>
                          </a:solidFill>
                        </a:rPr>
                        <a:t>bd</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accent2"/>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err="1">
                          <a:solidFill>
                            <a:schemeClr val="tx1">
                              <a:lumMod val="95000"/>
                              <a:lumOff val="5000"/>
                            </a:schemeClr>
                          </a:solidFill>
                        </a:rPr>
                        <a:t>Framemaker</a:t>
                      </a:r>
                      <a:r>
                        <a:rPr lang="en-US" sz="1200" dirty="0">
                          <a:solidFill>
                            <a:schemeClr val="tx1">
                              <a:lumMod val="95000"/>
                              <a:lumOff val="5000"/>
                            </a:schemeClr>
                          </a:solidFill>
                        </a:rPr>
                        <a:t> 2019 release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rgbClr val="002060"/>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err="1">
                          <a:solidFill>
                            <a:srgbClr val="002060"/>
                          </a:solidFill>
                        </a:rPr>
                        <a:t>Bahar</a:t>
                      </a:r>
                      <a:r>
                        <a:rPr lang="en-US" sz="1600" dirty="0">
                          <a:solidFill>
                            <a:srgbClr val="002060"/>
                          </a:solidFill>
                        </a:rPr>
                        <a:t> Sadeghi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8-Oct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66631"/>
                  </a:ext>
                </a:extLst>
              </a:tr>
              <a:tr h="410503">
                <a:tc>
                  <a:txBody>
                    <a:bodyPr/>
                    <a:lstStyle/>
                    <a:p>
                      <a:pPr algn="ctr"/>
                      <a:r>
                        <a:rPr lang="en-US" sz="1600" dirty="0">
                          <a:solidFill>
                            <a:schemeClr val="tx1"/>
                          </a:solidFill>
                        </a:rPr>
                        <a:t>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B050"/>
                          </a:solidFill>
                        </a:rPr>
                        <a: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accent2"/>
                          </a:solidFill>
                          <a:latin typeface="+mn-lt"/>
                        </a:rPr>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accent2"/>
                          </a:solidFill>
                          <a:latin typeface="+mn-lt"/>
                        </a:rPr>
                        <a:t>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accent2"/>
                          </a:solidFill>
                          <a:latin typeface="+mn-lt"/>
                        </a:rPr>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accent2"/>
                          </a:solidFill>
                          <a:latin typeface="+mn-lt"/>
                        </a:rPr>
                        <a: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accent2"/>
                          </a:solidFill>
                          <a:latin typeface="+mn-lt"/>
                        </a:rPr>
                        <a: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accent2"/>
                          </a:solidFill>
                          <a:latin typeface="+mn-lt"/>
                        </a:rPr>
                        <a: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lumMod val="95000"/>
                              <a:lumOff val="5000"/>
                            </a:schemeClr>
                          </a:solidFill>
                        </a:rPr>
                        <a:t>Frame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rgbClr val="002060"/>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rgbClr val="002060"/>
                          </a:solidFill>
                        </a:rPr>
                        <a:t>Edward Au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1-Oct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8918916"/>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6" name="Date Placeholder 5"/>
          <p:cNvSpPr>
            <a:spLocks noGrp="1"/>
          </p:cNvSpPr>
          <p:nvPr>
            <p:ph type="dt" idx="15"/>
          </p:nvPr>
        </p:nvSpPr>
        <p:spPr/>
        <p:txBody>
          <a:bodyPr/>
          <a:lstStyle/>
          <a:p>
            <a:r>
              <a:rPr lang="en-US"/>
              <a:t>November 2020</a:t>
            </a:r>
            <a:endParaRPr lang="en-GB" dirty="0"/>
          </a:p>
        </p:txBody>
      </p:sp>
      <p:sp>
        <p:nvSpPr>
          <p:cNvPr id="7" name="Text Box 116"/>
          <p:cNvSpPr txBox="1">
            <a:spLocks noChangeArrowheads="1"/>
          </p:cNvSpPr>
          <p:nvPr/>
        </p:nvSpPr>
        <p:spPr bwMode="auto">
          <a:xfrm>
            <a:off x="9753600" y="670986"/>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sp>
        <p:nvSpPr>
          <p:cNvPr id="8" name="Text Box 231"/>
          <p:cNvSpPr txBox="1">
            <a:spLocks noChangeArrowheads="1"/>
          </p:cNvSpPr>
          <p:nvPr/>
        </p:nvSpPr>
        <p:spPr bwMode="auto">
          <a:xfrm>
            <a:off x="687316" y="580101"/>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a:solidFill>
                  <a:srgbClr val="FF0000"/>
                </a:solidFill>
                <a:latin typeface="Arial" charset="0"/>
              </a:rPr>
              <a:t>Nov </a:t>
            </a:r>
            <a:r>
              <a:rPr lang="en-US" sz="1600" dirty="0">
                <a:solidFill>
                  <a:srgbClr val="FF0000"/>
                </a:solidFill>
                <a:latin typeface="Arial" charset="0"/>
              </a:rPr>
              <a:t>2020</a:t>
            </a:r>
            <a:endParaRPr lang="en-US" sz="1800" dirty="0">
              <a:solidFill>
                <a:srgbClr val="FF0000"/>
              </a:solidFill>
              <a:latin typeface="Arial" charset="0"/>
            </a:endParaRPr>
          </a:p>
        </p:txBody>
      </p:sp>
      <p:sp>
        <p:nvSpPr>
          <p:cNvPr id="9" name="Text Box 116"/>
          <p:cNvSpPr txBox="1">
            <a:spLocks noChangeArrowheads="1"/>
          </p:cNvSpPr>
          <p:nvPr/>
        </p:nvSpPr>
        <p:spPr bwMode="auto">
          <a:xfrm>
            <a:off x="687316" y="761104"/>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38849579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 Backup Practices</a:t>
            </a:r>
            <a:endParaRPr lang="en-GB" dirty="0"/>
          </a:p>
        </p:txBody>
      </p:sp>
      <p:sp>
        <p:nvSpPr>
          <p:cNvPr id="9218" name="Rectangle 2"/>
          <p:cNvSpPr>
            <a:spLocks noGrp="1" noChangeArrowheads="1"/>
          </p:cNvSpPr>
          <p:nvPr>
            <p:ph idx="1"/>
          </p:nvPr>
        </p:nvSpPr>
        <p:spPr>
          <a:ln/>
        </p:spPr>
        <p:txBody>
          <a:bodyPr/>
          <a:lstStyle/>
          <a:p>
            <a:r>
              <a:rPr lang="en-US" dirty="0"/>
              <a:t>The IEEE Servers provide durable places to retain the 802.11 source files, drawing files, and other components of drafts.</a:t>
            </a:r>
          </a:p>
          <a:p>
            <a:r>
              <a:rPr lang="en-US" dirty="0"/>
              <a:t>Our best practice is that after a draft is posted in the Member’s Area, a zip file containing all the clean source files, drawing files and other components should be created and sent to the </a:t>
            </a:r>
            <a:r>
              <a:rPr lang="en-US" dirty="0" err="1"/>
              <a:t>iMeetCentral</a:t>
            </a:r>
            <a:r>
              <a:rPr lang="en-US" dirty="0"/>
              <a:t> source code archive for safekeeping.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4277178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4" name="Date Placeholder 3"/>
          <p:cNvSpPr>
            <a:spLocks noGrp="1"/>
          </p:cNvSpPr>
          <p:nvPr>
            <p:ph type="dt" idx="15"/>
          </p:nvPr>
        </p:nvSpPr>
        <p:spPr/>
        <p:txBody>
          <a:bodyPr/>
          <a:lstStyle/>
          <a:p>
            <a:r>
              <a:rPr lang="en-US"/>
              <a:t>November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IEEE </a:t>
            </a:r>
            <a:r>
              <a:rPr lang="en-GB" dirty="0" err="1"/>
              <a:t>iMeet</a:t>
            </a:r>
            <a:r>
              <a:rPr lang="en-GB" dirty="0"/>
              <a:t> central</a:t>
            </a:r>
          </a:p>
        </p:txBody>
      </p:sp>
      <p:sp>
        <p:nvSpPr>
          <p:cNvPr id="9218" name="Rectangle 2"/>
          <p:cNvSpPr>
            <a:spLocks noGrp="1" noChangeArrowheads="1"/>
          </p:cNvSpPr>
          <p:nvPr>
            <p:ph idx="1"/>
          </p:nvPr>
        </p:nvSpPr>
        <p:spPr>
          <a:ln/>
        </p:spPr>
        <p:txBody>
          <a:bodyPr/>
          <a:lstStyle/>
          <a:p>
            <a:r>
              <a:rPr lang="en-GB" dirty="0"/>
              <a:t>IEEE-SA </a:t>
            </a:r>
            <a:r>
              <a:rPr lang="en-GB" dirty="0" err="1"/>
              <a:t>iMeet</a:t>
            </a:r>
            <a:r>
              <a:rPr lang="en-GB" dirty="0"/>
              <a:t> central site</a:t>
            </a:r>
          </a:p>
          <a:p>
            <a:r>
              <a:rPr lang="en-US" dirty="0">
                <a:hlinkClick r:id="rId3"/>
              </a:rPr>
              <a:t>https://imeetcentral.com/</a:t>
            </a:r>
            <a:endParaRPr lang="en-US" dirty="0"/>
          </a:p>
          <a:p>
            <a:r>
              <a:rPr lang="en-US" dirty="0"/>
              <a:t>Also used to share emails and large files</a:t>
            </a:r>
          </a:p>
          <a:p>
            <a:r>
              <a:rPr lang="en-US" dirty="0"/>
              <a:t>Upload zip files to central site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20238996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ln/>
        </p:spPr>
        <p:txBody>
          <a:bodyPr/>
          <a:lstStyle/>
          <a:p>
            <a:r>
              <a:rPr lang="en-US" sz="2000" dirty="0"/>
              <a:t>Publication editor creates a marked up PDF with editorial changes highlighted</a:t>
            </a:r>
          </a:p>
          <a:p>
            <a:r>
              <a:rPr lang="en-US" sz="2000" dirty="0"/>
              <a:t>802.11 technical editor forms a review committee, usual the task group editor and one other person associated with 802.11 editing</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2881306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Two Technical Editors</a:t>
            </a:r>
          </a:p>
        </p:txBody>
      </p:sp>
      <p:sp>
        <p:nvSpPr>
          <p:cNvPr id="9218" name="Rectangle 2"/>
          <p:cNvSpPr>
            <a:spLocks noGrp="1" noChangeArrowheads="1"/>
          </p:cNvSpPr>
          <p:nvPr>
            <p:ph idx="1"/>
          </p:nvPr>
        </p:nvSpPr>
        <p:spPr>
          <a:ln/>
        </p:spPr>
        <p:txBody>
          <a:bodyPr/>
          <a:lstStyle/>
          <a:p>
            <a:r>
              <a:rPr lang="en-US" dirty="0"/>
              <a:t>Peter Ecclesine will run the face to face meetings</a:t>
            </a:r>
          </a:p>
          <a:p>
            <a:r>
              <a:rPr lang="en-US" dirty="0"/>
              <a:t>Robert Stacey will run the publication process</a:t>
            </a:r>
          </a:p>
          <a:p>
            <a:r>
              <a:rPr lang="en-US" dirty="0"/>
              <a:t>Robert Stacey is the ANA administrator</a:t>
            </a:r>
          </a:p>
          <a:p>
            <a:r>
              <a:rPr lang="en-US" dirty="0"/>
              <a:t>All are on the Editor’s email list.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6379823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topics</a:t>
            </a:r>
            <a:endParaRPr lang="en-GB" dirty="0"/>
          </a:p>
        </p:txBody>
      </p:sp>
      <p:sp>
        <p:nvSpPr>
          <p:cNvPr id="3" name="Content Placeholder 2"/>
          <p:cNvSpPr>
            <a:spLocks noGrp="1"/>
          </p:cNvSpPr>
          <p:nvPr>
            <p:ph idx="1"/>
          </p:nvPr>
        </p:nvSpPr>
        <p:spPr/>
        <p:txBody>
          <a:bodyPr/>
          <a:lstStyle/>
          <a:p>
            <a:r>
              <a:rPr lang="en-GB" sz="2000" dirty="0"/>
              <a:t>Jan 2021 – 11be review whether Annex G frame </a:t>
            </a:r>
            <a:r>
              <a:rPr lang="en-GB" sz="2000"/>
              <a:t>exchange sequences</a:t>
            </a:r>
          </a:p>
          <a:p>
            <a:r>
              <a:rPr lang="en-GB" sz="2000" dirty="0"/>
              <a:t>Jan - MIB normative text that should be in the main body? The default values are used outside the standard</a:t>
            </a:r>
          </a:p>
          <a:p>
            <a:r>
              <a:rPr lang="en-GB" sz="2000" dirty="0"/>
              <a:t>Jan - MIB deprecation topic – should be a project, how to proceed?</a:t>
            </a:r>
          </a:p>
          <a:p>
            <a:r>
              <a:rPr lang="en-GB" sz="2000" dirty="0"/>
              <a:t>	Note that in ARC, YANG is a pending topic. </a:t>
            </a:r>
          </a:p>
          <a:p>
            <a:r>
              <a:rPr lang="en-GB" sz="2000" dirty="0"/>
              <a:t>Sept - How well the MAC description supports multiple PHY descriptions? </a:t>
            </a:r>
          </a:p>
          <a:p>
            <a:r>
              <a:rPr lang="en-GB" sz="2000" dirty="0"/>
              <a:t>	11ba is a mix; security is in baseline clause, remainder is more modular. </a:t>
            </a:r>
          </a:p>
          <a:p>
            <a:r>
              <a:rPr lang="en-GB" sz="2000" dirty="0"/>
              <a:t>	11az has no separate MAC</a:t>
            </a:r>
          </a:p>
          <a:p>
            <a:r>
              <a:rPr lang="en-GB" sz="2000" dirty="0"/>
              <a:t>	11bb three PHYs and separate MAC, keep the MAC close to the PHYs</a:t>
            </a:r>
          </a:p>
          <a:p>
            <a:r>
              <a:rPr lang="en-GB" sz="2000" dirty="0"/>
              <a:t> 	11bc not far enough along –</a:t>
            </a:r>
          </a:p>
          <a:p>
            <a:r>
              <a:rPr lang="en-GB" sz="2000" dirty="0"/>
              <a:t>     11bd has short MAC (~3 pages), MAC changes are in main clauses</a:t>
            </a:r>
          </a:p>
          <a:p>
            <a:r>
              <a:rPr lang="en-GB" sz="2000" dirty="0"/>
              <a:t>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BA557-60AB-4DAC-9CCA-0C1A5AC3841D}"/>
              </a:ext>
            </a:extLst>
          </p:cNvPr>
          <p:cNvSpPr>
            <a:spLocks noGrp="1"/>
          </p:cNvSpPr>
          <p:nvPr>
            <p:ph type="title"/>
          </p:nvPr>
        </p:nvSpPr>
        <p:spPr/>
        <p:txBody>
          <a:bodyPr/>
          <a:lstStyle/>
          <a:p>
            <a:r>
              <a:rPr lang="en-US" dirty="0"/>
              <a:t>Editors Emeritus</a:t>
            </a:r>
            <a:br>
              <a:rPr lang="en-US" dirty="0"/>
            </a:br>
            <a:endParaRPr lang="en-US" dirty="0"/>
          </a:p>
        </p:txBody>
      </p:sp>
      <p:sp>
        <p:nvSpPr>
          <p:cNvPr id="3" name="Content Placeholder 2">
            <a:extLst>
              <a:ext uri="{FF2B5EF4-FFF2-40B4-BE49-F238E27FC236}">
                <a16:creationId xmlns:a16="http://schemas.microsoft.com/office/drawing/2014/main" id="{B35E45FD-9FA1-4E6D-818A-38E342C9400E}"/>
              </a:ext>
            </a:extLst>
          </p:cNvPr>
          <p:cNvSpPr>
            <a:spLocks noGrp="1"/>
          </p:cNvSpPr>
          <p:nvPr>
            <p:ph idx="1"/>
          </p:nvPr>
        </p:nvSpPr>
        <p:spPr/>
        <p:txBody>
          <a:bodyPr/>
          <a:lstStyle/>
          <a:p>
            <a:pPr lvl="1"/>
            <a:r>
              <a:rPr lang="en-US" sz="1400" dirty="0" err="1"/>
              <a:t>TGaa</a:t>
            </a:r>
            <a:r>
              <a:rPr lang="en-US" sz="1400" dirty="0"/>
              <a:t> – Alex Ashley – </a:t>
            </a:r>
            <a:r>
              <a:rPr lang="en-US" sz="1400" dirty="0">
                <a:hlinkClick r:id="rId2"/>
              </a:rPr>
              <a:t>alex.ashley@hotmail.co.uk</a:t>
            </a:r>
            <a:r>
              <a:rPr lang="en-US" sz="1400" dirty="0"/>
              <a:t>	</a:t>
            </a:r>
          </a:p>
          <a:p>
            <a:pPr lvl="1"/>
            <a:r>
              <a:rPr lang="en-US" sz="1400" dirty="0" err="1"/>
              <a:t>TGac</a:t>
            </a:r>
            <a:r>
              <a:rPr lang="en-US" sz="1400" dirty="0"/>
              <a:t> – Robert Stacey – </a:t>
            </a:r>
            <a:r>
              <a:rPr lang="en-US" sz="1400" dirty="0">
                <a:hlinkClick r:id="rId3"/>
              </a:rPr>
              <a:t>robert.stacey@intel.com</a:t>
            </a:r>
            <a:r>
              <a:rPr lang="en-US" sz="1400" dirty="0"/>
              <a:t> </a:t>
            </a:r>
          </a:p>
          <a:p>
            <a:pPr lvl="1"/>
            <a:r>
              <a:rPr lang="en-US" sz="1400" dirty="0" err="1"/>
              <a:t>TGad</a:t>
            </a:r>
            <a:r>
              <a:rPr lang="en-US" sz="1400" dirty="0"/>
              <a:t> – Carlos </a:t>
            </a:r>
            <a:r>
              <a:rPr lang="en-US" sz="1400" dirty="0" err="1"/>
              <a:t>Cordeiro</a:t>
            </a:r>
            <a:r>
              <a:rPr lang="en-US" sz="1400" dirty="0"/>
              <a:t> – </a:t>
            </a:r>
            <a:r>
              <a:rPr lang="en-US" sz="1400" dirty="0">
                <a:hlinkClick r:id="rId4"/>
              </a:rPr>
              <a:t>carlos.cordeiro@intel.com</a:t>
            </a:r>
            <a:r>
              <a:rPr lang="en-US" sz="1400" dirty="0"/>
              <a:t>  </a:t>
            </a:r>
          </a:p>
          <a:p>
            <a:pPr lvl="1"/>
            <a:r>
              <a:rPr lang="en-US" sz="1400" dirty="0" err="1"/>
              <a:t>TGae</a:t>
            </a:r>
            <a:r>
              <a:rPr lang="en-US" sz="1400" dirty="0"/>
              <a:t> – Henry </a:t>
            </a:r>
            <a:r>
              <a:rPr lang="en-US" sz="1400" dirty="0" err="1"/>
              <a:t>Ptasinski</a:t>
            </a:r>
            <a:r>
              <a:rPr lang="en-US" sz="1400" dirty="0"/>
              <a:t> – </a:t>
            </a:r>
            <a:r>
              <a:rPr lang="en-US" sz="1400" dirty="0">
                <a:hlinkClick r:id="rId5"/>
              </a:rPr>
              <a:t>henry@LOGOUT.COM</a:t>
            </a:r>
            <a:r>
              <a:rPr lang="en-US" sz="1400" dirty="0"/>
              <a:t> </a:t>
            </a:r>
          </a:p>
          <a:p>
            <a:pPr lvl="1"/>
            <a:r>
              <a:rPr lang="en-US" sz="1400" dirty="0" err="1"/>
              <a:t>TGaf</a:t>
            </a:r>
            <a:r>
              <a:rPr lang="en-US" sz="1400" dirty="0"/>
              <a:t> – Peter Ecclesine – </a:t>
            </a:r>
            <a:r>
              <a:rPr lang="en-US" sz="1400" dirty="0">
                <a:hlinkClick r:id="rId6"/>
              </a:rPr>
              <a:t>petere@ieee.org</a:t>
            </a:r>
            <a:r>
              <a:rPr lang="en-US" sz="1400" dirty="0"/>
              <a:t>  </a:t>
            </a:r>
          </a:p>
          <a:p>
            <a:pPr lvl="1"/>
            <a:r>
              <a:rPr lang="en-US" sz="1400" dirty="0" err="1"/>
              <a:t>REVmc</a:t>
            </a:r>
            <a:r>
              <a:rPr lang="en-US" sz="1400" dirty="0"/>
              <a:t> – Adrian Stephens – </a:t>
            </a:r>
            <a:r>
              <a:rPr lang="en-US" sz="1400" dirty="0">
                <a:hlinkClick r:id="rId7"/>
              </a:rPr>
              <a:t>adrian.p.stephens@ieee.org</a:t>
            </a:r>
            <a:r>
              <a:rPr lang="en-US" sz="1400" dirty="0"/>
              <a:t> , Edward Au – </a:t>
            </a:r>
            <a:r>
              <a:rPr lang="en-US" sz="1400" u="sng" dirty="0">
                <a:hlinkClick r:id="rId8"/>
              </a:rPr>
              <a:t>edward.ks.au@huawei.com</a:t>
            </a:r>
            <a:r>
              <a:rPr lang="en-US" sz="1400" dirty="0"/>
              <a:t>, Emily Qi – </a:t>
            </a:r>
            <a:r>
              <a:rPr lang="en-US" sz="1400" dirty="0">
                <a:hlinkClick r:id="rId9"/>
              </a:rPr>
              <a:t>emily.h.qi@intel.com</a:t>
            </a:r>
            <a:r>
              <a:rPr lang="en-US" sz="1400" dirty="0"/>
              <a:t> </a:t>
            </a:r>
          </a:p>
          <a:p>
            <a:pPr lvl="1"/>
            <a:r>
              <a:rPr lang="en-US" sz="1400" dirty="0" err="1"/>
              <a:t>TGah</a:t>
            </a:r>
            <a:r>
              <a:rPr lang="en-US" sz="1400" dirty="0"/>
              <a:t> – </a:t>
            </a:r>
            <a:r>
              <a:rPr lang="en-US" sz="1400" dirty="0" err="1"/>
              <a:t>Yongho</a:t>
            </a:r>
            <a:r>
              <a:rPr lang="en-US" sz="1400" dirty="0"/>
              <a:t> Seok </a:t>
            </a:r>
            <a:r>
              <a:rPr lang="en-US" sz="1400" dirty="0">
                <a:hlinkClick r:id="rId10"/>
              </a:rPr>
              <a:t>yongho.seok@gmail.com</a:t>
            </a:r>
            <a:r>
              <a:rPr lang="en-US" sz="1400" dirty="0"/>
              <a:t>,  Alfred </a:t>
            </a:r>
            <a:r>
              <a:rPr lang="en-US" sz="1400" dirty="0" err="1"/>
              <a:t>Asterjadhi</a:t>
            </a:r>
            <a:r>
              <a:rPr lang="en-US" sz="1400" dirty="0"/>
              <a:t> – </a:t>
            </a:r>
            <a:r>
              <a:rPr lang="en-US" sz="1400" dirty="0">
                <a:hlinkClick r:id="rId11"/>
              </a:rPr>
              <a:t>aasterja@qti.qualcomm.com</a:t>
            </a:r>
            <a:r>
              <a:rPr lang="en-US" sz="1400" dirty="0"/>
              <a:t>  </a:t>
            </a:r>
          </a:p>
          <a:p>
            <a:pPr lvl="1"/>
            <a:r>
              <a:rPr lang="en-US" sz="1400" dirty="0" err="1"/>
              <a:t>TGai</a:t>
            </a:r>
            <a:r>
              <a:rPr lang="en-US" sz="1400" dirty="0"/>
              <a:t> - </a:t>
            </a:r>
            <a:r>
              <a:rPr lang="en-US" sz="1400" dirty="0">
                <a:hlinkClick r:id="rId12"/>
              </a:rPr>
              <a:t>LRA@tiac.net</a:t>
            </a:r>
            <a:r>
              <a:rPr lang="en-US" sz="1400" dirty="0"/>
              <a:t>, Ping FANG </a:t>
            </a:r>
            <a:r>
              <a:rPr lang="en-US" sz="1400" dirty="0">
                <a:hlinkClick r:id="rId13"/>
              </a:rPr>
              <a:t>Ping.FANG@huawei.com </a:t>
            </a:r>
            <a:endParaRPr lang="en-US" sz="1400" dirty="0"/>
          </a:p>
          <a:p>
            <a:pPr lvl="1"/>
            <a:r>
              <a:rPr lang="en-US" sz="1200" dirty="0" err="1"/>
              <a:t>TGaj</a:t>
            </a:r>
            <a:r>
              <a:rPr lang="en-US" sz="1200" dirty="0"/>
              <a:t> – </a:t>
            </a:r>
            <a:r>
              <a:rPr lang="en-US" sz="1200" dirty="0" err="1"/>
              <a:t>Jiamin</a:t>
            </a:r>
            <a:r>
              <a:rPr lang="en-US" sz="1200" dirty="0"/>
              <a:t> CHEN – </a:t>
            </a:r>
            <a:r>
              <a:rPr lang="en-US" sz="1200" dirty="0">
                <a:hlinkClick r:id="rId14"/>
              </a:rPr>
              <a:t>jiamin.chen@mail01.huawei.com</a:t>
            </a:r>
            <a:r>
              <a:rPr lang="en-US" sz="1200" dirty="0"/>
              <a:t> , </a:t>
            </a:r>
            <a:r>
              <a:rPr lang="en-US" sz="1200" dirty="0" err="1"/>
              <a:t>Shiwen</a:t>
            </a:r>
            <a:r>
              <a:rPr lang="en-US" sz="1200" dirty="0"/>
              <a:t> He – </a:t>
            </a:r>
            <a:r>
              <a:rPr lang="en-US" sz="1200" u="sng" dirty="0">
                <a:hlinkClick r:id="rId15"/>
              </a:rPr>
              <a:t>shiwenhe@seu.edu.cn</a:t>
            </a:r>
            <a:endParaRPr lang="en-US" sz="1200" u="sng" dirty="0"/>
          </a:p>
          <a:p>
            <a:pPr lvl="1"/>
            <a:r>
              <a:rPr lang="en-US" sz="1200" dirty="0" err="1"/>
              <a:t>TGak</a:t>
            </a:r>
            <a:r>
              <a:rPr lang="en-US" sz="1200" dirty="0"/>
              <a:t> – Donald Eastlake – </a:t>
            </a:r>
            <a:r>
              <a:rPr lang="en-US" sz="1200" dirty="0">
                <a:hlinkClick r:id="rId16"/>
              </a:rPr>
              <a:t>d3e3e3@gmail.com</a:t>
            </a:r>
            <a:r>
              <a:rPr lang="en-US" sz="1200" dirty="0"/>
              <a:t> </a:t>
            </a:r>
          </a:p>
          <a:p>
            <a:pPr lvl="1"/>
            <a:r>
              <a:rPr lang="en-US" sz="1400" dirty="0" err="1"/>
              <a:t>TGaq</a:t>
            </a:r>
            <a:r>
              <a:rPr lang="en-US" sz="1400" dirty="0"/>
              <a:t> – Dan Gal –  </a:t>
            </a:r>
            <a:r>
              <a:rPr lang="en-US" sz="1400" dirty="0">
                <a:hlinkClick r:id="rId17"/>
              </a:rPr>
              <a:t>ddrgal@gmail.com</a:t>
            </a:r>
            <a:r>
              <a:rPr lang="en-US" sz="1400" dirty="0"/>
              <a:t> , Lee Armstrong – </a:t>
            </a:r>
            <a:r>
              <a:rPr lang="en-US" sz="1400" dirty="0">
                <a:solidFill>
                  <a:schemeClr val="accent2"/>
                </a:solidFill>
                <a:hlinkClick r:id="rId12"/>
              </a:rPr>
              <a:t>LRA@tiac.net</a:t>
            </a:r>
            <a:r>
              <a:rPr lang="en-US" sz="1400" dirty="0">
                <a:solidFill>
                  <a:schemeClr val="accent2"/>
                </a:solidFill>
              </a:rPr>
              <a:t> </a:t>
            </a:r>
            <a:endParaRPr lang="en-US" sz="1400" dirty="0"/>
          </a:p>
          <a:p>
            <a:pPr lvl="1"/>
            <a:endParaRPr lang="en-US" sz="1400" dirty="0"/>
          </a:p>
          <a:p>
            <a:endParaRPr lang="en-US" dirty="0"/>
          </a:p>
        </p:txBody>
      </p:sp>
      <p:sp>
        <p:nvSpPr>
          <p:cNvPr id="4" name="Slide Number Placeholder 3">
            <a:extLst>
              <a:ext uri="{FF2B5EF4-FFF2-40B4-BE49-F238E27FC236}">
                <a16:creationId xmlns:a16="http://schemas.microsoft.com/office/drawing/2014/main" id="{322CA700-5042-42BF-A0FD-3870030534C6}"/>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2190AEC-3C24-4981-898F-D58B5201CBA9}"/>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F0C11C0F-FD95-4686-A48B-EA1D999C93A5}"/>
              </a:ext>
            </a:extLst>
          </p:cNvPr>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929828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600" dirty="0" err="1"/>
              <a:t>REVmc</a:t>
            </a:r>
            <a:r>
              <a:rPr lang="en-US" sz="1600" dirty="0"/>
              <a:t> D3.0 went through MDR process – 802.11-14/781r11 dated Sept 19, 2014</a:t>
            </a:r>
          </a:p>
          <a:p>
            <a:r>
              <a:rPr lang="en-US" sz="1600" dirty="0"/>
              <a:t>P802.11ah D4.0 went through MDR process – 802.11-15/247r3 dated Mar 12, 2015</a:t>
            </a:r>
          </a:p>
          <a:p>
            <a:r>
              <a:rPr lang="en-US" sz="1600" dirty="0"/>
              <a:t>P802.11ai D4.0 went through MDR process – 802.11-15/248r4 dated May 14, 2015</a:t>
            </a:r>
          </a:p>
          <a:p>
            <a:r>
              <a:rPr lang="en-US" sz="1600" dirty="0"/>
              <a:t>P802.11aq D4.0 went through MDR process – 802.11-16/801r0 dated June 22, 2016</a:t>
            </a:r>
          </a:p>
          <a:p>
            <a:r>
              <a:rPr lang="en-US" sz="1600" dirty="0"/>
              <a:t>P802.11aj D3.0 went through MDR process – 802.11-16/1333r5 dated Dec 9, 2016</a:t>
            </a:r>
          </a:p>
          <a:p>
            <a:r>
              <a:rPr lang="en-US" sz="1600" dirty="0"/>
              <a:t>P802.11ak D3.0 went through MDR process – 802.11-17/143r3 dated March 2, 2017</a:t>
            </a:r>
          </a:p>
          <a:p>
            <a:endParaRPr lang="en-US" sz="16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37143815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Update on numbering process</a:t>
            </a:r>
          </a:p>
        </p:txBody>
      </p:sp>
      <p:sp>
        <p:nvSpPr>
          <p:cNvPr id="9218" name="Rectangle 2"/>
          <p:cNvSpPr>
            <a:spLocks noGrp="1" noChangeArrowheads="1"/>
          </p:cNvSpPr>
          <p:nvPr>
            <p:ph idx="1"/>
          </p:nvPr>
        </p:nvSpPr>
        <p:spPr>
          <a:ln/>
        </p:spPr>
        <p:txBody>
          <a:bodyPr/>
          <a:lstStyle/>
          <a:p>
            <a:r>
              <a:rPr lang="en-US" dirty="0"/>
              <a:t>Refer to</a:t>
            </a:r>
          </a:p>
          <a:p>
            <a:r>
              <a:rPr lang="en-US" dirty="0">
                <a:hlinkClick r:id="rId3"/>
              </a:rPr>
              <a:t>https://mentor.ieee.org/802.11/dcn/11/11-11-1149-52-0000-draft-number-alignment-tool.xlsx</a:t>
            </a:r>
            <a:r>
              <a:rPr lang="en-US" dirty="0"/>
              <a:t>  Dec 2017 was last update</a:t>
            </a:r>
          </a:p>
          <a:p>
            <a:r>
              <a:rPr lang="en-US" dirty="0"/>
              <a:t>We lost IEEE Diane </a:t>
            </a:r>
            <a:r>
              <a:rPr lang="en-US" dirty="0" err="1"/>
              <a:t>Lacey’s</a:t>
            </a:r>
            <a:r>
              <a:rPr lang="en-US" dirty="0"/>
              <a:t> services, and have to pick up the task.</a:t>
            </a:r>
          </a:p>
          <a:p>
            <a:r>
              <a:rPr lang="en-US" dirty="0"/>
              <a:t>Updated numbering after 11ax shifted to </a:t>
            </a:r>
            <a:r>
              <a:rPr lang="en-US" dirty="0" err="1"/>
              <a:t>REVmd</a:t>
            </a:r>
            <a:r>
              <a:rPr lang="en-US" dirty="0"/>
              <a:t> baseline, will not update 11-11-11-1149, RIP.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17298168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2020-11-02 meeting</a:t>
            </a:r>
          </a:p>
        </p:txBody>
      </p:sp>
      <p:sp>
        <p:nvSpPr>
          <p:cNvPr id="3" name="Content Placeholder 2"/>
          <p:cNvSpPr>
            <a:spLocks noGrp="1"/>
          </p:cNvSpPr>
          <p:nvPr>
            <p:ph idx="1"/>
          </p:nvPr>
        </p:nvSpPr>
        <p:spPr/>
        <p:txBody>
          <a:bodyPr/>
          <a:lstStyle/>
          <a:p>
            <a:r>
              <a:rPr lang="en-US" dirty="0"/>
              <a:t>Roll Call / Contacts / Reflector</a:t>
            </a:r>
          </a:p>
          <a:p>
            <a:r>
              <a:rPr lang="en-US" dirty="0"/>
              <a:t>Brief status report</a:t>
            </a:r>
          </a:p>
          <a:p>
            <a:r>
              <a:rPr lang="en-US" dirty="0"/>
              <a:t>Draft Numbering</a:t>
            </a:r>
          </a:p>
          <a:p>
            <a:r>
              <a:rPr lang="en-US" dirty="0"/>
              <a:t>802.11 Mandatory Draft Review before SB</a:t>
            </a:r>
          </a:p>
          <a:p>
            <a:r>
              <a:rPr lang="en-US" dirty="0"/>
              <a:t>WG Style Guide for 802.11 draft 09/1034r16</a:t>
            </a:r>
          </a:p>
          <a:p>
            <a:r>
              <a:rPr lang="en-US" dirty="0"/>
              <a:t>Review WG Style Guide and </a:t>
            </a:r>
            <a:r>
              <a:rPr lang="en-US" dirty="0" err="1"/>
              <a:t>REVmd</a:t>
            </a:r>
            <a:r>
              <a:rPr lang="en-US" dirty="0"/>
              <a:t> practice</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6" name="Date Placeholder 5"/>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Roll Call – 2020-11-02</a:t>
            </a:r>
            <a:endParaRPr lang="en-GB" dirty="0"/>
          </a:p>
        </p:txBody>
      </p:sp>
      <p:sp>
        <p:nvSpPr>
          <p:cNvPr id="9218" name="Rectangle 2"/>
          <p:cNvSpPr>
            <a:spLocks noGrp="1" noChangeArrowheads="1"/>
          </p:cNvSpPr>
          <p:nvPr>
            <p:ph idx="1"/>
          </p:nvPr>
        </p:nvSpPr>
        <p:spPr>
          <a:xfrm>
            <a:off x="914401" y="1447800"/>
            <a:ext cx="10361084" cy="4800600"/>
          </a:xfrm>
          <a:ln/>
        </p:spPr>
        <p:txBody>
          <a:bodyPr/>
          <a:lstStyle/>
          <a:p>
            <a:pPr>
              <a:lnSpc>
                <a:spcPct val="80000"/>
              </a:lnSpc>
              <a:defRPr/>
            </a:pPr>
            <a:r>
              <a:rPr lang="en-US" sz="1600" dirty="0"/>
              <a:t>802.11 </a:t>
            </a:r>
            <a:r>
              <a:rPr lang="en-US" sz="1800" dirty="0"/>
              <a:t>Editor’s Present</a:t>
            </a:r>
          </a:p>
          <a:p>
            <a:pPr lvl="1">
              <a:lnSpc>
                <a:spcPct val="80000"/>
              </a:lnSpc>
              <a:buFont typeface="Arial" panose="020B0604020202020204" pitchFamily="34" charset="0"/>
              <a:buChar char="•"/>
              <a:defRPr/>
            </a:pPr>
            <a:r>
              <a:rPr lang="en-US" sz="1600" dirty="0"/>
              <a:t> P802.11ax Amendment (HEW) – Robert Stacey</a:t>
            </a:r>
          </a:p>
          <a:p>
            <a:pPr lvl="1">
              <a:lnSpc>
                <a:spcPct val="80000"/>
              </a:lnSpc>
              <a:buFont typeface="Arial" panose="020B0604020202020204" pitchFamily="34" charset="0"/>
              <a:buChar char="•"/>
              <a:defRPr/>
            </a:pPr>
            <a:r>
              <a:rPr lang="en-US" sz="1600" dirty="0"/>
              <a:t>P802.11ay Amendment (NG60) – Carlos Cordeiro</a:t>
            </a:r>
          </a:p>
          <a:p>
            <a:pPr lvl="1">
              <a:lnSpc>
                <a:spcPct val="80000"/>
              </a:lnSpc>
              <a:buFont typeface="Arial" panose="020B0604020202020204" pitchFamily="34" charset="0"/>
              <a:buChar char="•"/>
              <a:defRPr/>
            </a:pPr>
            <a:r>
              <a:rPr lang="en-US" sz="1600" dirty="0"/>
              <a:t>P802.11az Amendment (NGP) – Roy Want</a:t>
            </a:r>
          </a:p>
          <a:p>
            <a:pPr lvl="1">
              <a:lnSpc>
                <a:spcPct val="80000"/>
              </a:lnSpc>
              <a:buFontTx/>
              <a:buChar char="•"/>
              <a:defRPr/>
            </a:pPr>
            <a:r>
              <a:rPr lang="en-US" sz="1600" dirty="0"/>
              <a:t>P802.11ba Amendment (WUR) – Po-kai Huang</a:t>
            </a:r>
          </a:p>
          <a:p>
            <a:pPr lvl="1">
              <a:lnSpc>
                <a:spcPct val="80000"/>
              </a:lnSpc>
              <a:buFontTx/>
              <a:buChar char="•"/>
              <a:defRPr/>
            </a:pPr>
            <a:r>
              <a:rPr lang="en-US" sz="1600" dirty="0"/>
              <a:t>P802.11bb Amendment (LC) – Volker Jungnickel</a:t>
            </a:r>
          </a:p>
          <a:p>
            <a:pPr lvl="1">
              <a:lnSpc>
                <a:spcPct val="80000"/>
              </a:lnSpc>
              <a:buFontTx/>
              <a:buChar char="•"/>
              <a:defRPr/>
            </a:pPr>
            <a:r>
              <a:rPr lang="en-US" sz="1600" dirty="0"/>
              <a:t>P802.11bc Amendment (</a:t>
            </a:r>
            <a:r>
              <a:rPr lang="en-US" sz="1600" dirty="0" err="1"/>
              <a:t>eBCS</a:t>
            </a:r>
            <a:r>
              <a:rPr lang="en-US" sz="1600" dirty="0"/>
              <a:t>) – Carol Ansley</a:t>
            </a:r>
          </a:p>
          <a:p>
            <a:pPr lvl="1">
              <a:lnSpc>
                <a:spcPct val="80000"/>
              </a:lnSpc>
              <a:buFontTx/>
              <a:buChar char="•"/>
              <a:defRPr/>
            </a:pPr>
            <a:r>
              <a:rPr lang="en-US" sz="1600" dirty="0"/>
              <a:t>P802.11bd Amendment (NGV) – </a:t>
            </a:r>
            <a:r>
              <a:rPr lang="en-US" sz="1600" dirty="0" err="1"/>
              <a:t>Bahar</a:t>
            </a:r>
            <a:r>
              <a:rPr lang="en-US" sz="1600" dirty="0"/>
              <a:t> Sadeghi</a:t>
            </a:r>
          </a:p>
          <a:p>
            <a:pPr lvl="1">
              <a:lnSpc>
                <a:spcPct val="80000"/>
              </a:lnSpc>
              <a:buFontTx/>
              <a:buChar char="•"/>
              <a:defRPr/>
            </a:pPr>
            <a:r>
              <a:rPr lang="en-US" sz="1600" dirty="0"/>
              <a:t>P802.11be Amendment (EHT) – Edward Au</a:t>
            </a:r>
          </a:p>
          <a:p>
            <a:pPr lvl="1">
              <a:lnSpc>
                <a:spcPct val="80000"/>
              </a:lnSpc>
              <a:buFontTx/>
              <a:buChar char="•"/>
              <a:defRPr/>
            </a:pPr>
            <a:r>
              <a:rPr lang="en-US" sz="1600" dirty="0" err="1"/>
              <a:t>REVmd</a:t>
            </a:r>
            <a:r>
              <a:rPr lang="en-US" sz="1600" dirty="0"/>
              <a:t> – Emily Qi, Edward Au</a:t>
            </a:r>
          </a:p>
          <a:p>
            <a:pPr>
              <a:lnSpc>
                <a:spcPct val="80000"/>
              </a:lnSpc>
              <a:buFont typeface="Arial" panose="020B0604020202020204" pitchFamily="34" charset="0"/>
              <a:buChar char="•"/>
              <a:defRPr/>
            </a:pPr>
            <a:r>
              <a:rPr lang="en-US" sz="1800" dirty="0"/>
              <a:t>Editors Not Present</a:t>
            </a:r>
          </a:p>
          <a:p>
            <a:pPr lvl="1">
              <a:lnSpc>
                <a:spcPct val="80000"/>
              </a:lnSpc>
              <a:buFont typeface="Arial" panose="020B0604020202020204" pitchFamily="34" charset="0"/>
              <a:buChar char="•"/>
              <a:defRPr/>
            </a:pPr>
            <a:r>
              <a:rPr lang="en-US" sz="1400" dirty="0"/>
              <a:t>P802.11az Amendment (NGP) – Chao-Chun Wang</a:t>
            </a:r>
          </a:p>
          <a:p>
            <a:pPr lvl="1">
              <a:lnSpc>
                <a:spcPct val="80000"/>
              </a:lnSpc>
              <a:buFont typeface="Arial" panose="020B0604020202020204" pitchFamily="34" charset="0"/>
              <a:buChar char="•"/>
              <a:defRPr/>
            </a:pPr>
            <a:r>
              <a:rPr lang="en-US" sz="1400" dirty="0"/>
              <a:t>P802.11bb Amendment (LC) – Harry </a:t>
            </a:r>
            <a:r>
              <a:rPr lang="en-US" sz="1400" dirty="0" err="1"/>
              <a:t>Bims</a:t>
            </a:r>
            <a:endParaRPr lang="en-US" sz="1400" dirty="0"/>
          </a:p>
          <a:p>
            <a:pPr>
              <a:lnSpc>
                <a:spcPct val="80000"/>
              </a:lnSpc>
              <a:buFont typeface="Arial" panose="020B0604020202020204" pitchFamily="34" charset="0"/>
              <a:buChar char="•"/>
              <a:defRPr/>
            </a:pPr>
            <a:r>
              <a:rPr lang="en-US" sz="1800" dirty="0"/>
              <a:t>Also present:</a:t>
            </a:r>
          </a:p>
          <a:p>
            <a:pPr lvl="1">
              <a:lnSpc>
                <a:spcPct val="80000"/>
              </a:lnSpc>
              <a:buFont typeface="Arial" panose="020B0604020202020204" pitchFamily="34" charset="0"/>
              <a:buChar char="•"/>
              <a:defRPr/>
            </a:pPr>
            <a:r>
              <a:rPr lang="en-US" sz="1600" dirty="0"/>
              <a:t>Jon Rosdahl, Joseph Levy, Mark Hamilton, Stuart Kerry</a:t>
            </a:r>
          </a:p>
          <a:p>
            <a:pPr>
              <a:lnSpc>
                <a:spcPct val="80000"/>
              </a:lnSpc>
              <a:buFont typeface="Arial" panose="020B0604020202020204" pitchFamily="34" charset="0"/>
              <a:buChar char="•"/>
              <a:defRPr/>
            </a:pPr>
            <a:r>
              <a:rPr lang="en-US" sz="2200" dirty="0"/>
              <a:t>IEEE Staff present and always welcome! </a:t>
            </a:r>
            <a:endParaRPr lang="en-US" sz="1800" dirty="0"/>
          </a:p>
          <a:p>
            <a:pPr lvl="1">
              <a:lnSpc>
                <a:spcPct val="80000"/>
              </a:lnSpc>
              <a:buFont typeface="Arial" panose="020B0604020202020204" pitchFamily="34" charset="0"/>
              <a:buChar char="•"/>
              <a:defRPr/>
            </a:pPr>
            <a:r>
              <a:rPr lang="en-US" sz="1400" dirty="0"/>
              <a:t>	</a:t>
            </a:r>
            <a:r>
              <a:rPr lang="en-US" sz="1800" dirty="0"/>
              <a:t>	Michelle Turner</a:t>
            </a:r>
          </a:p>
          <a:p>
            <a:pPr lvl="1">
              <a:lnSpc>
                <a:spcPct val="80000"/>
              </a:lnSpc>
              <a:buFont typeface="Arial" panose="020B0604020202020204" pitchFamily="34" charset="0"/>
              <a:buChar char="•"/>
              <a:defRPr/>
            </a:pPr>
            <a:r>
              <a:rPr lang="en-US" sz="1600" dirty="0"/>
              <a:t>Note: editors request that an IEEE staff member should be present at least during Plenary meetings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13723854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err="1"/>
              <a:t>TGax</a:t>
            </a:r>
            <a:r>
              <a:rPr lang="en-US" sz="1600" b="1" dirty="0"/>
              <a:t> – Robert Stacey </a:t>
            </a:r>
            <a:r>
              <a:rPr lang="en-US" sz="1600" dirty="0"/>
              <a:t>– </a:t>
            </a:r>
            <a:r>
              <a:rPr lang="en-US" sz="1600" dirty="0">
                <a:hlinkClick r:id="rId3"/>
              </a:rPr>
              <a:t>robert.stacey@intel.com</a:t>
            </a:r>
            <a:r>
              <a:rPr lang="en-US" sz="1600" dirty="0"/>
              <a:t> </a:t>
            </a:r>
            <a:r>
              <a:rPr lang="en-US" sz="1600" b="0" dirty="0"/>
              <a:t> </a:t>
            </a:r>
          </a:p>
          <a:p>
            <a:pPr marL="342900" lvl="1" indent="-342900">
              <a:buFontTx/>
              <a:buChar char="•"/>
            </a:pPr>
            <a:r>
              <a:rPr lang="en-US" sz="1600" b="1" dirty="0" err="1"/>
              <a:t>TGay</a:t>
            </a:r>
            <a:r>
              <a:rPr lang="en-US" sz="1600" b="1" dirty="0"/>
              <a:t> – Carlos </a:t>
            </a:r>
            <a:r>
              <a:rPr lang="en-US" sz="1600" b="1" dirty="0" err="1"/>
              <a:t>Cordeiro</a:t>
            </a:r>
            <a:r>
              <a:rPr lang="en-US" sz="1600" b="1" dirty="0"/>
              <a:t> </a:t>
            </a:r>
            <a:r>
              <a:rPr lang="en-US" sz="1600" dirty="0"/>
              <a:t>– </a:t>
            </a:r>
            <a:r>
              <a:rPr lang="en-US" sz="1600" dirty="0">
                <a:hlinkClick r:id="rId4"/>
              </a:rPr>
              <a:t>carlos.cordeiro@intel.com</a:t>
            </a:r>
            <a:r>
              <a:rPr lang="en-US" sz="1600" dirty="0"/>
              <a:t>  </a:t>
            </a:r>
          </a:p>
          <a:p>
            <a:pPr marL="342900" lvl="1" indent="-342900">
              <a:buFontTx/>
              <a:buChar char="•"/>
            </a:pPr>
            <a:r>
              <a:rPr lang="en-US" sz="1600" b="1" dirty="0" err="1"/>
              <a:t>TGaz</a:t>
            </a:r>
            <a:r>
              <a:rPr lang="en-US" sz="1600" b="1" dirty="0"/>
              <a:t> – Roy Want </a:t>
            </a:r>
            <a:r>
              <a:rPr lang="en-US" sz="1600" dirty="0">
                <a:hlinkClick r:id="rId5"/>
              </a:rPr>
              <a:t>RoyWant@google.com</a:t>
            </a:r>
            <a:r>
              <a:rPr lang="en-US" sz="1600" dirty="0"/>
              <a:t> , </a:t>
            </a:r>
            <a:r>
              <a:rPr lang="en-US" sz="1600" b="1" dirty="0"/>
              <a:t>Chao Chun Wang </a:t>
            </a:r>
            <a:r>
              <a:rPr lang="en-US" sz="1600" dirty="0"/>
              <a:t>– </a:t>
            </a:r>
            <a:r>
              <a:rPr lang="en-US" sz="1600" dirty="0">
                <a:hlinkClick r:id="rId6"/>
              </a:rPr>
              <a:t>chaochun.wang@mediatek.com</a:t>
            </a:r>
            <a:r>
              <a:rPr lang="en-US" sz="1600" dirty="0"/>
              <a:t> </a:t>
            </a:r>
          </a:p>
          <a:p>
            <a:pPr marL="342900" lvl="1" indent="-342900">
              <a:buFontTx/>
              <a:buChar char="•"/>
            </a:pPr>
            <a:r>
              <a:rPr lang="en-US" sz="1600" b="1" dirty="0" err="1"/>
              <a:t>TGba</a:t>
            </a:r>
            <a:r>
              <a:rPr lang="en-US" sz="1600" b="1" dirty="0"/>
              <a:t> – Po-kai Huang </a:t>
            </a:r>
            <a:r>
              <a:rPr lang="en-US" sz="1600" dirty="0"/>
              <a:t>– </a:t>
            </a:r>
            <a:r>
              <a:rPr lang="en-US" sz="1600" dirty="0">
                <a:hlinkClick r:id="rId7"/>
              </a:rPr>
              <a:t>po-kai.huang@intel.com</a:t>
            </a:r>
            <a:r>
              <a:rPr lang="en-US" sz="1600" dirty="0"/>
              <a:t> </a:t>
            </a:r>
          </a:p>
          <a:p>
            <a:pPr marL="342900" lvl="1" indent="-342900">
              <a:buFontTx/>
              <a:buChar char="•"/>
            </a:pPr>
            <a:r>
              <a:rPr lang="en-US" sz="1600" b="1" dirty="0" err="1"/>
              <a:t>TGbb</a:t>
            </a:r>
            <a:r>
              <a:rPr lang="en-US" sz="1600" b="1" dirty="0"/>
              <a:t> – Volker </a:t>
            </a:r>
            <a:r>
              <a:rPr lang="en-US" sz="1600" b="1" dirty="0" err="1"/>
              <a:t>Jungnickel</a:t>
            </a:r>
            <a:r>
              <a:rPr lang="en-US" sz="1600" b="1" dirty="0"/>
              <a:t> </a:t>
            </a:r>
            <a:r>
              <a:rPr lang="en-US" sz="1600" dirty="0"/>
              <a:t>– </a:t>
            </a:r>
            <a:r>
              <a:rPr lang="en-US" sz="1600" dirty="0">
                <a:hlinkClick r:id="rId8"/>
              </a:rPr>
              <a:t>volker.jungnickel@hhi.fraunhofer.de</a:t>
            </a:r>
            <a:r>
              <a:rPr lang="en-US" sz="1600" dirty="0"/>
              <a:t> , </a:t>
            </a:r>
            <a:r>
              <a:rPr lang="en-US" sz="1600" b="1" dirty="0"/>
              <a:t>Harry </a:t>
            </a:r>
            <a:r>
              <a:rPr lang="en-US" sz="1600" b="1" dirty="0" err="1"/>
              <a:t>Bims</a:t>
            </a:r>
            <a:r>
              <a:rPr lang="en-US" sz="1600" b="1" dirty="0"/>
              <a:t> </a:t>
            </a:r>
            <a:r>
              <a:rPr lang="en-US" sz="1600" dirty="0">
                <a:hlinkClick r:id="rId9"/>
              </a:rPr>
              <a:t>harrybims@me.com</a:t>
            </a:r>
            <a:r>
              <a:rPr lang="en-US" sz="1600" dirty="0"/>
              <a:t> </a:t>
            </a:r>
          </a:p>
          <a:p>
            <a:pPr marL="342900" lvl="1" indent="-342900">
              <a:buFontTx/>
              <a:buChar char="•"/>
            </a:pPr>
            <a:r>
              <a:rPr lang="en-US" sz="1600" b="1" dirty="0" err="1"/>
              <a:t>TGbc</a:t>
            </a:r>
            <a:r>
              <a:rPr lang="en-US" sz="1600" b="1" dirty="0"/>
              <a:t> – Carol Ansley </a:t>
            </a:r>
            <a:r>
              <a:rPr lang="en-US" sz="1600" dirty="0"/>
              <a:t>– </a:t>
            </a:r>
            <a:r>
              <a:rPr lang="en-US" sz="1600" dirty="0">
                <a:hlinkClick r:id="rId10"/>
              </a:rPr>
              <a:t>carol@ansley.com</a:t>
            </a:r>
            <a:r>
              <a:rPr lang="en-US" sz="1600" dirty="0"/>
              <a:t> </a:t>
            </a:r>
          </a:p>
          <a:p>
            <a:pPr marL="342900" lvl="1" indent="-342900">
              <a:buFontTx/>
              <a:buChar char="•"/>
            </a:pPr>
            <a:r>
              <a:rPr lang="en-US" sz="1600" b="1" dirty="0" err="1"/>
              <a:t>TGbd</a:t>
            </a:r>
            <a:r>
              <a:rPr lang="en-US" sz="1600" b="1" dirty="0"/>
              <a:t> – </a:t>
            </a:r>
            <a:r>
              <a:rPr lang="en-US" sz="1600" b="1" dirty="0" err="1"/>
              <a:t>Bahar</a:t>
            </a:r>
            <a:r>
              <a:rPr lang="en-US" sz="1600" b="1" dirty="0"/>
              <a:t> Sadeghi </a:t>
            </a:r>
            <a:r>
              <a:rPr lang="en-US" sz="1600" dirty="0"/>
              <a:t>–</a:t>
            </a:r>
            <a:r>
              <a:rPr lang="en-US" sz="1600" b="1" dirty="0"/>
              <a:t> </a:t>
            </a:r>
            <a:r>
              <a:rPr lang="en-US" sz="1600" dirty="0">
                <a:hlinkClick r:id="rId11"/>
              </a:rPr>
              <a:t>bahareh.sagedhi@intel.com</a:t>
            </a:r>
            <a:r>
              <a:rPr lang="en-US" sz="1600" dirty="0"/>
              <a:t> </a:t>
            </a:r>
          </a:p>
          <a:p>
            <a:pPr marL="342900" lvl="1" indent="-342900">
              <a:buFontTx/>
              <a:buChar char="•"/>
            </a:pPr>
            <a:r>
              <a:rPr lang="en-US" sz="1600" b="1" dirty="0" err="1"/>
              <a:t>TGbe</a:t>
            </a:r>
            <a:r>
              <a:rPr lang="en-US" sz="1600" b="1" dirty="0"/>
              <a:t> – Edward Au </a:t>
            </a:r>
            <a:r>
              <a:rPr lang="en-US" sz="1600" dirty="0"/>
              <a:t>– </a:t>
            </a:r>
            <a:r>
              <a:rPr lang="en-US" sz="1600" u="sng" dirty="0">
                <a:hlinkClick r:id="rId12"/>
              </a:rPr>
              <a:t>edward.ks.au@huawei.com</a:t>
            </a:r>
            <a:r>
              <a:rPr lang="en-US" sz="1600" dirty="0"/>
              <a:t> </a:t>
            </a:r>
          </a:p>
          <a:p>
            <a:pPr marL="342900" lvl="1" indent="-342900">
              <a:buFontTx/>
              <a:buChar char="•"/>
            </a:pPr>
            <a:r>
              <a:rPr lang="en-US" sz="1600" b="1" dirty="0" err="1"/>
              <a:t>REVmd</a:t>
            </a:r>
            <a:r>
              <a:rPr lang="en-US" sz="1600" b="1" dirty="0"/>
              <a:t> – Emily Qi </a:t>
            </a:r>
            <a:r>
              <a:rPr lang="en-US" sz="1600" dirty="0"/>
              <a:t>– </a:t>
            </a:r>
            <a:r>
              <a:rPr lang="en-US" sz="1600" b="0" dirty="0">
                <a:hlinkClick r:id="rId13"/>
              </a:rPr>
              <a:t>emily.h.qi@intel.com</a:t>
            </a:r>
            <a:r>
              <a:rPr lang="en-US" sz="1600" dirty="0"/>
              <a:t>, </a:t>
            </a:r>
            <a:r>
              <a:rPr lang="en-US" sz="1600" b="1" dirty="0"/>
              <a:t>Edward Au </a:t>
            </a:r>
            <a:r>
              <a:rPr lang="en-US" sz="1600" dirty="0"/>
              <a:t>– </a:t>
            </a:r>
            <a:r>
              <a:rPr lang="en-US" sz="1600" b="0" u="sng" dirty="0">
                <a:hlinkClick r:id="rId12"/>
              </a:rPr>
              <a:t>edward.ks.au@huawei.com</a:t>
            </a:r>
            <a:r>
              <a:rPr lang="en-US" sz="1600" dirty="0"/>
              <a:t>, </a:t>
            </a:r>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Nov 2</a:t>
            </a:r>
            <a:r>
              <a:rPr lang="en-GB" baseline="30000" dirty="0"/>
              <a:t>nd</a:t>
            </a:r>
            <a:r>
              <a:rPr lang="en-GB" dirty="0"/>
              <a:t> roundtable status report</a:t>
            </a:r>
          </a:p>
        </p:txBody>
      </p:sp>
      <p:sp>
        <p:nvSpPr>
          <p:cNvPr id="9218" name="Rectangle 2"/>
          <p:cNvSpPr>
            <a:spLocks noGrp="1" noChangeArrowheads="1"/>
          </p:cNvSpPr>
          <p:nvPr>
            <p:ph idx="1"/>
          </p:nvPr>
        </p:nvSpPr>
        <p:spPr>
          <a:xfrm>
            <a:off x="965200" y="1600200"/>
            <a:ext cx="10361084" cy="4800600"/>
          </a:xfrm>
          <a:ln/>
        </p:spPr>
        <p:txBody>
          <a:bodyPr/>
          <a:lstStyle/>
          <a:p>
            <a:r>
              <a:rPr lang="en-GB" sz="1600" dirty="0" err="1"/>
              <a:t>REVmd</a:t>
            </a:r>
            <a:r>
              <a:rPr lang="en-GB" sz="1600" dirty="0"/>
              <a:t> – Draft 5.0 has been sent to </a:t>
            </a:r>
            <a:r>
              <a:rPr lang="en-GB" sz="1600" dirty="0" err="1"/>
              <a:t>RevCom</a:t>
            </a:r>
            <a:r>
              <a:rPr lang="en-GB" sz="1600" dirty="0"/>
              <a:t> for approval in December !!! </a:t>
            </a:r>
          </a:p>
          <a:p>
            <a:r>
              <a:rPr lang="en-GB" sz="1600" dirty="0"/>
              <a:t>11ax </a:t>
            </a:r>
            <a:r>
              <a:rPr lang="en-US" sz="1600" dirty="0"/>
              <a:t>– Draft 8.0 is in SA recirc ballot closing Nov 12. Hope this has the final comment resolutions.  </a:t>
            </a:r>
          </a:p>
          <a:p>
            <a:r>
              <a:rPr lang="en-US" sz="1600" dirty="0"/>
              <a:t>11ay – Draft 6.0 is processing recirc, 62 comments resolved , hope for recirc in November.</a:t>
            </a:r>
          </a:p>
          <a:p>
            <a:r>
              <a:rPr lang="en-GB" sz="1600" dirty="0"/>
              <a:t>11az – </a:t>
            </a:r>
            <a:r>
              <a:rPr lang="en-US" sz="1600" dirty="0"/>
              <a:t> just uploaded Draft 2.5, have 62 technical, 20 editorial and 2 general comments to resolve. Hope to WG recirc Draft 3.0 out of this meeting.</a:t>
            </a:r>
            <a:endParaRPr lang="en-GB" sz="1600" dirty="0"/>
          </a:p>
          <a:p>
            <a:r>
              <a:rPr lang="en-GB" sz="1600" dirty="0"/>
              <a:t>11ba – </a:t>
            </a:r>
            <a:r>
              <a:rPr lang="en-US" sz="1600" dirty="0"/>
              <a:t> Draft 7.0 have resolved all comments, and will follow 11ay after their comment resolutions and recirc.</a:t>
            </a:r>
          </a:p>
          <a:p>
            <a:r>
              <a:rPr lang="en-GB" sz="1600" dirty="0"/>
              <a:t>11bb –  finished CC on Draft 0.2, received 44 comments, ~20 technical and are resolving them. Will discuss status again in January.</a:t>
            </a:r>
          </a:p>
          <a:p>
            <a:r>
              <a:rPr lang="en-GB" sz="1600" dirty="0"/>
              <a:t>11bc –  hoping that Draft 0.3 will be Draft 1.0 out of Nov plenary after resolving all comments. Hope to WG initial Letter Ballot. </a:t>
            </a:r>
          </a:p>
          <a:p>
            <a:r>
              <a:rPr lang="en-GB" sz="1600" dirty="0"/>
              <a:t>11bd –  Draft 1.0 in WG initial LB, ending Nov 18. </a:t>
            </a:r>
          </a:p>
          <a:p>
            <a:r>
              <a:rPr lang="en-GB" sz="1600" dirty="0"/>
              <a:t>11be – </a:t>
            </a:r>
            <a:r>
              <a:rPr lang="en-US" sz="1600" dirty="0"/>
              <a:t> Have Draft 0.1 in Sept, 299 pages and ~700 TBDs. Plan to publish Draft 0.2 in Nov, reducing the number of TBDs. Will continue submissions until there are no TBDs. Will discuss status again in January.</a:t>
            </a:r>
          </a:p>
          <a:p>
            <a:r>
              <a:rPr lang="en-GB" sz="2000" dirty="0"/>
              <a:t>  </a:t>
            </a:r>
          </a:p>
          <a:p>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Reflector Updates</a:t>
            </a:r>
          </a:p>
        </p:txBody>
      </p:sp>
      <p:sp>
        <p:nvSpPr>
          <p:cNvPr id="9218" name="Rectangle 2"/>
          <p:cNvSpPr>
            <a:spLocks noGrp="1" noChangeArrowheads="1"/>
          </p:cNvSpPr>
          <p:nvPr>
            <p:ph idx="1"/>
          </p:nvPr>
        </p:nvSpPr>
        <p:spPr>
          <a:ln/>
        </p:spPr>
        <p:txBody>
          <a:bodyPr/>
          <a:lstStyle/>
          <a:p>
            <a:r>
              <a:rPr lang="en-US" dirty="0"/>
              <a:t>Each editor is expected to be on the reflector and current.</a:t>
            </a:r>
          </a:p>
          <a:p>
            <a:r>
              <a:rPr lang="en-US" dirty="0"/>
              <a:t>If you didn’t receive the meeting notice from the reflector, please send email to </a:t>
            </a:r>
            <a:r>
              <a:rPr lang="en-US" dirty="0">
                <a:hlinkClick r:id="rId3"/>
              </a:rPr>
              <a:t>Robert.Stacey@intel.com</a:t>
            </a:r>
            <a:r>
              <a:rPr lang="en-US"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2345770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IEEE </a:t>
            </a:r>
            <a:r>
              <a:rPr lang="en-GB" dirty="0"/>
              <a:t>Publication Status</a:t>
            </a:r>
          </a:p>
        </p:txBody>
      </p:sp>
      <p:sp>
        <p:nvSpPr>
          <p:cNvPr id="9218" name="Rectangle 2"/>
          <p:cNvSpPr>
            <a:spLocks noGrp="1" noChangeArrowheads="1"/>
          </p:cNvSpPr>
          <p:nvPr>
            <p:ph idx="1"/>
          </p:nvPr>
        </p:nvSpPr>
        <p:spPr>
          <a:xfrm>
            <a:off x="914401" y="1751015"/>
            <a:ext cx="10361084" cy="4343400"/>
          </a:xfrm>
          <a:ln/>
        </p:spPr>
        <p:txBody>
          <a:bodyPr/>
          <a:lstStyle/>
          <a:p>
            <a:r>
              <a:rPr lang="en-US" sz="2000" dirty="0"/>
              <a:t>Publication of 802.11-2016 December 14, 2016</a:t>
            </a:r>
          </a:p>
          <a:p>
            <a:r>
              <a:rPr lang="en-US" sz="2000" dirty="0"/>
              <a:t>Publication of 11ai announced December 30, 2016</a:t>
            </a:r>
          </a:p>
          <a:p>
            <a:r>
              <a:rPr lang="en-US" sz="2000" dirty="0"/>
              <a:t>Second printing of 11ai in April 2017 </a:t>
            </a:r>
          </a:p>
          <a:p>
            <a:r>
              <a:rPr lang="en-US" sz="2000" dirty="0"/>
              <a:t>Publication of 11ah announced May 9, 2017</a:t>
            </a:r>
          </a:p>
          <a:p>
            <a:r>
              <a:rPr lang="en-US" sz="2000" dirty="0"/>
              <a:t>Publication of 11aj announced April 30, 2018</a:t>
            </a:r>
          </a:p>
          <a:p>
            <a:r>
              <a:rPr lang="en-US" sz="2000" dirty="0"/>
              <a:t>Publication of 11ak announced June 8, 2018</a:t>
            </a:r>
          </a:p>
          <a:p>
            <a:r>
              <a:rPr lang="en-US" sz="2000" dirty="0"/>
              <a:t>Publication of 11aq was August 31, 2018</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82434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800" dirty="0" err="1"/>
              <a:t>REVmd</a:t>
            </a:r>
            <a:r>
              <a:rPr lang="en-US" sz="1800" dirty="0"/>
              <a:t> on Draft 2.1 was started out of February (Robert Stacey, Joseph Levy, Carol Ansley, Menzo Wentink, </a:t>
            </a:r>
            <a:r>
              <a:rPr lang="en-US" sz="1800" dirty="0" err="1"/>
              <a:t>Bahar</a:t>
            </a:r>
            <a:r>
              <a:rPr lang="en-US" sz="1800" dirty="0"/>
              <a:t> Sadeghi, Mark Hamilton, Yongho Seok, Emily Qi, Edward Au, Peter Ecclesine) 19/260r15 – IEEE SA staff - mixing normative and informative, see 19/1444r4 MDR complete</a:t>
            </a:r>
          </a:p>
          <a:p>
            <a:r>
              <a:rPr lang="en-US" sz="1800" dirty="0"/>
              <a:t>P802.11ay was started on D3.1 out of March meeting (Robert Stacey, Solomon </a:t>
            </a:r>
            <a:r>
              <a:rPr lang="en-US" sz="1800" dirty="0" err="1"/>
              <a:t>Trainin</a:t>
            </a:r>
            <a:r>
              <a:rPr lang="en-US" sz="1800" dirty="0"/>
              <a:t>, Edward Au, Emily Qi, Yongho Seok, Peter Ecclesine) 19/681r6 MDR complete</a:t>
            </a:r>
          </a:p>
          <a:p>
            <a:r>
              <a:rPr lang="en-US" sz="1800" dirty="0"/>
              <a:t>P802.11ax was started on D4.1 out of May meeting (Robert Stacey, Edward Au (mid June), Yongho Seok, Naveen Kakani, Perry </a:t>
            </a:r>
            <a:r>
              <a:rPr lang="en-US" sz="1800" dirty="0" err="1"/>
              <a:t>Correll</a:t>
            </a:r>
            <a:r>
              <a:rPr lang="en-US" sz="1800" dirty="0"/>
              <a:t>, Peter Ecclesine, Po-Kai Huang) 19/1015r4 MDR complete</a:t>
            </a:r>
          </a:p>
          <a:p>
            <a:r>
              <a:rPr lang="en-US" sz="1800" dirty="0"/>
              <a:t>P802.11ba was started on D4.0 out of September meeting (Robert Stacey, Po-Kai Huang, </a:t>
            </a:r>
            <a:r>
              <a:rPr lang="en-US" sz="1800" dirty="0" err="1"/>
              <a:t>Rojan</a:t>
            </a:r>
            <a:r>
              <a:rPr lang="en-US" sz="1800" dirty="0"/>
              <a:t> </a:t>
            </a:r>
            <a:r>
              <a:rPr lang="en-US" sz="1800" dirty="0" err="1"/>
              <a:t>Chitrakar</a:t>
            </a:r>
            <a:r>
              <a:rPr lang="en-US" sz="1800" dirty="0"/>
              <a:t>, </a:t>
            </a:r>
            <a:r>
              <a:rPr lang="en-US" sz="1800" dirty="0" err="1"/>
              <a:t>Yunsong</a:t>
            </a:r>
            <a:r>
              <a:rPr lang="en-US" sz="1800" dirty="0"/>
              <a:t> Yang, </a:t>
            </a:r>
            <a:r>
              <a:rPr lang="en-US" sz="1800" dirty="0" err="1"/>
              <a:t>Yongho</a:t>
            </a:r>
            <a:r>
              <a:rPr lang="en-US" sz="1800" dirty="0"/>
              <a:t> Seok, Mark Hamilton ) 19/176</a:t>
            </a:r>
            <a:r>
              <a:rPr lang="en-US" sz="1800" dirty="0">
                <a:solidFill>
                  <a:schemeClr val="tx1"/>
                </a:solidFill>
              </a:rPr>
              <a:t>5r6 </a:t>
            </a:r>
            <a:r>
              <a:rPr lang="en-US" sz="1800" dirty="0"/>
              <a:t>MDR complete</a:t>
            </a:r>
          </a:p>
          <a:p>
            <a:r>
              <a:rPr lang="en-US" sz="1800" dirty="0"/>
              <a:t>P802.11az is nearly ready (one draft before final WG recirc) for a MDR, so editorial changes can be incorporated. Think that Draft 3.0 would be MDR candidate. </a:t>
            </a:r>
          </a:p>
          <a:p>
            <a:endParaRPr lang="en-US" sz="18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30968129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10445</TotalTime>
  <Words>3345</Words>
  <Application>Microsoft Office PowerPoint</Application>
  <PresentationFormat>Widescreen</PresentationFormat>
  <Paragraphs>505</Paragraphs>
  <Slides>26</Slides>
  <Notes>23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0" baseType="lpstr">
      <vt:lpstr>Arial</vt:lpstr>
      <vt:lpstr>Times New Roman</vt:lpstr>
      <vt:lpstr>Office Theme</vt:lpstr>
      <vt:lpstr>Document</vt:lpstr>
      <vt:lpstr>802.11 WG Editor’s Meeting (Nov 2020)</vt:lpstr>
      <vt:lpstr>Abstract</vt:lpstr>
      <vt:lpstr>Agenda for 2020-11-02 meeting</vt:lpstr>
      <vt:lpstr>Roll Call – 2020-11-02</vt:lpstr>
      <vt:lpstr>Volunteer Editor Contacts</vt:lpstr>
      <vt:lpstr>Nov 2nd roundtable status report</vt:lpstr>
      <vt:lpstr>Reflector Updates</vt:lpstr>
      <vt:lpstr>IEEE Publication Status</vt:lpstr>
      <vt:lpstr>MDR Status</vt:lpstr>
      <vt:lpstr>802.11 Style Guide</vt:lpstr>
      <vt:lpstr>REVmd Practice (1)</vt:lpstr>
      <vt:lpstr>REVmd Practice (2)</vt:lpstr>
      <vt:lpstr>MIB Style, Visio and Frame Practices</vt:lpstr>
      <vt:lpstr>802.11 Editor’s Guide</vt:lpstr>
      <vt:lpstr>Amendment &amp; other ordering notes </vt:lpstr>
      <vt:lpstr>Editor Amendment Ordering</vt:lpstr>
      <vt:lpstr>Email your draft status updates!</vt:lpstr>
      <vt:lpstr>Draft Development Snapshot</vt:lpstr>
      <vt:lpstr>Editor Backup Practices</vt:lpstr>
      <vt:lpstr>IEEE iMeet central</vt:lpstr>
      <vt:lpstr>Publication process</vt:lpstr>
      <vt:lpstr>Two Technical Editors</vt:lpstr>
      <vt:lpstr>Build a list of Editor’s meeting discussion topics</vt:lpstr>
      <vt:lpstr>Editors Emeritus </vt:lpstr>
      <vt:lpstr>MDR Status</vt:lpstr>
      <vt:lpstr>Update on numbering process</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Peter Ecclesine (pecclesi)</cp:lastModifiedBy>
  <cp:revision>352</cp:revision>
  <cp:lastPrinted>1601-01-01T00:00:00Z</cp:lastPrinted>
  <dcterms:created xsi:type="dcterms:W3CDTF">2018-01-07T18:30:13Z</dcterms:created>
  <dcterms:modified xsi:type="dcterms:W3CDTF">2020-11-04T14:35:52Z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