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450" r:id="rId3"/>
    <p:sldId id="424" r:id="rId4"/>
    <p:sldId id="423" r:id="rId5"/>
    <p:sldId id="757" r:id="rId6"/>
    <p:sldId id="754" r:id="rId7"/>
    <p:sldId id="755" r:id="rId8"/>
    <p:sldId id="458" r:id="rId9"/>
    <p:sldId id="489" r:id="rId10"/>
    <p:sldId id="749" r:id="rId11"/>
    <p:sldId id="767" r:id="rId12"/>
    <p:sldId id="768" r:id="rId13"/>
    <p:sldId id="746" r:id="rId14"/>
    <p:sldId id="796" r:id="rId15"/>
    <p:sldId id="782" r:id="rId16"/>
    <p:sldId id="798" r:id="rId17"/>
    <p:sldId id="799" r:id="rId18"/>
    <p:sldId id="800" r:id="rId19"/>
    <p:sldId id="801" r:id="rId20"/>
    <p:sldId id="802" r:id="rId21"/>
    <p:sldId id="797" r:id="rId22"/>
    <p:sldId id="793" r:id="rId23"/>
    <p:sldId id="804" r:id="rId24"/>
    <p:sldId id="805" r:id="rId25"/>
    <p:sldId id="808" r:id="rId26"/>
    <p:sldId id="806" r:id="rId27"/>
    <p:sldId id="803" r:id="rId28"/>
    <p:sldId id="807" r:id="rId29"/>
    <p:sldId id="809" r:id="rId30"/>
    <p:sldId id="810" r:id="rId31"/>
    <p:sldId id="811" r:id="rId32"/>
    <p:sldId id="812"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8734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2265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5619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cs typeface="Times New Roman" panose="02020603050405020304" pitchFamily="18" charset="0"/>
              </a:rPr>
              <a:t>Secretary: Claudio da Silva (Intel) temporally help to take the minutes </a:t>
            </a:r>
          </a:p>
          <a:p>
            <a:endParaRPr lang="en-US" altLang="en-US" smtClean="0"/>
          </a:p>
        </p:txBody>
      </p:sp>
    </p:spTree>
    <p:extLst>
      <p:ext uri="{BB962C8B-B14F-4D97-AF65-F5344CB8AC3E}">
        <p14:creationId xmlns:p14="http://schemas.microsoft.com/office/powerpoint/2010/main" val="42441666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896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4229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smtClean="0"/>
              <a:t>SP results: </a:t>
            </a:r>
          </a:p>
          <a:p>
            <a:r>
              <a:rPr lang="en-US" altLang="zh-CN" baseline="0" dirty="0" smtClean="0"/>
              <a:t>        </a:t>
            </a:r>
            <a:r>
              <a:rPr lang="en-US" altLang="zh-CN" dirty="0" err="1" smtClean="0"/>
              <a:t>A.Yes</a:t>
            </a:r>
            <a:r>
              <a:rPr lang="en-US" altLang="zh-CN" dirty="0" smtClean="0"/>
              <a:t>        90</a:t>
            </a:r>
          </a:p>
          <a:p>
            <a:r>
              <a:rPr lang="en-US" altLang="zh-CN" dirty="0" smtClean="0"/>
              <a:t>        </a:t>
            </a:r>
            <a:r>
              <a:rPr lang="en-US" altLang="zh-CN" dirty="0" err="1" smtClean="0"/>
              <a:t>B.No</a:t>
            </a:r>
            <a:r>
              <a:rPr lang="en-US" altLang="zh-CN" dirty="0" smtClean="0"/>
              <a:t>          1</a:t>
            </a:r>
          </a:p>
          <a:p>
            <a:r>
              <a:rPr lang="en-US" altLang="zh-CN" dirty="0" smtClean="0"/>
              <a:t>        </a:t>
            </a:r>
            <a:r>
              <a:rPr lang="en-US" altLang="zh-CN" dirty="0" err="1" smtClean="0"/>
              <a:t>C.Abtain</a:t>
            </a:r>
            <a:r>
              <a:rPr lang="en-US" altLang="zh-CN" dirty="0" smtClean="0"/>
              <a:t>     29</a:t>
            </a:r>
            <a:endParaRPr lang="zh-CN" altLang="en-US" dirty="0" smtClean="0"/>
          </a:p>
          <a:p>
            <a:endParaRPr lang="zh-CN" altLang="en-US" dirty="0"/>
          </a:p>
        </p:txBody>
      </p:sp>
    </p:spTree>
    <p:extLst>
      <p:ext uri="{BB962C8B-B14F-4D97-AF65-F5344CB8AC3E}">
        <p14:creationId xmlns:p14="http://schemas.microsoft.com/office/powerpoint/2010/main" val="2332267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7874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3457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04061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363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904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453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21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802.11-20/</a:t>
            </a:r>
            <a:r>
              <a:rPr lang="en-US" altLang="zh-CN" sz="1800" b="1" dirty="0" smtClean="0"/>
              <a:t>1624</a:t>
            </a:r>
            <a:r>
              <a:rPr lang="en-US" altLang="en-US" sz="1800" b="1" dirty="0" smtClean="0"/>
              <a:t>r3</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9088"/>
            <a:ext cx="1541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smtClean="0"/>
              <a:t>Task Group </a:t>
            </a:r>
            <a:r>
              <a:rPr lang="en-US" altLang="zh-CN" smtClean="0"/>
              <a:t>bf</a:t>
            </a:r>
            <a:r>
              <a:rPr lang="en-US" altLang="en-US" smtClean="0"/>
              <a:t/>
            </a:r>
            <a:br>
              <a:rPr lang="en-US" altLang="en-US" smtClean="0"/>
            </a:br>
            <a:r>
              <a:rPr lang="en-US" altLang="en-US" smtClean="0"/>
              <a:t>Meeting agenda, </a:t>
            </a:r>
            <a:r>
              <a:rPr lang="en-US" altLang="zh-CN" smtClean="0"/>
              <a:t>November </a:t>
            </a:r>
            <a:r>
              <a:rPr lang="en-US" altLang="en-US"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smtClean="0"/>
              <a:t>Date:</a:t>
            </a:r>
            <a:r>
              <a:rPr lang="en-US" altLang="en-US" sz="2000" b="0" smtClean="0"/>
              <a:t> 2020-11-1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3</a:t>
            </a:r>
          </a:p>
        </p:txBody>
      </p:sp>
      <p:sp>
        <p:nvSpPr>
          <p:cNvPr id="18436"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a:t>Call the meeting to order</a:t>
            </a:r>
          </a:p>
          <a:p>
            <a:pPr algn="just"/>
            <a:r>
              <a:rPr lang="en-US" altLang="en-US" sz="1600"/>
              <a:t>Patent policy and logistics</a:t>
            </a:r>
          </a:p>
          <a:p>
            <a:pPr algn="just"/>
            <a:r>
              <a:rPr lang="en-US" altLang="en-US" sz="1600">
                <a:solidFill>
                  <a:schemeClr val="tx2"/>
                </a:solidFill>
              </a:rPr>
              <a:t>Approve SENS SG </a:t>
            </a:r>
            <a:r>
              <a:rPr lang="en-US" altLang="zh-CN" sz="1600">
                <a:solidFill>
                  <a:schemeClr val="tx2"/>
                </a:solidFill>
              </a:rPr>
              <a:t>and TGbf</a:t>
            </a:r>
            <a:r>
              <a:rPr lang="en-US" altLang="en-US" sz="1600">
                <a:solidFill>
                  <a:schemeClr val="tx2"/>
                </a:solidFill>
              </a:rPr>
              <a:t> meeting minutes</a:t>
            </a:r>
          </a:p>
          <a:p>
            <a:r>
              <a:rPr lang="en-US" altLang="zh-CN" sz="1600"/>
              <a:t>TGbf Timeline discussion</a:t>
            </a:r>
          </a:p>
          <a:p>
            <a:r>
              <a:rPr lang="en-US" altLang="en-US" sz="1600"/>
              <a:t>Final Call for TGbf officers</a:t>
            </a:r>
            <a:r>
              <a:rPr lang="en-US" altLang="zh-CN" sz="1600"/>
              <a:t>’ nominations</a:t>
            </a:r>
          </a:p>
          <a:p>
            <a:r>
              <a:rPr lang="en-US" altLang="en-US" sz="1600"/>
              <a:t>TGbf leadership structure discussion</a:t>
            </a:r>
          </a:p>
          <a:p>
            <a:pPr algn="just"/>
            <a:r>
              <a:rPr lang="en-US" altLang="en-US" sz="1600"/>
              <a:t>Call for contribution</a:t>
            </a:r>
          </a:p>
          <a:p>
            <a:pPr algn="just"/>
            <a:r>
              <a:rPr lang="en-US" altLang="en-US" sz="1600"/>
              <a:t>Teleconference Times</a:t>
            </a:r>
          </a:p>
          <a:p>
            <a:pPr algn="just"/>
            <a:r>
              <a:rPr lang="en-US" altLang="en-US" sz="1600"/>
              <a:t>Presentation of submissions</a:t>
            </a:r>
          </a:p>
          <a:p>
            <a:pPr algn="just"/>
            <a:endParaRPr lang="en-US" altLang="en-US" sz="1600"/>
          </a:p>
          <a:p>
            <a:pPr algn="just"/>
            <a:endParaRPr lang="en-US" altLang="en-US" sz="1600"/>
          </a:p>
          <a:p>
            <a:pPr algn="just"/>
            <a:endParaRPr lang="en-US" altLang="en-US" sz="1600"/>
          </a:p>
          <a:p>
            <a:pPr lvl="1" algn="just"/>
            <a:endParaRPr lang="en-US" altLang="en-US" sz="1200"/>
          </a:p>
          <a:p>
            <a:pPr algn="just"/>
            <a:endParaRPr lang="en-US" altLang="en-US" sz="1600"/>
          </a:p>
          <a:p>
            <a:pPr algn="just"/>
            <a:endParaRPr lang="en-US" altLang="en-US" sz="1600"/>
          </a:p>
          <a:p>
            <a:pPr algn="just"/>
            <a:endParaRPr lang="en-US" altLang="en-US" sz="1600"/>
          </a:p>
          <a:p>
            <a:pPr algn="just"/>
            <a:endParaRPr lang="en-US" altLang="en-US" sz="200"/>
          </a:p>
          <a:p>
            <a:pPr algn="just"/>
            <a:r>
              <a:rPr lang="en-US" altLang="en-US" sz="1600"/>
              <a:t>Any other business</a:t>
            </a:r>
            <a:endParaRPr lang="en-US" altLang="en-US" sz="1100"/>
          </a:p>
          <a:p>
            <a:pPr lvl="1" algn="just"/>
            <a:r>
              <a:rPr lang="en-US" altLang="en-US" sz="1200"/>
              <a:t>?</a:t>
            </a:r>
            <a:endParaRPr lang="en-US" altLang="en-US" sz="40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195605"/>
              </p:ext>
            </p:extLst>
          </p:nvPr>
        </p:nvGraphicFramePr>
        <p:xfrm>
          <a:off x="742950" y="4062413"/>
          <a:ext cx="7924800" cy="1182608"/>
        </p:xfrm>
        <a:graphic>
          <a:graphicData uri="http://schemas.openxmlformats.org/drawingml/2006/table">
            <a:tbl>
              <a:tblPr firstRow="1" bandRow="1">
                <a:tableStyleId>{C4B1156A-380E-4F78-BDF5-A606A8083BF9}</a:tableStyleId>
              </a:tblPr>
              <a:tblGrid>
                <a:gridCol w="834258"/>
                <a:gridCol w="1908941"/>
                <a:gridCol w="4191001"/>
                <a:gridCol w="990600"/>
              </a:tblGrid>
              <a:tr h="46272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401718">
                <a:tc>
                  <a:txBody>
                    <a:bodyPr/>
                    <a:lstStyle/>
                    <a:p>
                      <a:r>
                        <a:rPr lang="en-US" altLang="zh-CN" sz="1200" dirty="0" smtClean="0">
                          <a:solidFill>
                            <a:srgbClr val="00B050"/>
                          </a:solidFill>
                        </a:rPr>
                        <a:t>20/1709</a:t>
                      </a:r>
                      <a:endParaRPr lang="zh-CN" altLang="en-US" sz="1200" dirty="0">
                        <a:solidFill>
                          <a:srgbClr val="00B050"/>
                        </a:solidFill>
                      </a:endParaRPr>
                    </a:p>
                  </a:txBody>
                  <a:tcPr marL="36000" marR="36000" marT="17911" marB="17911" anchor="ctr"/>
                </a:tc>
                <a:tc>
                  <a:txBody>
                    <a:bodyPr/>
                    <a:lstStyle/>
                    <a:p>
                      <a:r>
                        <a:rPr lang="en-US" altLang="zh-CN" sz="1200" dirty="0" err="1" smtClean="0">
                          <a:solidFill>
                            <a:srgbClr val="00B050"/>
                          </a:solidFill>
                        </a:rPr>
                        <a:t>Başak</a:t>
                      </a:r>
                      <a:r>
                        <a:rPr lang="en-US" altLang="zh-CN" sz="1200" dirty="0" smtClean="0">
                          <a:solidFill>
                            <a:srgbClr val="00B050"/>
                          </a:solidFill>
                        </a:rPr>
                        <a:t> </a:t>
                      </a:r>
                      <a:r>
                        <a:rPr lang="en-US" altLang="zh-CN" sz="1200" dirty="0" err="1" smtClean="0">
                          <a:solidFill>
                            <a:srgbClr val="00B050"/>
                          </a:solidFill>
                        </a:rPr>
                        <a:t>Ak</a:t>
                      </a:r>
                      <a:r>
                        <a:rPr lang="en-US" altLang="zh-CN" sz="1200" dirty="0" smtClean="0">
                          <a:solidFill>
                            <a:srgbClr val="00B050"/>
                          </a:solidFill>
                        </a:rPr>
                        <a:t> </a:t>
                      </a:r>
                      <a:r>
                        <a:rPr lang="en-US" altLang="zh-CN" sz="1200" dirty="0" err="1" smtClean="0">
                          <a:solidFill>
                            <a:srgbClr val="00B050"/>
                          </a:solidFill>
                        </a:rPr>
                        <a:t>Özbakış</a:t>
                      </a:r>
                      <a:r>
                        <a:rPr lang="en-US" altLang="zh-CN" sz="1200" dirty="0" smtClean="0">
                          <a:solidFill>
                            <a:srgbClr val="00B050"/>
                          </a:solidFill>
                        </a:rPr>
                        <a:t> (</a:t>
                      </a:r>
                      <a:r>
                        <a:rPr lang="en-US" altLang="zh-CN" sz="1200" dirty="0" err="1" smtClean="0">
                          <a:solidFill>
                            <a:srgbClr val="00B050"/>
                          </a:solidFill>
                        </a:rPr>
                        <a:t>Vestel</a:t>
                      </a:r>
                      <a:r>
                        <a:rPr lang="en-US" altLang="zh-CN" sz="1200" dirty="0" smtClean="0">
                          <a:solidFill>
                            <a:srgbClr val="00B050"/>
                          </a:solidFill>
                        </a:rPr>
                        <a:t>, IMU)</a:t>
                      </a:r>
                      <a:endParaRPr lang="zh-CN" altLang="en-US" sz="1200" dirty="0">
                        <a:solidFill>
                          <a:srgbClr val="00B050"/>
                        </a:solidFill>
                      </a:endParaRPr>
                    </a:p>
                  </a:txBody>
                  <a:tcPr marL="36000" marR="36000" marT="17911" marB="17911" anchor="ctr"/>
                </a:tc>
                <a:tc>
                  <a:txBody>
                    <a:bodyPr/>
                    <a:lstStyle/>
                    <a:p>
                      <a:r>
                        <a:rPr lang="en-US" altLang="zh-CN" sz="1200" dirty="0" smtClean="0">
                          <a:solidFill>
                            <a:srgbClr val="00B050"/>
                          </a:solidFill>
                        </a:rPr>
                        <a:t>Learning-based spectrum occupancy prediction exploiting multi-dimensional correlations</a:t>
                      </a:r>
                      <a:endParaRPr lang="zh-CN" altLang="en-US" sz="1200" dirty="0">
                        <a:solidFill>
                          <a:srgbClr val="00B050"/>
                        </a:solidFill>
                      </a:endParaRPr>
                    </a:p>
                  </a:txBody>
                  <a:tcPr marL="36000" marR="36000" marT="17911" marB="17911" anchor="ctr"/>
                </a:tc>
                <a:tc>
                  <a:txBody>
                    <a:bodyPr/>
                    <a:lstStyle/>
                    <a:p>
                      <a:r>
                        <a:rPr lang="en-US" altLang="zh-CN" sz="1200" dirty="0" smtClean="0">
                          <a:solidFill>
                            <a:srgbClr val="00B050"/>
                          </a:solidFill>
                        </a:rPr>
                        <a:t>30 mins</a:t>
                      </a:r>
                      <a:endParaRPr lang="zh-CN" altLang="en-US" sz="1200" dirty="0">
                        <a:solidFill>
                          <a:srgbClr val="00B050"/>
                        </a:solidFill>
                      </a:endParaRPr>
                    </a:p>
                  </a:txBody>
                  <a:tcPr marL="36000" marR="36000" marT="17911" marB="1791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a:t>TGbf Timeline</a:t>
            </a:r>
            <a:r>
              <a:rPr lang="en-GB" altLang="en-US" sz="2800"/>
              <a:t> discussions</a:t>
            </a:r>
            <a:endParaRPr lang="en-US" altLang="zh-CN" sz="280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GB" altLang="en-US" sz="2000" dirty="0"/>
              <a:t>Timeline discussions</a:t>
            </a:r>
          </a:p>
          <a:p>
            <a:pPr lvl="1" algn="just"/>
            <a:r>
              <a:rPr lang="en-US" altLang="zh-CN" sz="1800" dirty="0"/>
              <a:t>11-20/1746r0, 802.11bf timeline discussion, Tony Xiao Han (Huawei), 20 mins</a:t>
            </a:r>
          </a:p>
          <a:p>
            <a:pPr lvl="1" algn="just"/>
            <a:endParaRPr lang="en-US" altLang="zh-CN" sz="1800" dirty="0"/>
          </a:p>
          <a:p>
            <a:r>
              <a:rPr lang="en-GB" altLang="en-US" sz="2000" dirty="0" err="1"/>
              <a:t>TGbf</a:t>
            </a:r>
            <a:r>
              <a:rPr lang="en-GB" altLang="en-US" sz="2000" dirty="0"/>
              <a:t> Timeline</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TBD</a:t>
            </a:r>
          </a:p>
          <a:p>
            <a:pPr lvl="1" algn="just"/>
            <a:r>
              <a:rPr lang="en-US" altLang="zh-CN" sz="1600" dirty="0"/>
              <a:t>Initial Letter Ballot (D1.0)	</a:t>
            </a:r>
            <a:r>
              <a:rPr lang="en-US" altLang="zh-CN" sz="1600" i="1" dirty="0"/>
              <a:t>TBD</a:t>
            </a:r>
          </a:p>
          <a:p>
            <a:pPr lvl="1" algn="just"/>
            <a:r>
              <a:rPr lang="en-US" altLang="zh-CN" sz="1600" dirty="0"/>
              <a:t>Recirculation LB (D2.0)		</a:t>
            </a:r>
            <a:r>
              <a:rPr lang="en-US" altLang="zh-CN" sz="1600" i="1" dirty="0"/>
              <a:t>TBD</a:t>
            </a:r>
          </a:p>
          <a:p>
            <a:pPr lvl="1" algn="just"/>
            <a:r>
              <a:rPr lang="en-US" altLang="zh-CN" sz="1600" dirty="0"/>
              <a:t>Recirculation LB (D3.0)		</a:t>
            </a:r>
            <a:r>
              <a:rPr lang="en-US" altLang="zh-CN" sz="1600" i="1" dirty="0"/>
              <a:t>TBD</a:t>
            </a:r>
          </a:p>
          <a:p>
            <a:pPr lvl="1" algn="just"/>
            <a:r>
              <a:rPr lang="en-US" altLang="zh-CN" sz="1600" dirty="0"/>
              <a:t>Initial SA Ballot (D4.0)		Sep 2023 (in PAR)</a:t>
            </a:r>
          </a:p>
          <a:p>
            <a:pPr lvl="1" algn="just"/>
            <a:r>
              <a:rPr lang="en-US" altLang="zh-CN" sz="1600" dirty="0"/>
              <a:t>Final 802.11 WG approval	</a:t>
            </a:r>
            <a:r>
              <a:rPr lang="en-US" altLang="zh-CN" sz="1600" i="1" dirty="0"/>
              <a:t>TBD</a:t>
            </a:r>
          </a:p>
          <a:p>
            <a:pPr lvl="1" algn="just"/>
            <a:r>
              <a:rPr lang="en-US" altLang="zh-CN" sz="1600" dirty="0"/>
              <a:t>802 EC approval		</a:t>
            </a:r>
            <a:r>
              <a:rPr lang="en-US" altLang="zh-CN" sz="1600" i="1" dirty="0"/>
              <a:t>TBD</a:t>
            </a:r>
          </a:p>
          <a:p>
            <a:pPr lvl="1" algn="just"/>
            <a:r>
              <a:rPr lang="en-US" altLang="zh-CN" sz="1600" dirty="0" err="1"/>
              <a:t>RevCom</a:t>
            </a:r>
            <a:r>
              <a:rPr lang="en-US" altLang="zh-CN" sz="1600" dirty="0"/>
              <a:t> and SASB approval	Sep 2024 (in PAR)</a:t>
            </a:r>
          </a:p>
          <a:p>
            <a:pPr lvl="1" algn="just"/>
            <a:endParaRPr lang="en-US" altLang="zh-CN" sz="1800" dirty="0"/>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446DD5-C09E-4671-82EC-828B875E6480}" type="slidenum">
              <a:rPr lang="en-US" altLang="en-US" sz="1200" b="0" smtClean="0"/>
              <a:pPr>
                <a:spcBef>
                  <a:spcPct val="0"/>
                </a:spcBef>
                <a:buFontTx/>
                <a:buNone/>
              </a:pPr>
              <a:t>17</a:t>
            </a:fld>
            <a:endParaRPr lang="en-US" altLang="en-US" sz="1200" b="0" smtClean="0"/>
          </a:p>
        </p:txBody>
      </p:sp>
      <p:sp>
        <p:nvSpPr>
          <p:cNvPr id="2253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Call for TGbf officers’ nominations</a:t>
            </a:r>
            <a:endParaRPr lang="en-US" altLang="en-US" sz="2800">
              <a:solidFill>
                <a:schemeClr val="tx2"/>
              </a:solidFill>
            </a:endParaRPr>
          </a:p>
        </p:txBody>
      </p:sp>
      <p:sp>
        <p:nvSpPr>
          <p:cNvPr id="22532"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Final Call for </a:t>
            </a:r>
            <a:r>
              <a:rPr lang="en-US" altLang="zh-CN" dirty="0" err="1"/>
              <a:t>TGbf</a:t>
            </a:r>
            <a:r>
              <a:rPr lang="en-US" altLang="zh-CN" dirty="0"/>
              <a:t> officers’ nominations</a:t>
            </a:r>
          </a:p>
          <a:p>
            <a:pPr lvl="1" algn="just"/>
            <a:endParaRPr lang="en-US" altLang="zh-CN" sz="1800" dirty="0"/>
          </a:p>
          <a:p>
            <a:pPr lvl="1" algn="just"/>
            <a:r>
              <a:rPr lang="en-US" altLang="zh-CN" dirty="0" err="1"/>
              <a:t>TGbf</a:t>
            </a:r>
            <a:r>
              <a:rPr lang="en-US" altLang="zh-CN" dirty="0"/>
              <a:t> Vice-chair candidates</a:t>
            </a:r>
          </a:p>
          <a:p>
            <a:pPr lvl="2"/>
            <a:r>
              <a:rPr lang="en-US" altLang="zh-CN" sz="1600" dirty="0"/>
              <a:t>Sang Kim</a:t>
            </a:r>
          </a:p>
          <a:p>
            <a:pPr lvl="2"/>
            <a:r>
              <a:rPr lang="en-US" altLang="zh-CN" sz="1600" dirty="0"/>
              <a:t>Assaf Kasher</a:t>
            </a:r>
          </a:p>
          <a:p>
            <a:pPr lvl="1" algn="just"/>
            <a:endParaRPr lang="en-US" altLang="zh-CN" dirty="0"/>
          </a:p>
          <a:p>
            <a:pPr lvl="1" algn="just"/>
            <a:r>
              <a:rPr lang="en-US" altLang="zh-CN" dirty="0" err="1"/>
              <a:t>TGbf</a:t>
            </a:r>
            <a:r>
              <a:rPr lang="en-US" altLang="zh-CN" dirty="0"/>
              <a:t> Technical Editor</a:t>
            </a:r>
          </a:p>
          <a:p>
            <a:pPr lvl="2"/>
            <a:r>
              <a:rPr lang="en-US" altLang="zh-CN" sz="1600" dirty="0"/>
              <a:t>Claudio Da Silva</a:t>
            </a:r>
          </a:p>
          <a:p>
            <a:pPr lvl="1" algn="just"/>
            <a:endParaRPr lang="en-US" altLang="zh-CN" dirty="0"/>
          </a:p>
          <a:p>
            <a:pPr lvl="1" algn="just"/>
            <a:r>
              <a:rPr lang="en-US" altLang="zh-CN" dirty="0" err="1"/>
              <a:t>TGbf</a:t>
            </a:r>
            <a:r>
              <a:rPr lang="en-US" altLang="zh-CN" dirty="0"/>
              <a:t> Secretary</a:t>
            </a:r>
          </a:p>
          <a:p>
            <a:pPr lvl="2"/>
            <a:r>
              <a:rPr lang="en-US" altLang="zh-CN" sz="1600" dirty="0"/>
              <a:t>Oscar Au</a:t>
            </a:r>
          </a:p>
          <a:p>
            <a:pPr lvl="2"/>
            <a:r>
              <a:rPr lang="en-US" altLang="zh-CN" sz="1600" dirty="0"/>
              <a:t>Leif </a:t>
            </a:r>
            <a:r>
              <a:rPr lang="en-US" altLang="zh-CN" sz="1600" dirty="0" err="1"/>
              <a:t>Wilhelmsson</a:t>
            </a:r>
            <a:endParaRPr lang="en-US" altLang="zh-CN" sz="1600" dirty="0"/>
          </a:p>
          <a:p>
            <a:pPr lvl="2"/>
            <a:r>
              <a:rPr lang="en-US" altLang="zh-CN" sz="1600" dirty="0"/>
              <a:t>Michel </a:t>
            </a:r>
            <a:r>
              <a:rPr lang="en-US" altLang="zh-CN" sz="1600" dirty="0" err="1"/>
              <a:t>Allegue</a:t>
            </a:r>
            <a:endParaRPr lang="en-US" altLang="zh-CN" sz="1600" dirty="0"/>
          </a:p>
        </p:txBody>
      </p:sp>
      <p:sp>
        <p:nvSpPr>
          <p:cNvPr id="2253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FE198ED-2293-4AF4-AF71-A8B99FF0AE48}" type="slidenum">
              <a:rPr lang="en-US" altLang="en-US" sz="1200" b="0" smtClean="0"/>
              <a:pPr>
                <a:spcBef>
                  <a:spcPct val="0"/>
                </a:spcBef>
                <a:buFontTx/>
                <a:buNone/>
              </a:pPr>
              <a:t>18</a:t>
            </a:fld>
            <a:endParaRPr lang="en-US" altLang="en-US" sz="1200" b="0" smtClean="0"/>
          </a:p>
        </p:txBody>
      </p:sp>
      <p:sp>
        <p:nvSpPr>
          <p:cNvPr id="2355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TGbf leadership structure discussion</a:t>
            </a:r>
          </a:p>
        </p:txBody>
      </p:sp>
      <p:sp>
        <p:nvSpPr>
          <p:cNvPr id="2355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3557" name="Content Placeholder 2"/>
          <p:cNvSpPr txBox="1">
            <a:spLocks/>
          </p:cNvSpPr>
          <p:nvPr/>
        </p:nvSpPr>
        <p:spPr bwMode="auto">
          <a:xfrm>
            <a:off x="681038" y="4668838"/>
            <a:ext cx="7770812"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eaLnBrk="1" hangingPunct="1">
              <a:spcBef>
                <a:spcPts val="600"/>
              </a:spcBef>
              <a:buClr>
                <a:srgbClr val="000000"/>
              </a:buClr>
            </a:pPr>
            <a:r>
              <a:rPr lang="en-US" altLang="zh-CN" sz="1800" dirty="0">
                <a:solidFill>
                  <a:srgbClr val="000000"/>
                </a:solidFill>
                <a:ea typeface="MS Gothic" panose="020B0609070205080204" pitchFamily="49" charset="-128"/>
              </a:rPr>
              <a:t>Election of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Vice Chairs: see next slides</a:t>
            </a: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Secretary: </a:t>
            </a:r>
            <a:endParaRPr lang="en-US" altLang="zh-CN" sz="1800" i="1" dirty="0">
              <a:solidFill>
                <a:srgbClr val="000000"/>
              </a:solidFill>
              <a:ea typeface="MS Gothic" panose="020B0609070205080204" pitchFamily="49" charset="-128"/>
            </a:endParaRP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Technical Editor:</a:t>
            </a:r>
          </a:p>
        </p:txBody>
      </p:sp>
      <p:sp>
        <p:nvSpPr>
          <p:cNvPr id="28" name="Rectangle 6">
            <a:extLst>
              <a:ext uri="{FF2B5EF4-FFF2-40B4-BE49-F238E27FC236}"/>
            </a:extLst>
          </p:cNvPr>
          <p:cNvSpPr/>
          <p:nvPr/>
        </p:nvSpPr>
        <p:spPr bwMode="auto">
          <a:xfrm>
            <a:off x="3436938" y="1784350"/>
            <a:ext cx="2109787" cy="506413"/>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err="1">
                <a:solidFill>
                  <a:prstClr val="black"/>
                </a:solidFill>
                <a:latin typeface="Times New Roman" pitchFamily="16" charset="0"/>
                <a:ea typeface="MS Gothic" charset="-128"/>
              </a:rPr>
              <a:t>TGbf</a:t>
            </a:r>
            <a:r>
              <a:rPr lang="en-US" sz="2400" kern="0" dirty="0">
                <a:solidFill>
                  <a:prstClr val="black"/>
                </a:solidFill>
                <a:latin typeface="Times New Roman" pitchFamily="16" charset="0"/>
                <a:ea typeface="MS Gothic" charset="-128"/>
              </a:rPr>
              <a:t> Chair</a:t>
            </a:r>
          </a:p>
        </p:txBody>
      </p:sp>
      <p:sp>
        <p:nvSpPr>
          <p:cNvPr id="29" name="Rectangle 9">
            <a:extLst>
              <a:ext uri="{FF2B5EF4-FFF2-40B4-BE49-F238E27FC236}"/>
            </a:extLst>
          </p:cNvPr>
          <p:cNvSpPr/>
          <p:nvPr/>
        </p:nvSpPr>
        <p:spPr bwMode="auto">
          <a:xfrm>
            <a:off x="2052638" y="2560638"/>
            <a:ext cx="1905000" cy="420687"/>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1</a:t>
            </a:r>
            <a:r>
              <a:rPr lang="en-US" sz="2400" kern="0" baseline="30000" dirty="0">
                <a:solidFill>
                  <a:prstClr val="black"/>
                </a:solidFill>
                <a:latin typeface="Times New Roman" pitchFamily="16" charset="0"/>
                <a:ea typeface="MS Gothic" charset="-128"/>
              </a:rPr>
              <a:t>st</a:t>
            </a:r>
            <a:r>
              <a:rPr lang="en-US" sz="2400" kern="0" dirty="0">
                <a:solidFill>
                  <a:prstClr val="black"/>
                </a:solidFill>
                <a:latin typeface="Times New Roman" pitchFamily="16" charset="0"/>
                <a:ea typeface="MS Gothic" charset="-128"/>
              </a:rPr>
              <a:t> Vice Chair</a:t>
            </a:r>
          </a:p>
        </p:txBody>
      </p:sp>
      <p:sp>
        <p:nvSpPr>
          <p:cNvPr id="30" name="Rectangle 15">
            <a:extLst>
              <a:ext uri="{FF2B5EF4-FFF2-40B4-BE49-F238E27FC236}"/>
            </a:extLst>
          </p:cNvPr>
          <p:cNvSpPr/>
          <p:nvPr/>
        </p:nvSpPr>
        <p:spPr bwMode="auto">
          <a:xfrm>
            <a:off x="4986338" y="2559050"/>
            <a:ext cx="2058987" cy="422275"/>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K</a:t>
            </a:r>
            <a:r>
              <a:rPr lang="en-US" sz="2400" kern="0" baseline="30000" dirty="0">
                <a:solidFill>
                  <a:prstClr val="black"/>
                </a:solidFill>
                <a:latin typeface="Times New Roman" pitchFamily="16" charset="0"/>
                <a:ea typeface="MS Gothic" charset="-128"/>
              </a:rPr>
              <a:t>th</a:t>
            </a:r>
            <a:r>
              <a:rPr lang="en-US" sz="2400" kern="0" dirty="0">
                <a:solidFill>
                  <a:prstClr val="black"/>
                </a:solidFill>
                <a:latin typeface="Times New Roman" pitchFamily="16" charset="0"/>
                <a:ea typeface="MS Gothic" charset="-128"/>
              </a:rPr>
              <a:t> Vice Chair</a:t>
            </a:r>
          </a:p>
        </p:txBody>
      </p:sp>
      <p:sp>
        <p:nvSpPr>
          <p:cNvPr id="31" name="Rectangle 16">
            <a:extLst>
              <a:ext uri="{FF2B5EF4-FFF2-40B4-BE49-F238E27FC236}"/>
            </a:extLst>
          </p:cNvPr>
          <p:cNvSpPr/>
          <p:nvPr/>
        </p:nvSpPr>
        <p:spPr bwMode="auto">
          <a:xfrm>
            <a:off x="2052638" y="3371850"/>
            <a:ext cx="190500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Secretary</a:t>
            </a:r>
          </a:p>
        </p:txBody>
      </p:sp>
      <p:sp>
        <p:nvSpPr>
          <p:cNvPr id="32" name="Rectangle 17">
            <a:extLst>
              <a:ext uri="{FF2B5EF4-FFF2-40B4-BE49-F238E27FC236}"/>
            </a:extLst>
          </p:cNvPr>
          <p:cNvSpPr/>
          <p:nvPr/>
        </p:nvSpPr>
        <p:spPr bwMode="auto">
          <a:xfrm>
            <a:off x="4981575" y="3371850"/>
            <a:ext cx="205105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Editor</a:t>
            </a:r>
          </a:p>
        </p:txBody>
      </p:sp>
      <p:cxnSp>
        <p:nvCxnSpPr>
          <p:cNvPr id="23563" name="Straight Connector 19"/>
          <p:cNvCxnSpPr>
            <a:cxnSpLocks/>
            <a:stCxn id="28" idx="2"/>
          </p:cNvCxnSpPr>
          <p:nvPr/>
        </p:nvCxnSpPr>
        <p:spPr bwMode="auto">
          <a:xfrm>
            <a:off x="4492625" y="2290763"/>
            <a:ext cx="0" cy="12906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23564" name="Straight Connector 25"/>
          <p:cNvCxnSpPr>
            <a:cxnSpLocks/>
          </p:cNvCxnSpPr>
          <p:nvPr/>
        </p:nvCxnSpPr>
        <p:spPr bwMode="auto">
          <a:xfrm>
            <a:off x="3948113" y="3581400"/>
            <a:ext cx="1033462" cy="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23565" name="Straight Connector 30"/>
          <p:cNvCxnSpPr>
            <a:cxnSpLocks/>
          </p:cNvCxnSpPr>
          <p:nvPr/>
        </p:nvCxnSpPr>
        <p:spPr bwMode="auto">
          <a:xfrm>
            <a:off x="3957638" y="2759075"/>
            <a:ext cx="1033462" cy="1588"/>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23566" name="TextBox 41"/>
          <p:cNvSpPr txBox="1">
            <a:spLocks noChangeArrowheads="1"/>
          </p:cNvSpPr>
          <p:nvPr/>
        </p:nvSpPr>
        <p:spPr bwMode="auto">
          <a:xfrm>
            <a:off x="7112000" y="1766888"/>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WG Chair </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23567" name="TextBox 42"/>
          <p:cNvSpPr txBox="1">
            <a:spLocks noChangeArrowheads="1"/>
          </p:cNvSpPr>
          <p:nvPr/>
        </p:nvSpPr>
        <p:spPr bwMode="auto">
          <a:xfrm>
            <a:off x="7112000" y="2493963"/>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Elected:       TG Majority</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23568" name="TextBox 43"/>
          <p:cNvSpPr txBox="1">
            <a:spLocks noChangeArrowheads="1"/>
          </p:cNvSpPr>
          <p:nvPr/>
        </p:nvSpPr>
        <p:spPr bwMode="auto">
          <a:xfrm>
            <a:off x="7112000" y="3286125"/>
            <a:ext cx="2011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TG Chair</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TG Majority</a:t>
            </a:r>
          </a:p>
        </p:txBody>
      </p:sp>
      <p:sp>
        <p:nvSpPr>
          <p:cNvPr id="23569" name="TextBox 26"/>
          <p:cNvSpPr txBox="1">
            <a:spLocks noChangeArrowheads="1"/>
          </p:cNvSpPr>
          <p:nvPr/>
        </p:nvSpPr>
        <p:spPr bwMode="auto">
          <a:xfrm>
            <a:off x="4244975" y="2551113"/>
            <a:ext cx="492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b="0">
                <a:solidFill>
                  <a:srgbClr val="000000"/>
                </a:solidFill>
                <a:ea typeface="MS Gothic" panose="020B0609070205080204" pitchFamily="49" charset="-128"/>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848C63F-B983-45F2-B7B1-4B40E5E56E47}" type="slidenum">
              <a:rPr lang="en-US" altLang="en-US" sz="1200" b="0" smtClean="0"/>
              <a:pPr>
                <a:spcBef>
                  <a:spcPct val="0"/>
                </a:spcBef>
                <a:buFontTx/>
                <a:buNone/>
              </a:pPr>
              <a:t>19</a:t>
            </a:fld>
            <a:endParaRPr lang="en-US" altLang="en-US" sz="1200" b="0" smtClean="0"/>
          </a:p>
        </p:txBody>
      </p:sp>
      <p:sp>
        <p:nvSpPr>
          <p:cNvPr id="2457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Vice-Chairs Election Process</a:t>
            </a:r>
          </a:p>
        </p:txBody>
      </p:sp>
      <p:sp>
        <p:nvSpPr>
          <p:cNvPr id="2458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4581" name="Rectangle 6"/>
          <p:cNvSpPr>
            <a:spLocks noChangeArrowheads="1"/>
          </p:cNvSpPr>
          <p:nvPr/>
        </p:nvSpPr>
        <p:spPr bwMode="auto">
          <a:xfrm>
            <a:off x="3581400" y="1828800"/>
            <a:ext cx="1600200" cy="457200"/>
          </a:xfrm>
          <a:prstGeom prst="rect">
            <a:avLst/>
          </a:prstGeom>
          <a:solidFill>
            <a:srgbClr val="00B8FF"/>
          </a:solidFill>
          <a:ln w="9525"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Clr>
                <a:srgbClr val="000000"/>
              </a:buClr>
              <a:buFont typeface="Times New Roman" panose="02020603050405020304" pitchFamily="18" charset="0"/>
              <a:buNone/>
            </a:pPr>
            <a:r>
              <a:rPr lang="en-US" altLang="zh-CN" sz="1200" b="0"/>
              <a:t>Election</a:t>
            </a:r>
            <a:endParaRPr lang="en-US" altLang="zh-CN" b="0">
              <a:solidFill>
                <a:schemeClr val="bg1"/>
              </a:solidFill>
              <a:ea typeface="MS Gothic" panose="020B0609070205080204" pitchFamily="49" charset="-128"/>
            </a:endParaRPr>
          </a:p>
        </p:txBody>
      </p:sp>
      <p:sp>
        <p:nvSpPr>
          <p:cNvPr id="24582" name="TextBox 7"/>
          <p:cNvSpPr txBox="1">
            <a:spLocks noChangeArrowheads="1"/>
          </p:cNvSpPr>
          <p:nvPr/>
        </p:nvSpPr>
        <p:spPr bwMode="auto">
          <a:xfrm>
            <a:off x="1604963" y="1546225"/>
            <a:ext cx="12414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600" b="0"/>
              <a:t>Candidate 1</a:t>
            </a:r>
          </a:p>
          <a:p>
            <a:pPr>
              <a:spcBef>
                <a:spcPct val="0"/>
              </a:spcBef>
              <a:buFontTx/>
              <a:buNone/>
            </a:pPr>
            <a:r>
              <a:rPr lang="en-US" altLang="zh-CN" sz="1600" b="0"/>
              <a:t>Candidate 2,</a:t>
            </a:r>
          </a:p>
          <a:p>
            <a:pPr>
              <a:spcBef>
                <a:spcPct val="0"/>
              </a:spcBef>
              <a:buFontTx/>
              <a:buNone/>
            </a:pPr>
            <a:r>
              <a:rPr lang="en-US" altLang="zh-CN" sz="1600" b="0"/>
              <a:t>       …</a:t>
            </a:r>
          </a:p>
          <a:p>
            <a:pPr>
              <a:spcBef>
                <a:spcPct val="0"/>
              </a:spcBef>
              <a:buFontTx/>
              <a:buNone/>
            </a:pPr>
            <a:r>
              <a:rPr lang="en-US" altLang="zh-CN" sz="1600" b="0"/>
              <a:t>Candidate </a:t>
            </a:r>
            <a:r>
              <a:rPr lang="en-US" altLang="zh-CN" sz="1600" b="0" i="1"/>
              <a:t>M</a:t>
            </a:r>
          </a:p>
        </p:txBody>
      </p:sp>
      <p:cxnSp>
        <p:nvCxnSpPr>
          <p:cNvPr id="24583" name="Straight Arrow Connector 9"/>
          <p:cNvCxnSpPr>
            <a:cxnSpLocks/>
          </p:cNvCxnSpPr>
          <p:nvPr/>
        </p:nvCxnSpPr>
        <p:spPr bwMode="auto">
          <a:xfrm>
            <a:off x="2819400" y="1714500"/>
            <a:ext cx="762000" cy="1905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4" name="Straight Arrow Connector 11"/>
          <p:cNvCxnSpPr>
            <a:cxnSpLocks/>
            <a:stCxn id="24582" idx="3"/>
            <a:endCxn id="24581" idx="1"/>
          </p:cNvCxnSpPr>
          <p:nvPr/>
        </p:nvCxnSpPr>
        <p:spPr bwMode="auto">
          <a:xfrm flipV="1">
            <a:off x="2846388" y="2057400"/>
            <a:ext cx="735012" cy="26988"/>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5" name="Straight Arrow Connector 13"/>
          <p:cNvCxnSpPr>
            <a:cxnSpLocks/>
          </p:cNvCxnSpPr>
          <p:nvPr/>
        </p:nvCxnSpPr>
        <p:spPr bwMode="auto">
          <a:xfrm flipV="1">
            <a:off x="2819400" y="2209800"/>
            <a:ext cx="762000" cy="268288"/>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6" name="Straight Arrow Connector 17"/>
          <p:cNvCxnSpPr>
            <a:cxnSpLocks/>
            <a:endCxn id="24587" idx="1"/>
          </p:cNvCxnSpPr>
          <p:nvPr/>
        </p:nvCxnSpPr>
        <p:spPr bwMode="auto">
          <a:xfrm flipV="1">
            <a:off x="5181600" y="1843088"/>
            <a:ext cx="569913" cy="9683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4587" name="TextBox 18"/>
          <p:cNvSpPr txBox="1">
            <a:spLocks noChangeArrowheads="1"/>
          </p:cNvSpPr>
          <p:nvPr/>
        </p:nvSpPr>
        <p:spPr bwMode="auto">
          <a:xfrm>
            <a:off x="5751513" y="1643063"/>
            <a:ext cx="159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2000" b="0"/>
              <a:t>1</a:t>
            </a:r>
            <a:r>
              <a:rPr lang="en-US" altLang="zh-CN" sz="2000" b="0" baseline="30000"/>
              <a:t>st</a:t>
            </a:r>
            <a:r>
              <a:rPr lang="en-US" altLang="zh-CN" sz="2000" b="0"/>
              <a:t> Vice Chair</a:t>
            </a:r>
          </a:p>
        </p:txBody>
      </p:sp>
      <p:sp>
        <p:nvSpPr>
          <p:cNvPr id="24588" name="TextBox 19"/>
          <p:cNvSpPr txBox="1">
            <a:spLocks noChangeArrowheads="1"/>
          </p:cNvSpPr>
          <p:nvPr/>
        </p:nvSpPr>
        <p:spPr bwMode="auto">
          <a:xfrm>
            <a:off x="5751513" y="2085975"/>
            <a:ext cx="16652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2000" b="0"/>
              <a:t>K</a:t>
            </a:r>
            <a:r>
              <a:rPr lang="en-US" altLang="zh-CN" sz="2000" b="0" baseline="30000"/>
              <a:t>th</a:t>
            </a:r>
            <a:r>
              <a:rPr lang="en-US" altLang="zh-CN" sz="2000" b="0"/>
              <a:t> Vice Chair</a:t>
            </a:r>
          </a:p>
        </p:txBody>
      </p:sp>
      <p:cxnSp>
        <p:nvCxnSpPr>
          <p:cNvPr id="24589" name="Straight Arrow Connector 20"/>
          <p:cNvCxnSpPr>
            <a:cxnSpLocks/>
            <a:endCxn id="24588" idx="1"/>
          </p:cNvCxnSpPr>
          <p:nvPr/>
        </p:nvCxnSpPr>
        <p:spPr bwMode="auto">
          <a:xfrm>
            <a:off x="5181600" y="2168525"/>
            <a:ext cx="569913" cy="11747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4" name="Content Placeholder 2">
            <a:extLst>
              <a:ext uri="{FF2B5EF4-FFF2-40B4-BE49-F238E27FC236}"/>
            </a:extLst>
          </p:cNvPr>
          <p:cNvSpPr>
            <a:spLocks noGrp="1"/>
          </p:cNvSpPr>
          <p:nvPr>
            <p:ph idx="1"/>
          </p:nvPr>
        </p:nvSpPr>
        <p:spPr>
          <a:xfrm>
            <a:off x="685800" y="2971800"/>
            <a:ext cx="7770813" cy="3495675"/>
          </a:xfrm>
        </p:spPr>
        <p:txBody>
          <a:bodyPr/>
          <a:lstStyle/>
          <a:p>
            <a:pPr>
              <a:buFont typeface="Arial" panose="020B0604020202020204" pitchFamily="34" charset="0"/>
              <a:buChar char="•"/>
              <a:defRPr/>
            </a:pPr>
            <a:r>
              <a:rPr lang="en-US" sz="2000" dirty="0"/>
              <a:t>How many Vice Chairs?</a:t>
            </a:r>
          </a:p>
          <a:p>
            <a:pPr lvl="1">
              <a:buFont typeface="微软雅黑" panose="020B0503020204020204" pitchFamily="34" charset="-122"/>
              <a:buChar char="–"/>
              <a:defRPr/>
            </a:pPr>
            <a:r>
              <a:rPr lang="en-US" sz="1800" dirty="0" smtClean="0"/>
              <a:t>Straw poll for preference ?</a:t>
            </a:r>
            <a:endParaRPr lang="en-US" sz="1800" dirty="0"/>
          </a:p>
          <a:p>
            <a:pPr>
              <a:buFont typeface="Arial" panose="020B0604020202020204" pitchFamily="34" charset="0"/>
              <a:buChar char="•"/>
              <a:defRPr/>
            </a:pPr>
            <a:r>
              <a:rPr lang="en-US" sz="2000" dirty="0"/>
              <a:t>Proposed Election Process (if K &lt; M)</a:t>
            </a:r>
          </a:p>
          <a:p>
            <a:pPr marL="914400" lvl="1" indent="-457200">
              <a:buFont typeface="+mj-lt"/>
              <a:buAutoNum type="arabicPeriod"/>
              <a:defRPr/>
            </a:pPr>
            <a:r>
              <a:rPr lang="en-US" sz="1800" b="1" dirty="0"/>
              <a:t>First Voting Round </a:t>
            </a:r>
            <a:r>
              <a:rPr lang="en-US" sz="1800" dirty="0"/>
              <a:t>– Members select K out of M candidates</a:t>
            </a:r>
          </a:p>
          <a:p>
            <a:pPr marL="1314450" lvl="2" indent="-457200">
              <a:buFont typeface="Arial" panose="020B0604020202020204" pitchFamily="34" charset="0"/>
              <a:buChar char="•"/>
              <a:defRP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defRP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defRPr/>
            </a:pPr>
            <a:r>
              <a:rPr lang="en-US" sz="1800" b="1" dirty="0"/>
              <a:t>Draw Round (optional) </a:t>
            </a:r>
            <a:r>
              <a:rPr lang="en-US" sz="1800" dirty="0"/>
              <a:t>– If &gt;1 candidates get same # of votes</a:t>
            </a:r>
          </a:p>
          <a:p>
            <a:pPr marL="1314450" lvl="2" indent="-457200">
              <a:buFont typeface="Arial" panose="020B0604020202020204" pitchFamily="34" charset="0"/>
              <a:buChar char="•"/>
              <a:defRPr/>
            </a:pPr>
            <a:r>
              <a:rPr lang="en-US" sz="1600" dirty="0"/>
              <a:t>Members select one out of the X candidates</a:t>
            </a:r>
          </a:p>
          <a:p>
            <a:pPr marL="914400" lvl="1" indent="-457200">
              <a:buFont typeface="+mj-lt"/>
              <a:buAutoNum type="arabicPeriod"/>
              <a:defRPr/>
            </a:pPr>
            <a:r>
              <a:rPr lang="en-US" sz="1800" b="1" dirty="0"/>
              <a:t>Final Round</a:t>
            </a:r>
            <a:r>
              <a:rPr lang="en-US" sz="1800" dirty="0"/>
              <a:t> – Approve selected Vice Chairs with TG majority</a:t>
            </a:r>
          </a:p>
          <a:p>
            <a:pPr marL="1314450" lvl="2" indent="-457200">
              <a:buFont typeface="Arial" panose="020B0604020202020204" pitchFamily="34" charset="0"/>
              <a:buChar char="•"/>
              <a:defRPr/>
            </a:pP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sz="3200" smtClean="0"/>
              <a:t>November </a:t>
            </a:r>
            <a:r>
              <a:rPr lang="en-US" altLang="en-US" sz="3000" smtClean="0">
                <a:cs typeface="Times New Roman" panose="02020603050405020304" pitchFamily="18" charset="0"/>
              </a:rPr>
              <a:t>3, 6, 9</a:t>
            </a:r>
          </a:p>
          <a:p>
            <a:pPr algn="ctr">
              <a:lnSpc>
                <a:spcPct val="90000"/>
              </a:lnSpc>
              <a:buFontTx/>
              <a:buNone/>
            </a:pPr>
            <a:r>
              <a:rPr lang="en-US" altLang="en-US" sz="3000" smtClean="0">
                <a:cs typeface="Times New Roman" panose="02020603050405020304" pitchFamily="18" charset="0"/>
              </a:rPr>
              <a:t>9:00am ET – 11:00am ET</a:t>
            </a:r>
          </a:p>
          <a:p>
            <a:pPr algn="ctr">
              <a:lnSpc>
                <a:spcPct val="90000"/>
              </a:lnSpc>
              <a:buFontTx/>
              <a:buNone/>
            </a:pPr>
            <a:r>
              <a:rPr lang="en-US" altLang="zh-CN" sz="2800" smtClean="0"/>
              <a:t>November 17</a:t>
            </a:r>
            <a:endParaRPr lang="en-US" altLang="en-US" sz="2800" smtClean="0">
              <a:cs typeface="Times New Roman" panose="02020603050405020304" pitchFamily="18" charset="0"/>
            </a:endParaRPr>
          </a:p>
          <a:p>
            <a:pPr algn="ctr">
              <a:lnSpc>
                <a:spcPct val="90000"/>
              </a:lnSpc>
              <a:buFontTx/>
              <a:buNone/>
            </a:pPr>
            <a:r>
              <a:rPr lang="en-US" altLang="en-US" sz="3000" smtClean="0">
                <a:cs typeface="Times New Roman" panose="02020603050405020304" pitchFamily="18" charset="0"/>
              </a:rPr>
              <a:t>9:00am ET – 10:30am ET</a:t>
            </a:r>
          </a:p>
          <a:p>
            <a:pPr algn="ctr">
              <a:lnSpc>
                <a:spcPct val="90000"/>
              </a:lnSpc>
              <a:buFontTx/>
              <a:buNone/>
            </a:pPr>
            <a:endParaRPr lang="en-US" altLang="en-US" sz="3000" smtClean="0">
              <a:cs typeface="Times New Roman" panose="02020603050405020304" pitchFamily="18" charset="0"/>
            </a:endParaRPr>
          </a:p>
          <a:p>
            <a:pPr algn="ctr">
              <a:lnSpc>
                <a:spcPct val="90000"/>
              </a:lnSpc>
              <a:buFontTx/>
              <a:buNone/>
            </a:pPr>
            <a:endParaRPr lang="en-US" altLang="en-US" sz="2000" smtClean="0">
              <a:cs typeface="Times New Roman" panose="02020603050405020304" pitchFamily="18" charset="0"/>
            </a:endParaRPr>
          </a:p>
          <a:p>
            <a:pPr algn="ctr">
              <a:lnSpc>
                <a:spcPct val="90000"/>
              </a:lnSpc>
              <a:buFontTx/>
              <a:buNone/>
            </a:pPr>
            <a:r>
              <a:rPr lang="en-US" altLang="en-US" sz="2000" smtClean="0">
                <a:cs typeface="Times New Roman" panose="02020603050405020304" pitchFamily="18" charset="0"/>
              </a:rPr>
              <a:t>Chair:  Tony Xiao Han (Huawei)</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F87880-1E7E-41A6-8D64-5B9BC90B0F02}" type="slidenum">
              <a:rPr lang="en-US" altLang="en-US" sz="1200" b="0" smtClean="0"/>
              <a:pPr>
                <a:spcBef>
                  <a:spcPct val="0"/>
                </a:spcBef>
                <a:buFontTx/>
                <a:buNone/>
              </a:pPr>
              <a:t>20</a:t>
            </a:fld>
            <a:endParaRPr lang="en-US" altLang="en-US" sz="1200" b="0" smtClean="0"/>
          </a:p>
        </p:txBody>
      </p:sp>
      <p:sp>
        <p:nvSpPr>
          <p:cNvPr id="2560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Straw Poll</a:t>
            </a:r>
          </a:p>
        </p:txBody>
      </p:sp>
      <p:sp>
        <p:nvSpPr>
          <p:cNvPr id="2560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4" name="Content Placeholder 2">
            <a:extLst>
              <a:ext uri="{FF2B5EF4-FFF2-40B4-BE49-F238E27FC236}"/>
            </a:extLst>
          </p:cNvPr>
          <p:cNvSpPr>
            <a:spLocks noGrp="1"/>
          </p:cNvSpPr>
          <p:nvPr>
            <p:ph idx="1"/>
          </p:nvPr>
        </p:nvSpPr>
        <p:spPr>
          <a:xfrm>
            <a:off x="685800" y="2971800"/>
            <a:ext cx="7770813" cy="3495675"/>
          </a:xfrm>
        </p:spPr>
        <p:txBody>
          <a:bodyPr/>
          <a:lstStyle/>
          <a:p>
            <a:pPr>
              <a:buFont typeface="Arial" panose="020B0604020202020204" pitchFamily="34" charset="0"/>
              <a:buChar char="•"/>
              <a:defRPr/>
            </a:pPr>
            <a:r>
              <a:rPr lang="en-US" altLang="zh-CN" dirty="0" smtClean="0"/>
              <a:t>How many Vice Chairs do you prefer for </a:t>
            </a:r>
            <a:r>
              <a:rPr lang="en-US" altLang="zh-CN" dirty="0" err="1" smtClean="0"/>
              <a:t>TGbf</a:t>
            </a:r>
            <a:r>
              <a:rPr lang="en-US" altLang="zh-CN" dirty="0" smtClean="0"/>
              <a:t>?</a:t>
            </a:r>
          </a:p>
          <a:p>
            <a:pPr lvl="1">
              <a:buFont typeface="微软雅黑" panose="020B0503020204020204" pitchFamily="34" charset="-122"/>
              <a:buChar char="–"/>
              <a:defRPr/>
            </a:pPr>
            <a:r>
              <a:rPr lang="en-US" altLang="zh-CN" dirty="0" smtClean="0"/>
              <a:t>Option 1: One    (32)</a:t>
            </a:r>
          </a:p>
          <a:p>
            <a:pPr lvl="1">
              <a:buFont typeface="微软雅黑" panose="020B0503020204020204" pitchFamily="34" charset="-122"/>
              <a:buChar char="–"/>
              <a:defRPr/>
            </a:pPr>
            <a:r>
              <a:rPr lang="en-US" altLang="zh-CN" dirty="0" smtClean="0"/>
              <a:t>Option 2: Two    (99)</a:t>
            </a:r>
          </a:p>
          <a:p>
            <a:pPr marL="457200" lvl="1" indent="0">
              <a:defRPr/>
            </a:pPr>
            <a:endParaRPr lang="en-US" altLang="zh-C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21</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22</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a:t>
            </a:r>
            <a:r>
              <a:rPr lang="en-US" altLang="zh-CN" sz="1400" b="1" dirty="0">
                <a:cs typeface="Times New Roman" panose="02020603050405020304" pitchFamily="18" charset="0"/>
              </a:rPr>
              <a:t>29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13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27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3 (Tuesday),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6 (Friday),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9 (Monday),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chemeClr val="bg1">
                    <a:lumMod val="65000"/>
                  </a:schemeClr>
                </a:solidFill>
                <a:cs typeface="Times New Roman" panose="02020603050405020304" pitchFamily="18" charset="0"/>
              </a:rPr>
              <a:t>November 17 </a:t>
            </a:r>
            <a:r>
              <a:rPr lang="en-US" altLang="zh-CN" sz="1400" b="1" strike="sngStrike" dirty="0">
                <a:solidFill>
                  <a:schemeClr val="bg1">
                    <a:lumMod val="65000"/>
                  </a:schemeClr>
                </a:solidFill>
                <a:cs typeface="Times New Roman" panose="02020603050405020304" pitchFamily="18" charset="0"/>
              </a:rPr>
              <a:t>(Tuesday), 9am - 10:30am </a:t>
            </a:r>
            <a:r>
              <a:rPr lang="en-US" altLang="zh-CN" sz="1400" b="1" strike="sngStrike" dirty="0" smtClean="0">
                <a:solidFill>
                  <a:schemeClr val="bg1">
                    <a:lumMod val="65000"/>
                  </a:schemeClr>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November </a:t>
            </a:r>
            <a:r>
              <a:rPr lang="en-US" altLang="zh-CN" sz="1400" b="1" dirty="0" smtClean="0">
                <a:solidFill>
                  <a:srgbClr val="FF0000"/>
                </a:solidFill>
                <a:cs typeface="Times New Roman" panose="02020603050405020304" pitchFamily="18" charset="0"/>
              </a:rPr>
              <a:t>24 </a:t>
            </a:r>
            <a:r>
              <a:rPr lang="en-US" altLang="zh-CN" sz="1400" b="1" dirty="0">
                <a:solidFill>
                  <a:srgbClr val="FF0000"/>
                </a:solidFill>
                <a:cs typeface="Times New Roman" panose="02020603050405020304" pitchFamily="18" charset="0"/>
              </a:rPr>
              <a:t>(Tuesday), 9am - 10:30am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a:solidFill>
                  <a:schemeClr val="bg1">
                    <a:lumMod val="65000"/>
                  </a:schemeClr>
                </a:solidFill>
                <a:cs typeface="Times New Roman" panose="02020603050405020304" pitchFamily="18" charset="0"/>
              </a:rPr>
              <a:t>December 1   (Tuesday), 9am - 10:30am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a:t>
            </a:r>
            <a:r>
              <a:rPr lang="en-US" altLang="zh-CN" sz="1800" b="1" dirty="0">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December </a:t>
            </a:r>
            <a:r>
              <a:rPr lang="en-US" altLang="zh-CN" sz="1400" b="1" dirty="0" smtClean="0">
                <a:solidFill>
                  <a:srgbClr val="FF0000"/>
                </a:solidFill>
                <a:cs typeface="Times New Roman" panose="02020603050405020304" pitchFamily="18" charset="0"/>
              </a:rPr>
              <a:t>8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December 15   (Tuesday),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a:solidFill>
                  <a:schemeClr val="bg1">
                    <a:lumMod val="65000"/>
                  </a:schemeClr>
                </a:solidFill>
                <a:cs typeface="Times New Roman" panose="02020603050405020304" pitchFamily="18" charset="0"/>
              </a:rPr>
              <a:t>December 29   (Tuesday), 9am - 10:30am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 5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468FCB6-61F9-4F81-8059-9180ED8A73BB}" type="slidenum">
              <a:rPr lang="en-US" altLang="en-US" sz="1200" b="0" smtClean="0"/>
              <a:pPr>
                <a:spcBef>
                  <a:spcPct val="0"/>
                </a:spcBef>
                <a:buFontTx/>
                <a:buNone/>
              </a:pPr>
              <a:t>23</a:t>
            </a:fld>
            <a:endParaRPr lang="en-US" altLang="en-US" sz="1200" b="0" smtClean="0"/>
          </a:p>
        </p:txBody>
      </p:sp>
      <p:sp>
        <p:nvSpPr>
          <p:cNvPr id="286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6</a:t>
            </a:r>
          </a:p>
        </p:txBody>
      </p:sp>
      <p:sp>
        <p:nvSpPr>
          <p:cNvPr id="28676"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 </a:t>
            </a:r>
            <a:r>
              <a:rPr lang="en-US" altLang="zh-CN" sz="1600" dirty="0" smtClean="0"/>
              <a:t>discussion and motion</a:t>
            </a:r>
            <a:endParaRPr lang="en-US" altLang="zh-CN" sz="1600" dirty="0"/>
          </a:p>
          <a:p>
            <a:r>
              <a:rPr lang="en-US" altLang="en-US" sz="1600" dirty="0" err="1"/>
              <a:t>TGbf</a:t>
            </a:r>
            <a:r>
              <a:rPr lang="en-US" altLang="en-US" sz="1600" dirty="0"/>
              <a:t> leadership structure discussion</a:t>
            </a:r>
          </a:p>
          <a:p>
            <a:pPr algn="just"/>
            <a:r>
              <a:rPr lang="en-US" altLang="en-US" sz="1600" dirty="0" err="1"/>
              <a:t>TGbf</a:t>
            </a:r>
            <a:r>
              <a:rPr lang="en-US" altLang="en-US" sz="1600" dirty="0"/>
              <a:t> officers election</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endParaRPr lang="en-US" altLang="en-US" sz="400" dirty="0"/>
          </a:p>
        </p:txBody>
      </p:sp>
      <p:sp>
        <p:nvSpPr>
          <p:cNvPr id="2867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28959191"/>
              </p:ext>
            </p:extLst>
          </p:nvPr>
        </p:nvGraphicFramePr>
        <p:xfrm>
          <a:off x="742950" y="3242852"/>
          <a:ext cx="7924800" cy="2624548"/>
        </p:xfrm>
        <a:graphic>
          <a:graphicData uri="http://schemas.openxmlformats.org/drawingml/2006/table">
            <a:tbl>
              <a:tblPr firstRow="1" bandRow="1">
                <a:tableStyleId>{C4B1156A-380E-4F78-BDF5-A606A8083BF9}</a:tableStyleId>
              </a:tblPr>
              <a:tblGrid>
                <a:gridCol w="834258"/>
                <a:gridCol w="1908941"/>
                <a:gridCol w="4191001"/>
                <a:gridCol w="990600"/>
              </a:tblGrid>
              <a:tr h="462538">
                <a:tc>
                  <a:txBody>
                    <a:bodyPr/>
                    <a:lstStyle/>
                    <a:p>
                      <a:pPr algn="ctr"/>
                      <a:r>
                        <a:rPr lang="en-US" altLang="zh-CN" sz="1400" dirty="0" smtClean="0"/>
                        <a:t>DCN</a:t>
                      </a:r>
                      <a:endParaRPr lang="zh-CN" altLang="en-US" sz="1400" dirty="0"/>
                    </a:p>
                  </a:txBody>
                  <a:tcPr marL="36000" marR="36000" marT="17915" marB="17915" anchor="ctr"/>
                </a:tc>
                <a:tc>
                  <a:txBody>
                    <a:bodyPr/>
                    <a:lstStyle/>
                    <a:p>
                      <a:pPr algn="ctr"/>
                      <a:r>
                        <a:rPr lang="en-US" altLang="zh-CN" sz="1400" dirty="0" smtClean="0"/>
                        <a:t>Author</a:t>
                      </a:r>
                      <a:endParaRPr lang="zh-CN" altLang="en-US" sz="1400" dirty="0"/>
                    </a:p>
                  </a:txBody>
                  <a:tcPr marL="36000" marR="36000" marT="17915" marB="17915" anchor="ctr"/>
                </a:tc>
                <a:tc>
                  <a:txBody>
                    <a:bodyPr/>
                    <a:lstStyle/>
                    <a:p>
                      <a:pPr algn="ctr"/>
                      <a:r>
                        <a:rPr lang="en-US" altLang="zh-CN" sz="1400" dirty="0" smtClean="0"/>
                        <a:t>Title</a:t>
                      </a:r>
                      <a:endParaRPr lang="zh-CN" altLang="en-US" sz="1400" dirty="0"/>
                    </a:p>
                  </a:txBody>
                  <a:tcPr marL="36000" marR="36000" marT="17915" marB="1791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15" marB="17915" anchor="ctr"/>
                </a:tc>
              </a:tr>
              <a:tr h="401338">
                <a:tc>
                  <a:txBody>
                    <a:bodyPr/>
                    <a:lstStyle/>
                    <a:p>
                      <a:r>
                        <a:rPr lang="en-US" altLang="zh-CN" sz="1200" dirty="0" smtClean="0">
                          <a:solidFill>
                            <a:schemeClr val="tx1"/>
                          </a:solidFill>
                        </a:rPr>
                        <a:t>20/1741</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Pu (Perry) Wang (MERL)</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Feasibility Study of Human Pose and Occupancy Classification using </a:t>
                      </a:r>
                      <a:r>
                        <a:rPr lang="en-US" altLang="zh-CN" sz="1200" dirty="0" err="1" smtClean="0">
                          <a:solidFill>
                            <a:schemeClr val="tx1"/>
                          </a:solidFill>
                        </a:rPr>
                        <a:t>mmWave</a:t>
                      </a:r>
                      <a:r>
                        <a:rPr lang="en-US" altLang="zh-CN" sz="1200" dirty="0" smtClean="0">
                          <a:solidFill>
                            <a:schemeClr val="tx1"/>
                          </a:solidFill>
                        </a:rPr>
                        <a:t> </a:t>
                      </a:r>
                      <a:r>
                        <a:rPr lang="en-US" altLang="zh-CN" sz="1200" dirty="0" err="1" smtClean="0">
                          <a:solidFill>
                            <a:schemeClr val="tx1"/>
                          </a:solidFill>
                        </a:rPr>
                        <a:t>WiFi</a:t>
                      </a:r>
                      <a:r>
                        <a:rPr lang="en-US" altLang="zh-CN" sz="1200" dirty="0" smtClean="0">
                          <a:solidFill>
                            <a:schemeClr val="tx1"/>
                          </a:solidFill>
                        </a:rPr>
                        <a:t> Beam Attributes</a:t>
                      </a:r>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11" marB="17911" anchor="ctr"/>
                </a:tc>
              </a:tr>
              <a:tr h="401338">
                <a:tc>
                  <a:txBody>
                    <a:bodyPr/>
                    <a:lstStyle/>
                    <a:p>
                      <a:r>
                        <a:rPr lang="en-US" altLang="zh-CN" sz="1200" dirty="0" smtClean="0">
                          <a:solidFill>
                            <a:schemeClr val="tx1"/>
                          </a:solidFill>
                        </a:rPr>
                        <a:t>20/1757</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Naftali Chayat (</a:t>
                      </a:r>
                      <a:r>
                        <a:rPr lang="en-US" altLang="zh-CN" sz="1200" dirty="0" err="1" smtClean="0">
                          <a:solidFill>
                            <a:schemeClr val="tx1"/>
                          </a:solidFill>
                        </a:rPr>
                        <a:t>Vayyar</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Regulatory aspects of sensing</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30 mins</a:t>
                      </a:r>
                      <a:endParaRPr lang="zh-CN" altLang="en-US" sz="1200" dirty="0">
                        <a:solidFill>
                          <a:schemeClr val="tx1"/>
                        </a:solidFill>
                      </a:endParaRPr>
                    </a:p>
                  </a:txBody>
                  <a:tcPr marL="36000" marR="36000" marT="17901" marB="17901" anchor="ctr"/>
                </a:tc>
              </a:tr>
              <a:tr h="317966">
                <a:tc>
                  <a:txBody>
                    <a:bodyPr/>
                    <a:lstStyle/>
                    <a:p>
                      <a:r>
                        <a:rPr lang="en-US" altLang="zh-CN" sz="1200" dirty="0" smtClean="0">
                          <a:solidFill>
                            <a:schemeClr val="tx1"/>
                          </a:solidFill>
                        </a:rPr>
                        <a:t>20/1758</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Naftali Chayat (</a:t>
                      </a:r>
                      <a:r>
                        <a:rPr lang="en-US" altLang="zh-CN" sz="1200" dirty="0" err="1" smtClean="0">
                          <a:solidFill>
                            <a:schemeClr val="tx1"/>
                          </a:solidFill>
                        </a:rPr>
                        <a:t>Vayyar</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High resolution imaging</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401552">
                <a:tc>
                  <a:txBody>
                    <a:bodyPr/>
                    <a:lstStyle/>
                    <a:p>
                      <a:r>
                        <a:rPr lang="en-US" altLang="zh-CN" sz="1200" dirty="0" smtClean="0">
                          <a:solidFill>
                            <a:schemeClr val="tx1"/>
                          </a:solidFill>
                        </a:rPr>
                        <a:t>20/1742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Anthony </a:t>
                      </a:r>
                      <a:r>
                        <a:rPr lang="en-US" altLang="zh-CN" sz="1200" dirty="0" err="1" smtClean="0">
                          <a:solidFill>
                            <a:schemeClr val="tx1"/>
                          </a:solidFill>
                        </a:rPr>
                        <a:t>Pesin</a:t>
                      </a:r>
                      <a:r>
                        <a:rPr lang="en-US" altLang="zh-CN" sz="1200" dirty="0" smtClean="0">
                          <a:solidFill>
                            <a:schemeClr val="tx1"/>
                          </a:solidFill>
                        </a:rPr>
                        <a:t> (</a:t>
                      </a:r>
                      <a:r>
                        <a:rPr lang="en-US" altLang="zh-CN" sz="1200" dirty="0" err="1" smtClean="0">
                          <a:solidFill>
                            <a:schemeClr val="tx1"/>
                          </a:solidFill>
                        </a:rPr>
                        <a:t>InterDigital</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 Study on the Impact of Radar Range Resolution in Different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21584">
                <a:tc>
                  <a:txBody>
                    <a:bodyPr/>
                    <a:lstStyle/>
                    <a:p>
                      <a:r>
                        <a:rPr lang="en-US" altLang="zh-CN" sz="1200" dirty="0" smtClean="0">
                          <a:solidFill>
                            <a:schemeClr val="tx1"/>
                          </a:solidFill>
                        </a:rPr>
                        <a:t>20/1712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Assaf Kasher (Qualcomm)</a:t>
                      </a:r>
                      <a:endParaRPr lang="zh-CN" altLang="en-US" sz="1200" dirty="0">
                        <a:solidFill>
                          <a:schemeClr val="tx1"/>
                        </a:solidFill>
                      </a:endParaRPr>
                    </a:p>
                  </a:txBody>
                  <a:tcPr marL="36000" marR="36000" marT="17901" marB="17901" anchor="ctr"/>
                </a:tc>
                <a:tc>
                  <a:txBody>
                    <a:bodyPr/>
                    <a:lstStyle/>
                    <a:p>
                      <a:r>
                        <a:rPr lang="en-US" altLang="zh-CN" sz="1200" dirty="0" err="1" smtClean="0">
                          <a:solidFill>
                            <a:schemeClr val="tx1"/>
                          </a:solidFill>
                        </a:rPr>
                        <a:t>WiFi</a:t>
                      </a:r>
                      <a:r>
                        <a:rPr lang="en-US" altLang="zh-CN" sz="1200" dirty="0" smtClean="0">
                          <a:solidFill>
                            <a:schemeClr val="tx1"/>
                          </a:solidFill>
                        </a:rPr>
                        <a:t> Sensing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17966">
                <a:tc>
                  <a:txBody>
                    <a:bodyPr/>
                    <a:lstStyle/>
                    <a:p>
                      <a:endParaRPr lang="zh-CN" altLang="en-US" sz="1200" dirty="0">
                        <a:solidFill>
                          <a:schemeClr val="tx1"/>
                        </a:solidFill>
                      </a:endParaRPr>
                    </a:p>
                  </a:txBody>
                  <a:tcPr marL="36000" marR="36000" marT="17901" marB="17901" anchor="ctr"/>
                </a:tc>
                <a:tc>
                  <a:txBody>
                    <a:bodyPr/>
                    <a:lstStyle/>
                    <a:p>
                      <a:endParaRPr lang="zh-CN" altLang="en-US" sz="1200" dirty="0">
                        <a:solidFill>
                          <a:schemeClr val="tx1"/>
                        </a:solidFill>
                      </a:endParaRPr>
                    </a:p>
                  </a:txBody>
                  <a:tcPr marL="36000" marR="36000" marT="17901" marB="17901" anchor="ctr"/>
                </a:tc>
                <a:tc>
                  <a:txBody>
                    <a:bodyPr/>
                    <a:lstStyle/>
                    <a:p>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F19ACE0-EB1C-456B-93DD-C93FCF561ABF}" type="slidenum">
              <a:rPr lang="en-US" altLang="en-US" sz="1200" b="0" smtClean="0"/>
              <a:pPr>
                <a:spcBef>
                  <a:spcPct val="0"/>
                </a:spcBef>
                <a:buFontTx/>
                <a:buNone/>
              </a:pPr>
              <a:t>24</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a:t>TGbf Timeline</a:t>
            </a:r>
            <a:r>
              <a:rPr lang="en-GB" altLang="en-US" sz="2800"/>
              <a:t> discussions</a:t>
            </a:r>
            <a:endParaRPr lang="en-US" altLang="zh-CN" sz="2800"/>
          </a:p>
        </p:txBody>
      </p:sp>
      <p:sp>
        <p:nvSpPr>
          <p:cNvPr id="2048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defRPr/>
            </a:pPr>
            <a:r>
              <a:rPr lang="en-GB" altLang="en-US" sz="2000" dirty="0" smtClean="0"/>
              <a:t>Timeline discussions</a:t>
            </a:r>
          </a:p>
          <a:p>
            <a:pPr lvl="1" algn="just">
              <a:defRPr/>
            </a:pPr>
            <a:r>
              <a:rPr lang="en-US" altLang="zh-CN" sz="1800" dirty="0"/>
              <a:t>11-20/1746r0</a:t>
            </a:r>
            <a:r>
              <a:rPr lang="en-US" altLang="zh-CN" sz="1800" dirty="0" smtClean="0"/>
              <a:t>, 802.11bf timeline discussion, Tony Xiao Han (Huawei), 20 mins</a:t>
            </a:r>
            <a:endParaRPr lang="en-US" altLang="zh-CN" sz="1100" dirty="0" smtClean="0"/>
          </a:p>
          <a:p>
            <a:pPr lvl="1" algn="just">
              <a:defRPr/>
            </a:pPr>
            <a:endParaRPr lang="en-US" altLang="zh-CN" sz="1100" dirty="0" smtClean="0"/>
          </a:p>
          <a:p>
            <a:pPr>
              <a:defRPr/>
            </a:pPr>
            <a:r>
              <a:rPr lang="en-GB" altLang="en-US" sz="2000" dirty="0" err="1" smtClean="0"/>
              <a:t>TGbf</a:t>
            </a:r>
            <a:r>
              <a:rPr lang="en-GB" altLang="en-US" sz="2000" dirty="0" smtClean="0"/>
              <a:t> Timeline</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 (in PAR)</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 (in PAR)</a:t>
            </a:r>
          </a:p>
          <a:p>
            <a:pPr marL="342900" lvl="1" indent="-342900">
              <a:buFontTx/>
              <a:buChar char="•"/>
              <a:defRPr/>
            </a:pPr>
            <a:endParaRPr lang="en-US" altLang="en-US" sz="1050" b="1" dirty="0" smtClean="0"/>
          </a:p>
          <a:p>
            <a:pPr lvl="1" algn="just">
              <a:defRPr/>
            </a:pPr>
            <a:endParaRPr lang="en-US" altLang="zh-CN" sz="1800" dirty="0" smtClean="0"/>
          </a:p>
        </p:txBody>
      </p:sp>
      <p:sp>
        <p:nvSpPr>
          <p:cNvPr id="2970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25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endParaRPr lang="en-US" altLang="zh-CN" sz="1800" dirty="0"/>
          </a:p>
          <a:p>
            <a:pPr lvl="1"/>
            <a:r>
              <a:rPr lang="en-US" altLang="zh-CN" sz="1800" dirty="0"/>
              <a:t>Move:  			Second:  	</a:t>
            </a:r>
          </a:p>
          <a:p>
            <a:endParaRPr lang="en-US" altLang="zh-CN" sz="1600" dirty="0"/>
          </a:p>
          <a:p>
            <a:pPr lvl="1"/>
            <a:r>
              <a:rPr lang="en-US" altLang="zh-CN" sz="1800" dirty="0"/>
              <a:t>Result:</a:t>
            </a:r>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481D-B207-48B6-8D3A-8F2648F1B8A2}" type="slidenum">
              <a:rPr lang="en-US" altLang="en-US" sz="1200" b="0" smtClean="0"/>
              <a:pPr>
                <a:spcBef>
                  <a:spcPct val="0"/>
                </a:spcBef>
                <a:buFontTx/>
                <a:buNone/>
              </a:pPr>
              <a:t>26</a:t>
            </a:fld>
            <a:endParaRPr lang="en-US" altLang="en-US" sz="1200" b="0" smtClean="0"/>
          </a:p>
        </p:txBody>
      </p:sp>
      <p:sp>
        <p:nvSpPr>
          <p:cNvPr id="3174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Proposed TGbf leadership structure</a:t>
            </a:r>
          </a:p>
        </p:txBody>
      </p:sp>
      <p:sp>
        <p:nvSpPr>
          <p:cNvPr id="3174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1749" name="Content Placeholder 2"/>
          <p:cNvSpPr txBox="1">
            <a:spLocks/>
          </p:cNvSpPr>
          <p:nvPr/>
        </p:nvSpPr>
        <p:spPr bwMode="auto">
          <a:xfrm>
            <a:off x="681038" y="4668838"/>
            <a:ext cx="7770812"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eaLnBrk="1" hangingPunct="1">
              <a:spcBef>
                <a:spcPts val="600"/>
              </a:spcBef>
              <a:buClr>
                <a:srgbClr val="000000"/>
              </a:buClr>
            </a:pPr>
            <a:r>
              <a:rPr lang="en-US" altLang="zh-CN" sz="1800" dirty="0">
                <a:solidFill>
                  <a:srgbClr val="000000"/>
                </a:solidFill>
                <a:ea typeface="MS Gothic" panose="020B0609070205080204" pitchFamily="49" charset="-128"/>
              </a:rPr>
              <a:t>Election of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Vice Chairs: Sang </a:t>
            </a:r>
            <a:r>
              <a:rPr lang="en-US" altLang="zh-CN" sz="1800" dirty="0" smtClean="0">
                <a:solidFill>
                  <a:srgbClr val="000000"/>
                </a:solidFill>
                <a:ea typeface="MS Gothic" panose="020B0609070205080204" pitchFamily="49" charset="-128"/>
              </a:rPr>
              <a:t>Kim</a:t>
            </a:r>
            <a:r>
              <a:rPr lang="en-US" altLang="zh-CN" sz="1800" dirty="0">
                <a:solidFill>
                  <a:srgbClr val="000000"/>
                </a:solidFill>
                <a:ea typeface="MS Gothic" panose="020B0609070205080204" pitchFamily="49" charset="-128"/>
              </a:rPr>
              <a:t>, Assaf Kasher </a:t>
            </a: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Secretary: see next </a:t>
            </a:r>
            <a:r>
              <a:rPr lang="en-US" altLang="zh-CN" sz="1800" dirty="0" smtClean="0">
                <a:solidFill>
                  <a:srgbClr val="000000"/>
                </a:solidFill>
                <a:ea typeface="MS Gothic" panose="020B0609070205080204" pitchFamily="49" charset="-128"/>
              </a:rPr>
              <a:t>slides (election)</a:t>
            </a:r>
            <a:endParaRPr lang="en-US" altLang="zh-CN" sz="1800" i="1" dirty="0">
              <a:solidFill>
                <a:srgbClr val="000000"/>
              </a:solidFill>
              <a:ea typeface="MS Gothic" panose="020B0609070205080204" pitchFamily="49" charset="-128"/>
            </a:endParaRPr>
          </a:p>
          <a:p>
            <a:pPr eaLnBrk="1" hangingPunct="1">
              <a:spcBef>
                <a:spcPts val="600"/>
              </a:spcBef>
              <a:buClr>
                <a:srgbClr val="000000"/>
              </a:buClr>
            </a:pPr>
            <a:r>
              <a:rPr lang="en-US" altLang="zh-CN" sz="1800" dirty="0">
                <a:solidFill>
                  <a:srgbClr val="000000"/>
                </a:solidFill>
                <a:ea typeface="MS Gothic" panose="020B0609070205080204" pitchFamily="49" charset="-128"/>
              </a:rPr>
              <a:t>Appointed </a:t>
            </a:r>
            <a:r>
              <a:rPr lang="en-US" altLang="zh-CN" sz="1800" dirty="0" err="1">
                <a:solidFill>
                  <a:srgbClr val="000000"/>
                </a:solidFill>
                <a:ea typeface="MS Gothic" panose="020B0609070205080204" pitchFamily="49" charset="-128"/>
              </a:rPr>
              <a:t>TGbf</a:t>
            </a:r>
            <a:r>
              <a:rPr lang="en-US" altLang="zh-CN" sz="1800" dirty="0">
                <a:solidFill>
                  <a:srgbClr val="000000"/>
                </a:solidFill>
                <a:ea typeface="MS Gothic" panose="020B0609070205080204" pitchFamily="49" charset="-128"/>
              </a:rPr>
              <a:t> Technical Editor: Claudio Da </a:t>
            </a:r>
            <a:r>
              <a:rPr lang="en-US" altLang="zh-CN" sz="1800" dirty="0" smtClean="0">
                <a:solidFill>
                  <a:srgbClr val="000000"/>
                </a:solidFill>
                <a:ea typeface="MS Gothic" panose="020B0609070205080204" pitchFamily="49" charset="-128"/>
              </a:rPr>
              <a:t>Silva</a:t>
            </a:r>
            <a:endParaRPr lang="en-US" altLang="zh-CN" sz="1800" dirty="0">
              <a:solidFill>
                <a:srgbClr val="000000"/>
              </a:solidFill>
              <a:ea typeface="MS Gothic" panose="020B0609070205080204" pitchFamily="49" charset="-128"/>
            </a:endParaRPr>
          </a:p>
        </p:txBody>
      </p:sp>
      <p:sp>
        <p:nvSpPr>
          <p:cNvPr id="28" name="Rectangle 6">
            <a:extLst>
              <a:ext uri="{FF2B5EF4-FFF2-40B4-BE49-F238E27FC236}"/>
            </a:extLst>
          </p:cNvPr>
          <p:cNvSpPr/>
          <p:nvPr/>
        </p:nvSpPr>
        <p:spPr bwMode="auto">
          <a:xfrm>
            <a:off x="3436938" y="1784350"/>
            <a:ext cx="2109787" cy="506413"/>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err="1">
                <a:solidFill>
                  <a:prstClr val="black"/>
                </a:solidFill>
                <a:latin typeface="Times New Roman" pitchFamily="16" charset="0"/>
                <a:ea typeface="MS Gothic" charset="-128"/>
              </a:rPr>
              <a:t>TGbf</a:t>
            </a:r>
            <a:r>
              <a:rPr lang="en-US" sz="2400" kern="0" dirty="0">
                <a:solidFill>
                  <a:prstClr val="black"/>
                </a:solidFill>
                <a:latin typeface="Times New Roman" pitchFamily="16" charset="0"/>
                <a:ea typeface="MS Gothic" charset="-128"/>
              </a:rPr>
              <a:t> Chair</a:t>
            </a:r>
          </a:p>
        </p:txBody>
      </p:sp>
      <p:sp>
        <p:nvSpPr>
          <p:cNvPr id="29" name="Rectangle 9">
            <a:extLst>
              <a:ext uri="{FF2B5EF4-FFF2-40B4-BE49-F238E27FC236}"/>
            </a:extLst>
          </p:cNvPr>
          <p:cNvSpPr/>
          <p:nvPr/>
        </p:nvSpPr>
        <p:spPr bwMode="auto">
          <a:xfrm>
            <a:off x="2052638" y="2560638"/>
            <a:ext cx="1905000" cy="420687"/>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1</a:t>
            </a:r>
            <a:r>
              <a:rPr lang="en-US" sz="2400" kern="0" baseline="30000" dirty="0">
                <a:solidFill>
                  <a:prstClr val="black"/>
                </a:solidFill>
                <a:latin typeface="Times New Roman" pitchFamily="16" charset="0"/>
                <a:ea typeface="MS Gothic" charset="-128"/>
              </a:rPr>
              <a:t>st</a:t>
            </a:r>
            <a:r>
              <a:rPr lang="en-US" sz="2400" kern="0" dirty="0">
                <a:solidFill>
                  <a:prstClr val="black"/>
                </a:solidFill>
                <a:latin typeface="Times New Roman" pitchFamily="16" charset="0"/>
                <a:ea typeface="MS Gothic" charset="-128"/>
              </a:rPr>
              <a:t> Vice Chair</a:t>
            </a:r>
          </a:p>
        </p:txBody>
      </p:sp>
      <p:sp>
        <p:nvSpPr>
          <p:cNvPr id="30" name="Rectangle 15">
            <a:extLst>
              <a:ext uri="{FF2B5EF4-FFF2-40B4-BE49-F238E27FC236}"/>
            </a:extLst>
          </p:cNvPr>
          <p:cNvSpPr/>
          <p:nvPr/>
        </p:nvSpPr>
        <p:spPr bwMode="auto">
          <a:xfrm>
            <a:off x="4986338" y="2559050"/>
            <a:ext cx="2058987" cy="422275"/>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K</a:t>
            </a:r>
            <a:r>
              <a:rPr lang="en-US" sz="2400" kern="0" baseline="30000" dirty="0">
                <a:solidFill>
                  <a:prstClr val="black"/>
                </a:solidFill>
                <a:latin typeface="Times New Roman" pitchFamily="16" charset="0"/>
                <a:ea typeface="MS Gothic" charset="-128"/>
              </a:rPr>
              <a:t>th</a:t>
            </a:r>
            <a:r>
              <a:rPr lang="en-US" sz="2400" kern="0" dirty="0">
                <a:solidFill>
                  <a:prstClr val="black"/>
                </a:solidFill>
                <a:latin typeface="Times New Roman" pitchFamily="16" charset="0"/>
                <a:ea typeface="MS Gothic" charset="-128"/>
              </a:rPr>
              <a:t> Vice Chair</a:t>
            </a:r>
          </a:p>
        </p:txBody>
      </p:sp>
      <p:sp>
        <p:nvSpPr>
          <p:cNvPr id="31" name="Rectangle 16">
            <a:extLst>
              <a:ext uri="{FF2B5EF4-FFF2-40B4-BE49-F238E27FC236}"/>
            </a:extLst>
          </p:cNvPr>
          <p:cNvSpPr/>
          <p:nvPr/>
        </p:nvSpPr>
        <p:spPr bwMode="auto">
          <a:xfrm>
            <a:off x="2052638" y="3371850"/>
            <a:ext cx="190500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Secretary</a:t>
            </a:r>
          </a:p>
        </p:txBody>
      </p:sp>
      <p:sp>
        <p:nvSpPr>
          <p:cNvPr id="32" name="Rectangle 17">
            <a:extLst>
              <a:ext uri="{FF2B5EF4-FFF2-40B4-BE49-F238E27FC236}"/>
            </a:extLst>
          </p:cNvPr>
          <p:cNvSpPr/>
          <p:nvPr/>
        </p:nvSpPr>
        <p:spPr bwMode="auto">
          <a:xfrm>
            <a:off x="4981575" y="3371850"/>
            <a:ext cx="205105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Editor</a:t>
            </a:r>
          </a:p>
        </p:txBody>
      </p:sp>
      <p:cxnSp>
        <p:nvCxnSpPr>
          <p:cNvPr id="31755" name="Straight Connector 19"/>
          <p:cNvCxnSpPr>
            <a:cxnSpLocks/>
            <a:stCxn id="28" idx="2"/>
          </p:cNvCxnSpPr>
          <p:nvPr/>
        </p:nvCxnSpPr>
        <p:spPr bwMode="auto">
          <a:xfrm>
            <a:off x="4492625" y="2290763"/>
            <a:ext cx="0" cy="12906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1756" name="Straight Connector 25"/>
          <p:cNvCxnSpPr>
            <a:cxnSpLocks/>
          </p:cNvCxnSpPr>
          <p:nvPr/>
        </p:nvCxnSpPr>
        <p:spPr bwMode="auto">
          <a:xfrm>
            <a:off x="3948113" y="3581400"/>
            <a:ext cx="1033462" cy="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1757" name="Straight Connector 30"/>
          <p:cNvCxnSpPr>
            <a:cxnSpLocks/>
          </p:cNvCxnSpPr>
          <p:nvPr/>
        </p:nvCxnSpPr>
        <p:spPr bwMode="auto">
          <a:xfrm>
            <a:off x="3957638" y="2759075"/>
            <a:ext cx="1033462" cy="1588"/>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31758" name="TextBox 41"/>
          <p:cNvSpPr txBox="1">
            <a:spLocks noChangeArrowheads="1"/>
          </p:cNvSpPr>
          <p:nvPr/>
        </p:nvSpPr>
        <p:spPr bwMode="auto">
          <a:xfrm>
            <a:off x="7112000" y="1766888"/>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WG Chair </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31759" name="TextBox 42"/>
          <p:cNvSpPr txBox="1">
            <a:spLocks noChangeArrowheads="1"/>
          </p:cNvSpPr>
          <p:nvPr/>
        </p:nvSpPr>
        <p:spPr bwMode="auto">
          <a:xfrm>
            <a:off x="7112000" y="2493963"/>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Elected:       TG Majority</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31760" name="TextBox 43"/>
          <p:cNvSpPr txBox="1">
            <a:spLocks noChangeArrowheads="1"/>
          </p:cNvSpPr>
          <p:nvPr/>
        </p:nvSpPr>
        <p:spPr bwMode="auto">
          <a:xfrm>
            <a:off x="7112000" y="3286125"/>
            <a:ext cx="2011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TG Chair</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TG Majority</a:t>
            </a:r>
          </a:p>
        </p:txBody>
      </p:sp>
      <p:sp>
        <p:nvSpPr>
          <p:cNvPr id="31761" name="TextBox 26"/>
          <p:cNvSpPr txBox="1">
            <a:spLocks noChangeArrowheads="1"/>
          </p:cNvSpPr>
          <p:nvPr/>
        </p:nvSpPr>
        <p:spPr bwMode="auto">
          <a:xfrm>
            <a:off x="4244975" y="2551113"/>
            <a:ext cx="492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b="0">
                <a:solidFill>
                  <a:srgbClr val="000000"/>
                </a:solidFill>
                <a:ea typeface="MS Gothic" panose="020B0609070205080204" pitchFamily="49" charset="-128"/>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1E58-0D32-48E5-8F5E-AB3AF66E8634}" type="slidenum">
              <a:rPr lang="en-US" altLang="en-US" sz="1200" b="0" smtClean="0"/>
              <a:pPr>
                <a:spcBef>
                  <a:spcPct val="0"/>
                </a:spcBef>
                <a:buFontTx/>
                <a:buNone/>
              </a:pPr>
              <a:t>27</a:t>
            </a:fld>
            <a:endParaRPr lang="en-US" altLang="en-US" sz="1200" b="0" smtClean="0"/>
          </a:p>
        </p:txBody>
      </p:sp>
      <p:sp>
        <p:nvSpPr>
          <p:cNvPr id="3277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Election for TGbf secretary</a:t>
            </a:r>
          </a:p>
        </p:txBody>
      </p:sp>
      <p:sp>
        <p:nvSpPr>
          <p:cNvPr id="32772"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2773" name="Content Placeholder 2"/>
          <p:cNvSpPr>
            <a:spLocks noGrp="1"/>
          </p:cNvSpPr>
          <p:nvPr>
            <p:ph idx="1"/>
          </p:nvPr>
        </p:nvSpPr>
        <p:spPr>
          <a:xfrm>
            <a:off x="685800" y="2971800"/>
            <a:ext cx="7770813" cy="3495675"/>
          </a:xfrm>
        </p:spPr>
        <p:txBody>
          <a:bodyPr/>
          <a:lstStyle/>
          <a:p>
            <a:r>
              <a:rPr lang="en-US" altLang="zh-CN" smtClean="0"/>
              <a:t>Whom do you support to serve as the TGbf secretary?</a:t>
            </a:r>
          </a:p>
          <a:p>
            <a:pPr lvl="1">
              <a:buFont typeface="微软雅黑" panose="020B0503020204020204" pitchFamily="34" charset="-122"/>
              <a:buChar char="–"/>
            </a:pPr>
            <a:r>
              <a:rPr lang="en-US" altLang="zh-CN" smtClean="0"/>
              <a:t>Oscar Au ()</a:t>
            </a:r>
          </a:p>
          <a:p>
            <a:pPr lvl="1">
              <a:buFont typeface="微软雅黑" panose="020B0503020204020204" pitchFamily="34" charset="-122"/>
              <a:buChar char="–"/>
            </a:pPr>
            <a:r>
              <a:rPr lang="en-US" altLang="zh-CN" smtClean="0"/>
              <a:t>Leif Wilhelmsson ()</a:t>
            </a:r>
          </a:p>
          <a:p>
            <a:pPr lvl="1">
              <a:buFont typeface="微软雅黑" panose="020B0503020204020204" pitchFamily="34" charset="-122"/>
              <a:buChar char="–"/>
            </a:pPr>
            <a:r>
              <a:rPr lang="en-US" altLang="zh-CN" smtClean="0"/>
              <a:t>Michel Allegue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29</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Task Group bf agenda items for the teleconference calls on </a:t>
            </a:r>
            <a:r>
              <a:rPr lang="en-US" altLang="en-US">
                <a:solidFill>
                  <a:srgbClr val="0000FF"/>
                </a:solidFill>
              </a:rPr>
              <a:t>November 3, 6, 9, 17</a:t>
            </a:r>
            <a:r>
              <a:rPr lang="en-US" altLang="en-US"/>
              <a:t>.</a:t>
            </a:r>
          </a:p>
          <a:p>
            <a:pPr lvl="1"/>
            <a:endParaRPr lang="en-US" altLang="en-US"/>
          </a:p>
          <a:p>
            <a:pPr lvl="1"/>
            <a:endParaRPr lang="en-US" altLang="en-US"/>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30</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31</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XXXX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EA2E8-2352-40A1-9714-1FCA49BF9AC4}" type="slidenum">
              <a:rPr lang="en-US" altLang="en-US" sz="1200" b="0" smtClean="0"/>
              <a:pPr>
                <a:spcBef>
                  <a:spcPct val="0"/>
                </a:spcBef>
                <a:buFontTx/>
                <a:buNone/>
              </a:pPr>
              <a:t>32</a:t>
            </a:fld>
            <a:endParaRPr lang="en-US" altLang="en-US" sz="1200" b="0" smtClean="0"/>
          </a:p>
        </p:txBody>
      </p:sp>
      <p:sp>
        <p:nvSpPr>
          <p:cNvPr id="3789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9</a:t>
            </a:r>
          </a:p>
        </p:txBody>
      </p:sp>
      <p:sp>
        <p:nvSpPr>
          <p:cNvPr id="37892"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a:t>Call the meeting to order</a:t>
            </a:r>
          </a:p>
          <a:p>
            <a:pPr algn="just"/>
            <a:r>
              <a:rPr lang="en-US" altLang="en-US" sz="1600"/>
              <a:t>Patent policy and logistics</a:t>
            </a:r>
          </a:p>
          <a:p>
            <a:pPr algn="just"/>
            <a:r>
              <a:rPr lang="en-US" altLang="en-US" sz="1600"/>
              <a:t>Presentation of submissions</a:t>
            </a:r>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1600"/>
          </a:p>
          <a:p>
            <a:pPr lvl="1" algn="just"/>
            <a:endParaRPr lang="en-US" altLang="en-US" sz="1200"/>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200"/>
          </a:p>
          <a:p>
            <a:pPr algn="just"/>
            <a:r>
              <a:rPr lang="en-US" altLang="en-US" sz="1600"/>
              <a:t>Any other business</a:t>
            </a:r>
            <a:endParaRPr lang="en-US" altLang="en-US" sz="1100"/>
          </a:p>
          <a:p>
            <a:pPr lvl="1" algn="just"/>
            <a:r>
              <a:rPr lang="en-US" altLang="en-US" sz="1200"/>
              <a:t>?</a:t>
            </a:r>
            <a:endParaRPr lang="en-US" altLang="en-US" sz="400"/>
          </a:p>
        </p:txBody>
      </p:sp>
      <p:sp>
        <p:nvSpPr>
          <p:cNvPr id="3789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28664543"/>
              </p:ext>
            </p:extLst>
          </p:nvPr>
        </p:nvGraphicFramePr>
        <p:xfrm>
          <a:off x="742950" y="4062413"/>
          <a:ext cx="7924800" cy="1500187"/>
        </p:xfrm>
        <a:graphic>
          <a:graphicData uri="http://schemas.openxmlformats.org/drawingml/2006/table">
            <a:tbl>
              <a:tblPr firstRow="1" bandRow="1">
                <a:tableStyleId>{C4B1156A-380E-4F78-BDF5-A606A8083BF9}</a:tableStyleId>
              </a:tblPr>
              <a:tblGrid>
                <a:gridCol w="834258"/>
                <a:gridCol w="1908941"/>
                <a:gridCol w="4191001"/>
                <a:gridCol w="990600"/>
              </a:tblGrid>
              <a:tr h="462561">
                <a:tc>
                  <a:txBody>
                    <a:bodyPr/>
                    <a:lstStyle/>
                    <a:p>
                      <a:pPr algn="ctr"/>
                      <a:r>
                        <a:rPr lang="en-US" altLang="zh-CN" sz="1400" dirty="0" smtClean="0"/>
                        <a:t>DCN</a:t>
                      </a:r>
                      <a:endParaRPr lang="zh-CN" altLang="en-US" sz="1400" dirty="0"/>
                    </a:p>
                  </a:txBody>
                  <a:tcPr marL="36000" marR="36000" marT="17921" marB="17921" anchor="ctr"/>
                </a:tc>
                <a:tc>
                  <a:txBody>
                    <a:bodyPr/>
                    <a:lstStyle/>
                    <a:p>
                      <a:pPr algn="ctr"/>
                      <a:r>
                        <a:rPr lang="en-US" altLang="zh-CN" sz="1400" dirty="0" smtClean="0"/>
                        <a:t>Author</a:t>
                      </a:r>
                      <a:endParaRPr lang="zh-CN" altLang="en-US" sz="1400" dirty="0"/>
                    </a:p>
                  </a:txBody>
                  <a:tcPr marL="36000" marR="36000" marT="17921" marB="17921" anchor="ctr"/>
                </a:tc>
                <a:tc>
                  <a:txBody>
                    <a:bodyPr/>
                    <a:lstStyle/>
                    <a:p>
                      <a:pPr algn="ctr"/>
                      <a:r>
                        <a:rPr lang="en-US" altLang="zh-CN" sz="1400" dirty="0" smtClean="0"/>
                        <a:t>Title</a:t>
                      </a:r>
                      <a:endParaRPr lang="zh-CN" altLang="en-US" sz="1400" dirty="0"/>
                    </a:p>
                  </a:txBody>
                  <a:tcPr marL="36000" marR="36000" marT="17921" marB="17921"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1" marB="17921" anchor="ctr"/>
                </a:tc>
              </a:tr>
              <a:tr h="401475">
                <a:tc>
                  <a:txBody>
                    <a:bodyPr/>
                    <a:lstStyle/>
                    <a:p>
                      <a:r>
                        <a:rPr lang="en-US" altLang="zh-CN" sz="1200" dirty="0" smtClean="0">
                          <a:solidFill>
                            <a:schemeClr val="tx1"/>
                          </a:solidFill>
                        </a:rPr>
                        <a:t>20/1804</a:t>
                      </a:r>
                      <a:endParaRPr lang="zh-CN" altLang="en-US" sz="1200" dirty="0">
                        <a:solidFill>
                          <a:schemeClr val="tx1"/>
                        </a:solidFill>
                      </a:endParaRPr>
                    </a:p>
                  </a:txBody>
                  <a:tcPr marL="36000" marR="36000" marT="17907" marB="17907" anchor="ctr"/>
                </a:tc>
                <a:tc>
                  <a:txBody>
                    <a:bodyPr/>
                    <a:lstStyle/>
                    <a:p>
                      <a:r>
                        <a:rPr lang="en-US" altLang="zh-CN" sz="1200" dirty="0" err="1" smtClean="0">
                          <a:solidFill>
                            <a:schemeClr val="tx1"/>
                          </a:solidFill>
                        </a:rPr>
                        <a:t>Insun</a:t>
                      </a:r>
                      <a:r>
                        <a:rPr lang="en-US" altLang="zh-CN" sz="1200" dirty="0" smtClean="0">
                          <a:solidFill>
                            <a:schemeClr val="tx1"/>
                          </a:solidFill>
                        </a:rPr>
                        <a:t> Jang (LG Electronics)</a:t>
                      </a:r>
                      <a:endParaRPr lang="zh-CN" altLang="en-US" sz="1200" dirty="0">
                        <a:solidFill>
                          <a:schemeClr val="tx1"/>
                        </a:solidFill>
                      </a:endParaRPr>
                    </a:p>
                  </a:txBody>
                  <a:tcPr marL="36000" marR="36000" marT="17907" marB="17907" anchor="ctr"/>
                </a:tc>
                <a:tc>
                  <a:txBody>
                    <a:bodyPr/>
                    <a:lstStyle/>
                    <a:p>
                      <a:r>
                        <a:rPr lang="en-US" altLang="zh-CN" sz="1200" dirty="0" smtClean="0">
                          <a:solidFill>
                            <a:schemeClr val="tx1"/>
                          </a:solidFill>
                        </a:rPr>
                        <a:t>Discussion on WLAN Sensing Procedure</a:t>
                      </a:r>
                      <a:endParaRPr lang="zh-CN" altLang="en-US" sz="1200" dirty="0">
                        <a:solidFill>
                          <a:schemeClr val="tx1"/>
                        </a:solidFill>
                      </a:endParaRPr>
                    </a:p>
                  </a:txBody>
                  <a:tcPr marL="36000" marR="36000" marT="17907" marB="17907" anchor="ctr"/>
                </a:tc>
                <a:tc>
                  <a:txBody>
                    <a:bodyPr/>
                    <a:lstStyle/>
                    <a:p>
                      <a:r>
                        <a:rPr lang="en-US" altLang="zh-CN" sz="1200" dirty="0" smtClean="0">
                          <a:solidFill>
                            <a:schemeClr val="tx1"/>
                          </a:solidFill>
                        </a:rPr>
                        <a:t>30min</a:t>
                      </a:r>
                      <a:endParaRPr lang="zh-CN" altLang="en-US" sz="1200" dirty="0">
                        <a:solidFill>
                          <a:schemeClr val="tx1"/>
                        </a:solidFill>
                      </a:endParaRPr>
                    </a:p>
                  </a:txBody>
                  <a:tcPr marL="36000" marR="36000" marT="17907" marB="17907" anchor="ctr"/>
                </a:tc>
              </a:tr>
              <a:tr h="318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20/1805</a:t>
                      </a:r>
                      <a:endParaRPr lang="zh-CN" altLang="en-US" sz="1200" dirty="0" smtClean="0">
                        <a:solidFill>
                          <a:schemeClr val="tx1"/>
                        </a:solidFill>
                      </a:endParaRPr>
                    </a:p>
                  </a:txBody>
                  <a:tcPr marL="36000" marR="36000" marT="17907" marB="17907" anchor="ctr"/>
                </a:tc>
                <a:tc>
                  <a:txBody>
                    <a:bodyPr/>
                    <a:lstStyle/>
                    <a:p>
                      <a:r>
                        <a:rPr lang="en-US" altLang="zh-CN" sz="1200" dirty="0" err="1" smtClean="0">
                          <a:solidFill>
                            <a:schemeClr val="tx1"/>
                          </a:solidFill>
                        </a:rPr>
                        <a:t>Insun</a:t>
                      </a:r>
                      <a:r>
                        <a:rPr lang="en-US" altLang="zh-CN" sz="1200" dirty="0" smtClean="0">
                          <a:solidFill>
                            <a:schemeClr val="tx1"/>
                          </a:solidFill>
                        </a:rPr>
                        <a:t> Jang (LG Electronics)</a:t>
                      </a:r>
                      <a:endParaRPr lang="zh-CN" altLang="en-US" sz="1200" dirty="0">
                        <a:solidFill>
                          <a:schemeClr val="tx1"/>
                        </a:solidFill>
                      </a:endParaRPr>
                    </a:p>
                  </a:txBody>
                  <a:tcPr marL="36000" marR="36000" marT="17907" marB="17907" anchor="ctr"/>
                </a:tc>
                <a:tc>
                  <a:txBody>
                    <a:bodyPr/>
                    <a:lstStyle/>
                    <a:p>
                      <a:r>
                        <a:rPr lang="en-US" altLang="zh-CN" sz="1200" dirty="0" smtClean="0">
                          <a:solidFill>
                            <a:schemeClr val="tx1"/>
                          </a:solidFill>
                        </a:rPr>
                        <a:t>Discussion on WLAN Sensing Roles</a:t>
                      </a:r>
                      <a:endParaRPr lang="zh-CN" altLang="en-US" sz="12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30min</a:t>
                      </a:r>
                      <a:endParaRPr lang="zh-CN" altLang="en-US" sz="1200" dirty="0" smtClean="0">
                        <a:solidFill>
                          <a:schemeClr val="tx1"/>
                        </a:solidFill>
                      </a:endParaRPr>
                    </a:p>
                  </a:txBody>
                  <a:tcPr marL="36000" marR="36000" marT="17907" marB="17907" anchor="ctr"/>
                </a:tc>
              </a:tr>
              <a:tr h="318075">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07" marB="17907"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smtClean="0"/>
              <a:t>Please announce your affiliation when you first address the group during a meeting slot</a:t>
            </a:r>
          </a:p>
          <a:p>
            <a:r>
              <a:rPr lang="en-US" altLang="en-US" sz="1800" smtClean="0"/>
              <a:t>Cell Phones to be silent or Off</a:t>
            </a:r>
          </a:p>
          <a:p>
            <a:r>
              <a:rPr lang="en-US" altLang="en-US" sz="1800" smtClean="0"/>
              <a:t>Attendance recording procedures</a:t>
            </a:r>
          </a:p>
          <a:p>
            <a:pPr lvl="1"/>
            <a:r>
              <a:rPr lang="en-US" altLang="zh-CN" sz="1600" u="sng" smtClean="0">
                <a:hlinkClick r:id="rId3"/>
              </a:rPr>
              <a:t>https://imat.ieee.org/attendance</a:t>
            </a:r>
            <a:r>
              <a:rPr lang="en-US" altLang="zh-CN" sz="1600" smtClean="0"/>
              <a:t> </a:t>
            </a:r>
            <a:endParaRPr lang="en-US" altLang="en-US" sz="1600" smtClean="0"/>
          </a:p>
          <a:p>
            <a:r>
              <a:rPr lang="en-US" altLang="en-US" sz="1800" smtClean="0"/>
              <a:t>Documentation</a:t>
            </a:r>
          </a:p>
          <a:p>
            <a:pPr lvl="1" algn="just"/>
            <a:r>
              <a:rPr lang="en-US" altLang="en-US" sz="1600" smtClean="0">
                <a:hlinkClick r:id="rId4"/>
              </a:rPr>
              <a:t>http://mentor.ieee.org</a:t>
            </a:r>
            <a:endParaRPr lang="en-US" altLang="en-US" sz="1600" smtClean="0"/>
          </a:p>
          <a:p>
            <a:pPr lvl="1" algn="just"/>
            <a:r>
              <a:rPr lang="en-US" altLang="en-US" sz="1600" smtClean="0"/>
              <a:t>Use “</a:t>
            </a:r>
            <a:r>
              <a:rPr lang="en-US" altLang="ja-JP" sz="1600" smtClean="0">
                <a:solidFill>
                  <a:srgbClr val="0000FF"/>
                </a:solidFill>
              </a:rPr>
              <a:t>TGbf</a:t>
            </a:r>
            <a:r>
              <a:rPr lang="en-US" altLang="en-US" sz="1600" smtClean="0"/>
              <a:t>”</a:t>
            </a:r>
            <a:r>
              <a:rPr lang="en-US" altLang="ja-JP" sz="1600" smtClean="0"/>
              <a:t> for submission</a:t>
            </a:r>
          </a:p>
          <a:p>
            <a:pPr lvl="1" algn="just"/>
            <a:r>
              <a:rPr lang="en-US" altLang="en-US" sz="1600" smtClean="0"/>
              <a:t>If you plan to make a submission, be sure it does not contain company logos or advertising</a:t>
            </a:r>
          </a:p>
          <a:p>
            <a:pPr lvl="1" algn="just"/>
            <a:r>
              <a:rPr lang="en-US" altLang="en-US" sz="1600" b="1" smtClean="0">
                <a:solidFill>
                  <a:srgbClr val="FF0000"/>
                </a:solidFill>
              </a:rPr>
              <a:t>Documents are prepared by individuals, not companies</a:t>
            </a:r>
          </a:p>
          <a:p>
            <a:r>
              <a:rPr lang="en-US" altLang="en-US" sz="1800" smtClean="0"/>
              <a:t>Questions on Voting status, Ballot pool, Access to Reflector, Documentation,  Member</a:t>
            </a:r>
            <a:r>
              <a:rPr lang="en-US" altLang="ja-JP" sz="1800" smtClean="0"/>
              <a:t>’s Area</a:t>
            </a:r>
          </a:p>
          <a:p>
            <a:pPr lvl="1"/>
            <a:r>
              <a:rPr lang="en-US" altLang="en-US" sz="1600" smtClean="0"/>
              <a:t>Contact Jon Rosdahl –  </a:t>
            </a:r>
            <a:r>
              <a:rPr lang="en-US" altLang="en-US" sz="1600" smtClean="0">
                <a:hlinkClick r:id="rId5"/>
              </a:rPr>
              <a:t>jrosdahl@ieee.org</a:t>
            </a:r>
            <a:endParaRPr lang="zh-CN" altLang="en-US" sz="180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102575</TotalTime>
  <Words>2389</Words>
  <Application>Microsoft Office PowerPoint</Application>
  <PresentationFormat>全屏显示(4:3)</PresentationFormat>
  <Paragraphs>494</Paragraphs>
  <Slides>32</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4517</cp:revision>
  <cp:lastPrinted>2014-11-04T15:04:57Z</cp:lastPrinted>
  <dcterms:created xsi:type="dcterms:W3CDTF">2007-04-17T18:10:23Z</dcterms:created>
  <dcterms:modified xsi:type="dcterms:W3CDTF">2020-11-06T08:22:53Z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(3)KBgoUK6yfTIl/e70RE57/q0+dwOPYcfqbFxemaZx7mc8QEtv/ILrszSm1EGVuHvzlOr/AKp5
Epv/Fz4Si5WZiP2uPNaF1jKIHBjX5aDsj+F7uwXqt9jwiyGX0wxfSOceTCHStdAM8A/iUIOq
USaF3FdNvZ+Lt6KiJ83gl7Jc7sp28v3PTnwUPLqZmIl5rHhW6REKHkznodZanS7kWjc2V3gN
Bqz3n011L+qFzlA3Is</vt:lpwstr>
  </property>
  <property fmtid="{D5CDD505-2E9C-101B-9397-08002B2CF9AE}" pid="27" name="_2015_ms_pID_7253431">
    <vt:lpwstr>uM7wXZMK1ggbRhowcexp+gU7FNlMb0sJk2jELOFsnO8ENoKKRMV5H2
ZV0aOb3/aUCLTC+pGQUvecX6A5TvPfKDf1evOhQ0/WMN0hNwOW9Wt9i7GI3fzGLfLWFVI96b
5v67h4WlcyVdLPLtZhHri3hPRYJ01I1Z4GbAe/OwS+ImF8eeCmCtnfDLbBj1cNjRjYNEx9Ff
oBtqAsNStdizTsvKEGp0qMlnf5iN4fYO12n1</vt:lpwstr>
  </property>
  <property fmtid="{D5CDD505-2E9C-101B-9397-08002B2CF9AE}" pid="28" name="_2015_ms_pID_7253432">
    <vt:lpwstr>uw==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1603804967</vt:lpwstr>
  </property>
</Properties>
</file>