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1" r:id="rId3"/>
    <p:sldId id="336" r:id="rId4"/>
    <p:sldId id="284" r:id="rId5"/>
    <p:sldId id="365" r:id="rId6"/>
    <p:sldId id="357" r:id="rId7"/>
    <p:sldId id="359" r:id="rId8"/>
    <p:sldId id="366" r:id="rId9"/>
    <p:sldId id="291" r:id="rId10"/>
    <p:sldId id="354" r:id="rId11"/>
    <p:sldId id="361" r:id="rId12"/>
    <p:sldId id="362" r:id="rId13"/>
    <p:sldId id="363" r:id="rId14"/>
    <p:sldId id="367" r:id="rId15"/>
    <p:sldId id="368" r:id="rId16"/>
    <p:sldId id="27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4810" autoAdjust="0"/>
  </p:normalViewPr>
  <p:slideViewPr>
    <p:cSldViewPr>
      <p:cViewPr varScale="1">
        <p:scale>
          <a:sx n="106" d="100"/>
          <a:sy n="106" d="100"/>
        </p:scale>
        <p:origin x="20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8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8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9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62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0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8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802.11-20/1623</a:t>
            </a:r>
            <a:r>
              <a:rPr lang="en-US" altLang="zh-CN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October</a:t>
            </a:r>
            <a:r>
              <a:rPr lang="en-US" sz="1800" b="1" dirty="0" smtClean="0"/>
              <a:t> </a:t>
            </a:r>
            <a:r>
              <a:rPr lang="en-US" sz="1800" b="1" dirty="0" smtClean="0"/>
              <a:t>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867401" y="6536002"/>
            <a:ext cx="2667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 Hu,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828816"/>
          </a:xfrm>
          <a:noFill/>
          <a:ln/>
        </p:spPr>
        <p:txBody>
          <a:bodyPr/>
          <a:lstStyle/>
          <a:p>
            <a:pPr eaLnBrk="1" hangingPunct="1"/>
            <a:r>
              <a:rPr lang="en-US" altLang="zh-CN" dirty="0" smtClean="0"/>
              <a:t>Multi-RU Indication in RU </a:t>
            </a:r>
            <a:r>
              <a:rPr lang="en-US" altLang="zh-CN" dirty="0"/>
              <a:t>Allocation Subfield Follow up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81408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2020-09-30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61094"/>
              </p:ext>
            </p:extLst>
          </p:nvPr>
        </p:nvGraphicFramePr>
        <p:xfrm>
          <a:off x="933450" y="2743200"/>
          <a:ext cx="7353300" cy="225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033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use an implicit MRU indication for </a:t>
            </a:r>
            <a:r>
              <a:rPr lang="en-US" altLang="zh-CN" sz="2000" dirty="0" smtClean="0"/>
              <a:t>the following MRU combinations </a:t>
            </a:r>
            <a:r>
              <a:rPr lang="en-US" altLang="zh-CN" sz="2000" dirty="0"/>
              <a:t>in the RU Allocation subfield in MU PPDU?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2*996+484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3*996+484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Y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N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8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Which option do you prefer for the implicit MRU indication?</a:t>
            </a:r>
            <a:endParaRPr lang="en-US" altLang="zh-CN" sz="2000" dirty="0"/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Opt. 1</a:t>
            </a:r>
          </a:p>
          <a:p>
            <a:pPr lvl="1"/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Opt. 2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Y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N</a:t>
            </a:r>
          </a:p>
          <a:p>
            <a:pPr lvl="1"/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275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add the following entries to the RU Allocation table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MU PPDU?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35302"/>
              </p:ext>
            </p:extLst>
          </p:nvPr>
        </p:nvGraphicFramePr>
        <p:xfrm>
          <a:off x="2540001" y="2580622"/>
          <a:ext cx="4063997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30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add the following entries to the RU Allocation table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MU PPDU?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00576"/>
              </p:ext>
            </p:extLst>
          </p:nvPr>
        </p:nvGraphicFramePr>
        <p:xfrm>
          <a:off x="2578101" y="2719341"/>
          <a:ext cx="4063997" cy="2050542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3*996+484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9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to add the following entries to the RU Allocation table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MU PPDU?</a:t>
            </a:r>
          </a:p>
          <a:p>
            <a:pPr lvl="1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endParaRPr lang="en-US" altLang="zh-CN" sz="20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pPr marL="0" indent="0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00576"/>
              </p:ext>
            </p:extLst>
          </p:nvPr>
        </p:nvGraphicFramePr>
        <p:xfrm>
          <a:off x="2578101" y="2719341"/>
          <a:ext cx="4063997" cy="2050542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57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3*996+484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0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76400"/>
            <a:ext cx="7696200" cy="4114800"/>
          </a:xfrm>
        </p:spPr>
        <p:txBody>
          <a:bodyPr/>
          <a:lstStyle/>
          <a:p>
            <a:pPr algn="just" latinLnBrk="1"/>
            <a:r>
              <a:rPr lang="en-US" altLang="zh-CN" sz="2000" dirty="0"/>
              <a:t>Do you agree to add the following text to the </a:t>
            </a:r>
            <a:r>
              <a:rPr lang="en-US" altLang="zh-CN" sz="2000" dirty="0" err="1"/>
              <a:t>TGbe</a:t>
            </a:r>
            <a:r>
              <a:rPr lang="en-US" altLang="zh-CN" sz="2000" dirty="0"/>
              <a:t> SFD?</a:t>
            </a:r>
            <a:endParaRPr lang="zh-CN" altLang="zh-CN" sz="2000" dirty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 smtClean="0"/>
              <a:t>The </a:t>
            </a:r>
            <a:r>
              <a:rPr lang="en-US" altLang="zh-CN" sz="1400" b="0" dirty="0"/>
              <a:t>RU Allocation subfield corresponding to 242-tone RU in the allowed combinations of 484+242 tone MRU is set to x (TBD) to indicate the 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x </a:t>
            </a:r>
            <a:r>
              <a:rPr lang="en-US" altLang="zh-CN" sz="1400" b="0" dirty="0"/>
              <a:t>is a value corresponding to the entry of ‘242-tone RU; contributes zero User fields to the User Specific field in the same EHT-SIG content channel as this RU Allocation subfield and is not unallocated’ in RU Allocation subfield </a:t>
            </a:r>
            <a:r>
              <a:rPr lang="en-US" altLang="zh-CN" sz="1400" b="0" dirty="0" smtClean="0"/>
              <a:t>table.</a:t>
            </a:r>
            <a:endParaRPr lang="zh-CN" altLang="zh-CN" sz="1400" b="0" dirty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/>
              <a:t>The RU Allocation subfield corresponding to 484-tone RU or 484-tone RU in the allowed combinations of 484+242 tone MRU and 996+484 tone MRU is set to y (TBD) to indicate the 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y </a:t>
            </a:r>
            <a:r>
              <a:rPr lang="en-US" altLang="zh-CN" sz="1400" b="0" dirty="0"/>
              <a:t>is a value corresponding to the entry of ‘484-tone RU; contributes zero User fields to the User Specific field in the same EHT-SIG content channel as this RU Allocation subfield and is not unallocated’ in RU Allocation subfield table.</a:t>
            </a:r>
            <a:endParaRPr lang="zh-CN" altLang="zh-CN" sz="1400" b="0" dirty="0"/>
          </a:p>
          <a:p>
            <a:pPr marL="625475" indent="-263525" algn="just">
              <a:buFont typeface="Times New Roman" panose="02020603050405020304" pitchFamily="18" charset="0"/>
              <a:buChar char="–"/>
            </a:pPr>
            <a:r>
              <a:rPr lang="en-US" altLang="zh-CN" sz="1400" b="0" dirty="0" smtClean="0"/>
              <a:t>The </a:t>
            </a:r>
            <a:r>
              <a:rPr lang="en-US" altLang="zh-CN" sz="1400" b="0" dirty="0"/>
              <a:t>RU Allocation subfield corresponding to 996-tone RU or 996-tone RU in the allowed combinations of 996+484 tone MRU, 3×996 tone MRU, and 2×996-tone RU is set to z to indicate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zero users. </a:t>
            </a:r>
            <a:endParaRPr lang="zh-CN" altLang="zh-CN" sz="1400" b="0" dirty="0"/>
          </a:p>
          <a:p>
            <a:pPr marL="896938" indent="-271463" algn="just">
              <a:buFont typeface="Arial" panose="020B0604020202020204" pitchFamily="34" charset="0"/>
              <a:buChar char="•"/>
            </a:pPr>
            <a:r>
              <a:rPr lang="en-US" altLang="zh-CN" sz="1400" b="0" dirty="0" smtClean="0"/>
              <a:t>z </a:t>
            </a:r>
            <a:r>
              <a:rPr lang="en-US" altLang="zh-CN" sz="1400" b="0" dirty="0"/>
              <a:t>is a value corresponding to the entry of ‘996-tone RU; contributes zero User fields to the User Specific field in the same EHT-SIG content channel as this RU Allocation subfield and is not unallocated’ in RU Allocation subfield table.</a:t>
            </a:r>
            <a:endParaRPr lang="zh-CN" altLang="zh-CN" sz="1400" b="0" dirty="0"/>
          </a:p>
          <a:p>
            <a:pPr lvl="1" algn="just"/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algn="just"/>
            <a:endParaRPr lang="en-US" altLang="zh-CN" sz="2000" dirty="0"/>
          </a:p>
          <a:p>
            <a:pPr algn="just"/>
            <a:endParaRPr lang="en-US" altLang="zh-CN" sz="1600" dirty="0"/>
          </a:p>
          <a:p>
            <a:pPr algn="just"/>
            <a:endParaRPr lang="en-US" altLang="zh-CN" sz="1600" dirty="0"/>
          </a:p>
          <a:p>
            <a:pPr marL="0" indent="0" algn="just">
              <a:buNone/>
            </a:pP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54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0" y="2286000"/>
            <a:ext cx="7848600" cy="2560638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IEEE 802.11-20/1138r4 </a:t>
            </a:r>
            <a:r>
              <a:rPr lang="en-GB" altLang="zh-CN" sz="1600" b="0" dirty="0"/>
              <a:t>Large M-RU Table and RU Table </a:t>
            </a:r>
            <a:r>
              <a:rPr lang="en-GB" altLang="zh-CN" sz="1600" b="0" dirty="0" smtClean="0"/>
              <a:t>Ordering, Broadcom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GB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IEEE 802.11-20/970r1 </a:t>
            </a:r>
            <a:r>
              <a:rPr lang="en-US" altLang="zh-CN" sz="1600" b="0" dirty="0"/>
              <a:t>Multi-RU indication in RU allocation </a:t>
            </a:r>
            <a:r>
              <a:rPr lang="en-US" altLang="zh-CN" sz="1600" b="0" dirty="0" smtClean="0"/>
              <a:t>subfield, Huawei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IEEE 802.11-20/985r5 </a:t>
            </a:r>
            <a:r>
              <a:rPr lang="en-US" altLang="zh-CN" sz="1600" b="0" dirty="0"/>
              <a:t>RU Allocation Subfield Design in EHT-SIG Follow </a:t>
            </a:r>
            <a:r>
              <a:rPr lang="en-US" altLang="zh-CN" sz="1600" b="0" dirty="0" smtClean="0"/>
              <a:t>up, Samsung </a:t>
            </a:r>
            <a:endParaRPr lang="en-US" altLang="zh-CN" sz="1600" b="0" dirty="0"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379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 noGrp="1"/>
          </p:cNvSpPr>
          <p:nvPr>
            <p:ph idx="1"/>
          </p:nvPr>
        </p:nvSpPr>
        <p:spPr>
          <a:xfrm>
            <a:off x="598791" y="1143000"/>
            <a:ext cx="7863285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 [1], the following large MRU entries are proposed for MU PPDU, requiring a 9-bit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Provide explicit indications for MRU position: receivers can identify the allocated MRU by just identifying one of the related RU Allocation subfields. 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However, more bits for indication are needed compared with the implicit methods (Opt B &amp; Opt C) proposed in [2]. 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344507"/>
              </p:ext>
            </p:extLst>
          </p:nvPr>
        </p:nvGraphicFramePr>
        <p:xfrm>
          <a:off x="598791" y="2819412"/>
          <a:ext cx="4063997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3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45691"/>
              </p:ext>
            </p:extLst>
          </p:nvPr>
        </p:nvGraphicFramePr>
        <p:xfrm>
          <a:off x="4745732" y="4247388"/>
          <a:ext cx="3864866" cy="206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981"/>
                <a:gridCol w="971885"/>
              </a:tblGrid>
              <a:tr h="17257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Entries used in explicit 9-bit MRU indication [1]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11ax small 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26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Punctured RU242 and empty RU242/484/996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11be small multi-RU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24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Large single 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Large multi-RUs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208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dirty="0" smtClean="0"/>
                        <a:t>Unassigned</a:t>
                      </a: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 RU242 (newly added)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1 entry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dirty="0" smtClean="0">
                          <a:solidFill>
                            <a:schemeClr val="tx1"/>
                          </a:solidFill>
                          <a:cs typeface="Times New Roman"/>
                          <a:sym typeface="Times New Roman"/>
                        </a:rPr>
                        <a:t>9-bit table: Total 512 entries, </a:t>
                      </a:r>
                      <a:r>
                        <a:rPr lang="en-US" altLang="zh-CN" sz="1050" b="1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entries used: 295, reserved: 217 </a:t>
                      </a:r>
                      <a:endParaRPr lang="zh-CN" altLang="en-US" sz="105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8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Implicit MRU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hape 94"/>
          <p:cNvSpPr txBox="1">
            <a:spLocks noGrp="1"/>
          </p:cNvSpPr>
          <p:nvPr>
            <p:ph idx="1"/>
          </p:nvPr>
        </p:nvSpPr>
        <p:spPr>
          <a:xfrm>
            <a:off x="762000" y="1371600"/>
            <a:ext cx="7471273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Here we summarize the implicit methods for MRU indication proposed in [2]. 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Meaning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word implicit indicates that receivers need to identify all the RU Allocation subfields related to the MRU allocated to them.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Benefits</a:t>
            </a:r>
            <a:endParaRPr lang="en-US" altLang="zh-CN" sz="1600" b="1" dirty="0">
              <a:ea typeface="Times New Roman"/>
              <a:cs typeface="Times New Roman"/>
              <a:sym typeface="Times New Roman"/>
            </a:endParaRP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explicit indication doesn’t need to check all the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related subfields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implicit indication needs smaller entries for indication.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Performance 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A receiver allocated a large MRU always needs to read the two content channels correctly to obtain the number of MU-MIMO users and the allocated MRU. Therefore, implicit indication doesn’t mean a higher error ratio compared with the explicit indication. </a:t>
            </a:r>
          </a:p>
          <a:p>
            <a:pPr marL="714375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this contribution we focus on reducing the RU Allocation subfield size from 9 bits to 8 bits by utilizing implicit indication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some high-overhead MRU combinations. 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33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01365" y="1518794"/>
            <a:ext cx="8209233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To reduce the entries in RU Allocation table,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we suggest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a mixed indication for large MRU by using implicit indication for 2*996+484 and 3*996+484. Then the large MRU table can be further simplified as the following two options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RU Allocation Utilizing Implicit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62737"/>
              </p:ext>
            </p:extLst>
          </p:nvPr>
        </p:nvGraphicFramePr>
        <p:xfrm>
          <a:off x="2643754" y="1219200"/>
          <a:ext cx="3875535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936"/>
                <a:gridCol w="990599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a typeface="Times New Roman"/>
                          <a:cs typeface="Times New Roman"/>
                          <a:sym typeface="Times New Roman"/>
                        </a:rPr>
                        <a:t>Large MRU entries needed in explicit indication 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484+242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996+484</a:t>
                      </a:r>
                      <a:endParaRPr lang="en-US" altLang="zh-CN" sz="1050" dirty="0" smtClean="0"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2*996+484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i="0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48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67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ea typeface="Times New Roman"/>
                          <a:cs typeface="Times New Roman"/>
                          <a:sym typeface="Times New Roman"/>
                        </a:rPr>
                        <a:t>3*996</a:t>
                      </a:r>
                      <a:endParaRPr lang="en-US" altLang="zh-CN" sz="1050" dirty="0" smtClean="0">
                        <a:cs typeface="Times New Roman"/>
                        <a:sym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cs typeface="Times New Roman"/>
                          <a:sym typeface="Times New Roman"/>
                        </a:rPr>
                        <a:t>32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819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3*996+484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FF0000"/>
                          </a:solidFill>
                          <a:cs typeface="Times New Roman"/>
                          <a:sym typeface="Times New Roman"/>
                        </a:rPr>
                        <a:t>64 entries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292099"/>
              </p:ext>
            </p:extLst>
          </p:nvPr>
        </p:nvGraphicFramePr>
        <p:xfrm>
          <a:off x="567532" y="4125498"/>
          <a:ext cx="3809992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649697"/>
              </p:ext>
            </p:extLst>
          </p:nvPr>
        </p:nvGraphicFramePr>
        <p:xfrm>
          <a:off x="4814092" y="4125498"/>
          <a:ext cx="3809992" cy="1822704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</a:t>
                      </a:r>
                      <a:r>
                        <a:rPr lang="en-US" altLang="zh-CN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694110" y="3781368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6019800" y="3781368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4791262" y="6196705"/>
            <a:ext cx="38042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+mn-lt"/>
                <a:ea typeface="Times New Roman"/>
                <a:cs typeface="Times New Roman"/>
              </a:rPr>
              <a:t>Note: Implicit M-RU signaling is limited to one per PPDU</a:t>
            </a:r>
            <a:endParaRPr lang="zh-CN" altLang="en-US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198" y="1371600"/>
            <a:ext cx="7543800" cy="2971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Motivation of mixed indication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needed numbers of entries 484+2*996 and 484+3*996 are large, leading to a 9-bit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entries 484+2*996 and 484+3*996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only occur in 320MHz. Lots of STAs operating in smaller bandwidth do not need to use these entries.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Benefit of mixed indication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mixed indication reduces the 295 used entries to 201 and 192 respectively, enabling an 8-bit RU Allocation subfield.</a:t>
            </a:r>
            <a:endParaRPr lang="zh-CN" altLang="en-US" sz="1600" dirty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the following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we show the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detailed designs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of implicit methods. </a:t>
            </a: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Opt. 1: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18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entries are needed.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Opt. 2: 9 entries are needed.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Motivation and Benefit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8858" y="1447800"/>
            <a:ext cx="8004772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1 represents the Opt. B proposed in [2].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Since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all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Allocation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subfields exist for non-compression mode for the baseline mode, the Rx can check which RU allocation subfields are indicated as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entry. The MRU combination is indicated in each related RU Allocation subfield.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Example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indicate the MRU 3</a:t>
            </a:r>
            <a:r>
              <a:rPr lang="zh-CN" altLang="en-US" sz="1600" dirty="0">
                <a:ea typeface="Times New Roman"/>
                <a:cs typeface="Times New Roman"/>
                <a:sym typeface="Times New Roman"/>
              </a:rPr>
              <a:t>*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996+484, we can just use 9 entries to indicate the MRU with different number of user fields. The Rx can check all the RU Allocation subfields containing 3*996+484 to get its allocated MRU.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entries for 2*996+484 and 3*996+484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(Opt. 1)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17111"/>
              </p:ext>
            </p:extLst>
          </p:nvPr>
        </p:nvGraphicFramePr>
        <p:xfrm>
          <a:off x="1431767" y="5438108"/>
          <a:ext cx="6278953" cy="312386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梯形 7"/>
          <p:cNvSpPr/>
          <p:nvPr/>
        </p:nvSpPr>
        <p:spPr bwMode="auto">
          <a:xfrm>
            <a:off x="17912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20960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2400830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271619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31337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34385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3743305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4058667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470977" y="39601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775777" y="39601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5080577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395939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8134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1182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423052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6738414" y="39601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右大括号 3"/>
          <p:cNvSpPr/>
          <p:nvPr/>
        </p:nvSpPr>
        <p:spPr bwMode="auto">
          <a:xfrm rot="5400000">
            <a:off x="4304109" y="1754430"/>
            <a:ext cx="226227" cy="5251986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044487" y="4504852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  <a:sym typeface="Times New Roman"/>
              </a:rPr>
              <a:t>320MHz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5094828" y="4523601"/>
            <a:ext cx="3896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996+996+996+484 for each related RU Allocation subfield</a:t>
            </a:r>
            <a:endParaRPr lang="en-US" altLang="ko-KR" dirty="0">
              <a:solidFill>
                <a:srgbClr val="000000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cxnSp>
        <p:nvCxnSpPr>
          <p:cNvPr id="41" name="直接箭头连接符 40"/>
          <p:cNvCxnSpPr>
            <a:endCxn id="33" idx="2"/>
          </p:cNvCxnSpPr>
          <p:nvPr/>
        </p:nvCxnSpPr>
        <p:spPr bwMode="auto">
          <a:xfrm flipH="1" flipV="1">
            <a:off x="5548339" y="4188735"/>
            <a:ext cx="152400" cy="383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55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8857" y="1300132"/>
            <a:ext cx="8004772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2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represents the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Opt. C proposed in [2].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Rx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can check which RU allocation subfields are indicated as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an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MRU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entry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. The MRU types can be distinguished by the number of the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implicit indication entries. In addition, </a:t>
            </a:r>
            <a:r>
              <a:rPr lang="en-US" altLang="zh-CN" sz="1600" dirty="0"/>
              <a:t>2*996+484 </a:t>
            </a:r>
            <a:r>
              <a:rPr lang="en-US" altLang="zh-CN" sz="1600" dirty="0" smtClean="0"/>
              <a:t>always </a:t>
            </a:r>
            <a:r>
              <a:rPr lang="en-US" altLang="zh-CN" sz="1600" dirty="0"/>
              <a:t>comes with one </a:t>
            </a:r>
            <a:r>
              <a:rPr lang="en-US" altLang="zh-CN" sz="1600" dirty="0" smtClean="0"/>
              <a:t>punctured RU996, </a:t>
            </a:r>
            <a:r>
              <a:rPr lang="en-US" altLang="zh-CN" sz="1600" dirty="0"/>
              <a:t>that also helps the differentiation</a:t>
            </a:r>
            <a:r>
              <a:rPr lang="en-US" altLang="zh-CN" sz="1600" dirty="0" smtClean="0"/>
              <a:t>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b="1" dirty="0" smtClean="0">
                <a:ea typeface="Times New Roman"/>
                <a:cs typeface="Times New Roman"/>
                <a:sym typeface="Times New Roman"/>
              </a:rPr>
              <a:t>Example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</a:t>
            </a:r>
          </a:p>
          <a:p>
            <a:pPr marL="1076325" lvl="1" indent="-361950" algn="just"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indicate the MRU 3</a:t>
            </a:r>
            <a:r>
              <a:rPr lang="zh-CN" altLang="en-US" sz="1600" dirty="0">
                <a:ea typeface="Times New Roman"/>
                <a:cs typeface="Times New Roman"/>
                <a:sym typeface="Times New Roman"/>
              </a:rPr>
              <a:t>*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996+484, we can just use 9 entries to indicate the MRU with different user fields. The Rx can check all the RU Allocation subfields containing </a:t>
            </a:r>
            <a:r>
              <a:rPr lang="en-US" altLang="ko-KR" sz="1600" dirty="0">
                <a:ea typeface="Times New Roman"/>
                <a:cs typeface="Times New Roman"/>
              </a:rPr>
              <a:t>2*996+484 / 3*996+484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 to get its allocated MRU.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entries for 2*996+484 and 3*996+484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3*996+484 and 2*996+484 will not occur at the same time. The MRU types can be distinguished by the number of related RU Allocation subfield.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(Opt. 2)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347063"/>
              </p:ext>
            </p:extLst>
          </p:nvPr>
        </p:nvGraphicFramePr>
        <p:xfrm>
          <a:off x="1470621" y="5785370"/>
          <a:ext cx="6278953" cy="162962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629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2*996+484 / 3*996+484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梯形 7"/>
          <p:cNvSpPr/>
          <p:nvPr/>
        </p:nvSpPr>
        <p:spPr bwMode="auto">
          <a:xfrm>
            <a:off x="16099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19147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2219513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253487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29523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32571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3561988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3877350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289660" y="38077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594460" y="3807735"/>
            <a:ext cx="3048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899260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214622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6321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59369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241735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6557097" y="3807735"/>
            <a:ext cx="304800" cy="228600"/>
          </a:xfrm>
          <a:prstGeom prst="trapezoid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右大括号 3"/>
          <p:cNvSpPr/>
          <p:nvPr/>
        </p:nvSpPr>
        <p:spPr bwMode="auto">
          <a:xfrm rot="5400000">
            <a:off x="4122792" y="1602030"/>
            <a:ext cx="226227" cy="5251986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863170" y="4352452"/>
            <a:ext cx="7312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ea typeface="Times New Roman"/>
                <a:cs typeface="Times New Roman"/>
                <a:sym typeface="Times New Roman"/>
              </a:rPr>
              <a:t>320MHz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4960804" y="4371201"/>
            <a:ext cx="38021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ko-KR" dirty="0" smtClean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</a:rPr>
              <a:t>Implicit indication for each related RU Allocation subfield</a:t>
            </a:r>
            <a:endParaRPr lang="en-US" altLang="ko-KR" dirty="0">
              <a:solidFill>
                <a:srgbClr val="000000"/>
              </a:solidFill>
              <a:latin typeface="Times New Roman" panose="02020603050405020304" pitchFamily="18" charset="0"/>
              <a:ea typeface="맑은 고딕" panose="020B0503020000020004" pitchFamily="50" charset="-127"/>
            </a:endParaRPr>
          </a:p>
        </p:txBody>
      </p:sp>
      <p:cxnSp>
        <p:nvCxnSpPr>
          <p:cNvPr id="41" name="直接箭头连接符 40"/>
          <p:cNvCxnSpPr>
            <a:endCxn id="33" idx="2"/>
          </p:cNvCxnSpPr>
          <p:nvPr/>
        </p:nvCxnSpPr>
        <p:spPr bwMode="auto">
          <a:xfrm flipH="1" flipV="1">
            <a:off x="5367022" y="4036335"/>
            <a:ext cx="152400" cy="383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303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77772" y="1293135"/>
            <a:ext cx="8132825" cy="44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</a:rPr>
              <a:t>Common points</a:t>
            </a:r>
            <a:endParaRPr lang="en-US" altLang="zh-CN" sz="1800" dirty="0">
              <a:ea typeface="Times New Roman"/>
              <a:cs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Both options indicates two MRU combinations.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Both options </a:t>
            </a:r>
            <a:r>
              <a:rPr lang="en-US" altLang="zh-CN" sz="1600" dirty="0" smtClean="0">
                <a:cs typeface="Times New Roman"/>
                <a:sym typeface="Times New Roman"/>
              </a:rPr>
              <a:t>k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now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MRU position by checking all of the related RU Allocation subfields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.</a:t>
            </a:r>
            <a:endParaRPr lang="en-US" altLang="zh-CN" sz="1600" dirty="0"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/>
              <a:t>2*996+484 </a:t>
            </a:r>
            <a:r>
              <a:rPr lang="en-US" altLang="zh-CN" sz="1600" dirty="0"/>
              <a:t>always comes with one punctured RU996, </a:t>
            </a:r>
            <a:r>
              <a:rPr lang="en-US" altLang="zh-CN" sz="1600" dirty="0" smtClean="0"/>
              <a:t>helping the MRU </a:t>
            </a:r>
            <a:r>
              <a:rPr lang="en-US" altLang="zh-CN" sz="1600" dirty="0"/>
              <a:t>differentiation </a:t>
            </a:r>
            <a:r>
              <a:rPr lang="en-US" altLang="zh-CN" sz="1600" dirty="0" smtClean="0"/>
              <a:t>for both options.</a:t>
            </a:r>
            <a:endParaRPr lang="en-US" altLang="zh-CN" sz="1600" dirty="0"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Different points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Opt. 1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uses additional 9 entries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to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know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MRU combination (not MRU position) by the indication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carried in the entries.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marL="457200" lvl="1" indent="0" algn="just">
              <a:spcBef>
                <a:spcPts val="0"/>
              </a:spcBef>
              <a:buSzPct val="100000"/>
              <a:buNone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0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Since both options need to check all of the related RU Allocation subfields, Opt. 2 is preferred because of further reducing the entries. The MRU combination can also be easily distinguished by: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Calculating </a:t>
            </a:r>
            <a:r>
              <a:rPr lang="en-US" altLang="zh-CN" sz="1600" dirty="0">
                <a:sym typeface="Times New Roman"/>
              </a:rPr>
              <a:t>the number of related RU Allocation </a:t>
            </a:r>
            <a:r>
              <a:rPr lang="en-US" altLang="zh-CN" sz="1600" dirty="0" smtClean="0">
                <a:sym typeface="Times New Roman"/>
              </a:rPr>
              <a:t>subfields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sym typeface="Times New Roman"/>
              </a:rPr>
              <a:t>Identifying the punctured RU996</a:t>
            </a:r>
            <a:endParaRPr lang="en-US" altLang="zh-CN" sz="1600" dirty="0"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8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Summary of Opt. 2 and Opt. 1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1" name="表格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73020"/>
              </p:ext>
            </p:extLst>
          </p:nvPr>
        </p:nvGraphicFramePr>
        <p:xfrm>
          <a:off x="1378782" y="3884437"/>
          <a:ext cx="6278953" cy="312386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格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68300"/>
              </p:ext>
            </p:extLst>
          </p:nvPr>
        </p:nvGraphicFramePr>
        <p:xfrm>
          <a:off x="1378782" y="4656640"/>
          <a:ext cx="6278953" cy="162962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629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2*996+484 / 3*996+484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3" name="矩形 82"/>
          <p:cNvSpPr/>
          <p:nvPr/>
        </p:nvSpPr>
        <p:spPr>
          <a:xfrm>
            <a:off x="3735832" y="3581400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84" name="矩形 83"/>
          <p:cNvSpPr/>
          <p:nvPr/>
        </p:nvSpPr>
        <p:spPr>
          <a:xfrm>
            <a:off x="3735832" y="4375533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0144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74617" y="1600200"/>
            <a:ext cx="8270966" cy="472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Discussed the explicit and implicit indications for large MRU.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Proposed to have a mixed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indication for large MRU by using implicit indication for 2*996+484 and 3*996+484. </a:t>
            </a: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ea typeface="Times New Roman"/>
                <a:cs typeface="Times New Roman"/>
                <a:sym typeface="Times New Roman"/>
              </a:rPr>
              <a:t>The mixed indication </a:t>
            </a:r>
            <a:r>
              <a:rPr lang="en-US" altLang="zh-CN" sz="1800" b="1" dirty="0" smtClean="0">
                <a:ea typeface="Times New Roman"/>
                <a:cs typeface="Times New Roman"/>
                <a:sym typeface="Times New Roman"/>
              </a:rPr>
              <a:t>reduces </a:t>
            </a:r>
            <a:r>
              <a:rPr lang="en-US" altLang="zh-CN" sz="1800" b="1" dirty="0">
                <a:ea typeface="Times New Roman"/>
                <a:cs typeface="Times New Roman"/>
                <a:sym typeface="Times New Roman"/>
              </a:rPr>
              <a:t>the 295 used entries to 201 and 192 respectively, enabling an 8-bit RU Allocation subfield.</a:t>
            </a:r>
            <a:endParaRPr lang="zh-CN" altLang="en-US" sz="1800" b="1" dirty="0">
              <a:ea typeface="Times New Roman"/>
              <a:cs typeface="Times New Roman"/>
            </a:endParaRPr>
          </a:p>
          <a:p>
            <a:pPr lvl="1" algn="just"/>
            <a:endParaRPr lang="en-US" altLang="zh-CN" sz="1400" dirty="0" smtClean="0"/>
          </a:p>
          <a:p>
            <a:pPr lvl="2" algn="just"/>
            <a:endParaRPr lang="en-US" altLang="zh-CN" sz="1400" dirty="0"/>
          </a:p>
          <a:p>
            <a:pPr lvl="2" algn="just"/>
            <a:endParaRPr lang="en-US" altLang="zh-CN" sz="1400" dirty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 smtClean="0"/>
          </a:p>
          <a:p>
            <a:pPr algn="just"/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020111"/>
              </p:ext>
            </p:extLst>
          </p:nvPr>
        </p:nvGraphicFramePr>
        <p:xfrm>
          <a:off x="590550" y="2895600"/>
          <a:ext cx="3809992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76503"/>
              </p:ext>
            </p:extLst>
          </p:nvPr>
        </p:nvGraphicFramePr>
        <p:xfrm>
          <a:off x="4837110" y="2895600"/>
          <a:ext cx="3809992" cy="1822704"/>
        </p:xfrm>
        <a:graphic>
          <a:graphicData uri="http://schemas.openxmlformats.org/drawingml/2006/table">
            <a:tbl>
              <a:tblPr firstRow="1" firstCol="1" bandRow="1"/>
              <a:tblGrid>
                <a:gridCol w="262597"/>
                <a:gridCol w="262597"/>
                <a:gridCol w="262597"/>
                <a:gridCol w="262597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4594"/>
                <a:gridCol w="209888"/>
                <a:gridCol w="212712"/>
              </a:tblGrid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300">
                <a:tc gridSpan="1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2*996+484 / </a:t>
                      </a:r>
                      <a:r>
                        <a:rPr lang="en-US" altLang="zh-CN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3*996+484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676400" y="2580501"/>
            <a:ext cx="1556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Opt. 1 (Opt. B in [2])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6002090" y="2580501"/>
            <a:ext cx="15648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Opt. 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2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(Opt. C</a:t>
            </a:r>
            <a:r>
              <a:rPr lang="en-US" altLang="zh-CN" b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ea typeface="Times New Roman"/>
                <a:cs typeface="Times New Roman"/>
                <a:sym typeface="Times New Roman"/>
              </a:rPr>
              <a:t>in [2])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63869</TotalTime>
  <Words>1966</Words>
  <Application>Microsoft Office PowerPoint</Application>
  <PresentationFormat>全屏显示(4:3)</PresentationFormat>
  <Paragraphs>1588</Paragraphs>
  <Slides>16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맑은 고딕</vt:lpstr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Multi-RU Indication in RU Allocation Subfield Follow up </vt:lpstr>
      <vt:lpstr>Introduction and Recap</vt:lpstr>
      <vt:lpstr>Implicit MRU Indication</vt:lpstr>
      <vt:lpstr>RU Allocation Utilizing Implicit Indication</vt:lpstr>
      <vt:lpstr>Motivation and Benefit</vt:lpstr>
      <vt:lpstr>Multi-RU indication (Opt. 1) </vt:lpstr>
      <vt:lpstr>Multi-RU indication (Opt. 2) </vt:lpstr>
      <vt:lpstr>Summary of Opt. 2 and Opt. 1</vt:lpstr>
      <vt:lpstr>PowerPoint 演示文稿</vt:lpstr>
      <vt:lpstr>Straw Poll #1</vt:lpstr>
      <vt:lpstr>Straw Poll #2</vt:lpstr>
      <vt:lpstr>Straw Poll #3</vt:lpstr>
      <vt:lpstr>Straw Poll #4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1503</cp:revision>
  <cp:lastPrinted>1998-02-10T13:28:06Z</cp:lastPrinted>
  <dcterms:created xsi:type="dcterms:W3CDTF">2013-11-12T18:41:50Z</dcterms:created>
  <dcterms:modified xsi:type="dcterms:W3CDTF">2020-10-14T06:15:32Z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(3)ldYn1/H2zMmTJBmVZqC/IhQAXpNd1qsk4OsMCMvtZYrvMlNhSPOrSBomxPsYJVFvPE1uOPai
z/FImOoIHD4j49mrH8YV2giVv2ShS6X5tDDhJZxxyAVhO3uegDar0l9PD7g1HhlOnoR2sBry
azE7Zly/GEtFfsM+lI+p+I9ihSYNG4bn57Br8tQ3r46gAmQTRAG5WVyanvUF2fPJ7A+L6yQ2
j9E8X5uxD+Q4Xi15RI</vt:lpwstr>
  </property>
  <property fmtid="{D5CDD505-2E9C-101B-9397-08002B2CF9AE}" pid="4" name="_2015_ms_pID_7253431">
    <vt:lpwstr>4T4M8KIGbA1HMwrUIEjYPyPd5oLdtOQr1792Yp2FnJ81ynOo9Lyl7S
2llWIqgw9qtilDq+4FbEBBGmn4wMDqkyrDhAktwOuYdC0kJzJ5u2x/yJGt+j15SvEq4HTqAR
N3tGTOGKtB4d8tsJTNHgbDVSr2mGtPE3WYC5kUEYt8nxO+LjHGhgJMjs4PnB39vlsvRdYd5z
oDEM1UbKCMtUrWeQvqfm/It8vv8RukMs3uPu</vt:lpwstr>
  </property>
  <property fmtid="{D5CDD505-2E9C-101B-9397-08002B2CF9AE}" pid="5" name="_2015_ms_pID_7253432">
    <vt:lpwstr>6A==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1602493770</vt:lpwstr>
  </property>
</Properties>
</file>