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61"/>
  </p:notesMasterIdLst>
  <p:handoutMasterIdLst>
    <p:handoutMasterId r:id="rId62"/>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1095" r:id="rId18"/>
    <p:sldId id="1096" r:id="rId19"/>
    <p:sldId id="1991" r:id="rId20"/>
    <p:sldId id="1992" r:id="rId21"/>
    <p:sldId id="1561" r:id="rId22"/>
    <p:sldId id="1562" r:id="rId23"/>
    <p:sldId id="1596" r:id="rId24"/>
    <p:sldId id="1896" r:id="rId25"/>
    <p:sldId id="1898" r:id="rId26"/>
    <p:sldId id="1965" r:id="rId27"/>
    <p:sldId id="1966" r:id="rId28"/>
    <p:sldId id="1967" r:id="rId29"/>
    <p:sldId id="1993" r:id="rId30"/>
    <p:sldId id="1968" r:id="rId31"/>
    <p:sldId id="1976" r:id="rId32"/>
    <p:sldId id="1969" r:id="rId33"/>
    <p:sldId id="1946" r:id="rId34"/>
    <p:sldId id="1899" r:id="rId35"/>
    <p:sldId id="1964" r:id="rId36"/>
    <p:sldId id="1979" r:id="rId37"/>
    <p:sldId id="1994" r:id="rId38"/>
    <p:sldId id="1977" r:id="rId39"/>
    <p:sldId id="1970" r:id="rId40"/>
    <p:sldId id="1971" r:id="rId41"/>
    <p:sldId id="1989" r:id="rId42"/>
    <p:sldId id="1936" r:id="rId43"/>
    <p:sldId id="1963" r:id="rId44"/>
    <p:sldId id="1984" r:id="rId45"/>
    <p:sldId id="1985" r:id="rId46"/>
    <p:sldId id="1988" r:id="rId47"/>
    <p:sldId id="1987" r:id="rId48"/>
    <p:sldId id="1986" r:id="rId49"/>
    <p:sldId id="1975" r:id="rId50"/>
    <p:sldId id="1972" r:id="rId51"/>
    <p:sldId id="1974" r:id="rId52"/>
    <p:sldId id="268" r:id="rId53"/>
    <p:sldId id="1990" r:id="rId54"/>
    <p:sldId id="1973" r:id="rId55"/>
    <p:sldId id="1730" r:id="rId56"/>
    <p:sldId id="1541" r:id="rId57"/>
    <p:sldId id="1932" r:id="rId58"/>
    <p:sldId id="874" r:id="rId59"/>
    <p:sldId id="305" r:id="rId6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D2DB9"/>
    <a:srgbClr val="FF0000"/>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31" autoAdjust="0"/>
    <p:restoredTop sz="93792" autoAdjust="0"/>
  </p:normalViewPr>
  <p:slideViewPr>
    <p:cSldViewPr>
      <p:cViewPr varScale="1">
        <p:scale>
          <a:sx n="59" d="100"/>
          <a:sy n="59" d="100"/>
        </p:scale>
        <p:origin x="916" y="60"/>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Sheet1!$A$2:$A$10</c:f>
              <c:numCache>
                <c:formatCode>mmm\-yy</c:formatCode>
                <c:ptCount val="9"/>
                <c:pt idx="0">
                  <c:v>43282</c:v>
                </c:pt>
                <c:pt idx="1">
                  <c:v>43374</c:v>
                </c:pt>
                <c:pt idx="2">
                  <c:v>43466</c:v>
                </c:pt>
                <c:pt idx="3">
                  <c:v>43647</c:v>
                </c:pt>
                <c:pt idx="4">
                  <c:v>43770</c:v>
                </c:pt>
                <c:pt idx="5">
                  <c:v>43800</c:v>
                </c:pt>
                <c:pt idx="6">
                  <c:v>43891</c:v>
                </c:pt>
                <c:pt idx="7">
                  <c:v>44044</c:v>
                </c:pt>
                <c:pt idx="8">
                  <c:v>44105</c:v>
                </c:pt>
              </c:numCache>
            </c:numRef>
          </c:cat>
          <c:val>
            <c:numRef>
              <c:f>Sheet1!$B$2:$B$10</c:f>
              <c:numCache>
                <c:formatCode>General</c:formatCode>
                <c:ptCount val="9"/>
                <c:pt idx="0">
                  <c:v>4</c:v>
                </c:pt>
                <c:pt idx="1">
                  <c:v>6</c:v>
                </c:pt>
                <c:pt idx="2">
                  <c:v>6</c:v>
                </c:pt>
                <c:pt idx="3">
                  <c:v>8</c:v>
                </c:pt>
                <c:pt idx="4">
                  <c:v>8</c:v>
                </c:pt>
                <c:pt idx="5">
                  <c:v>8</c:v>
                </c:pt>
                <c:pt idx="6">
                  <c:v>9</c:v>
                </c:pt>
                <c:pt idx="7">
                  <c:v>9</c:v>
                </c:pt>
                <c:pt idx="8">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Sheet1!$A$2:$A$10</c:f>
              <c:numCache>
                <c:formatCode>mmm\-yy</c:formatCode>
                <c:ptCount val="9"/>
                <c:pt idx="0">
                  <c:v>43282</c:v>
                </c:pt>
                <c:pt idx="1">
                  <c:v>43374</c:v>
                </c:pt>
                <c:pt idx="2">
                  <c:v>43466</c:v>
                </c:pt>
                <c:pt idx="3">
                  <c:v>43647</c:v>
                </c:pt>
                <c:pt idx="4">
                  <c:v>43770</c:v>
                </c:pt>
                <c:pt idx="5">
                  <c:v>43800</c:v>
                </c:pt>
                <c:pt idx="6">
                  <c:v>43891</c:v>
                </c:pt>
                <c:pt idx="7">
                  <c:v>44044</c:v>
                </c:pt>
                <c:pt idx="8">
                  <c:v>44105</c:v>
                </c:pt>
              </c:numCache>
            </c:numRef>
          </c:cat>
          <c:val>
            <c:numRef>
              <c:f>Sheet1!$C$2:$C$10</c:f>
              <c:numCache>
                <c:formatCode>General</c:formatCode>
                <c:ptCount val="9"/>
                <c:pt idx="0">
                  <c:v>23</c:v>
                </c:pt>
                <c:pt idx="1">
                  <c:v>22</c:v>
                </c:pt>
                <c:pt idx="2">
                  <c:v>26</c:v>
                </c:pt>
                <c:pt idx="3">
                  <c:v>29</c:v>
                </c:pt>
                <c:pt idx="4">
                  <c:v>30</c:v>
                </c:pt>
                <c:pt idx="5">
                  <c:v>29</c:v>
                </c:pt>
                <c:pt idx="6">
                  <c:v>29</c:v>
                </c:pt>
                <c:pt idx="7">
                  <c:v>28</c:v>
                </c:pt>
                <c:pt idx="8">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197"/>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49</a:t>
            </a:fld>
            <a:endParaRPr lang="en-AU"/>
          </a:p>
        </p:txBody>
      </p:sp>
    </p:spTree>
    <p:extLst>
      <p:ext uri="{BB962C8B-B14F-4D97-AF65-F5344CB8AC3E}">
        <p14:creationId xmlns:p14="http://schemas.microsoft.com/office/powerpoint/2010/main" val="185036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802.11-20/1620r2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tel:+1-408-418-9388,,1739230615##" TargetMode="External"/><Relationship Id="rId2" Type="http://schemas.openxmlformats.org/officeDocument/2006/relationships/hyperlink" Target="https://ieeesa.webex.com/ieeesa/j.php?MTID=m4ed977353fd0b508fea9b29a9380626b" TargetMode="External"/><Relationship Id="rId1" Type="http://schemas.openxmlformats.org/officeDocument/2006/relationships/slideLayout" Target="../slideLayouts/slideLayout2.xml"/><Relationship Id="rId4" Type="http://schemas.openxmlformats.org/officeDocument/2006/relationships/hyperlink" Target="https://ieeesa.webex.com/ieeesa/globalcallin.php?MTID=m4ed977353fd0b508fea9b29a9380626b"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0/11-20-1507-00-coex-minutes-of-virtual-meeting-in-sep-2020.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0/11-20-1755-00-coex-6ghz-update-cept.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November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4 November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Nov 2020</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4 Nov 2020 @ 4-6pm ET</a:t>
            </a:r>
          </a:p>
          <a:p>
            <a:pPr lvl="1"/>
            <a:r>
              <a:rPr lang="en-AU" dirty="0" err="1">
                <a:latin typeface="+mj-lt"/>
              </a:rPr>
              <a:t>Webex</a:t>
            </a:r>
            <a:r>
              <a:rPr lang="en-AU" dirty="0">
                <a:latin typeface="+mj-lt"/>
              </a:rPr>
              <a:t> details:</a:t>
            </a:r>
          </a:p>
          <a:p>
            <a:pPr lvl="2"/>
            <a:r>
              <a:rPr lang="en-AU" dirty="0">
                <a:effectLst/>
                <a:latin typeface="+mj-lt"/>
                <a:ea typeface="Calibri" panose="020F0502020204030204" pitchFamily="34" charset="0"/>
              </a:rPr>
              <a:t>Join the </a:t>
            </a:r>
            <a:r>
              <a:rPr lang="en-AU" dirty="0" err="1">
                <a:effectLst/>
                <a:latin typeface="+mj-lt"/>
                <a:ea typeface="Calibri" panose="020F0502020204030204" pitchFamily="34" charset="0"/>
              </a:rPr>
              <a:t>Webex</a:t>
            </a:r>
            <a:r>
              <a:rPr lang="en-AU" dirty="0">
                <a:effectLst/>
                <a:latin typeface="+mj-lt"/>
                <a:ea typeface="Calibri" panose="020F0502020204030204" pitchFamily="34" charset="0"/>
              </a:rPr>
              <a:t> meeting here:</a:t>
            </a:r>
          </a:p>
          <a:p>
            <a:pPr lvl="3"/>
            <a:r>
              <a:rPr lang="en-AU" u="none" strike="noStrike" dirty="0">
                <a:solidFill>
                  <a:srgbClr val="049FD9"/>
                </a:solidFill>
                <a:effectLst/>
                <a:latin typeface="+mj-lt"/>
                <a:ea typeface="Calibri" panose="020F0502020204030204" pitchFamily="34" charset="0"/>
                <a:hlinkClick r:id="rId2"/>
              </a:rPr>
              <a:t>https://ieeesa.webex.com/ieeesa/j.php?MTID=m4ed977353fd0b508fea9b29a9380626b</a:t>
            </a:r>
            <a:endParaRPr lang="en-AU" u="none" strike="noStrike" dirty="0">
              <a:solidFill>
                <a:srgbClr val="049FD9"/>
              </a:solidFill>
              <a:latin typeface="+mj-lt"/>
              <a:ea typeface="Calibri" panose="020F0502020204030204" pitchFamily="34" charset="0"/>
            </a:endParaRPr>
          </a:p>
          <a:p>
            <a:pPr lvl="2"/>
            <a:r>
              <a:rPr lang="en-AU" dirty="0">
                <a:effectLst/>
                <a:latin typeface="+mj-lt"/>
                <a:ea typeface="Calibri" panose="020F0502020204030204" pitchFamily="34" charset="0"/>
              </a:rPr>
              <a:t>Meeting number: 173 923 0615</a:t>
            </a:r>
          </a:p>
          <a:p>
            <a:pPr lvl="2"/>
            <a:r>
              <a:rPr lang="en-AU" dirty="0">
                <a:latin typeface="+mj-lt"/>
                <a:ea typeface="Calibri" panose="020F0502020204030204" pitchFamily="34" charset="0"/>
              </a:rPr>
              <a:t>M</a:t>
            </a:r>
            <a:r>
              <a:rPr lang="en-AU" dirty="0">
                <a:effectLst/>
                <a:latin typeface="+mj-lt"/>
                <a:ea typeface="Calibri" panose="020F0502020204030204" pitchFamily="34" charset="0"/>
              </a:rPr>
              <a:t>eeting password: wireless (94735377 from phones and video systems)</a:t>
            </a:r>
          </a:p>
          <a:p>
            <a:pPr lvl="2"/>
            <a:r>
              <a:rPr lang="en-AU" dirty="0">
                <a:effectLst/>
                <a:latin typeface="+mj-lt"/>
                <a:ea typeface="Calibri" panose="020F0502020204030204" pitchFamily="34" charset="0"/>
              </a:rPr>
              <a:t>Join by phone</a:t>
            </a:r>
          </a:p>
          <a:p>
            <a:pPr lvl="3"/>
            <a:r>
              <a:rPr lang="en-AU" dirty="0">
                <a:effectLst/>
                <a:latin typeface="+mj-lt"/>
                <a:ea typeface="Calibri" panose="020F0502020204030204" pitchFamily="34" charset="0"/>
              </a:rPr>
              <a:t>Tap to call in from a mobile device (attendees only)</a:t>
            </a:r>
          </a:p>
          <a:p>
            <a:pPr lvl="3"/>
            <a:r>
              <a:rPr lang="en-AU" u="none" strike="noStrike" dirty="0">
                <a:solidFill>
                  <a:srgbClr val="049FD9"/>
                </a:solidFill>
                <a:effectLst/>
                <a:latin typeface="+mj-lt"/>
                <a:ea typeface="Calibri" panose="020F0502020204030204" pitchFamily="34" charset="0"/>
                <a:hlinkClick r:id="rId3"/>
              </a:rPr>
              <a:t>+1-408-418-9388</a:t>
            </a:r>
            <a:r>
              <a:rPr lang="en-AU" dirty="0">
                <a:effectLst/>
                <a:latin typeface="+mj-lt"/>
                <a:ea typeface="Calibri" panose="020F0502020204030204" pitchFamily="34" charset="0"/>
              </a:rPr>
              <a:t> USA Toll</a:t>
            </a:r>
          </a:p>
          <a:p>
            <a:pPr lvl="3"/>
            <a:r>
              <a:rPr lang="en-AU" u="none" strike="noStrike" dirty="0">
                <a:solidFill>
                  <a:srgbClr val="049FD9"/>
                </a:solidFill>
                <a:effectLst/>
                <a:latin typeface="+mj-lt"/>
                <a:ea typeface="Calibri" panose="020F0502020204030204" pitchFamily="34" charset="0"/>
                <a:hlinkClick r:id="rId4"/>
              </a:rPr>
              <a:t>Global call-in numbers</a:t>
            </a:r>
            <a:r>
              <a:rPr lang="en-AU" dirty="0">
                <a:effectLst/>
                <a:latin typeface="+mj-lt"/>
                <a:ea typeface="Calibri" panose="020F0502020204030204" pitchFamily="34" charset="0"/>
              </a:rPr>
              <a:t> </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Nov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Review of ETSI BRAN activities</a:t>
            </a:r>
          </a:p>
          <a:p>
            <a:pPr lvl="3"/>
            <a:r>
              <a:rPr lang="en-AU" dirty="0"/>
              <a:t>EN 303 687 issues (6 GHz) </a:t>
            </a:r>
          </a:p>
          <a:p>
            <a:pPr lvl="4"/>
            <a:r>
              <a:rPr lang="en-AU" sz="1400" dirty="0"/>
              <a:t>Including a new discussion of NB FH in 6 GHz</a:t>
            </a:r>
          </a:p>
          <a:p>
            <a:pPr lvl="3"/>
            <a:r>
              <a:rPr lang="en-AU" dirty="0"/>
              <a:t>EN 301 893 issues (5 GHz)</a:t>
            </a:r>
          </a:p>
          <a:p>
            <a:pPr lvl="2"/>
            <a:r>
              <a:rPr lang="en-AU" dirty="0"/>
              <a:t>Review of 3GPP activities</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has revised in Sept 202-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7717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September 2020</a:t>
            </a:r>
          </a:p>
        </p:txBody>
      </p:sp>
      <p:sp>
        <p:nvSpPr>
          <p:cNvPr id="3" name="Content Placeholder 2"/>
          <p:cNvSpPr>
            <a:spLocks noGrp="1"/>
          </p:cNvSpPr>
          <p:nvPr>
            <p:ph idx="1"/>
          </p:nvPr>
        </p:nvSpPr>
        <p:spPr/>
        <p:txBody>
          <a:bodyPr/>
          <a:lstStyle/>
          <a:p>
            <a:pPr lvl="1"/>
            <a:r>
              <a:rPr lang="en-AU" dirty="0"/>
              <a:t>The draft minutes for the Coex SC at the virtual meeting in September 2020 are available on Mentor:</a:t>
            </a:r>
          </a:p>
          <a:p>
            <a:pPr lvl="2"/>
            <a:r>
              <a:rPr lang="en-AU" dirty="0"/>
              <a:t>See </a:t>
            </a:r>
            <a:r>
              <a:rPr lang="en-AU" dirty="0">
                <a:hlinkClick r:id="rId2"/>
              </a:rPr>
              <a:t>11-20-1507-00</a:t>
            </a:r>
            <a:endParaRPr lang="en-AU" dirty="0"/>
          </a:p>
          <a:p>
            <a:pPr lvl="1"/>
            <a:r>
              <a:rPr lang="en-AU" dirty="0"/>
              <a:t>Motion:</a:t>
            </a:r>
          </a:p>
          <a:p>
            <a:pPr lvl="2"/>
            <a:r>
              <a:rPr lang="en-AU" i="1" dirty="0"/>
              <a:t>The IEEE 802 Coex SC approves </a:t>
            </a:r>
            <a:r>
              <a:rPr lang="en-AU" i="1" dirty="0">
                <a:hlinkClick r:id="rId2"/>
              </a:rPr>
              <a:t>11-20-1507-00</a:t>
            </a:r>
            <a:r>
              <a:rPr lang="en-AU" i="1" dirty="0"/>
              <a:t>  as the minutes of its virtual meeting in September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102448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51530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a:t>
            </a:r>
          </a:p>
          <a:p>
            <a:pPr lvl="1"/>
            <a:r>
              <a:rPr lang="en-AU" dirty="0"/>
              <a:t>The need for coexistence with LAA is real today!</a:t>
            </a:r>
          </a:p>
          <a:p>
            <a:pPr lvl="1"/>
            <a:r>
              <a:rPr lang="en-AU" dirty="0"/>
              <a:t>There is a potential new threat to coexistence in Europe</a:t>
            </a:r>
          </a:p>
          <a:p>
            <a:pPr lvl="2"/>
            <a:r>
              <a:rPr lang="en-AU" dirty="0"/>
              <a:t>From NB FH systems</a:t>
            </a:r>
          </a:p>
          <a:p>
            <a:pPr lvl="1"/>
            <a:r>
              <a:rPr lang="en-AU" dirty="0"/>
              <a:t>There is consensus on coexistence in 6 GHz in Europe</a:t>
            </a:r>
          </a:p>
          <a:p>
            <a:pPr lvl="2"/>
            <a:r>
              <a:rPr lang="en-AU" dirty="0"/>
              <a:t>With a variety of subsidiary issues still under discussion</a:t>
            </a:r>
          </a:p>
          <a:p>
            <a:pPr lvl="1"/>
            <a:r>
              <a:rPr lang="en-AU" dirty="0"/>
              <a:t>There may be consensus soon on coexistence in 5 GHz in Europe</a:t>
            </a:r>
          </a:p>
          <a:p>
            <a:pPr lvl="2"/>
            <a:r>
              <a:rPr lang="en-AU" dirty="0"/>
              <a:t>Avoiding fundamental disagreements on many subsidiary issues</a:t>
            </a:r>
          </a:p>
          <a:p>
            <a:pPr lvl="1"/>
            <a:r>
              <a:rPr lang="en-AU" dirty="0"/>
              <a:t>Additional work will be required to enable 802.11be operation in Europe</a:t>
            </a:r>
          </a:p>
          <a:p>
            <a:pPr lvl="2"/>
            <a:r>
              <a:rPr lang="en-AU" dirty="0"/>
              <a:t>In both 5 GHz &amp; 6 GHz bands</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07768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2552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146827"/>
              </p:ext>
            </p:extLst>
          </p:nvPr>
        </p:nvGraphicFramePr>
        <p:xfrm>
          <a:off x="76201" y="2031144"/>
          <a:ext cx="8991596" cy="2845656"/>
        </p:xfrm>
        <a:graphic>
          <a:graphicData uri="http://schemas.openxmlformats.org/drawingml/2006/table">
            <a:tbl>
              <a:tblPr firstRow="1" bandRow="1">
                <a:tableStyleId>{21E4AEA4-8DFA-4A89-87EB-49C32662AFE0}</a:tableStyleId>
              </a:tblPr>
              <a:tblGrid>
                <a:gridCol w="609599">
                  <a:extLst>
                    <a:ext uri="{9D8B030D-6E8A-4147-A177-3AD203B41FA5}">
                      <a16:colId xmlns:a16="http://schemas.microsoft.com/office/drawing/2014/main" val="3409454223"/>
                    </a:ext>
                  </a:extLst>
                </a:gridCol>
                <a:gridCol w="990600">
                  <a:extLst>
                    <a:ext uri="{9D8B030D-6E8A-4147-A177-3AD203B41FA5}">
                      <a16:colId xmlns:a16="http://schemas.microsoft.com/office/drawing/2014/main" val="1001302695"/>
                    </a:ext>
                  </a:extLst>
                </a:gridCol>
                <a:gridCol w="714093">
                  <a:extLst>
                    <a:ext uri="{9D8B030D-6E8A-4147-A177-3AD203B41FA5}">
                      <a16:colId xmlns:a16="http://schemas.microsoft.com/office/drawing/2014/main" val="4129828934"/>
                    </a:ext>
                  </a:extLst>
                </a:gridCol>
                <a:gridCol w="834663">
                  <a:extLst>
                    <a:ext uri="{9D8B030D-6E8A-4147-A177-3AD203B41FA5}">
                      <a16:colId xmlns:a16="http://schemas.microsoft.com/office/drawing/2014/main" val="175375953"/>
                    </a:ext>
                  </a:extLst>
                </a:gridCol>
                <a:gridCol w="834663">
                  <a:extLst>
                    <a:ext uri="{9D8B030D-6E8A-4147-A177-3AD203B41FA5}">
                      <a16:colId xmlns:a16="http://schemas.microsoft.com/office/drawing/2014/main" val="3937962473"/>
                    </a:ext>
                  </a:extLst>
                </a:gridCol>
                <a:gridCol w="834663">
                  <a:extLst>
                    <a:ext uri="{9D8B030D-6E8A-4147-A177-3AD203B41FA5}">
                      <a16:colId xmlns:a16="http://schemas.microsoft.com/office/drawing/2014/main" val="4245245893"/>
                    </a:ext>
                  </a:extLst>
                </a:gridCol>
                <a:gridCol w="834663">
                  <a:extLst>
                    <a:ext uri="{9D8B030D-6E8A-4147-A177-3AD203B41FA5}">
                      <a16:colId xmlns:a16="http://schemas.microsoft.com/office/drawing/2014/main" val="1539556242"/>
                    </a:ext>
                  </a:extLst>
                </a:gridCol>
                <a:gridCol w="834663">
                  <a:extLst>
                    <a:ext uri="{9D8B030D-6E8A-4147-A177-3AD203B41FA5}">
                      <a16:colId xmlns:a16="http://schemas.microsoft.com/office/drawing/2014/main" val="2641848087"/>
                    </a:ext>
                  </a:extLst>
                </a:gridCol>
                <a:gridCol w="834663">
                  <a:extLst>
                    <a:ext uri="{9D8B030D-6E8A-4147-A177-3AD203B41FA5}">
                      <a16:colId xmlns:a16="http://schemas.microsoft.com/office/drawing/2014/main" val="2450901583"/>
                    </a:ext>
                  </a:extLst>
                </a:gridCol>
                <a:gridCol w="834663">
                  <a:extLst>
                    <a:ext uri="{9D8B030D-6E8A-4147-A177-3AD203B41FA5}">
                      <a16:colId xmlns:a16="http://schemas.microsoft.com/office/drawing/2014/main" val="758354042"/>
                    </a:ext>
                  </a:extLst>
                </a:gridCol>
                <a:gridCol w="834663">
                  <a:extLst>
                    <a:ext uri="{9D8B030D-6E8A-4147-A177-3AD203B41FA5}">
                      <a16:colId xmlns:a16="http://schemas.microsoft.com/office/drawing/2014/main" val="313547826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tc>
                  <a:txBody>
                    <a:bodyPr/>
                    <a:lstStyle/>
                    <a:p>
                      <a:pPr algn="ctr"/>
                      <a:r>
                        <a:rPr lang="en-AU" sz="1200" dirty="0"/>
                        <a:t>?</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tc>
                  <a:txBody>
                    <a:bodyPr/>
                    <a:lstStyle/>
                    <a:p>
                      <a:pPr algn="ctr"/>
                      <a:r>
                        <a:rPr lang="en-AU" sz="1200" dirty="0"/>
                        <a:t>?</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7"/>
              <a:tabLst>
                <a:tab pos="182563" algn="l"/>
              </a:tabLst>
            </a:pPr>
            <a:r>
              <a:rPr lang="en-AU" sz="900" dirty="0">
                <a:latin typeface="+mj-lt"/>
              </a:rPr>
              <a:t>GSA: LTE and 5G Market Statistics (Oct 2020)</a:t>
            </a: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3</a:t>
            </a:r>
            <a:r>
              <a:rPr lang="en-AU" baseline="30000" dirty="0"/>
              <a:t>rd</a:t>
            </a:r>
            <a:r>
              <a:rPr lang="en-AU" dirty="0"/>
              <a:t>  virtual plenary meeting of the </a:t>
            </a:r>
            <a:r>
              <a:rPr lang="en-AU" i="1" dirty="0"/>
              <a:t>Coex SC </a:t>
            </a:r>
            <a:r>
              <a:rPr lang="en-AU" dirty="0"/>
              <a:t>in Nov 2020</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663242254"/>
              </p:ext>
            </p:extLst>
          </p:nvPr>
        </p:nvGraphicFramePr>
        <p:xfrm>
          <a:off x="4914900" y="1752600"/>
          <a:ext cx="2667000" cy="4267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869374232"/>
              </p:ext>
            </p:extLst>
          </p:nvPr>
        </p:nvGraphicFramePr>
        <p:xfrm>
          <a:off x="1676400" y="17526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839327601"/>
              </p:ext>
            </p:extLst>
          </p:nvPr>
        </p:nvGraphicFramePr>
        <p:xfrm>
          <a:off x="1698171" y="38100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roughly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3762626"/>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227757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6 GHz CEPT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28513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The Coex SC will hear a 6 GHz in CEPT update</a:t>
            </a:r>
          </a:p>
        </p:txBody>
      </p:sp>
      <p:sp>
        <p:nvSpPr>
          <p:cNvPr id="8" name="Content Placeholder 7">
            <a:extLst>
              <a:ext uri="{FF2B5EF4-FFF2-40B4-BE49-F238E27FC236}">
                <a16:creationId xmlns:a16="http://schemas.microsoft.com/office/drawing/2014/main" id="{AA10ED41-BC56-4D1C-9150-79654C38C050}"/>
              </a:ext>
            </a:extLst>
          </p:cNvPr>
          <p:cNvSpPr>
            <a:spLocks noGrp="1"/>
          </p:cNvSpPr>
          <p:nvPr>
            <p:ph idx="1"/>
          </p:nvPr>
        </p:nvSpPr>
        <p:spPr/>
        <p:txBody>
          <a:bodyPr/>
          <a:lstStyle/>
          <a:p>
            <a:pPr lvl="1"/>
            <a:r>
              <a:rPr lang="en-AU" dirty="0"/>
              <a:t>The rules of 6 GHz are a key determinant of coexistence </a:t>
            </a:r>
          </a:p>
          <a:p>
            <a:pPr lvl="1"/>
            <a:r>
              <a:rPr lang="en-AU" dirty="0"/>
              <a:t>The Coex SC will hear a brief summary of the 6 GHz regulatory situation in Europe</a:t>
            </a:r>
          </a:p>
          <a:p>
            <a:pPr lvl="2"/>
            <a:r>
              <a:rPr lang="en-AU" dirty="0"/>
              <a:t>See </a:t>
            </a:r>
            <a:r>
              <a:rPr lang="en-AU" dirty="0">
                <a:solidFill>
                  <a:srgbClr val="FF0000"/>
                </a:solidFill>
                <a:hlinkClick r:id="rId2"/>
              </a:rPr>
              <a:t>11-20-1755-00</a:t>
            </a:r>
            <a:r>
              <a:rPr lang="en-AU" dirty="0">
                <a:solidFill>
                  <a:srgbClr val="FF0000"/>
                </a:solidFill>
              </a:rPr>
              <a:t> </a:t>
            </a:r>
            <a:r>
              <a:rPr lang="en-AU" dirty="0"/>
              <a:t>from Mark Hamilton (Ruckus)</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spTree>
    <p:extLst>
      <p:ext uri="{BB962C8B-B14F-4D97-AF65-F5344CB8AC3E}">
        <p14:creationId xmlns:p14="http://schemas.microsoft.com/office/powerpoint/2010/main" val="3144340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Are NB FH systems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There were are two PSD limits specified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The proposal for NB devices appears to be based on a proprietary system rather than any known standard</a:t>
            </a:r>
          </a:p>
          <a:p>
            <a:pPr lvl="1"/>
            <a:r>
              <a:rPr lang="en-AU" dirty="0"/>
              <a:t>Even if the proponent of this proprietary system acts ensures good coexistence, bad actors may take advantage of these rules</a:t>
            </a:r>
          </a:p>
          <a:p>
            <a:pPr lvl="1"/>
            <a:r>
              <a:rPr lang="en-AU" dirty="0"/>
              <a:t>…</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80241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Are NB FH systems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a:t>
            </a:r>
          </a:p>
          <a:p>
            <a:pPr lvl="1"/>
            <a:r>
              <a:rPr lang="en-AU" dirty="0"/>
              <a:t>Many in the industry are concerned that these NB FH systems will have an adverse affect on Wi-Fi (and LAA/NR-U) systems</a:t>
            </a:r>
          </a:p>
          <a:p>
            <a:pPr lvl="2"/>
            <a:r>
              <a:rPr lang="en-AU" dirty="0" err="1"/>
              <a:t>ie</a:t>
            </a:r>
            <a:r>
              <a:rPr lang="en-AU" dirty="0"/>
              <a:t>, they will “stomp” on Wi-Fi (and LAA/NR-U) systems leading to poor coexistence </a:t>
            </a:r>
            <a:r>
              <a:rPr lang="en-AU" dirty="0">
                <a:sym typeface="Wingdings" panose="05000000000000000000" pitchFamily="2" charset="2"/>
              </a:rPr>
              <a:t></a:t>
            </a:r>
          </a:p>
          <a:p>
            <a:pPr lvl="1"/>
            <a:r>
              <a:rPr lang="en-AU" dirty="0">
                <a:sym typeface="Wingdings" panose="05000000000000000000" pitchFamily="2" charset="2"/>
              </a:rPr>
              <a:t>It is understood that ETSI BRAN will be asked to incorporate these </a:t>
            </a:r>
            <a:r>
              <a:rPr lang="en-AU" dirty="0"/>
              <a:t>NB regulations into EN 303 687</a:t>
            </a:r>
          </a:p>
          <a:p>
            <a:pPr lvl="1"/>
            <a:r>
              <a:rPr lang="en-AU" i="1" dirty="0"/>
              <a:t>Do  these 6 GHz NB FH devices represent a coexistence threat to Wi-Fi?</a:t>
            </a:r>
          </a:p>
          <a:p>
            <a:pPr lvl="1"/>
            <a:r>
              <a:rPr lang="en-AU" i="1" dirty="0"/>
              <a:t>Is this something the Coexistence SC should evaluate further?</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846990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3GPP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146438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The status of LAA/NR-U in 5/6 GHz is unclear …</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752600"/>
            <a:ext cx="7772400" cy="4114800"/>
          </a:xfrm>
        </p:spPr>
        <p:txBody>
          <a:bodyPr/>
          <a:lstStyle/>
          <a:p>
            <a:pPr lvl="1"/>
            <a:r>
              <a:rPr lang="en-AU" dirty="0"/>
              <a:t>NR-U definition in both the 5 &amp; 6 GHz band is incomplete</a:t>
            </a:r>
          </a:p>
          <a:p>
            <a:pPr lvl="2"/>
            <a:r>
              <a:rPr lang="en-AU" dirty="0"/>
              <a:t>The definition of NR-U in 5 &amp; 6 GHz)was not completed in R16, with outstanding items (in RAN4) including:</a:t>
            </a:r>
          </a:p>
          <a:p>
            <a:pPr lvl="3"/>
            <a:r>
              <a:rPr lang="en-AU" dirty="0"/>
              <a:t>UE sensitivity</a:t>
            </a:r>
          </a:p>
          <a:p>
            <a:pPr lvl="3"/>
            <a:r>
              <a:rPr lang="en-AU" dirty="0"/>
              <a:t>Optional sub-carrier spacing (i.e. whether to down scope 60 </a:t>
            </a:r>
            <a:r>
              <a:rPr lang="en-AU" dirty="0" err="1"/>
              <a:t>KHz</a:t>
            </a:r>
            <a:r>
              <a:rPr lang="en-AU" dirty="0"/>
              <a:t> subcarrier spacing),</a:t>
            </a:r>
          </a:p>
          <a:p>
            <a:pPr lvl="3"/>
            <a:r>
              <a:rPr lang="en-AU" dirty="0"/>
              <a:t>Use of 5925 - 6425 MHz in Europe before EU regulations in place</a:t>
            </a:r>
          </a:p>
          <a:p>
            <a:pPr lvl="3"/>
            <a:r>
              <a:rPr lang="en-AU" dirty="0"/>
              <a:t>OOB emissions at the UE &amp; base station</a:t>
            </a:r>
          </a:p>
          <a:p>
            <a:pPr lvl="2"/>
            <a:r>
              <a:rPr lang="en-AU" dirty="0"/>
              <a:t>A WI extension (RP-202099) was agreed to allow time until March 2021 for the last details of NR-U in unlicensed spectrum to be defined</a:t>
            </a:r>
          </a:p>
          <a:p>
            <a:pPr lvl="3"/>
            <a:r>
              <a:rPr lang="en-AU" dirty="0"/>
              <a:t>If the WI extension does not compete, the complete definition of NR-U will be delayed until R17 (end 2021)</a:t>
            </a:r>
          </a:p>
          <a:p>
            <a:pPr lvl="3"/>
            <a:r>
              <a:rPr lang="en-AU" dirty="0"/>
              <a:t>Even assuming the WI completes, NR-U definition in 6 GHz may be limited initially to the US because European use will require a Spectrum WI that starting after Mar 2021</a:t>
            </a:r>
          </a:p>
          <a:p>
            <a:pPr lvl="1"/>
            <a:r>
              <a:rPr lang="en-AU" dirty="0"/>
              <a:t>While LAA is operating the 5 GHz band today, its definition in 6 GHz is incomplete</a:t>
            </a:r>
          </a:p>
          <a:p>
            <a:pPr lvl="2"/>
            <a:r>
              <a:rPr lang="en-AU" dirty="0"/>
              <a:t>The technical report for regulatory requirements in 6 GHz (TR 37.890) is work-in-progress in 3GPP</a:t>
            </a:r>
          </a:p>
          <a:p>
            <a:pPr lvl="3"/>
            <a:endParaRPr lang="en-AU" dirty="0"/>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spTree>
    <p:extLst>
      <p:ext uri="{BB962C8B-B14F-4D97-AF65-F5344CB8AC3E}">
        <p14:creationId xmlns:p14="http://schemas.microsoft.com/office/powerpoint/2010/main" val="3180534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 which means Wi-Fi has a potential head start over LAA/NR-U</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828800"/>
            <a:ext cx="7772400" cy="4114800"/>
          </a:xfrm>
        </p:spPr>
        <p:txBody>
          <a:bodyPr/>
          <a:lstStyle/>
          <a:p>
            <a:pPr lvl="1"/>
            <a:r>
              <a:rPr lang="en-AU" dirty="0"/>
              <a:t>It is not known if there are plans to deploy NR-U in 5 GHz or 6 GHz, or LAA in 6 GHz, before the various issues are resolved</a:t>
            </a:r>
          </a:p>
          <a:p>
            <a:pPr lvl="2"/>
            <a:r>
              <a:rPr lang="en-AU" dirty="0"/>
              <a:t>Technically, the functional requirements for NR-U &amp; LAA are sufficient to enable operation in both 5 GHz &amp; 6 GHz bands; the operator just needs to ensure regulatory requirements are met</a:t>
            </a:r>
          </a:p>
          <a:p>
            <a:pPr lvl="1"/>
            <a:r>
              <a:rPr lang="en-AU" dirty="0"/>
              <a:t>In contrast, Wi-Fi is operating in or about to operate in both bands</a:t>
            </a:r>
          </a:p>
          <a:p>
            <a:pPr lvl="2"/>
            <a:r>
              <a:rPr lang="en-AU" dirty="0"/>
              <a:t>Already certifying 802.11ax operation in the 5 GHz band (aka Wi-Fi 6) </a:t>
            </a:r>
          </a:p>
          <a:p>
            <a:pPr lvl="2"/>
            <a:r>
              <a:rPr lang="en-AU" dirty="0"/>
              <a:t>Planning to certify 802.11ax operation the 6 GHz (aka Wi-Fi 6E) in early 2021 </a:t>
            </a:r>
          </a:p>
          <a:p>
            <a:pPr lvl="1"/>
            <a:r>
              <a:rPr lang="en-AU" dirty="0"/>
              <a:t>The definitional delays in 3GPP for LAA &amp; NR-U, especially in the 6 GHz band, may give Wi-Fi a small window opportunity to establish itself before coexistence becomes an issue</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spTree>
    <p:extLst>
      <p:ext uri="{BB962C8B-B14F-4D97-AF65-F5344CB8AC3E}">
        <p14:creationId xmlns:p14="http://schemas.microsoft.com/office/powerpoint/2010/main" val="205843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34706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701-14B7-43E8-9024-00226A02DAD3}"/>
              </a:ext>
            </a:extLst>
          </p:cNvPr>
          <p:cNvSpPr>
            <a:spLocks noGrp="1"/>
          </p:cNvSpPr>
          <p:nvPr>
            <p:ph type="title"/>
          </p:nvPr>
        </p:nvSpPr>
        <p:spPr/>
        <p:txBody>
          <a:bodyPr/>
          <a:lstStyle/>
          <a:p>
            <a:r>
              <a:rPr lang="en-AU" dirty="0"/>
              <a:t>The Coex SC will discuss issues relevant to 6 GHz operation in Europe using EN 303 687</a:t>
            </a:r>
          </a:p>
        </p:txBody>
      </p:sp>
      <p:sp>
        <p:nvSpPr>
          <p:cNvPr id="3" name="Content Placeholder 2">
            <a:extLst>
              <a:ext uri="{FF2B5EF4-FFF2-40B4-BE49-F238E27FC236}">
                <a16:creationId xmlns:a16="http://schemas.microsoft.com/office/drawing/2014/main" id="{1D3923F2-C659-47A8-AEBD-C77B5D5CFF9D}"/>
              </a:ext>
            </a:extLst>
          </p:cNvPr>
          <p:cNvSpPr>
            <a:spLocks noGrp="1"/>
          </p:cNvSpPr>
          <p:nvPr>
            <p:ph idx="1"/>
          </p:nvPr>
        </p:nvSpPr>
        <p:spPr/>
        <p:txBody>
          <a:bodyPr/>
          <a:lstStyle/>
          <a:p>
            <a:r>
              <a:rPr lang="en-AU" dirty="0"/>
              <a:t>Discussion/status items</a:t>
            </a:r>
          </a:p>
          <a:p>
            <a:pPr lvl="1"/>
            <a:r>
              <a:rPr lang="en-AU" b="1" dirty="0">
                <a:solidFill>
                  <a:srgbClr val="00B050"/>
                </a:solidFill>
              </a:rPr>
              <a:t>6 GHz compromise</a:t>
            </a:r>
            <a:r>
              <a:rPr lang="en-AU" dirty="0"/>
              <a:t>: EN 303 687 (6 </a:t>
            </a:r>
            <a:r>
              <a:rPr lang="en-AU" dirty="0" err="1"/>
              <a:t>Ghz</a:t>
            </a:r>
            <a:r>
              <a:rPr lang="en-AU" dirty="0"/>
              <a:t>) will use ED-only @ -72 dBm as part of a compromise in ETSI BRAN</a:t>
            </a:r>
          </a:p>
          <a:p>
            <a:pPr lvl="1"/>
            <a:r>
              <a:rPr lang="en-AU" b="1" dirty="0"/>
              <a:t>Other proposals: </a:t>
            </a:r>
            <a:r>
              <a:rPr lang="en-AU" dirty="0"/>
              <a:t>various proposals for 6 GHz were recently discussed by ETSI BRAN</a:t>
            </a:r>
          </a:p>
          <a:p>
            <a:pPr lvl="2"/>
            <a:r>
              <a:rPr lang="en-AU" i="1" dirty="0"/>
              <a:t>Synchronous access </a:t>
            </a:r>
            <a:r>
              <a:rPr lang="en-AU" dirty="0"/>
              <a:t>is still being discussed … without consensus</a:t>
            </a:r>
          </a:p>
          <a:p>
            <a:pPr lvl="2"/>
            <a:r>
              <a:rPr lang="en-AU" dirty="0"/>
              <a:t>Further study was suggested for a proposal for EDTs in 6 GHz based on LBT using wide channels</a:t>
            </a:r>
          </a:p>
          <a:p>
            <a:pPr lvl="2"/>
            <a:r>
              <a:rPr lang="en-AU" dirty="0"/>
              <a:t>A proposal that would require an increase of AIFS for every AC during 6 GHz operation was not accepted</a:t>
            </a:r>
          </a:p>
          <a:p>
            <a:pPr lvl="2"/>
            <a:r>
              <a:rPr lang="en-AU" dirty="0"/>
              <a:t>The proposal to refine FBE in 6 GHz has not progressed</a:t>
            </a:r>
          </a:p>
          <a:p>
            <a:pPr lvl="1"/>
            <a:r>
              <a:rPr lang="en-AU" b="1" i="1" dirty="0"/>
              <a:t>Note: the main purpose of today’s discussion is to highlight potential work in the future for Coex SC, </a:t>
            </a:r>
            <a:r>
              <a:rPr lang="en-AU" b="1" i="1" dirty="0" err="1"/>
              <a:t>TGbe</a:t>
            </a:r>
            <a:r>
              <a:rPr lang="en-AU" b="1" i="1" dirty="0"/>
              <a:t> and/or </a:t>
            </a:r>
            <a:r>
              <a:rPr lang="en-AU" b="1" i="1" dirty="0" err="1"/>
              <a:t>TGme</a:t>
            </a:r>
            <a:endParaRPr lang="en-AU" b="1" i="1" dirty="0"/>
          </a:p>
        </p:txBody>
      </p:sp>
      <p:sp>
        <p:nvSpPr>
          <p:cNvPr id="4" name="Footer Placeholder 3">
            <a:extLst>
              <a:ext uri="{FF2B5EF4-FFF2-40B4-BE49-F238E27FC236}">
                <a16:creationId xmlns:a16="http://schemas.microsoft.com/office/drawing/2014/main" id="{652A1BF8-84C9-49A7-9874-0B6B15CA76F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C07961B-9981-49DF-9347-87ED0BA84CE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5606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EN 303 687 (6 GHz) will use </a:t>
            </a:r>
            <a:r>
              <a:rPr lang="en-AU" i="1" dirty="0"/>
              <a:t>ED-only</a:t>
            </a:r>
            <a:r>
              <a:rPr lang="en-AU" dirty="0"/>
              <a:t> @ -72 dBm as part of a compromise</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Submissions to BRAN#107</a:t>
            </a:r>
          </a:p>
          <a:p>
            <a:pPr lvl="1"/>
            <a:r>
              <a:rPr lang="en-US" dirty="0"/>
              <a:t>Draft EN 303 687 </a:t>
            </a:r>
            <a:r>
              <a:rPr lang="en-AU" dirty="0"/>
              <a:t>v2.1.7</a:t>
            </a:r>
          </a:p>
          <a:p>
            <a:r>
              <a:rPr lang="en-GB" dirty="0"/>
              <a:t>Summary of discussion at </a:t>
            </a:r>
            <a:r>
              <a:rPr lang="en-AU" dirty="0"/>
              <a:t>BRAN#107</a:t>
            </a:r>
            <a:endParaRPr lang="en-GB" dirty="0"/>
          </a:p>
          <a:p>
            <a:pPr lvl="1"/>
            <a:r>
              <a:rPr lang="en-AU" dirty="0"/>
              <a:t>It was reported at the Coex SC meeting in September 2020 that a compromise had been agreed for the 6 GHz band in relation to the </a:t>
            </a:r>
            <a:r>
              <a:rPr lang="en-AU" i="1" dirty="0"/>
              <a:t>PD/ED </a:t>
            </a:r>
            <a:r>
              <a:rPr lang="en-AU" dirty="0"/>
              <a:t>vs </a:t>
            </a:r>
            <a:r>
              <a:rPr lang="en-AU" i="1" dirty="0"/>
              <a:t>ED-only</a:t>
            </a:r>
            <a:r>
              <a:rPr lang="en-AU" dirty="0"/>
              <a:t> debate</a:t>
            </a:r>
          </a:p>
          <a:p>
            <a:pPr lvl="1"/>
            <a:r>
              <a:rPr lang="en-AU" dirty="0"/>
              <a:t>The compromise is </a:t>
            </a:r>
            <a:r>
              <a:rPr lang="en-AU" i="1" dirty="0"/>
              <a:t>ED-only</a:t>
            </a:r>
            <a:r>
              <a:rPr lang="en-AU" dirty="0"/>
              <a:t> at -72 dBm (scaled with </a:t>
            </a:r>
            <a:r>
              <a:rPr lang="en-AU" dirty="0" err="1"/>
              <a:t>tx</a:t>
            </a:r>
            <a:r>
              <a:rPr lang="en-AU" dirty="0"/>
              <a:t> power) at all times</a:t>
            </a:r>
          </a:p>
          <a:p>
            <a:pPr lvl="1"/>
            <a:r>
              <a:rPr lang="en-AU" dirty="0"/>
              <a:t>This compromise held during BRAN#107 and will almost certainly be included in the upcoming planned stable draft of EN 303 687</a:t>
            </a:r>
          </a:p>
          <a:p>
            <a:pPr lvl="1"/>
            <a:r>
              <a:rPr lang="en-AU" dirty="0"/>
              <a:t>Some details are still being discussed but they should soon be resolved</a:t>
            </a:r>
          </a:p>
          <a:p>
            <a:pPr lvl="2"/>
            <a:r>
              <a:rPr lang="en-AU" dirty="0" err="1"/>
              <a:t>eg</a:t>
            </a:r>
            <a:r>
              <a:rPr lang="en-AU" dirty="0"/>
              <a:t> details of scaling with </a:t>
            </a:r>
            <a:r>
              <a:rPr lang="en-AU" i="1" dirty="0"/>
              <a:t>maximum transmit power </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spTree>
    <p:extLst>
      <p:ext uri="{BB962C8B-B14F-4D97-AF65-F5344CB8AC3E}">
        <p14:creationId xmlns:p14="http://schemas.microsoft.com/office/powerpoint/2010/main" val="350068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6 GHz compromise in EN 303 687 has both positive &amp; negative aspects</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Positives &amp; negatives of 6 GHz compromise</a:t>
            </a:r>
          </a:p>
          <a:p>
            <a:pPr lvl="1"/>
            <a:r>
              <a:rPr lang="en-AU" dirty="0">
                <a:solidFill>
                  <a:srgbClr val="00B050"/>
                </a:solidFill>
              </a:rPr>
              <a:t>From a practical consideration, we can all “get on with it”</a:t>
            </a:r>
          </a:p>
          <a:p>
            <a:pPr lvl="1"/>
            <a:r>
              <a:rPr lang="en-AU" dirty="0">
                <a:solidFill>
                  <a:srgbClr val="00B050"/>
                </a:solidFill>
              </a:rPr>
              <a:t>Symmetric detection enables fair access by all technologies </a:t>
            </a:r>
          </a:p>
          <a:p>
            <a:pPr lvl="2"/>
            <a:r>
              <a:rPr lang="en-AU" dirty="0"/>
              <a:t>A recommendation of </a:t>
            </a:r>
            <a:r>
              <a:rPr lang="en-AU" dirty="0" err="1"/>
              <a:t>UofChicago</a:t>
            </a:r>
            <a:r>
              <a:rPr lang="en-AU" dirty="0"/>
              <a:t>/</a:t>
            </a:r>
            <a:r>
              <a:rPr lang="en-AU" dirty="0" err="1"/>
              <a:t>UofWashington</a:t>
            </a:r>
            <a:r>
              <a:rPr lang="en-AU" dirty="0"/>
              <a:t> study</a:t>
            </a:r>
          </a:p>
          <a:p>
            <a:pPr lvl="2"/>
            <a:r>
              <a:rPr lang="en-AU" dirty="0"/>
              <a:t>Note: there is no need to deal with legacy in 6 GHz</a:t>
            </a:r>
          </a:p>
          <a:p>
            <a:pPr lvl="1"/>
            <a:r>
              <a:rPr lang="en-AU" dirty="0">
                <a:solidFill>
                  <a:srgbClr val="FF0000"/>
                </a:solidFill>
              </a:rPr>
              <a:t>Symmetric detection is above threshold recommended for efficient spectrum use</a:t>
            </a:r>
          </a:p>
          <a:p>
            <a:pPr lvl="2"/>
            <a:r>
              <a:rPr lang="en-AU" dirty="0"/>
              <a:t>Including in the </a:t>
            </a:r>
            <a:r>
              <a:rPr lang="en-AU" dirty="0" err="1"/>
              <a:t>UofChicago</a:t>
            </a:r>
            <a:r>
              <a:rPr lang="en-AU" dirty="0"/>
              <a:t>/</a:t>
            </a:r>
            <a:r>
              <a:rPr lang="en-AU" dirty="0" err="1"/>
              <a:t>UofWashington</a:t>
            </a:r>
            <a:r>
              <a:rPr lang="en-AU" dirty="0"/>
              <a:t> study …</a:t>
            </a:r>
          </a:p>
          <a:p>
            <a:pPr lvl="2"/>
            <a:r>
              <a:rPr lang="en-AU" dirty="0"/>
              <a:t> … although their recommendation is  contentious</a:t>
            </a:r>
          </a:p>
          <a:p>
            <a:pPr lvl="2"/>
            <a:r>
              <a:rPr lang="en-AU" dirty="0"/>
              <a:t>… with some claiming everyone is better off using </a:t>
            </a:r>
            <a:r>
              <a:rPr lang="en-AU" i="1" dirty="0"/>
              <a:t>ED-only</a:t>
            </a:r>
            <a:r>
              <a:rPr lang="en-AU" dirty="0"/>
              <a:t> @ -62 dBm because of improved spatial reuse</a:t>
            </a:r>
          </a:p>
          <a:p>
            <a:pPr lvl="1"/>
            <a:r>
              <a:rPr lang="en-AU" b="1" i="1" dirty="0"/>
              <a:t>Are there others?</a:t>
            </a:r>
          </a:p>
          <a:p>
            <a:pPr lvl="2"/>
            <a:endParaRPr lang="en-AU" dirty="0"/>
          </a:p>
          <a:p>
            <a:pPr lvl="1"/>
            <a:endParaRPr lang="en-AU"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400733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a:t>
            </a:r>
            <a:r>
              <a:rPr lang="en-AU" i="1" dirty="0"/>
              <a:t>ED-only</a:t>
            </a:r>
            <a:r>
              <a:rPr lang="en-AU" dirty="0"/>
              <a:t> @ -72 dBm compromise highlights questions about the future shape of 802.11</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pPr lvl="1"/>
            <a:r>
              <a:rPr lang="en-AU" dirty="0"/>
              <a:t>Under the 6 GHz compromise for EN 301 893, Wi-Fi can still use</a:t>
            </a:r>
            <a:br>
              <a:rPr lang="en-AU" dirty="0"/>
            </a:br>
            <a:r>
              <a:rPr lang="en-AU" i="1" dirty="0"/>
              <a:t>PD/ED</a:t>
            </a:r>
            <a:r>
              <a:rPr lang="en-AU" dirty="0"/>
              <a:t> @ -82/-72 dBm …</a:t>
            </a:r>
          </a:p>
          <a:p>
            <a:pPr lvl="1"/>
            <a:r>
              <a:rPr lang="en-AU" dirty="0"/>
              <a:t>… and that is what Wi-Fi systems following the both the 802.11 standard &amp; the European rules would need to do</a:t>
            </a:r>
          </a:p>
          <a:p>
            <a:pPr lvl="1"/>
            <a:r>
              <a:rPr lang="en-AU" dirty="0"/>
              <a:t>However, a Wi-Fi system using </a:t>
            </a:r>
            <a:r>
              <a:rPr lang="en-AU" i="1" dirty="0"/>
              <a:t>PD/ED</a:t>
            </a:r>
            <a:r>
              <a:rPr lang="en-AU" dirty="0"/>
              <a:t> @ -82/-72 dBm could be disadvantaged if there another system used </a:t>
            </a:r>
            <a:r>
              <a:rPr lang="en-AU" i="1" dirty="0"/>
              <a:t>ED-only</a:t>
            </a:r>
            <a:r>
              <a:rPr lang="en-AU" dirty="0"/>
              <a:t> @ -72 dBm</a:t>
            </a:r>
          </a:p>
          <a:p>
            <a:pPr lvl="2"/>
            <a:r>
              <a:rPr lang="en-AU" dirty="0"/>
              <a:t>The other system could be Wi-Fi or LAA/NR-U</a:t>
            </a:r>
          </a:p>
          <a:p>
            <a:pPr lvl="1"/>
            <a:r>
              <a:rPr lang="en-AU" b="1" i="1" dirty="0"/>
              <a:t>Should IEEE 802.11 be changed to allow the use of PD/ED at -72/-72 dBm?</a:t>
            </a:r>
          </a:p>
          <a:p>
            <a:pPr lvl="2"/>
            <a:r>
              <a:rPr lang="en-AU" b="1" i="1" dirty="0"/>
              <a:t>In what circumstances?</a:t>
            </a:r>
          </a:p>
          <a:p>
            <a:pPr lvl="2"/>
            <a:r>
              <a:rPr lang="en-AU" b="1" i="1" dirty="0"/>
              <a:t>An activity for </a:t>
            </a:r>
            <a:r>
              <a:rPr lang="en-AU" b="1" i="1" dirty="0" err="1"/>
              <a:t>TGme</a:t>
            </a:r>
            <a:r>
              <a:rPr lang="en-AU" b="1" i="1" dirty="0"/>
              <a:t> or </a:t>
            </a:r>
            <a:r>
              <a:rPr lang="en-AU" b="1" i="1" dirty="0" err="1"/>
              <a:t>TGbe</a:t>
            </a:r>
            <a:r>
              <a:rPr lang="en-AU" b="1" i="1" dirty="0"/>
              <a:t>?</a:t>
            </a:r>
          </a:p>
          <a:p>
            <a:pPr lvl="2"/>
            <a:endParaRPr lang="en-AU" b="1" dirty="0"/>
          </a:p>
          <a:p>
            <a:pPr lvl="1"/>
            <a:endParaRPr lang="en-AU"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688879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55BA-56A7-47B1-8879-B5702D07B0C1}"/>
              </a:ext>
            </a:extLst>
          </p:cNvPr>
          <p:cNvSpPr>
            <a:spLocks noGrp="1"/>
          </p:cNvSpPr>
          <p:nvPr>
            <p:ph type="title"/>
          </p:nvPr>
        </p:nvSpPr>
        <p:spPr/>
        <p:txBody>
          <a:bodyPr/>
          <a:lstStyle/>
          <a:p>
            <a:r>
              <a:rPr lang="en-AU" dirty="0"/>
              <a:t>Synchronous access in 6 GHz is still being discussed … with no consensus</a:t>
            </a:r>
            <a:br>
              <a:rPr lang="en-AU" dirty="0"/>
            </a:br>
            <a:endParaRPr lang="en-AU" dirty="0"/>
          </a:p>
        </p:txBody>
      </p:sp>
      <p:sp>
        <p:nvSpPr>
          <p:cNvPr id="3" name="Content Placeholder 2">
            <a:extLst>
              <a:ext uri="{FF2B5EF4-FFF2-40B4-BE49-F238E27FC236}">
                <a16:creationId xmlns:a16="http://schemas.microsoft.com/office/drawing/2014/main" id="{5D5D50A0-D25F-4F6B-B14F-3481CB31AA9B}"/>
              </a:ext>
            </a:extLst>
          </p:cNvPr>
          <p:cNvSpPr>
            <a:spLocks noGrp="1"/>
          </p:cNvSpPr>
          <p:nvPr>
            <p:ph idx="1"/>
          </p:nvPr>
        </p:nvSpPr>
        <p:spPr>
          <a:xfrm>
            <a:off x="685800" y="1676400"/>
            <a:ext cx="7772400" cy="4114800"/>
          </a:xfrm>
        </p:spPr>
        <p:txBody>
          <a:bodyPr/>
          <a:lstStyle/>
          <a:p>
            <a:r>
              <a:rPr lang="en-AU" dirty="0"/>
              <a:t>Submission to BRAN#107</a:t>
            </a:r>
          </a:p>
          <a:p>
            <a:pPr lvl="1"/>
            <a:r>
              <a:rPr lang="en-US" dirty="0"/>
              <a:t>BRAN(20)107017r1: </a:t>
            </a:r>
            <a:r>
              <a:rPr lang="en-US" i="1" dirty="0"/>
              <a:t>Channel Access Parameters for Technology Neutral Synchronous</a:t>
            </a:r>
            <a:r>
              <a:rPr lang="en-US" dirty="0"/>
              <a:t> (Qualcomm)</a:t>
            </a:r>
            <a:endParaRPr lang="en-AU" dirty="0"/>
          </a:p>
          <a:p>
            <a:pPr lvl="1"/>
            <a:r>
              <a:rPr lang="en-US" dirty="0"/>
              <a:t>BRAN(20)107020: </a:t>
            </a:r>
            <a:r>
              <a:rPr lang="en-US" i="1" dirty="0"/>
              <a:t>Verification of the optimized sync access procedure </a:t>
            </a:r>
            <a:r>
              <a:rPr lang="en-US" dirty="0"/>
              <a:t>(Qualcomm) </a:t>
            </a:r>
            <a:endParaRPr lang="en-AU" dirty="0"/>
          </a:p>
          <a:p>
            <a:r>
              <a:rPr lang="en-GB" dirty="0"/>
              <a:t>Summary of discussion at </a:t>
            </a:r>
            <a:r>
              <a:rPr lang="en-AU" dirty="0"/>
              <a:t>BRAN#107</a:t>
            </a:r>
            <a:endParaRPr lang="en-GB" dirty="0"/>
          </a:p>
          <a:p>
            <a:pPr lvl="1"/>
            <a:r>
              <a:rPr lang="en-GB" dirty="0"/>
              <a:t>It has previously been asserted by Qualcomm that an (optional) synchronous access mechanism provide benefits for all</a:t>
            </a:r>
          </a:p>
          <a:p>
            <a:pPr lvl="2"/>
            <a:r>
              <a:rPr lang="en-US" dirty="0"/>
              <a:t>Intel claim the asserted benefits are overstated</a:t>
            </a:r>
            <a:endParaRPr lang="en-GB" dirty="0"/>
          </a:p>
          <a:p>
            <a:pPr lvl="1"/>
            <a:r>
              <a:rPr lang="en-GB" dirty="0"/>
              <a:t>Qualcomm proposed a text definition of synchronous access at BRAN#107, and verification procedures, but there was not</a:t>
            </a:r>
            <a:r>
              <a:rPr lang="en-US" dirty="0"/>
              <a:t> consensus</a:t>
            </a:r>
          </a:p>
          <a:p>
            <a:pPr lvl="1"/>
            <a:r>
              <a:rPr lang="en-US" b="1" i="1" dirty="0"/>
              <a:t>Wi-Fi/LAA/NR-U are not defined to take advantage of </a:t>
            </a:r>
            <a:r>
              <a:rPr lang="en-GB" b="1" i="1" dirty="0"/>
              <a:t>synchronous access but </a:t>
            </a:r>
            <a:r>
              <a:rPr lang="en-GB" b="1" i="1" dirty="0" err="1"/>
              <a:t>TGbe</a:t>
            </a:r>
            <a:r>
              <a:rPr lang="en-GB" b="1" i="1" dirty="0"/>
              <a:t> might want to consider it for Wi-Fi in the future?</a:t>
            </a:r>
            <a:endParaRPr lang="en-US" b="1" i="1" dirty="0"/>
          </a:p>
          <a:p>
            <a:pPr marL="1588" lvl="1" indent="0">
              <a:buNone/>
            </a:pPr>
            <a:endParaRPr lang="en-AU" dirty="0"/>
          </a:p>
          <a:p>
            <a:endParaRPr lang="en-GB" dirty="0"/>
          </a:p>
          <a:p>
            <a:endParaRPr lang="en-AU" dirty="0"/>
          </a:p>
        </p:txBody>
      </p:sp>
      <p:sp>
        <p:nvSpPr>
          <p:cNvPr id="4" name="Footer Placeholder 3">
            <a:extLst>
              <a:ext uri="{FF2B5EF4-FFF2-40B4-BE49-F238E27FC236}">
                <a16:creationId xmlns:a16="http://schemas.microsoft.com/office/drawing/2014/main" id="{9074F395-EDDD-4542-ADE2-572B0971732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7978B00-91B9-437B-9671-D988293BCCF8}"/>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2013539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p:txBody>
          <a:bodyPr/>
          <a:lstStyle/>
          <a:p>
            <a:r>
              <a:rPr lang="en-AU" dirty="0"/>
              <a:t>Further study was suggested for a proposal for EDTs in 6 GHz based on LBT using wide channels</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p:txBody>
          <a:bodyPr/>
          <a:lstStyle/>
          <a:p>
            <a:r>
              <a:rPr lang="en-AU" dirty="0"/>
              <a:t>Submission to BRAN#107</a:t>
            </a:r>
          </a:p>
          <a:p>
            <a:pPr lvl="1"/>
            <a:r>
              <a:rPr lang="en-AU" dirty="0"/>
              <a:t>BRAN(20)107008: </a:t>
            </a:r>
            <a:r>
              <a:rPr lang="en-GB" i="1" dirty="0"/>
              <a:t>Discussion on the LBT bandwidth used at 6GHz channel access</a:t>
            </a:r>
            <a:r>
              <a:rPr lang="en-GB" dirty="0"/>
              <a:t> (Huawei)</a:t>
            </a:r>
          </a:p>
          <a:p>
            <a:r>
              <a:rPr lang="en-GB" dirty="0"/>
              <a:t>Summary of discussion at </a:t>
            </a:r>
            <a:r>
              <a:rPr lang="en-AU" dirty="0"/>
              <a:t>BRAN#107</a:t>
            </a:r>
            <a:endParaRPr lang="en-GB" dirty="0"/>
          </a:p>
          <a:p>
            <a:pPr lvl="1"/>
            <a:r>
              <a:rPr lang="en-AU" dirty="0"/>
              <a:t>Normally the </a:t>
            </a:r>
            <a:r>
              <a:rPr lang="en-AU" i="1" dirty="0"/>
              <a:t>EDT</a:t>
            </a:r>
            <a:r>
              <a:rPr lang="en-AU" dirty="0"/>
              <a:t> in EN 303 687 is based on a 20 MHz channel</a:t>
            </a:r>
          </a:p>
          <a:p>
            <a:pPr lvl="2"/>
            <a:r>
              <a:rPr lang="en-AU" dirty="0" err="1"/>
              <a:t>eg</a:t>
            </a:r>
            <a:r>
              <a:rPr lang="en-AU" dirty="0"/>
              <a:t> -72 dBm/20 MHz when transmitting at a high power</a:t>
            </a:r>
          </a:p>
          <a:p>
            <a:pPr lvl="1"/>
            <a:r>
              <a:rPr lang="en-AU" dirty="0"/>
              <a:t>Huawei raised the possibility of scaling the EDT across a wider channel</a:t>
            </a:r>
          </a:p>
          <a:p>
            <a:pPr lvl="2"/>
            <a:r>
              <a:rPr lang="en-AU" dirty="0" err="1"/>
              <a:t>eg</a:t>
            </a:r>
            <a:r>
              <a:rPr lang="en-AU" dirty="0"/>
              <a:t> -69 dBm/40 MHz, or -66 dBm/80 MHz</a:t>
            </a:r>
          </a:p>
          <a:p>
            <a:pPr lvl="1"/>
            <a:r>
              <a:rPr lang="en-AU" dirty="0"/>
              <a:t>It was noted that the proposal is currently immature with unclear justification, and further study was suggested</a:t>
            </a:r>
          </a:p>
          <a:p>
            <a:pPr lvl="1"/>
            <a:r>
              <a:rPr lang="en-AU" b="1" i="1" dirty="0"/>
              <a:t>What would be the effect of wide LBT detection on coexistence?</a:t>
            </a:r>
          </a:p>
          <a:p>
            <a:pPr lvl="1"/>
            <a:endParaRPr lang="en-AU" dirty="0"/>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371711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a:xfrm>
            <a:off x="685800" y="685800"/>
            <a:ext cx="8458200" cy="1066800"/>
          </a:xfrm>
        </p:spPr>
        <p:txBody>
          <a:bodyPr/>
          <a:lstStyle/>
          <a:p>
            <a:r>
              <a:rPr lang="en-AU" dirty="0"/>
              <a:t>A proposal that would require an increase of AIFS for every AC during 6 GHz operation was not accepted</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a:xfrm>
            <a:off x="685800" y="1676400"/>
            <a:ext cx="7772400" cy="4114800"/>
          </a:xfrm>
        </p:spPr>
        <p:txBody>
          <a:bodyPr/>
          <a:lstStyle/>
          <a:p>
            <a:r>
              <a:rPr lang="en-AU" dirty="0"/>
              <a:t>Submission to BRAN#107</a:t>
            </a:r>
          </a:p>
          <a:p>
            <a:pPr lvl="1"/>
            <a:r>
              <a:rPr lang="en-AU" dirty="0"/>
              <a:t>BRAN(20)107021: </a:t>
            </a:r>
            <a:r>
              <a:rPr lang="en-AU" i="1" dirty="0"/>
              <a:t>Ambiguities in 25us Idle time</a:t>
            </a:r>
            <a:r>
              <a:rPr lang="en-GB" dirty="0"/>
              <a:t> (Ericsson)</a:t>
            </a:r>
          </a:p>
          <a:p>
            <a:r>
              <a:rPr lang="en-GB" dirty="0"/>
              <a:t>Summary of discussion at </a:t>
            </a:r>
            <a:r>
              <a:rPr lang="en-AU" dirty="0"/>
              <a:t>BRAN#107</a:t>
            </a:r>
          </a:p>
          <a:p>
            <a:pPr lvl="1"/>
            <a:r>
              <a:rPr lang="en-AU" dirty="0"/>
              <a:t>Ericsson noted that EN 303 687 (6 GHz) ports many timing parameters from EN 301 893 (5 GHz), which allows access after 25 µs due to:</a:t>
            </a:r>
          </a:p>
          <a:p>
            <a:pPr lvl="2"/>
            <a:r>
              <a:rPr lang="en-AU" dirty="0"/>
              <a:t>Access by an AP for voice &amp; video priority</a:t>
            </a:r>
          </a:p>
          <a:p>
            <a:pPr lvl="2"/>
            <a:r>
              <a:rPr lang="en-AU" dirty="0"/>
              <a:t>Access for Short Control Signalling (possibly including access for Beacons)</a:t>
            </a:r>
          </a:p>
          <a:p>
            <a:pPr lvl="2"/>
            <a:r>
              <a:rPr lang="en-AU" dirty="0"/>
              <a:t>Recovery during a TxOP</a:t>
            </a:r>
          </a:p>
          <a:p>
            <a:pPr lvl="1"/>
            <a:r>
              <a:rPr lang="en-AU" dirty="0"/>
              <a:t>They noted these different uses of the 25 µs makes it difficult to distinguish a COT/TxOP for the purposes of testing … and proposed increasing AIFS by 1 for every access category</a:t>
            </a:r>
          </a:p>
          <a:p>
            <a:pPr lvl="1"/>
            <a:r>
              <a:rPr lang="en-AU" dirty="0"/>
              <a:t>This would have a significant impact on Wi-Fi gear about to be deployed in the 6 GHz band</a:t>
            </a:r>
          </a:p>
          <a:p>
            <a:pPr lvl="1"/>
            <a:r>
              <a:rPr lang="en-AU" b="1" i="1" dirty="0"/>
              <a:t>This issue highlights why we need to track activity in ETSI BRAN!</a:t>
            </a:r>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770620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p:txBody>
          <a:bodyPr/>
          <a:lstStyle/>
          <a:p>
            <a:r>
              <a:rPr lang="en-AU" dirty="0"/>
              <a:t>The proposal to refine FBE (frame based) in 6 GHz did not progress</a:t>
            </a:r>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AU" dirty="0"/>
              <a:t>Submission to BRAN#107</a:t>
            </a:r>
          </a:p>
          <a:p>
            <a:pPr lvl="1"/>
            <a:r>
              <a:rPr lang="en-US" dirty="0"/>
              <a:t>BRAN(20)107016: </a:t>
            </a:r>
            <a:r>
              <a:rPr lang="en-US" i="1" dirty="0"/>
              <a:t>Observations on proposed FBE modification floating COT </a:t>
            </a:r>
            <a:r>
              <a:rPr lang="en-US" dirty="0"/>
              <a:t>(Nokia)</a:t>
            </a:r>
          </a:p>
          <a:p>
            <a:r>
              <a:rPr lang="en-GB" dirty="0"/>
              <a:t>Summary of discussion at </a:t>
            </a:r>
            <a:r>
              <a:rPr lang="en-AU" dirty="0"/>
              <a:t>BRAN#107</a:t>
            </a:r>
          </a:p>
          <a:p>
            <a:pPr lvl="1"/>
            <a:r>
              <a:rPr lang="en-AU" dirty="0"/>
              <a:t>Previously </a:t>
            </a:r>
            <a:r>
              <a:rPr lang="en-AU" dirty="0" err="1"/>
              <a:t>Mediatek</a:t>
            </a:r>
            <a:r>
              <a:rPr lang="en-AU" dirty="0"/>
              <a:t> had proposed a mechanism to enable multiple FBE systems to coexist </a:t>
            </a:r>
          </a:p>
          <a:p>
            <a:pPr lvl="1"/>
            <a:r>
              <a:rPr lang="en-AU" dirty="0"/>
              <a:t>There has not been a lot of enthusiasm from other stakeholders</a:t>
            </a:r>
          </a:p>
          <a:p>
            <a:pPr lvl="2"/>
            <a:r>
              <a:rPr lang="en-AU" dirty="0"/>
              <a:t>Assertion that there is no need for FBE from many Wi-Fi stakeholders</a:t>
            </a:r>
          </a:p>
          <a:p>
            <a:pPr lvl="2"/>
            <a:r>
              <a:rPr lang="en-AU" dirty="0"/>
              <a:t>Some NR-U/LAA stakeholders would like any FBE scheme relevant to NR-U/LAA to be developed in 3GPP</a:t>
            </a:r>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12415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403593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Despite disappointing progress on EN 301 893in BRAN#107 … it appears progress is imminent</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a:xfrm>
            <a:off x="685800" y="1905000"/>
            <a:ext cx="7772400" cy="4114800"/>
          </a:xfrm>
        </p:spPr>
        <p:txBody>
          <a:bodyPr/>
          <a:lstStyle/>
          <a:p>
            <a:r>
              <a:rPr lang="en-AU" dirty="0"/>
              <a:t>Exec summary</a:t>
            </a:r>
          </a:p>
          <a:p>
            <a:pPr lvl="1"/>
            <a:r>
              <a:rPr lang="en-AU" dirty="0"/>
              <a:t>ETSI BRAN agreed on compromise solutions for coexistence in 5 GHz in ~2016 &amp; ~2018</a:t>
            </a:r>
          </a:p>
          <a:p>
            <a:pPr lvl="1"/>
            <a:r>
              <a:rPr lang="en-AU" dirty="0"/>
              <a:t>In 2020, some stakeholders want to revisit the previous 5 GHz solutions based on disagreement on:</a:t>
            </a:r>
          </a:p>
          <a:p>
            <a:pPr lvl="2"/>
            <a:r>
              <a:rPr lang="en-AU" dirty="0"/>
              <a:t>Whether</a:t>
            </a:r>
            <a:r>
              <a:rPr lang="en-AU" i="1" dirty="0"/>
              <a:t> ED-only</a:t>
            </a:r>
            <a:r>
              <a:rPr lang="en-AU" dirty="0"/>
              <a:t> @ -62 dBm results in good coexistence in 5 GHz </a:t>
            </a:r>
          </a:p>
          <a:p>
            <a:pPr lvl="2"/>
            <a:r>
              <a:rPr lang="en-AU" dirty="0"/>
              <a:t>The appropriate detection mechanism in the secondary channel</a:t>
            </a:r>
          </a:p>
          <a:p>
            <a:pPr lvl="2"/>
            <a:r>
              <a:rPr lang="en-AU" dirty="0"/>
              <a:t>On the testing required for a generalised </a:t>
            </a:r>
            <a:r>
              <a:rPr lang="en-AU" i="1" dirty="0"/>
              <a:t>PD/ED </a:t>
            </a:r>
            <a:r>
              <a:rPr lang="en-AU" dirty="0"/>
              <a:t>mechanism</a:t>
            </a:r>
            <a:r>
              <a:rPr lang="en-AU" i="1" dirty="0"/>
              <a:t> </a:t>
            </a:r>
            <a:r>
              <a:rPr lang="en-AU" dirty="0"/>
              <a:t>in EN 301 893</a:t>
            </a:r>
          </a:p>
          <a:p>
            <a:pPr lvl="1"/>
            <a:r>
              <a:rPr lang="en-AU" dirty="0"/>
              <a:t>There continued be no consensus in BRAN#107 on LBT detection for EN 301 893 (5 GHz)</a:t>
            </a:r>
          </a:p>
          <a:p>
            <a:pPr lvl="1"/>
            <a:r>
              <a:rPr lang="en-AU" b="1" dirty="0">
                <a:solidFill>
                  <a:srgbClr val="00B050"/>
                </a:solidFill>
              </a:rPr>
              <a:t>Breaking news</a:t>
            </a:r>
            <a:r>
              <a:rPr lang="en-AU" dirty="0"/>
              <a:t>: it appears possible a revised basis for LBT detection in may soon be agreed</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spTree>
    <p:extLst>
      <p:ext uri="{BB962C8B-B14F-4D97-AF65-F5344CB8AC3E}">
        <p14:creationId xmlns:p14="http://schemas.microsoft.com/office/powerpoint/2010/main" val="990053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problem in Europe (and globally) was understood in ~2014:</a:t>
            </a:r>
          </a:p>
          <a:p>
            <a:pPr lvl="1"/>
            <a:r>
              <a:rPr lang="en-AU" dirty="0"/>
              <a:t>How can different technologies detect each other and defer to each other in a way that enables equitable use of radio resources?</a:t>
            </a:r>
          </a:p>
          <a:p>
            <a:r>
              <a:rPr lang="en-AU" dirty="0"/>
              <a:t>A compromise solution in was agreed ~2016 (EN 301 893 v2.1.1)</a:t>
            </a:r>
          </a:p>
          <a:p>
            <a:pPr lvl="1"/>
            <a:r>
              <a:rPr lang="en-AU" dirty="0"/>
              <a:t>Use EDCA-like LBT, with detection using:</a:t>
            </a:r>
          </a:p>
          <a:p>
            <a:pPr lvl="2"/>
            <a:r>
              <a:rPr lang="en-AU" dirty="0"/>
              <a:t>PD/ED @ -82/-62 dBm for 802.11a/n/ac systems</a:t>
            </a:r>
          </a:p>
          <a:p>
            <a:pPr lvl="2"/>
            <a:r>
              <a:rPr lang="en-AU" dirty="0"/>
              <a:t>ED-only at -72 dBm (scaled) for any systems</a:t>
            </a:r>
          </a:p>
          <a:p>
            <a:pPr lvl="1"/>
            <a:r>
              <a:rPr lang="en-AU" dirty="0"/>
              <a:t>Allowed 802.11ac to be placed on the European market</a:t>
            </a:r>
          </a:p>
          <a:p>
            <a:r>
              <a:rPr lang="en-AU" dirty="0"/>
              <a:t>An new solution was agreed in ~2018 (stable draft of EN 301 893)</a:t>
            </a:r>
          </a:p>
          <a:p>
            <a:pPr lvl="1"/>
            <a:r>
              <a:rPr lang="en-AU" dirty="0"/>
              <a:t>Use EDCA-like LBT, with detection using:</a:t>
            </a:r>
          </a:p>
          <a:p>
            <a:pPr lvl="2"/>
            <a:r>
              <a:rPr lang="en-AU" dirty="0"/>
              <a:t>PD/ED @ -82/-62 dBm for any systems</a:t>
            </a:r>
          </a:p>
          <a:p>
            <a:pPr lvl="2"/>
            <a:r>
              <a:rPr lang="en-AU" dirty="0"/>
              <a:t>ED-only at -72 dBm (scaled) for any systems</a:t>
            </a:r>
          </a:p>
          <a:p>
            <a:pPr lvl="1"/>
            <a:r>
              <a:rPr lang="en-AU" dirty="0"/>
              <a:t>Allowed 802.11ax to be placed on the European market</a:t>
            </a:r>
          </a:p>
          <a:p>
            <a:pPr lvl="2"/>
            <a:endParaRPr lang="en-AU" dirty="0"/>
          </a:p>
          <a:p>
            <a:endParaRPr lang="en-AU" dirty="0"/>
          </a:p>
          <a:p>
            <a:pPr lvl="1"/>
            <a:endParaRPr lang="en-AU" dirty="0"/>
          </a:p>
          <a:p>
            <a:pPr lvl="1"/>
            <a:endParaRPr lang="en-AU" dirty="0"/>
          </a:p>
          <a:p>
            <a:pPr lvl="1"/>
            <a:r>
              <a:rPr lang="en-AU" dirty="0"/>
              <a:t>EN 301 893 v2.1.1 (2016)</a:t>
            </a:r>
          </a:p>
          <a:p>
            <a:pPr lvl="1"/>
            <a:endParaRPr lang="en-AU" dirty="0"/>
          </a:p>
          <a:p>
            <a:pPr lvl="1"/>
            <a:r>
              <a:rPr lang="en-AU" dirty="0"/>
              <a:t>The Wi-Fi wanted access to PD/ED at  because it has worked for 20+ years</a:t>
            </a:r>
          </a:p>
          <a:p>
            <a:pPr lvl="1"/>
            <a:r>
              <a:rPr lang="en-AU" dirty="0"/>
              <a:t>LAA/NR-U don’t want to use PD/ED because it would require use of 802.11a preamble</a:t>
            </a:r>
          </a:p>
          <a:p>
            <a:pPr lvl="1"/>
            <a:r>
              <a:rPr lang="en-AU" dirty="0"/>
              <a:t>Agreement in 2016? Confirmed in 2018 that a reasonable compromise to allow both PD/ED at </a:t>
            </a:r>
          </a:p>
          <a:p>
            <a:pPr lvl="1"/>
            <a:r>
              <a:rPr lang="en-AU" dirty="0"/>
              <a:t>10dB advantage in primary</a:t>
            </a:r>
          </a:p>
          <a:p>
            <a:pPr lvl="1"/>
            <a:r>
              <a:rPr lang="en-AU" dirty="0" err="1"/>
              <a:t>Advatage</a:t>
            </a:r>
            <a:r>
              <a:rPr lang="en-AU" dirty="0"/>
              <a:t> in secondary</a:t>
            </a:r>
          </a:p>
          <a:p>
            <a:pPr lvl="1"/>
            <a:r>
              <a:rPr lang="en-AU" dirty="0"/>
              <a:t>Need for detailed testing</a:t>
            </a:r>
          </a:p>
          <a:p>
            <a:pPr lvl="1"/>
            <a:r>
              <a:rPr lang="en-AU" dirty="0"/>
              <a:t>Best solution</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337986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 to revisit the previous 5 GHz solutions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In 2020, some NR-U/LAA stakeholders are now expressing opposition to the compromise documented in the stable draft of EN 301 893</a:t>
            </a:r>
          </a:p>
          <a:p>
            <a:pPr lvl="1"/>
            <a:r>
              <a:rPr lang="en-AU" dirty="0"/>
              <a:t>Reasons are varied, but include:</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1"/>
            <a:r>
              <a:rPr lang="en-AU" dirty="0"/>
              <a:t>Some of these reasons are legitimate to some extent, while others not so much … it is complicated!</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416515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8BD0-A6C5-4D6A-B4E9-C6523D111F12}"/>
              </a:ext>
            </a:extLst>
          </p:cNvPr>
          <p:cNvSpPr>
            <a:spLocks noGrp="1"/>
          </p:cNvSpPr>
          <p:nvPr>
            <p:ph type="title"/>
          </p:nvPr>
        </p:nvSpPr>
        <p:spPr>
          <a:xfrm>
            <a:off x="685800" y="685800"/>
            <a:ext cx="8077200" cy="1066800"/>
          </a:xfrm>
        </p:spPr>
        <p:txBody>
          <a:bodyPr/>
          <a:lstStyle/>
          <a:p>
            <a:r>
              <a:rPr lang="en-AU" dirty="0"/>
              <a:t>There was ongoing disagreement on whether </a:t>
            </a:r>
            <a:r>
              <a:rPr lang="en-AU" i="1" dirty="0"/>
              <a:t>ED-only</a:t>
            </a:r>
            <a:r>
              <a:rPr lang="en-AU" dirty="0"/>
              <a:t> @ -62 dBm results in good coexistence in 5 GHz</a:t>
            </a:r>
          </a:p>
        </p:txBody>
      </p:sp>
      <p:sp>
        <p:nvSpPr>
          <p:cNvPr id="3" name="Content Placeholder 2">
            <a:extLst>
              <a:ext uri="{FF2B5EF4-FFF2-40B4-BE49-F238E27FC236}">
                <a16:creationId xmlns:a16="http://schemas.microsoft.com/office/drawing/2014/main" id="{24BA52ED-2EA9-49B3-9147-F26CF2B88449}"/>
              </a:ext>
            </a:extLst>
          </p:cNvPr>
          <p:cNvSpPr>
            <a:spLocks noGrp="1"/>
          </p:cNvSpPr>
          <p:nvPr>
            <p:ph idx="1"/>
          </p:nvPr>
        </p:nvSpPr>
        <p:spPr>
          <a:xfrm>
            <a:off x="685800" y="1524000"/>
            <a:ext cx="7772400" cy="4114800"/>
          </a:xfrm>
        </p:spPr>
        <p:txBody>
          <a:bodyPr/>
          <a:lstStyle/>
          <a:p>
            <a:r>
              <a:rPr lang="en-AU" dirty="0"/>
              <a:t>Submissions to BRAN#107</a:t>
            </a:r>
            <a:endParaRPr lang="en-US" dirty="0"/>
          </a:p>
          <a:p>
            <a:pPr lvl="1"/>
            <a:r>
              <a:rPr lang="en-US" dirty="0"/>
              <a:t>BRAN(20)107026r1: </a:t>
            </a:r>
            <a:r>
              <a:rPr lang="en-US" i="1" dirty="0"/>
              <a:t>Common -62 EDT in 5 GHz </a:t>
            </a:r>
            <a:r>
              <a:rPr lang="en-US" dirty="0"/>
              <a:t>(Huawei)</a:t>
            </a:r>
          </a:p>
          <a:p>
            <a:pPr lvl="1"/>
            <a:r>
              <a:rPr lang="en-US" dirty="0"/>
              <a:t>BRAN(20)107041: </a:t>
            </a:r>
            <a:r>
              <a:rPr lang="en-US" i="1" dirty="0"/>
              <a:t>CCA threshold simulations </a:t>
            </a:r>
            <a:r>
              <a:rPr lang="en-US" dirty="0"/>
              <a:t>(Qualcomm)</a:t>
            </a:r>
          </a:p>
          <a:p>
            <a:pPr lvl="1"/>
            <a:r>
              <a:rPr lang="en-US" dirty="0"/>
              <a:t>BRAN(20)107037r1: </a:t>
            </a:r>
            <a:r>
              <a:rPr lang="en-US" i="1" dirty="0"/>
              <a:t>6 GHz PD/ED simulations </a:t>
            </a:r>
            <a:r>
              <a:rPr lang="en-US" dirty="0"/>
              <a:t>(Huawei)</a:t>
            </a:r>
          </a:p>
          <a:p>
            <a:pPr lvl="1"/>
            <a:r>
              <a:rPr lang="en-US" dirty="0"/>
              <a:t>BRAN(20)107032r1: </a:t>
            </a:r>
            <a:r>
              <a:rPr lang="en-US" i="1" dirty="0"/>
              <a:t>High EDT in 5 GHz </a:t>
            </a:r>
            <a:r>
              <a:rPr lang="en-US" dirty="0"/>
              <a:t>(Cisco) </a:t>
            </a:r>
          </a:p>
          <a:p>
            <a:pPr lvl="1"/>
            <a:r>
              <a:rPr lang="en-US" sz="1800" dirty="0">
                <a:effectLst/>
                <a:latin typeface="+mj-lt"/>
                <a:ea typeface="Times New Roman" panose="02020603050405020304" pitchFamily="18" charset="0"/>
              </a:rPr>
              <a:t>BRAN(20)107031: </a:t>
            </a:r>
            <a:r>
              <a:rPr lang="en-US" sz="1800" i="1" dirty="0">
                <a:effectLst/>
                <a:latin typeface="+mj-lt"/>
                <a:ea typeface="Times New Roman" panose="02020603050405020304" pitchFamily="18" charset="0"/>
              </a:rPr>
              <a:t>5 GHz EDT simulations </a:t>
            </a:r>
            <a:r>
              <a:rPr lang="en-US" sz="1800" dirty="0">
                <a:effectLst/>
                <a:latin typeface="+mj-lt"/>
                <a:ea typeface="Times New Roman" panose="02020603050405020304" pitchFamily="18" charset="0"/>
              </a:rPr>
              <a:t>(Nokia)</a:t>
            </a:r>
            <a:endParaRPr lang="en-US" dirty="0">
              <a:latin typeface="+mj-lt"/>
            </a:endParaRPr>
          </a:p>
          <a:p>
            <a:r>
              <a:rPr lang="en-GB" dirty="0"/>
              <a:t>Summary of discussion at BRAN#107</a:t>
            </a:r>
          </a:p>
          <a:p>
            <a:pPr lvl="1"/>
            <a:r>
              <a:rPr lang="en-AU" dirty="0"/>
              <a:t>Some claim (based in simulation) that </a:t>
            </a:r>
            <a:r>
              <a:rPr lang="en-AU" i="1" dirty="0"/>
              <a:t>ED-only</a:t>
            </a:r>
            <a:r>
              <a:rPr lang="en-AU" dirty="0"/>
              <a:t> @ -62 dBm provides the best spectral efficiency &amp; most equitable spectrum access</a:t>
            </a:r>
          </a:p>
          <a:p>
            <a:pPr lvl="1"/>
            <a:r>
              <a:rPr lang="en-AU" dirty="0"/>
              <a:t>Others note that there is plenty of evidence from multiple simulations showing this is not the case, especially with legacy Wi-Fi in 5 GHz</a:t>
            </a:r>
          </a:p>
          <a:p>
            <a:pPr lvl="1"/>
            <a:r>
              <a:rPr lang="en-AU" b="1" i="1" dirty="0"/>
              <a:t>We can now safely say that the various simulations now allow us to prove anything!</a:t>
            </a:r>
          </a:p>
        </p:txBody>
      </p:sp>
      <p:sp>
        <p:nvSpPr>
          <p:cNvPr id="4" name="Footer Placeholder 3">
            <a:extLst>
              <a:ext uri="{FF2B5EF4-FFF2-40B4-BE49-F238E27FC236}">
                <a16:creationId xmlns:a16="http://schemas.microsoft.com/office/drawing/2014/main" id="{AC0145DE-A352-4792-A225-C72C547676F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FAB3B2-62F7-499D-A33A-61431472526F}"/>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2950810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C8BE-15AC-43F2-8FF6-2D4F197F9F0B}"/>
              </a:ext>
            </a:extLst>
          </p:cNvPr>
          <p:cNvSpPr>
            <a:spLocks noGrp="1"/>
          </p:cNvSpPr>
          <p:nvPr>
            <p:ph type="title"/>
          </p:nvPr>
        </p:nvSpPr>
        <p:spPr>
          <a:xfrm>
            <a:off x="685800" y="685800"/>
            <a:ext cx="8001000" cy="1066800"/>
          </a:xfrm>
        </p:spPr>
        <p:txBody>
          <a:bodyPr/>
          <a:lstStyle/>
          <a:p>
            <a:r>
              <a:rPr lang="en-AU" dirty="0"/>
              <a:t>There was ongoing disagreement on the appropriate detection mechanism in the secondary channel</a:t>
            </a:r>
          </a:p>
        </p:txBody>
      </p:sp>
      <p:sp>
        <p:nvSpPr>
          <p:cNvPr id="3" name="Content Placeholder 2">
            <a:extLst>
              <a:ext uri="{FF2B5EF4-FFF2-40B4-BE49-F238E27FC236}">
                <a16:creationId xmlns:a16="http://schemas.microsoft.com/office/drawing/2014/main" id="{E11B4432-4236-42AB-8BD9-20EBCBDB6A66}"/>
              </a:ext>
            </a:extLst>
          </p:cNvPr>
          <p:cNvSpPr>
            <a:spLocks noGrp="1"/>
          </p:cNvSpPr>
          <p:nvPr>
            <p:ph idx="1"/>
          </p:nvPr>
        </p:nvSpPr>
        <p:spPr>
          <a:xfrm>
            <a:off x="685800" y="1752600"/>
            <a:ext cx="7772400" cy="4114800"/>
          </a:xfrm>
        </p:spPr>
        <p:txBody>
          <a:bodyPr/>
          <a:lstStyle/>
          <a:p>
            <a:r>
              <a:rPr lang="en-AU" dirty="0"/>
              <a:t>Submissions to BRAN#107</a:t>
            </a:r>
            <a:endParaRPr lang="en-US" dirty="0"/>
          </a:p>
          <a:p>
            <a:pPr lvl="1"/>
            <a:r>
              <a:rPr lang="en-US" dirty="0"/>
              <a:t>BRAN(20)106026r4: </a:t>
            </a:r>
            <a:r>
              <a:rPr lang="en-AU" sz="1800" b="0" i="1" dirty="0">
                <a:solidFill>
                  <a:schemeClr val="tx1"/>
                </a:solidFill>
                <a:effectLst/>
                <a:latin typeface="+mj-lt"/>
                <a:ea typeface="Times New Roman"/>
              </a:rPr>
              <a:t>Response to BRAN(20)106013 (Multi-channel access in 5 GHz) (Cisco) </a:t>
            </a:r>
            <a:r>
              <a:rPr lang="en-AU" sz="1800" b="0" dirty="0">
                <a:solidFill>
                  <a:schemeClr val="tx1"/>
                </a:solidFill>
                <a:effectLst/>
                <a:latin typeface="+mj-lt"/>
                <a:ea typeface="Times New Roman"/>
              </a:rPr>
              <a:t>– from BRAN#106e</a:t>
            </a:r>
          </a:p>
          <a:p>
            <a:pPr lvl="1"/>
            <a:r>
              <a:rPr lang="en-US" dirty="0"/>
              <a:t>BRAN(20)107024r1: </a:t>
            </a:r>
            <a:r>
              <a:rPr lang="en-US" i="1" dirty="0"/>
              <a:t>Multi-channel access in 5 GHz </a:t>
            </a:r>
            <a:r>
              <a:rPr lang="en-US" dirty="0"/>
              <a:t>(Ericsson)</a:t>
            </a:r>
          </a:p>
          <a:p>
            <a:r>
              <a:rPr lang="en-GB" dirty="0"/>
              <a:t>Summary of discussion at </a:t>
            </a:r>
            <a:r>
              <a:rPr lang="en-AU" dirty="0"/>
              <a:t>BRAN#107</a:t>
            </a:r>
            <a:endParaRPr lang="en-GB" dirty="0"/>
          </a:p>
          <a:p>
            <a:pPr lvl="1"/>
            <a:r>
              <a:rPr lang="en-AU" dirty="0"/>
              <a:t>Technically, according to EN 301 893, Wi-Fi can use </a:t>
            </a:r>
            <a:r>
              <a:rPr lang="en-AU" i="1" dirty="0"/>
              <a:t>EDT</a:t>
            </a:r>
            <a:r>
              <a:rPr lang="en-AU" dirty="0"/>
              <a:t> @ -62 dBm in </a:t>
            </a:r>
            <a:r>
              <a:rPr lang="en-AU" i="1" dirty="0"/>
              <a:t>PIFS</a:t>
            </a:r>
            <a:r>
              <a:rPr lang="en-AU" dirty="0"/>
              <a:t> in secondary channel (assuming </a:t>
            </a:r>
            <a:r>
              <a:rPr lang="en-AU" i="1" dirty="0"/>
              <a:t>PD/ED </a:t>
            </a:r>
            <a:r>
              <a:rPr lang="en-AU" dirty="0"/>
              <a:t>in primary channel)</a:t>
            </a:r>
          </a:p>
          <a:p>
            <a:pPr lvl="2"/>
            <a:r>
              <a:rPr lang="en-AU" dirty="0"/>
              <a:t>In theory, Wi-Fi uses </a:t>
            </a:r>
            <a:r>
              <a:rPr lang="en-AU" i="1" dirty="0"/>
              <a:t>ED-only</a:t>
            </a:r>
            <a:r>
              <a:rPr lang="en-AU" dirty="0"/>
              <a:t> or mid-amble detection at -72 dBm</a:t>
            </a:r>
          </a:p>
          <a:p>
            <a:pPr lvl="2"/>
            <a:r>
              <a:rPr lang="en-AU" dirty="0"/>
              <a:t>In contrast, LAA/NR-U uses </a:t>
            </a:r>
            <a:r>
              <a:rPr lang="en-AU" i="1" dirty="0"/>
              <a:t>ED-only</a:t>
            </a:r>
            <a:r>
              <a:rPr lang="en-AU" dirty="0"/>
              <a:t> at -72 dBm in all channels (usually using independent full backoff)</a:t>
            </a:r>
          </a:p>
          <a:p>
            <a:pPr lvl="1"/>
            <a:r>
              <a:rPr lang="en-AU" dirty="0"/>
              <a:t>Some want to restrict all systems to </a:t>
            </a:r>
            <a:r>
              <a:rPr lang="en-AU" i="1" dirty="0"/>
              <a:t>ED-only</a:t>
            </a:r>
            <a:r>
              <a:rPr lang="en-AU" dirty="0"/>
              <a:t> @ -72 dBm, partially because they claim unfairness &amp; partially to promote </a:t>
            </a:r>
            <a:r>
              <a:rPr lang="en-AU" i="1" dirty="0"/>
              <a:t>ED-only</a:t>
            </a:r>
            <a:r>
              <a:rPr lang="en-AU" dirty="0"/>
              <a:t> @ -62 dBm</a:t>
            </a:r>
          </a:p>
          <a:p>
            <a:pPr lvl="1"/>
            <a:r>
              <a:rPr lang="en-AU" dirty="0"/>
              <a:t>There was no consensus on the claim of secondary channel unfairness or any change of the </a:t>
            </a:r>
            <a:r>
              <a:rPr lang="en-AU" i="1" dirty="0"/>
              <a:t>status quo</a:t>
            </a:r>
            <a:r>
              <a:rPr lang="en-AU" dirty="0"/>
              <a:t> </a:t>
            </a:r>
          </a:p>
        </p:txBody>
      </p:sp>
      <p:sp>
        <p:nvSpPr>
          <p:cNvPr id="4" name="Footer Placeholder 3">
            <a:extLst>
              <a:ext uri="{FF2B5EF4-FFF2-40B4-BE49-F238E27FC236}">
                <a16:creationId xmlns:a16="http://schemas.microsoft.com/office/drawing/2014/main" id="{6C67F6C0-D07B-42AA-9CA3-1BD921E7639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07582F6-82BC-4926-9AF8-5588D1043493}"/>
              </a:ext>
            </a:extLst>
          </p:cNvPr>
          <p:cNvSpPr>
            <a:spLocks noGrp="1"/>
          </p:cNvSpPr>
          <p:nvPr>
            <p:ph type="sldNum" sz="quarter" idx="11"/>
          </p:nvPr>
        </p:nvSpPr>
        <p:spPr/>
        <p:txBody>
          <a:bodyPr/>
          <a:lstStyle/>
          <a:p>
            <a:r>
              <a:rPr lang="en-US"/>
              <a:t>Slide </a:t>
            </a:r>
            <a:fld id="{EF4002E7-DB4D-4CC3-8382-1939D19420D8}" type="slidenum">
              <a:rPr lang="en-US" smtClean="0"/>
              <a:pPr/>
              <a:t>44</a:t>
            </a:fld>
            <a:endParaRPr lang="en-US"/>
          </a:p>
        </p:txBody>
      </p:sp>
    </p:spTree>
    <p:extLst>
      <p:ext uri="{BB962C8B-B14F-4D97-AF65-F5344CB8AC3E}">
        <p14:creationId xmlns:p14="http://schemas.microsoft.com/office/powerpoint/2010/main" val="3047630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895D-5263-4831-95FF-EB089FDB4B59}"/>
              </a:ext>
            </a:extLst>
          </p:cNvPr>
          <p:cNvSpPr>
            <a:spLocks noGrp="1"/>
          </p:cNvSpPr>
          <p:nvPr>
            <p:ph type="title"/>
          </p:nvPr>
        </p:nvSpPr>
        <p:spPr/>
        <p:txBody>
          <a:bodyPr/>
          <a:lstStyle/>
          <a:p>
            <a:r>
              <a:rPr lang="en-AU" dirty="0"/>
              <a:t>There was no consensus on the level of testing required for </a:t>
            </a:r>
            <a:r>
              <a:rPr lang="en-AU" i="1" dirty="0"/>
              <a:t>PD/ED </a:t>
            </a:r>
            <a:r>
              <a:rPr lang="en-AU" dirty="0"/>
              <a:t>in EN 301 803</a:t>
            </a:r>
          </a:p>
        </p:txBody>
      </p:sp>
      <p:sp>
        <p:nvSpPr>
          <p:cNvPr id="3" name="Content Placeholder 2">
            <a:extLst>
              <a:ext uri="{FF2B5EF4-FFF2-40B4-BE49-F238E27FC236}">
                <a16:creationId xmlns:a16="http://schemas.microsoft.com/office/drawing/2014/main" id="{183CC56B-B58E-4453-8988-4BAA56C78A49}"/>
              </a:ext>
            </a:extLst>
          </p:cNvPr>
          <p:cNvSpPr>
            <a:spLocks noGrp="1"/>
          </p:cNvSpPr>
          <p:nvPr>
            <p:ph idx="1"/>
          </p:nvPr>
        </p:nvSpPr>
        <p:spPr>
          <a:xfrm>
            <a:off x="685800" y="1524000"/>
            <a:ext cx="7772400" cy="4114800"/>
          </a:xfrm>
        </p:spPr>
        <p:txBody>
          <a:bodyPr/>
          <a:lstStyle/>
          <a:p>
            <a:r>
              <a:rPr lang="en-AU" dirty="0"/>
              <a:t>Submissions to BRAN#107</a:t>
            </a:r>
          </a:p>
          <a:p>
            <a:pPr lvl="1"/>
            <a:r>
              <a:rPr lang="en-AU" dirty="0">
                <a:latin typeface="+mj-lt"/>
              </a:rPr>
              <a:t>BRAN(20)106a004r1: </a:t>
            </a:r>
            <a:r>
              <a:rPr lang="en-AU" i="1" dirty="0">
                <a:latin typeface="+mj-lt"/>
              </a:rPr>
              <a:t>EDT level testing proposal </a:t>
            </a:r>
            <a:r>
              <a:rPr lang="en-AU" dirty="0">
                <a:latin typeface="+mj-lt"/>
              </a:rPr>
              <a:t>(Broadcom)</a:t>
            </a:r>
          </a:p>
          <a:p>
            <a:pPr lvl="1"/>
            <a:r>
              <a:rPr lang="en-US" sz="1800" dirty="0">
                <a:effectLst/>
                <a:latin typeface="+mj-lt"/>
                <a:ea typeface="Times New Roman" panose="02020603050405020304" pitchFamily="18" charset="0"/>
              </a:rPr>
              <a:t>BRAN(20)106a010r2: </a:t>
            </a:r>
            <a:r>
              <a:rPr lang="en-US" sz="1800" i="1" dirty="0">
                <a:effectLst/>
                <a:latin typeface="+mj-lt"/>
                <a:ea typeface="Times New Roman" panose="02020603050405020304" pitchFamily="18" charset="0"/>
              </a:rPr>
              <a:t>PD test specification test</a:t>
            </a:r>
            <a:r>
              <a:rPr lang="en-AU" sz="1800" dirty="0">
                <a:effectLst/>
                <a:latin typeface="+mj-lt"/>
                <a:ea typeface="Times New Roman" panose="02020603050405020304" pitchFamily="18" charset="0"/>
              </a:rPr>
              <a:t> (Ericsson)</a:t>
            </a:r>
          </a:p>
          <a:p>
            <a:pPr lvl="1"/>
            <a:r>
              <a:rPr lang="en-US" sz="1800" dirty="0">
                <a:effectLst/>
                <a:latin typeface="+mj-lt"/>
                <a:ea typeface="Times New Roman" panose="02020603050405020304" pitchFamily="18" charset="0"/>
              </a:rPr>
              <a:t>BRAN(20)107022: </a:t>
            </a:r>
            <a:r>
              <a:rPr lang="en-US" sz="1800" i="1" dirty="0">
                <a:effectLst/>
                <a:latin typeface="+mj-lt"/>
                <a:ea typeface="Times New Roman" panose="02020603050405020304" pitchFamily="18" charset="0"/>
              </a:rPr>
              <a:t>Testing framework in TC BRAN</a:t>
            </a:r>
            <a:r>
              <a:rPr lang="en-AU" i="1" dirty="0">
                <a:latin typeface="+mj-lt"/>
                <a:ea typeface="Times New Roman" panose="02020603050405020304" pitchFamily="18" charset="0"/>
              </a:rPr>
              <a:t> </a:t>
            </a:r>
            <a:r>
              <a:rPr lang="en-AU" dirty="0">
                <a:latin typeface="+mj-lt"/>
                <a:ea typeface="Times New Roman" panose="02020603050405020304" pitchFamily="18" charset="0"/>
              </a:rPr>
              <a:t>(Ericsson)</a:t>
            </a:r>
          </a:p>
          <a:p>
            <a:pPr lvl="1"/>
            <a:r>
              <a:rPr lang="en-US" sz="1800" dirty="0">
                <a:effectLst/>
                <a:latin typeface="+mj-lt"/>
                <a:ea typeface="Times New Roman" panose="02020603050405020304" pitchFamily="18" charset="0"/>
              </a:rPr>
              <a:t>BRAN(20)107023: </a:t>
            </a:r>
            <a:r>
              <a:rPr lang="en-US" sz="1800" i="1" dirty="0">
                <a:effectLst/>
                <a:latin typeface="+mj-lt"/>
                <a:ea typeface="Times New Roman" panose="02020603050405020304" pitchFamily="18" charset="0"/>
              </a:rPr>
              <a:t>Adaptivity mode switching</a:t>
            </a:r>
            <a:r>
              <a:rPr lang="en-AU" sz="1800" dirty="0">
                <a:effectLst/>
                <a:latin typeface="+mj-lt"/>
                <a:ea typeface="Times New Roman" panose="02020603050405020304" pitchFamily="18" charset="0"/>
              </a:rPr>
              <a:t> </a:t>
            </a:r>
            <a:r>
              <a:rPr lang="en-AU" dirty="0">
                <a:latin typeface="+mj-lt"/>
                <a:ea typeface="Times New Roman" panose="02020603050405020304" pitchFamily="18" charset="0"/>
              </a:rPr>
              <a:t>(Ericsson)</a:t>
            </a:r>
          </a:p>
          <a:p>
            <a:pPr lvl="1"/>
            <a:r>
              <a:rPr lang="en-US" sz="1800" dirty="0">
                <a:effectLst/>
                <a:latin typeface="+mj-lt"/>
                <a:ea typeface="Times New Roman" panose="02020603050405020304" pitchFamily="18" charset="0"/>
              </a:rPr>
              <a:t>BRAN(20)107012: </a:t>
            </a:r>
            <a:r>
              <a:rPr lang="en-US" sz="1800" i="1" dirty="0">
                <a:effectLst/>
                <a:latin typeface="+mj-lt"/>
                <a:ea typeface="Times New Roman" panose="02020603050405020304" pitchFamily="18" charset="0"/>
              </a:rPr>
              <a:t>Testing in 5 GHz </a:t>
            </a:r>
            <a:r>
              <a:rPr lang="en-US" sz="1800" dirty="0">
                <a:effectLst/>
                <a:latin typeface="+mj-lt"/>
                <a:ea typeface="Times New Roman" panose="02020603050405020304" pitchFamily="18" charset="0"/>
              </a:rPr>
              <a:t>(Cisco)</a:t>
            </a:r>
            <a:endParaRPr lang="en-AU" dirty="0">
              <a:latin typeface="+mj-lt"/>
            </a:endParaRPr>
          </a:p>
          <a:p>
            <a:r>
              <a:rPr lang="en-GB" dirty="0"/>
              <a:t>Summary of discussion at </a:t>
            </a:r>
            <a:r>
              <a:rPr lang="en-AU" dirty="0"/>
              <a:t>BRAN#107</a:t>
            </a:r>
            <a:endParaRPr lang="en-GB" dirty="0"/>
          </a:p>
          <a:p>
            <a:pPr lvl="1"/>
            <a:r>
              <a:rPr lang="en-AU" dirty="0"/>
              <a:t>One group believe there is a need to undertake detailed testing of </a:t>
            </a:r>
            <a:r>
              <a:rPr lang="en-AU" i="1" dirty="0"/>
              <a:t>PD/ED </a:t>
            </a:r>
          </a:p>
          <a:p>
            <a:pPr lvl="2"/>
            <a:r>
              <a:rPr lang="en-AU" dirty="0"/>
              <a:t>Note; Although not if </a:t>
            </a:r>
            <a:r>
              <a:rPr lang="en-AU" i="1" dirty="0"/>
              <a:t>PD/ED </a:t>
            </a:r>
            <a:r>
              <a:rPr lang="en-AU" dirty="0"/>
              <a:t>is constrained to 802.11a/n/ac/</a:t>
            </a:r>
            <a:r>
              <a:rPr lang="en-AU" dirty="0" err="1"/>
              <a:t>ax</a:t>
            </a:r>
            <a:endParaRPr lang="en-AU" dirty="0"/>
          </a:p>
          <a:p>
            <a:pPr lvl="2"/>
            <a:r>
              <a:rPr lang="en-AU" dirty="0"/>
              <a:t>Possibly as a way of promoting </a:t>
            </a:r>
            <a:r>
              <a:rPr lang="en-AU" i="1" dirty="0"/>
              <a:t>ED-only</a:t>
            </a:r>
            <a:r>
              <a:rPr lang="en-AU" dirty="0"/>
              <a:t> @ -62 dBm</a:t>
            </a:r>
          </a:p>
          <a:p>
            <a:pPr lvl="1"/>
            <a:r>
              <a:rPr lang="en-AU" dirty="0"/>
              <a:t>Another group believe only “pragmatic” testing is required for </a:t>
            </a:r>
            <a:r>
              <a:rPr lang="en-AU" i="1" dirty="0"/>
              <a:t>PD/ED</a:t>
            </a:r>
          </a:p>
          <a:p>
            <a:pPr lvl="2"/>
            <a:r>
              <a:rPr lang="en-AU" dirty="0"/>
              <a:t>Possibly as a way of avoiding failing some badly behaved Wi-Fi devices</a:t>
            </a:r>
          </a:p>
          <a:p>
            <a:pPr lvl="1"/>
            <a:r>
              <a:rPr lang="en-AU" dirty="0"/>
              <a:t>There was no consensus at BRAN#107 in relation to </a:t>
            </a:r>
            <a:r>
              <a:rPr lang="en-AU" i="1" dirty="0"/>
              <a:t>PD/ED</a:t>
            </a:r>
            <a:r>
              <a:rPr lang="en-AU" dirty="0"/>
              <a:t> testing</a:t>
            </a:r>
          </a:p>
        </p:txBody>
      </p:sp>
      <p:sp>
        <p:nvSpPr>
          <p:cNvPr id="4" name="Footer Placeholder 3">
            <a:extLst>
              <a:ext uri="{FF2B5EF4-FFF2-40B4-BE49-F238E27FC236}">
                <a16:creationId xmlns:a16="http://schemas.microsoft.com/office/drawing/2014/main" id="{824DB044-0CDD-412D-BE30-6C2E8F0F478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E2BCCAE-78FD-4CAD-A765-BF52A870A1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813673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8438AA-D404-4F3C-9F57-DE5C05E38057}"/>
              </a:ext>
            </a:extLst>
          </p:cNvPr>
          <p:cNvSpPr>
            <a:spLocks noGrp="1"/>
          </p:cNvSpPr>
          <p:nvPr>
            <p:ph type="title"/>
          </p:nvPr>
        </p:nvSpPr>
        <p:spPr/>
        <p:txBody>
          <a:bodyPr/>
          <a:lstStyle/>
          <a:p>
            <a:r>
              <a:rPr lang="en-AU" dirty="0"/>
              <a:t>Aside: the Wi-Fi industry has diminished its credibility by often operating beyond the standards</a:t>
            </a:r>
          </a:p>
        </p:txBody>
      </p:sp>
      <p:sp>
        <p:nvSpPr>
          <p:cNvPr id="3" name="Content Placeholder 2">
            <a:extLst>
              <a:ext uri="{FF2B5EF4-FFF2-40B4-BE49-F238E27FC236}">
                <a16:creationId xmlns:a16="http://schemas.microsoft.com/office/drawing/2014/main" id="{D9BF4710-6135-4584-80CC-14F125E5BA29}"/>
              </a:ext>
            </a:extLst>
          </p:cNvPr>
          <p:cNvSpPr>
            <a:spLocks noGrp="1"/>
          </p:cNvSpPr>
          <p:nvPr>
            <p:ph idx="1"/>
          </p:nvPr>
        </p:nvSpPr>
        <p:spPr/>
        <p:txBody>
          <a:bodyPr/>
          <a:lstStyle/>
          <a:p>
            <a:pPr lvl="1"/>
            <a:r>
              <a:rPr lang="en-AU" dirty="0"/>
              <a:t>Testing is a key point of disagreement</a:t>
            </a:r>
          </a:p>
          <a:p>
            <a:pPr lvl="2"/>
            <a:r>
              <a:rPr lang="en-AU" dirty="0"/>
              <a:t>The Wi-Fi stakeholders claim that not much testing is necessary, just like in the past, at least partially because Wi-Fi “just works”</a:t>
            </a:r>
          </a:p>
          <a:p>
            <a:pPr lvl="2"/>
            <a:r>
              <a:rPr lang="en-AU" dirty="0"/>
              <a:t>Some LAA/NR-U stakeholders assert detailed testing is needed, at least partially because many Wi-Fi products do not follow the IEEE 802.11 standard, possibly as leverage to stop 802.11be using </a:t>
            </a:r>
            <a:r>
              <a:rPr lang="en-AU" i="1" dirty="0"/>
              <a:t>PD/ED </a:t>
            </a:r>
          </a:p>
          <a:p>
            <a:pPr lvl="1"/>
            <a:r>
              <a:rPr lang="en-AU" dirty="0"/>
              <a:t>The LAA/NR-U stakeholders’ claims are not without credibility because many Wi-Fi products go beyond the standards for both good &amp; bad reasons</a:t>
            </a:r>
          </a:p>
          <a:p>
            <a:pPr lvl="2"/>
            <a:r>
              <a:rPr lang="en-AU" dirty="0"/>
              <a:t>Wi-Fi devices typically only recognise a 28 µs preamble, whereas the 802.11 standard suggests 20 µs preamble is sufficient</a:t>
            </a:r>
          </a:p>
          <a:p>
            <a:pPr lvl="2"/>
            <a:r>
              <a:rPr lang="en-AU" dirty="0"/>
              <a:t>Some Wi-Fi devices use very long </a:t>
            </a:r>
            <a:r>
              <a:rPr lang="en-AU" i="1" dirty="0" err="1"/>
              <a:t>TxOP</a:t>
            </a:r>
            <a:r>
              <a:rPr lang="en-AU" dirty="0" err="1"/>
              <a:t>s</a:t>
            </a:r>
            <a:endParaRPr lang="en-AU" dirty="0"/>
          </a:p>
          <a:p>
            <a:pPr lvl="2"/>
            <a:r>
              <a:rPr lang="en-AU" dirty="0"/>
              <a:t>Some Wi-Fi devices manipulate the PDT in some circumstances</a:t>
            </a:r>
          </a:p>
          <a:p>
            <a:pPr lvl="2"/>
            <a:r>
              <a:rPr lang="en-AU" dirty="0"/>
              <a:t>Some Wi-Fi devices use advantageous EDCA parameters, </a:t>
            </a:r>
            <a:r>
              <a:rPr lang="en-AU" dirty="0" err="1"/>
              <a:t>eg</a:t>
            </a:r>
            <a:r>
              <a:rPr lang="en-AU" dirty="0"/>
              <a:t> “gaming mode”</a:t>
            </a:r>
          </a:p>
          <a:p>
            <a:pPr lvl="1"/>
            <a:r>
              <a:rPr lang="en-AU" b="1" i="1" dirty="0"/>
              <a:t>Perhaps more testing would be a good thing … for Wi-Fi?</a:t>
            </a:r>
          </a:p>
        </p:txBody>
      </p:sp>
      <p:sp>
        <p:nvSpPr>
          <p:cNvPr id="4" name="Footer Placeholder 3">
            <a:extLst>
              <a:ext uri="{FF2B5EF4-FFF2-40B4-BE49-F238E27FC236}">
                <a16:creationId xmlns:a16="http://schemas.microsoft.com/office/drawing/2014/main" id="{6F429686-4C93-4A8E-8032-1A1BAF40B4B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07335AD-A076-410B-91DB-5BBB3661E080}"/>
              </a:ext>
            </a:extLst>
          </p:cNvPr>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226708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B3E1-5526-4E4C-8C69-F447FA33F159}"/>
              </a:ext>
            </a:extLst>
          </p:cNvPr>
          <p:cNvSpPr>
            <a:spLocks noGrp="1"/>
          </p:cNvSpPr>
          <p:nvPr>
            <p:ph type="title"/>
          </p:nvPr>
        </p:nvSpPr>
        <p:spPr/>
        <p:txBody>
          <a:bodyPr/>
          <a:lstStyle/>
          <a:p>
            <a:r>
              <a:rPr lang="en-AU" dirty="0"/>
              <a:t>There continued be no consensus in BRAN#107 on detection mechanisms in EN 301 893 (5 GHz)</a:t>
            </a:r>
          </a:p>
        </p:txBody>
      </p:sp>
      <p:sp>
        <p:nvSpPr>
          <p:cNvPr id="3" name="Content Placeholder 2">
            <a:extLst>
              <a:ext uri="{FF2B5EF4-FFF2-40B4-BE49-F238E27FC236}">
                <a16:creationId xmlns:a16="http://schemas.microsoft.com/office/drawing/2014/main" id="{E39958FB-BDB0-4CBE-A413-37F23F52C206}"/>
              </a:ext>
            </a:extLst>
          </p:cNvPr>
          <p:cNvSpPr>
            <a:spLocks noGrp="1"/>
          </p:cNvSpPr>
          <p:nvPr>
            <p:ph idx="1"/>
          </p:nvPr>
        </p:nvSpPr>
        <p:spPr>
          <a:xfrm>
            <a:off x="685800" y="1828800"/>
            <a:ext cx="7772400" cy="4114800"/>
          </a:xfrm>
        </p:spPr>
        <p:txBody>
          <a:bodyPr/>
          <a:lstStyle/>
          <a:p>
            <a:r>
              <a:rPr lang="en-AU" dirty="0"/>
              <a:t>Submissions to BRAN#107</a:t>
            </a:r>
          </a:p>
          <a:p>
            <a:pPr lvl="1"/>
            <a:r>
              <a:rPr lang="en-US" dirty="0"/>
              <a:t>BRAN(20)107025: </a:t>
            </a:r>
            <a:r>
              <a:rPr lang="en-US" i="1" dirty="0"/>
              <a:t>Options in 5 GHz EDT </a:t>
            </a:r>
            <a:r>
              <a:rPr lang="en-US" dirty="0"/>
              <a:t>(Ericsson)</a:t>
            </a:r>
          </a:p>
          <a:p>
            <a:pPr lvl="1"/>
            <a:r>
              <a:rPr lang="en-US" dirty="0"/>
              <a:t>BRAN(20)106e003: </a:t>
            </a:r>
            <a:r>
              <a:rPr lang="en-US" i="1" dirty="0"/>
              <a:t>General considerations about options in 5 GHz EDT </a:t>
            </a:r>
            <a:r>
              <a:rPr lang="en-US" dirty="0"/>
              <a:t>(Nokia)</a:t>
            </a:r>
          </a:p>
          <a:p>
            <a:pPr lvl="1"/>
            <a:r>
              <a:rPr lang="en-AU" dirty="0"/>
              <a:t>BRAN(20)106a009r4: </a:t>
            </a:r>
            <a:r>
              <a:rPr lang="en-AU" i="1" dirty="0"/>
              <a:t>Handling of 80211be in EN 301 893 </a:t>
            </a:r>
            <a:r>
              <a:rPr lang="en-AU" dirty="0"/>
              <a:t>(Cisco)</a:t>
            </a:r>
            <a:endParaRPr lang="en-US" dirty="0"/>
          </a:p>
          <a:p>
            <a:r>
              <a:rPr lang="en-GB" dirty="0"/>
              <a:t>Summary of discussion at </a:t>
            </a:r>
            <a:r>
              <a:rPr lang="en-AU" dirty="0"/>
              <a:t>BRAN#107</a:t>
            </a:r>
            <a:endParaRPr lang="en-GB" dirty="0"/>
          </a:p>
          <a:p>
            <a:pPr lvl="1"/>
            <a:r>
              <a:rPr lang="en-AU" dirty="0"/>
              <a:t>Discussion highlighted fundamental disagreements between stakeholders on the detection mechanism, and associated questions:</a:t>
            </a:r>
          </a:p>
          <a:p>
            <a:pPr lvl="2"/>
            <a:r>
              <a:rPr lang="en-AU" i="1" dirty="0"/>
              <a:t>Should 802.11be be allowed to use traditional PD/ED mechanism?</a:t>
            </a:r>
          </a:p>
          <a:p>
            <a:pPr lvl="2"/>
            <a:r>
              <a:rPr lang="en-AU" i="1" dirty="0"/>
              <a:t>How detailed/complex should testing be of requirements in EN 301 893?</a:t>
            </a:r>
          </a:p>
          <a:p>
            <a:pPr lvl="1"/>
            <a:r>
              <a:rPr lang="en-AU" dirty="0"/>
              <a:t>Five different detection solutions have been proposed, although at least two of them are probably strawmen …</a:t>
            </a:r>
          </a:p>
          <a:p>
            <a:pPr lvl="1"/>
            <a:r>
              <a:rPr lang="en-AU" dirty="0"/>
              <a:t>… and there was no consensus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71510F53-F26D-4E60-9541-FF193905BE9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002AD61-27CC-4B64-A0DC-0E0D1231F060}"/>
              </a:ext>
            </a:extLst>
          </p:cNvPr>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1817401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9E6903-DAB2-41A9-A350-B652198386F5}"/>
              </a:ext>
            </a:extLst>
          </p:cNvPr>
          <p:cNvSpPr>
            <a:spLocks noGrp="1"/>
          </p:cNvSpPr>
          <p:nvPr>
            <p:ph type="ftr" sz="quarter" idx="10"/>
          </p:nvPr>
        </p:nvSpPr>
        <p:spPr/>
        <p:txBody>
          <a:bodyPr/>
          <a:lstStyle/>
          <a:p>
            <a:pPr>
              <a:defRPr/>
            </a:pPr>
            <a:r>
              <a:rPr lang="en-US" dirty="0"/>
              <a:t>Andrew Myles, Cisco</a:t>
            </a:r>
          </a:p>
        </p:txBody>
      </p:sp>
      <p:sp>
        <p:nvSpPr>
          <p:cNvPr id="2" name="Title 1">
            <a:extLst>
              <a:ext uri="{FF2B5EF4-FFF2-40B4-BE49-F238E27FC236}">
                <a16:creationId xmlns:a16="http://schemas.microsoft.com/office/drawing/2014/main" id="{D12B4753-5806-4061-B49D-4B637D082230}"/>
              </a:ext>
            </a:extLst>
          </p:cNvPr>
          <p:cNvSpPr>
            <a:spLocks noGrp="1"/>
          </p:cNvSpPr>
          <p:nvPr>
            <p:ph type="title"/>
          </p:nvPr>
        </p:nvSpPr>
        <p:spPr>
          <a:xfrm>
            <a:off x="685800" y="685800"/>
            <a:ext cx="8305800" cy="1066800"/>
          </a:xfrm>
        </p:spPr>
        <p:txBody>
          <a:bodyPr/>
          <a:lstStyle/>
          <a:p>
            <a:r>
              <a:rPr lang="en-AU" dirty="0"/>
              <a:t>Five different detection solutions were proposed, although at least two of them are probably strawmen </a:t>
            </a:r>
          </a:p>
        </p:txBody>
      </p:sp>
      <p:graphicFrame>
        <p:nvGraphicFramePr>
          <p:cNvPr id="6" name="Table 6">
            <a:extLst>
              <a:ext uri="{FF2B5EF4-FFF2-40B4-BE49-F238E27FC236}">
                <a16:creationId xmlns:a16="http://schemas.microsoft.com/office/drawing/2014/main" id="{8E3C9654-D9F0-4710-BBEF-126322C71565}"/>
              </a:ext>
            </a:extLst>
          </p:cNvPr>
          <p:cNvGraphicFramePr>
            <a:graphicFrameLocks noGrp="1"/>
          </p:cNvGraphicFramePr>
          <p:nvPr>
            <p:ph idx="1"/>
            <p:extLst>
              <p:ext uri="{D42A27DB-BD31-4B8C-83A1-F6EECF244321}">
                <p14:modId xmlns:p14="http://schemas.microsoft.com/office/powerpoint/2010/main" val="2331117099"/>
              </p:ext>
            </p:extLst>
          </p:nvPr>
        </p:nvGraphicFramePr>
        <p:xfrm>
          <a:off x="152400" y="1981200"/>
          <a:ext cx="8839200" cy="4455160"/>
        </p:xfrm>
        <a:graphic>
          <a:graphicData uri="http://schemas.openxmlformats.org/drawingml/2006/table">
            <a:tbl>
              <a:tblPr firstRow="1" bandRow="1">
                <a:tableStyleId>{21E4AEA4-8DFA-4A89-87EB-49C32662AFE0}</a:tableStyleId>
              </a:tblPr>
              <a:tblGrid>
                <a:gridCol w="304800">
                  <a:extLst>
                    <a:ext uri="{9D8B030D-6E8A-4147-A177-3AD203B41FA5}">
                      <a16:colId xmlns:a16="http://schemas.microsoft.com/office/drawing/2014/main" val="1046938738"/>
                    </a:ext>
                  </a:extLst>
                </a:gridCol>
                <a:gridCol w="3048000">
                  <a:extLst>
                    <a:ext uri="{9D8B030D-6E8A-4147-A177-3AD203B41FA5}">
                      <a16:colId xmlns:a16="http://schemas.microsoft.com/office/drawing/2014/main" val="714685904"/>
                    </a:ext>
                  </a:extLst>
                </a:gridCol>
                <a:gridCol w="5486400">
                  <a:extLst>
                    <a:ext uri="{9D8B030D-6E8A-4147-A177-3AD203B41FA5}">
                      <a16:colId xmlns:a16="http://schemas.microsoft.com/office/drawing/2014/main" val="2712922284"/>
                    </a:ext>
                  </a:extLst>
                </a:gridCol>
              </a:tblGrid>
              <a:tr h="370840">
                <a:tc>
                  <a:txBody>
                    <a:bodyPr/>
                    <a:lstStyle/>
                    <a:p>
                      <a:r>
                        <a:rPr lang="en-AU" sz="1400" dirty="0"/>
                        <a:t>#</a:t>
                      </a:r>
                    </a:p>
                  </a:txBody>
                  <a:tcPr/>
                </a:tc>
                <a:tc>
                  <a:txBody>
                    <a:bodyPr/>
                    <a:lstStyle/>
                    <a:p>
                      <a:r>
                        <a:rPr lang="en-AU" sz="1400" dirty="0"/>
                        <a:t>Option</a:t>
                      </a:r>
                    </a:p>
                  </a:txBody>
                  <a:tcPr/>
                </a:tc>
                <a:tc>
                  <a:txBody>
                    <a:bodyPr/>
                    <a:lstStyle/>
                    <a:p>
                      <a:r>
                        <a:rPr lang="en-AU" sz="1400" dirty="0"/>
                        <a:t>Claims &amp; counter claims</a:t>
                      </a:r>
                    </a:p>
                  </a:txBody>
                  <a:tcPr/>
                </a:tc>
                <a:extLst>
                  <a:ext uri="{0D108BD9-81ED-4DB2-BD59-A6C34878D82A}">
                    <a16:rowId xmlns:a16="http://schemas.microsoft.com/office/drawing/2014/main" val="561588314"/>
                  </a:ext>
                </a:extLst>
              </a:tr>
              <a:tr h="370840">
                <a:tc>
                  <a:txBody>
                    <a:bodyPr/>
                    <a:lstStyle/>
                    <a:p>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PD/ED </a:t>
                      </a:r>
                      <a:r>
                        <a:rPr lang="en-AU" sz="1400" dirty="0"/>
                        <a:t>@ -82/-62 dBm</a:t>
                      </a:r>
                      <a:br>
                        <a:rPr lang="en-AU" sz="1400" dirty="0"/>
                      </a:br>
                      <a:r>
                        <a:rPr lang="en-AU" sz="1400" dirty="0"/>
                        <a:t>+ </a:t>
                      </a:r>
                      <a:r>
                        <a:rPr lang="en-AU" sz="1400" i="1" dirty="0"/>
                        <a:t>ED-only</a:t>
                      </a:r>
                      <a:r>
                        <a:rPr lang="en-AU" sz="1400" dirty="0"/>
                        <a:t> @ -72 dBm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i="0" dirty="0"/>
                        <a:t>(</a:t>
                      </a:r>
                      <a:r>
                        <a:rPr lang="en-AU" sz="1400" b="1" i="1" dirty="0"/>
                        <a:t>status quo </a:t>
                      </a:r>
                      <a:r>
                        <a:rPr lang="en-AU" sz="1400" b="1" i="0" dirty="0"/>
                        <a:t>in</a:t>
                      </a:r>
                      <a:r>
                        <a:rPr lang="en-AU" sz="1400" b="1" i="1" dirty="0"/>
                        <a:t> stable draft of</a:t>
                      </a:r>
                      <a:br>
                        <a:rPr lang="en-AU" sz="1400" b="1" i="1" dirty="0"/>
                      </a:br>
                      <a:r>
                        <a:rPr lang="en-AU" sz="1400" b="1" i="0" dirty="0"/>
                        <a:t>EN 301 893</a:t>
                      </a:r>
                      <a:r>
                        <a:rPr lang="en-AU" sz="1400" i="0" dirty="0"/>
                        <a:t>)</a:t>
                      </a:r>
                    </a:p>
                  </a:txBody>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Claim: complex testing required, and there is a high chance</a:t>
                      </a:r>
                      <a:br>
                        <a:rPr lang="en-AU" sz="1400" dirty="0"/>
                      </a:br>
                      <a:r>
                        <a:rPr lang="en-AU" sz="1400" dirty="0"/>
                        <a:t>Wi-Fi gear will fail</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Counter: only pragmatic testing needed and it is the best compromise for legacy &amp; spectral efficiency</a:t>
                      </a:r>
                    </a:p>
                  </a:txBody>
                  <a:tcPr/>
                </a:tc>
                <a:extLst>
                  <a:ext uri="{0D108BD9-81ED-4DB2-BD59-A6C34878D82A}">
                    <a16:rowId xmlns:a16="http://schemas.microsoft.com/office/drawing/2014/main" val="2504710575"/>
                  </a:ext>
                </a:extLst>
              </a:tr>
              <a:tr h="370840">
                <a:tc>
                  <a:txBody>
                    <a:bodyPr/>
                    <a:lstStyle/>
                    <a:p>
                      <a:r>
                        <a:rPr lang="en-AU" sz="1400" dirty="0"/>
                        <a:t>1</a:t>
                      </a:r>
                    </a:p>
                  </a:txBody>
                  <a:tcPr/>
                </a:tc>
                <a:tc>
                  <a:txBody>
                    <a:bodyPr/>
                    <a:lstStyle/>
                    <a:p>
                      <a:r>
                        <a:rPr lang="en-AU" sz="1400" i="1" dirty="0"/>
                        <a:t>PD/ED </a:t>
                      </a:r>
                      <a:r>
                        <a:rPr lang="en-AU" sz="1400" dirty="0"/>
                        <a:t>@ -82/-62 dBm for 802.11a/n/ac/</a:t>
                      </a:r>
                      <a:r>
                        <a:rPr lang="en-AU" sz="1400" dirty="0" err="1"/>
                        <a:t>ax</a:t>
                      </a:r>
                      <a:r>
                        <a:rPr lang="en-AU" sz="1400" dirty="0"/>
                        <a:t> only</a:t>
                      </a:r>
                      <a:br>
                        <a:rPr lang="en-AU" sz="1400" dirty="0"/>
                      </a:br>
                      <a:r>
                        <a:rPr lang="en-AU" sz="1400" dirty="0"/>
                        <a:t>+ </a:t>
                      </a:r>
                      <a:r>
                        <a:rPr lang="en-AU" sz="1400" i="1" dirty="0"/>
                        <a:t>ED-only </a:t>
                      </a:r>
                      <a:r>
                        <a:rPr lang="en-AU" sz="1400" dirty="0"/>
                        <a:t>@ -72 dBm otherwise</a:t>
                      </a:r>
                    </a:p>
                  </a:txBody>
                  <a:tcPr/>
                </a:tc>
                <a:tc>
                  <a:txBody>
                    <a:bodyPr/>
                    <a:lstStyle/>
                    <a:p>
                      <a:pPr marL="182563" indent="-182563">
                        <a:buFont typeface="Arial" panose="020B0604020202020204" pitchFamily="34" charset="0"/>
                        <a:buChar char="•"/>
                      </a:pPr>
                      <a:r>
                        <a:rPr lang="en-AU" sz="1400" dirty="0"/>
                        <a:t>Claim: 802.11be should be able to use </a:t>
                      </a:r>
                      <a:r>
                        <a:rPr lang="en-AU" sz="1400" i="1" dirty="0"/>
                        <a:t>PD/ED</a:t>
                      </a:r>
                      <a:endParaRPr lang="en-AU" sz="1400" i="0" dirty="0"/>
                    </a:p>
                    <a:p>
                      <a:pPr marL="182563" indent="-182563">
                        <a:buFont typeface="Arial" panose="020B0604020202020204" pitchFamily="34" charset="0"/>
                        <a:buChar char="•"/>
                      </a:pPr>
                      <a:r>
                        <a:rPr lang="en-AU" sz="1400" dirty="0"/>
                        <a:t>Counter: either no or only simple testing is required if 802.11be is not allowed to used PD/ED</a:t>
                      </a:r>
                    </a:p>
                  </a:txBody>
                  <a:tcPr/>
                </a:tc>
                <a:extLst>
                  <a:ext uri="{0D108BD9-81ED-4DB2-BD59-A6C34878D82A}">
                    <a16:rowId xmlns:a16="http://schemas.microsoft.com/office/drawing/2014/main" val="4062909180"/>
                  </a:ext>
                </a:extLst>
              </a:tr>
              <a:tr h="370840">
                <a:tc>
                  <a:txBody>
                    <a:bodyPr/>
                    <a:lstStyle/>
                    <a:p>
                      <a:r>
                        <a:rPr lang="en-AU" sz="1400" dirty="0"/>
                        <a:t>3a</a:t>
                      </a:r>
                    </a:p>
                  </a:txBody>
                  <a:tcPr/>
                </a:tc>
                <a:tc>
                  <a:txBody>
                    <a:bodyPr/>
                    <a:lstStyle/>
                    <a:p>
                      <a:r>
                        <a:rPr lang="en-AU" sz="1400" i="1" dirty="0"/>
                        <a:t>ED-only</a:t>
                      </a:r>
                      <a:r>
                        <a:rPr lang="en-AU" sz="1400" dirty="0"/>
                        <a:t> @ -62 dBm</a:t>
                      </a:r>
                    </a:p>
                  </a:txBody>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Claim: best spectral efficiency, allows legacy Wi-Fi &amp; only simple testing required</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1"/>
                          </a:solidFill>
                        </a:rPr>
                        <a:t>Counter: it disadvantages legacy Wi-Fi, results in poor use of spectrum &amp; no way back if later proven to be a poor approach</a:t>
                      </a:r>
                    </a:p>
                  </a:txBody>
                  <a:tcPr/>
                </a:tc>
                <a:extLst>
                  <a:ext uri="{0D108BD9-81ED-4DB2-BD59-A6C34878D82A}">
                    <a16:rowId xmlns:a16="http://schemas.microsoft.com/office/drawing/2014/main" val="671829260"/>
                  </a:ext>
                </a:extLst>
              </a:tr>
              <a:tr h="370840">
                <a:tc>
                  <a:txBody>
                    <a:bodyPr/>
                    <a:lstStyle/>
                    <a:p>
                      <a:r>
                        <a:rPr lang="en-AU" sz="1400" dirty="0"/>
                        <a:t>3b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(aligned with EN 303 687,</a:t>
                      </a:r>
                      <a:br>
                        <a:rPr lang="en-AU" sz="1400" dirty="0"/>
                      </a:br>
                      <a:r>
                        <a:rPr lang="en-AU" sz="1400" dirty="0"/>
                        <a:t>with similar testing)</a:t>
                      </a:r>
                    </a:p>
                  </a:txBody>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1"/>
                          </a:solidFill>
                        </a:rPr>
                        <a:t>Strawman?</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1"/>
                          </a:solidFill>
                        </a:rPr>
                        <a:t>Counter: it causes asymmetries between new/legacy Wi-Fi gear, discourages detection at -82 dBm &amp; requires legacy redesign</a:t>
                      </a:r>
                    </a:p>
                  </a:txBody>
                  <a:tcPr/>
                </a:tc>
                <a:extLst>
                  <a:ext uri="{0D108BD9-81ED-4DB2-BD59-A6C34878D82A}">
                    <a16:rowId xmlns:a16="http://schemas.microsoft.com/office/drawing/2014/main" val="2975513584"/>
                  </a:ext>
                </a:extLst>
              </a:tr>
              <a:tr h="370840">
                <a:tc>
                  <a:txBody>
                    <a:bodyPr/>
                    <a:lstStyle/>
                    <a:p>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PD/ED </a:t>
                      </a:r>
                      <a:r>
                        <a:rPr lang="en-AU" sz="1400" dirty="0"/>
                        <a:t>@ -82/-62 dBm</a:t>
                      </a:r>
                      <a:br>
                        <a:rPr lang="en-AU" sz="1400" dirty="0"/>
                      </a:br>
                      <a:r>
                        <a:rPr lang="en-AU" sz="1400" dirty="0"/>
                        <a:t>(with tech specific preamble)</a:t>
                      </a:r>
                      <a:br>
                        <a:rPr lang="en-AU" sz="1400" dirty="0"/>
                      </a:br>
                      <a:r>
                        <a:rPr lang="en-AU" sz="1400" dirty="0"/>
                        <a:t>+ </a:t>
                      </a:r>
                      <a:r>
                        <a:rPr lang="en-AU" sz="1400" i="1" dirty="0"/>
                        <a:t>ED-only</a:t>
                      </a:r>
                      <a:r>
                        <a:rPr lang="en-AU" sz="1400" dirty="0"/>
                        <a:t> @ -72 dBm</a:t>
                      </a:r>
                    </a:p>
                  </a:txBody>
                  <a:tcPr/>
                </a:tc>
                <a:tc>
                  <a:txBody>
                    <a:bodyPr/>
                    <a:lstStyle/>
                    <a:p>
                      <a:pPr marL="182563" indent="-182563">
                        <a:buFont typeface="Arial" panose="020B0604020202020204" pitchFamily="34" charset="0"/>
                        <a:buChar char="•"/>
                      </a:pPr>
                      <a:r>
                        <a:rPr lang="en-AU" sz="1400" dirty="0">
                          <a:solidFill>
                            <a:schemeClr val="tx1"/>
                          </a:solidFill>
                        </a:rPr>
                        <a:t>Strawman?</a:t>
                      </a:r>
                    </a:p>
                    <a:p>
                      <a:pPr marL="182563" indent="-182563">
                        <a:buFont typeface="Arial" panose="020B0604020202020204" pitchFamily="34" charset="0"/>
                        <a:buChar char="•"/>
                      </a:pPr>
                      <a:r>
                        <a:rPr lang="en-AU" sz="1400" dirty="0">
                          <a:solidFill>
                            <a:schemeClr val="tx1"/>
                          </a:solidFill>
                        </a:rPr>
                        <a:t>Counter</a:t>
                      </a:r>
                      <a:r>
                        <a:rPr lang="en-AU" sz="1400" b="0" i="0" dirty="0">
                          <a:solidFill>
                            <a:schemeClr val="tx1"/>
                          </a:solidFill>
                        </a:rPr>
                        <a:t>: Great for intra technology coexistence but poor for inter technology coexistence</a:t>
                      </a:r>
                      <a:endParaRPr lang="en-AU" sz="1400" b="0" i="0" dirty="0"/>
                    </a:p>
                  </a:txBody>
                  <a:tcPr/>
                </a:tc>
                <a:extLst>
                  <a:ext uri="{0D108BD9-81ED-4DB2-BD59-A6C34878D82A}">
                    <a16:rowId xmlns:a16="http://schemas.microsoft.com/office/drawing/2014/main" val="2962829077"/>
                  </a:ext>
                </a:extLst>
              </a:tr>
            </a:tbl>
          </a:graphicData>
        </a:graphic>
      </p:graphicFrame>
      <p:sp>
        <p:nvSpPr>
          <p:cNvPr id="5" name="Slide Number Placeholder 4">
            <a:extLst>
              <a:ext uri="{FF2B5EF4-FFF2-40B4-BE49-F238E27FC236}">
                <a16:creationId xmlns:a16="http://schemas.microsoft.com/office/drawing/2014/main" id="{0E827742-B55E-4DE8-B0F7-35096CCDAF1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037833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a:bodyPr>
          <a:lstStyle/>
          <a:p>
            <a:r>
              <a:rPr lang="en-AU" dirty="0">
                <a:solidFill>
                  <a:srgbClr val="00B050"/>
                </a:solidFill>
              </a:rPr>
              <a:t>Breaking news</a:t>
            </a:r>
            <a:r>
              <a:rPr lang="en-AU" dirty="0"/>
              <a:t>: it appears possible a revised basis for detection in EN 301 893 may be agreed soon</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pPr lvl="1"/>
            <a:r>
              <a:rPr lang="en-AU" dirty="0"/>
              <a:t>In the interests of making timely progress, it appears many ETSI BRAN participants are now interested in a compromise …</a:t>
            </a:r>
          </a:p>
          <a:p>
            <a:pPr lvl="1"/>
            <a:r>
              <a:rPr lang="en-AU" dirty="0"/>
              <a:t>The LBT “listening” mechanism in EN 301 893 is now likely to be based on a detection mechanism, with</a:t>
            </a:r>
          </a:p>
          <a:p>
            <a:pPr lvl="2"/>
            <a:r>
              <a:rPr lang="en-AU" dirty="0"/>
              <a:t>802.11a/n/ac/</a:t>
            </a:r>
            <a:r>
              <a:rPr lang="en-AU" dirty="0" err="1"/>
              <a:t>ax</a:t>
            </a:r>
            <a:r>
              <a:rPr lang="en-AU" dirty="0"/>
              <a:t> systems using </a:t>
            </a:r>
            <a:r>
              <a:rPr lang="en-AU" i="1" dirty="0"/>
              <a:t>PD/ED </a:t>
            </a:r>
            <a:r>
              <a:rPr lang="en-AU" dirty="0"/>
              <a:t>@ -82/-62 dBm in the primary channel, and </a:t>
            </a:r>
            <a:r>
              <a:rPr lang="en-AU" i="1" dirty="0"/>
              <a:t>ED-only</a:t>
            </a:r>
            <a:r>
              <a:rPr lang="en-AU" dirty="0"/>
              <a:t> @ -62 dBm in the secondary channels (status quo)</a:t>
            </a:r>
          </a:p>
          <a:p>
            <a:pPr lvl="2"/>
            <a:r>
              <a:rPr lang="en-AU" dirty="0"/>
              <a:t>Any system using </a:t>
            </a:r>
            <a:r>
              <a:rPr lang="en-AU" i="1" dirty="0"/>
              <a:t>ED-only</a:t>
            </a:r>
            <a:r>
              <a:rPr lang="en-AU" dirty="0"/>
              <a:t> @ -72 dBm (scaled with </a:t>
            </a:r>
            <a:r>
              <a:rPr lang="en-AU" dirty="0" err="1"/>
              <a:t>tx</a:t>
            </a:r>
            <a:r>
              <a:rPr lang="en-AU" dirty="0"/>
              <a:t> power) in all channels</a:t>
            </a:r>
          </a:p>
          <a:p>
            <a:pPr lvl="1"/>
            <a:r>
              <a:rPr lang="en-AU" dirty="0"/>
              <a:t>The compromise is likely based on agreed assumptions that:</a:t>
            </a:r>
          </a:p>
          <a:p>
            <a:pPr lvl="2"/>
            <a:r>
              <a:rPr lang="en-AU" dirty="0"/>
              <a:t>Any </a:t>
            </a:r>
            <a:r>
              <a:rPr lang="en-AU" i="1" dirty="0"/>
              <a:t>PD</a:t>
            </a:r>
            <a:r>
              <a:rPr lang="en-AU" dirty="0"/>
              <a:t> testing can be 802.11-specific &amp; pragmatic, similar to the testing mechanism proposed in BRAN(20)106a003r1</a:t>
            </a:r>
          </a:p>
          <a:p>
            <a:pPr lvl="2"/>
            <a:r>
              <a:rPr lang="en-AU" dirty="0"/>
              <a:t>The new </a:t>
            </a:r>
            <a:r>
              <a:rPr lang="en-AU" i="1" dirty="0"/>
              <a:t>status quo </a:t>
            </a:r>
            <a:r>
              <a:rPr lang="en-AU" dirty="0"/>
              <a:t>means that 802.11be systems will not be able to use the traditional </a:t>
            </a:r>
            <a:r>
              <a:rPr lang="en-AU" i="1" dirty="0"/>
              <a:t>PD/ED </a:t>
            </a:r>
            <a:r>
              <a:rPr lang="en-AU" dirty="0"/>
              <a:t>@ -82/-62 dBm, and will instead use </a:t>
            </a:r>
            <a:r>
              <a:rPr lang="en-AU" i="1" dirty="0"/>
              <a:t>ED-only</a:t>
            </a:r>
            <a:r>
              <a:rPr lang="en-AU" dirty="0"/>
              <a:t> @ -72 dBm (scaled with </a:t>
            </a:r>
            <a:r>
              <a:rPr lang="en-AU" dirty="0" err="1"/>
              <a:t>tx</a:t>
            </a:r>
            <a:r>
              <a:rPr lang="en-AU" dirty="0"/>
              <a:t> power) </a:t>
            </a:r>
          </a:p>
          <a:p>
            <a:pPr lvl="2"/>
            <a:r>
              <a:rPr lang="en-AU" dirty="0"/>
              <a:t>Any system can choose to defer more often than required by EN 301 893 using whatever mechanism it chooses, including use of </a:t>
            </a:r>
            <a:r>
              <a:rPr lang="en-AU" i="1" dirty="0"/>
              <a:t>PD</a:t>
            </a:r>
          </a:p>
        </p:txBody>
      </p:sp>
    </p:spTree>
    <p:extLst>
      <p:ext uri="{BB962C8B-B14F-4D97-AF65-F5344CB8AC3E}">
        <p14:creationId xmlns:p14="http://schemas.microsoft.com/office/powerpoint/2010/main" val="245136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3493-C159-4F22-BF18-56235F6C6A04}"/>
              </a:ext>
            </a:extLst>
          </p:cNvPr>
          <p:cNvSpPr>
            <a:spLocks noGrp="1"/>
          </p:cNvSpPr>
          <p:nvPr>
            <p:ph type="title"/>
          </p:nvPr>
        </p:nvSpPr>
        <p:spPr/>
        <p:txBody>
          <a:bodyPr/>
          <a:lstStyle/>
          <a:p>
            <a:r>
              <a:rPr lang="en-AU" dirty="0">
                <a:solidFill>
                  <a:srgbClr val="FF9900"/>
                </a:solidFill>
              </a:rPr>
              <a:t>Breaking news</a:t>
            </a:r>
            <a:r>
              <a:rPr lang="en-AU" dirty="0"/>
              <a:t>: a revised basis for detection in EN 301 893 has not yet been agreed</a:t>
            </a:r>
          </a:p>
        </p:txBody>
      </p:sp>
      <p:sp>
        <p:nvSpPr>
          <p:cNvPr id="3" name="Content Placeholder 2">
            <a:extLst>
              <a:ext uri="{FF2B5EF4-FFF2-40B4-BE49-F238E27FC236}">
                <a16:creationId xmlns:a16="http://schemas.microsoft.com/office/drawing/2014/main" id="{09AB26FF-B6DD-4936-A5E2-6C65539A3910}"/>
              </a:ext>
            </a:extLst>
          </p:cNvPr>
          <p:cNvSpPr>
            <a:spLocks noGrp="1"/>
          </p:cNvSpPr>
          <p:nvPr>
            <p:ph idx="1"/>
          </p:nvPr>
        </p:nvSpPr>
        <p:spPr/>
        <p:txBody>
          <a:bodyPr/>
          <a:lstStyle/>
          <a:p>
            <a:pPr lvl="1"/>
            <a:r>
              <a:rPr lang="en-AU" dirty="0"/>
              <a:t>Posturing often occurs when negotiating a compromise …</a:t>
            </a:r>
          </a:p>
          <a:p>
            <a:pPr lvl="1"/>
            <a:r>
              <a:rPr lang="en-AU" dirty="0"/>
              <a:t>… and that appears what to be happening in this case </a:t>
            </a:r>
            <a:r>
              <a:rPr lang="en-AU" dirty="0">
                <a:sym typeface="Wingdings" panose="05000000000000000000" pitchFamily="2" charset="2"/>
              </a:rPr>
              <a:t>too! </a:t>
            </a:r>
          </a:p>
          <a:p>
            <a:pPr lvl="1"/>
            <a:r>
              <a:rPr lang="en-AU" dirty="0">
                <a:sym typeface="Wingdings" panose="05000000000000000000" pitchFamily="2" charset="2"/>
              </a:rPr>
              <a:t>Details are unclear but the agreement on 5 GHz coexistence in EN 301 893 is not yet a “done deal”!</a:t>
            </a:r>
          </a:p>
          <a:p>
            <a:pPr lvl="1"/>
            <a:r>
              <a:rPr lang="en-AU" b="1" dirty="0">
                <a:sym typeface="Wingdings" panose="05000000000000000000" pitchFamily="2" charset="2"/>
              </a:rPr>
              <a:t>It is suggested that if you care about Wi-Fi operation and coexistence in the 5 GHz band in Europe …</a:t>
            </a:r>
          </a:p>
          <a:p>
            <a:pPr lvl="1"/>
            <a:r>
              <a:rPr lang="en-AU" b="1" dirty="0">
                <a:sym typeface="Wingdings" panose="05000000000000000000" pitchFamily="2" charset="2"/>
              </a:rPr>
              <a:t>… get  involved in ETSI BRAN! </a:t>
            </a:r>
            <a:endParaRPr lang="en-AU" b="1" dirty="0"/>
          </a:p>
        </p:txBody>
      </p:sp>
      <p:sp>
        <p:nvSpPr>
          <p:cNvPr id="4" name="Footer Placeholder 3">
            <a:extLst>
              <a:ext uri="{FF2B5EF4-FFF2-40B4-BE49-F238E27FC236}">
                <a16:creationId xmlns:a16="http://schemas.microsoft.com/office/drawing/2014/main" id="{D0BFAA02-DD38-490D-848B-7F80AA9DFD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4056606-088A-4D70-8FE7-CC099E54B36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041058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B3E1-5526-4E4C-8C69-F447FA33F159}"/>
              </a:ext>
            </a:extLst>
          </p:cNvPr>
          <p:cNvSpPr>
            <a:spLocks noGrp="1"/>
          </p:cNvSpPr>
          <p:nvPr>
            <p:ph type="title"/>
          </p:nvPr>
        </p:nvSpPr>
        <p:spPr>
          <a:xfrm>
            <a:off x="685800" y="685800"/>
            <a:ext cx="8458200" cy="1066800"/>
          </a:xfrm>
        </p:spPr>
        <p:txBody>
          <a:bodyPr/>
          <a:lstStyle/>
          <a:p>
            <a:r>
              <a:rPr lang="en-AU" dirty="0"/>
              <a:t>Future changes </a:t>
            </a:r>
            <a:r>
              <a:rPr lang="en-AU" dirty="0">
                <a:latin typeface="+mj-lt"/>
              </a:rPr>
              <a:t>to both EN 301 893 (5 GHz) and EN 303 687 (6 GHz) wi</a:t>
            </a:r>
            <a:r>
              <a:rPr lang="en-AU" dirty="0"/>
              <a:t>ll still be needed to enable 802.11be </a:t>
            </a:r>
          </a:p>
        </p:txBody>
      </p:sp>
      <p:sp>
        <p:nvSpPr>
          <p:cNvPr id="3" name="Content Placeholder 2">
            <a:extLst>
              <a:ext uri="{FF2B5EF4-FFF2-40B4-BE49-F238E27FC236}">
                <a16:creationId xmlns:a16="http://schemas.microsoft.com/office/drawing/2014/main" id="{E39958FB-BDB0-4CBE-A413-37F23F52C206}"/>
              </a:ext>
            </a:extLst>
          </p:cNvPr>
          <p:cNvSpPr>
            <a:spLocks noGrp="1"/>
          </p:cNvSpPr>
          <p:nvPr>
            <p:ph idx="1"/>
          </p:nvPr>
        </p:nvSpPr>
        <p:spPr/>
        <p:txBody>
          <a:bodyPr/>
          <a:lstStyle/>
          <a:p>
            <a:r>
              <a:rPr lang="en-AU" dirty="0"/>
              <a:t>Submission to ETSI BRAN</a:t>
            </a:r>
          </a:p>
          <a:p>
            <a:pPr lvl="1"/>
            <a:r>
              <a:rPr lang="en-AU" dirty="0">
                <a:latin typeface="+mj-lt"/>
              </a:rPr>
              <a:t>BRAN(20)106028r1: </a:t>
            </a:r>
            <a:r>
              <a:rPr lang="en-US" sz="1800" i="1" dirty="0">
                <a:effectLst/>
                <a:latin typeface="+mj-lt"/>
                <a:ea typeface="Times New Roman" panose="02020603050405020304" pitchFamily="18" charset="0"/>
              </a:rPr>
              <a:t>Interpretation of draft EN 301 893 for IEEE 802.11 </a:t>
            </a:r>
            <a:r>
              <a:rPr lang="en-US" sz="1800" i="1" dirty="0" err="1">
                <a:effectLst/>
                <a:latin typeface="+mj-lt"/>
                <a:ea typeface="Times New Roman" panose="02020603050405020304" pitchFamily="18" charset="0"/>
              </a:rPr>
              <a:t>TGbe</a:t>
            </a:r>
            <a:r>
              <a:rPr lang="en-US" sz="1800" dirty="0">
                <a:effectLst/>
                <a:latin typeface="+mj-lt"/>
                <a:ea typeface="Times New Roman" panose="02020603050405020304" pitchFamily="18" charset="0"/>
              </a:rPr>
              <a:t> (Sony)</a:t>
            </a:r>
          </a:p>
          <a:p>
            <a:pPr lvl="1"/>
            <a:r>
              <a:rPr lang="en-US" sz="1800" dirty="0">
                <a:effectLst/>
                <a:latin typeface="+mj-lt"/>
                <a:ea typeface="Times New Roman" panose="02020603050405020304" pitchFamily="18" charset="0"/>
              </a:rPr>
              <a:t>BRAN(20)107010: </a:t>
            </a:r>
            <a:r>
              <a:rPr lang="en-US" sz="1800" i="1" dirty="0">
                <a:effectLst/>
                <a:latin typeface="+mj-lt"/>
                <a:ea typeface="Times New Roman" panose="02020603050405020304" pitchFamily="18" charset="0"/>
              </a:rPr>
              <a:t>Proposed text changes to draft EN 301 893 clause 4.2.7.3.2.7</a:t>
            </a:r>
            <a:r>
              <a:rPr lang="en-US" sz="1800" dirty="0">
                <a:effectLst/>
                <a:latin typeface="+mj-lt"/>
                <a:ea typeface="Times New Roman" panose="02020603050405020304" pitchFamily="18" charset="0"/>
              </a:rPr>
              <a:t> (Sony)</a:t>
            </a:r>
          </a:p>
          <a:p>
            <a:r>
              <a:rPr lang="en-GB" dirty="0"/>
              <a:t>Summary of discussion</a:t>
            </a:r>
          </a:p>
          <a:p>
            <a:pPr lvl="1"/>
            <a:r>
              <a:rPr lang="en-AU" dirty="0">
                <a:latin typeface="+mj-lt"/>
              </a:rPr>
              <a:t>Sony highlighted that EN 301 893 was not designed to enable some planned 802.11be features, and suggested a fix for one identified issue (</a:t>
            </a:r>
            <a:r>
              <a:rPr lang="en-AU" dirty="0"/>
              <a:t>coordinating APs)</a:t>
            </a:r>
            <a:endParaRPr lang="en-AU" dirty="0">
              <a:latin typeface="+mj-lt"/>
            </a:endParaRPr>
          </a:p>
          <a:p>
            <a:pPr lvl="1"/>
            <a:r>
              <a:rPr lang="en-AU" dirty="0">
                <a:latin typeface="+mj-lt"/>
              </a:rPr>
              <a:t>The consensus was to not consider such changes until 802.11be is more stable, and possibly not until the next revision of EN 301 893/EN 303 687</a:t>
            </a:r>
          </a:p>
          <a:p>
            <a:pPr lvl="1"/>
            <a:r>
              <a:rPr lang="en-AU" b="1" i="1" dirty="0">
                <a:latin typeface="+mj-lt"/>
              </a:rPr>
              <a:t>Discussion highlights that the Coex SC &amp; </a:t>
            </a:r>
            <a:r>
              <a:rPr lang="en-AU" b="1" i="1" dirty="0" err="1">
                <a:latin typeface="+mj-lt"/>
              </a:rPr>
              <a:t>TGbe</a:t>
            </a:r>
            <a:r>
              <a:rPr lang="en-AU" b="1" i="1" dirty="0">
                <a:latin typeface="+mj-lt"/>
              </a:rPr>
              <a:t> will need to enable 802.11be in both EN 301 893 &amp; EN 303 687 in the future</a:t>
            </a:r>
          </a:p>
        </p:txBody>
      </p:sp>
      <p:sp>
        <p:nvSpPr>
          <p:cNvPr id="4" name="Footer Placeholder 3">
            <a:extLst>
              <a:ext uri="{FF2B5EF4-FFF2-40B4-BE49-F238E27FC236}">
                <a16:creationId xmlns:a16="http://schemas.microsoft.com/office/drawing/2014/main" id="{71510F53-F26D-4E60-9541-FF193905BE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002AD61-27CC-4B64-A0DC-0E0D1231F0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776353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235585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virtually at BRAN#108 in December 2020</a:t>
            </a:r>
          </a:p>
        </p:txBody>
      </p:sp>
      <p:sp>
        <p:nvSpPr>
          <p:cNvPr id="3" name="Content Placeholder 2"/>
          <p:cNvSpPr>
            <a:spLocks noGrp="1"/>
          </p:cNvSpPr>
          <p:nvPr>
            <p:ph idx="1"/>
          </p:nvPr>
        </p:nvSpPr>
        <p:spPr/>
        <p:txBody>
          <a:bodyPr/>
          <a:lstStyle/>
          <a:p>
            <a:r>
              <a:rPr lang="en-GB" dirty="0"/>
              <a:t>ETSI BRAN meeting schedule</a:t>
            </a:r>
          </a:p>
          <a:p>
            <a:pPr lvl="1"/>
            <a:r>
              <a:rPr lang="en-GB" dirty="0"/>
              <a:t>BRAN#107a – possible approval of stable draft of EN 303 687 (6 GHz)</a:t>
            </a:r>
          </a:p>
          <a:p>
            <a:pPr lvl="2"/>
            <a:r>
              <a:rPr lang="en-GB" dirty="0"/>
              <a:t>9 Nov 2020</a:t>
            </a:r>
          </a:p>
          <a:p>
            <a:pPr lvl="2"/>
            <a:r>
              <a:rPr lang="en-GB" dirty="0"/>
              <a:t>Virtual</a:t>
            </a:r>
          </a:p>
          <a:p>
            <a:pPr lvl="1"/>
            <a:r>
              <a:rPr lang="en-GB" dirty="0"/>
              <a:t>BRAN#108</a:t>
            </a:r>
          </a:p>
          <a:p>
            <a:pPr lvl="2"/>
            <a:r>
              <a:rPr lang="en-GB" dirty="0"/>
              <a:t>7 December 2020 – 11 December 2020 </a:t>
            </a:r>
          </a:p>
          <a:p>
            <a:pPr lvl="2"/>
            <a:r>
              <a:rPr lang="en-GB" dirty="0"/>
              <a:t>Virtual</a:t>
            </a:r>
          </a:p>
          <a:p>
            <a:pPr lvl="1"/>
            <a:r>
              <a:rPr lang="en-GB" dirty="0"/>
              <a:t>#BRAN109</a:t>
            </a:r>
          </a:p>
          <a:p>
            <a:pPr lvl="2"/>
            <a:r>
              <a:rPr lang="en-GB" dirty="0"/>
              <a:t>5 March 2021 – 12 March 2021</a:t>
            </a:r>
          </a:p>
          <a:p>
            <a:pPr lvl="2"/>
            <a:r>
              <a:rPr lang="en-GB" dirty="0"/>
              <a:t>Virtual </a:t>
            </a:r>
          </a:p>
          <a:p>
            <a:pPr lvl="1"/>
            <a:r>
              <a:rPr lang="en-GB" dirty="0"/>
              <a:t>#BRAN110</a:t>
            </a:r>
          </a:p>
          <a:p>
            <a:pPr lvl="2"/>
            <a:r>
              <a:rPr lang="en-GB" dirty="0"/>
              <a:t>18 June 2021 – 25 June 2021</a:t>
            </a:r>
          </a:p>
          <a:p>
            <a:pPr lvl="2"/>
            <a:r>
              <a:rPr lang="en-AU" dirty="0"/>
              <a:t>Sophia-Antipolis, FR?</a:t>
            </a:r>
            <a:endParaRPr lang="en-GB" dirty="0"/>
          </a:p>
          <a:p>
            <a:pPr lvl="1"/>
            <a:endParaRPr lang="en-GB" dirty="0">
              <a:solidFill>
                <a:srgbClr val="FF0000"/>
              </a:solidFill>
            </a:endParaRP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715000" y="40386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275178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January 2021 virtually</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3"/>
            <a:r>
              <a:rPr lang="en-AU" dirty="0"/>
              <a:t>Hopefully a compromise can be confirmed</a:t>
            </a:r>
          </a:p>
          <a:p>
            <a:pPr lvl="2"/>
            <a:r>
              <a:rPr lang="en-AU" dirty="0"/>
              <a:t>EN 303 687 (6 GHz)</a:t>
            </a:r>
          </a:p>
          <a:p>
            <a:pPr lvl="3"/>
            <a:r>
              <a:rPr lang="en-AU" dirty="0"/>
              <a:t>Including NB FH issue</a:t>
            </a:r>
          </a:p>
          <a:p>
            <a:pPr lvl="1"/>
            <a:r>
              <a:rPr lang="en-AU" dirty="0"/>
              <a:t>Review 3GPP coexistence activities</a:t>
            </a:r>
          </a:p>
          <a:p>
            <a:pPr lvl="1"/>
            <a:r>
              <a:rPr lang="en-AU" dirty="0"/>
              <a:t>…</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461979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November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56215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2.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3.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6178</Words>
  <Application>Microsoft Office PowerPoint</Application>
  <PresentationFormat>On-screen Show (4:3)</PresentationFormat>
  <Paragraphs>755</Paragraphs>
  <Slides>56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Times New Roman</vt:lpstr>
      <vt:lpstr>802-11-Submission</vt:lpstr>
      <vt:lpstr>Agenda for IEEE 802.11 Coexistence SC virtual meeting in November 2020</vt:lpstr>
      <vt:lpstr>Welcome to the 3rd  virtual plenary meeting of the Coex SC in Nov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Nov 2020</vt:lpstr>
      <vt:lpstr>The Coex SC will consider a proposed agenda for its virtual meeting in Nov 2020</vt:lpstr>
      <vt:lpstr>PowerPoint Presentation</vt:lpstr>
      <vt:lpstr>The Coex SC scope has revised in Sept 202- </vt:lpstr>
      <vt:lpstr>PowerPoint Presentation</vt:lpstr>
      <vt:lpstr>The Coex SC will consider the approval of its virtual meeting minutes from September 2020</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roughly steady</vt:lpstr>
      <vt:lpstr>In at least in Chicago, there is a significant LAA deployment …</vt:lpstr>
      <vt:lpstr>… suggesting that the need for coexistence between Wi-Fi &amp; LAA is real … not just theoretical</vt:lpstr>
      <vt:lpstr>PowerPoint Presentation</vt:lpstr>
      <vt:lpstr>The Coex SC will hear a 6 GHz in CEPT update</vt:lpstr>
      <vt:lpstr>Are NB FH systems a potential new threat to coexistence in the 6 GHz band in Europe?</vt:lpstr>
      <vt:lpstr>Are NB FH systems a potential new threat to coexistence in the 6 GHz band in Europe?</vt:lpstr>
      <vt:lpstr>PowerPoint Presentation</vt:lpstr>
      <vt:lpstr>The status of LAA/NR-U in 5/6 GHz is unclear …</vt:lpstr>
      <vt:lpstr>… which means Wi-Fi has a potential head start over LAA/NR-U</vt:lpstr>
      <vt:lpstr>PowerPoint Presentation</vt:lpstr>
      <vt:lpstr>The Coex SC will discuss issues relevant to 6 GHz operation in Europe using EN 303 687</vt:lpstr>
      <vt:lpstr>EN 303 687 (6 GHz) will use ED-only @ -72 dBm as part of a compromise</vt:lpstr>
      <vt:lpstr>The 6 GHz compromise in EN 303 687 has both positive &amp; negative aspects</vt:lpstr>
      <vt:lpstr>The ED-only @ -72 dBm compromise highlights questions about the future shape of 802.11</vt:lpstr>
      <vt:lpstr>Synchronous access in 6 GHz is still being discussed … with no consensus </vt:lpstr>
      <vt:lpstr>Further study was suggested for a proposal for EDTs in 6 GHz based on LBT using wide channels</vt:lpstr>
      <vt:lpstr>A proposal that would require an increase of AIFS for every AC during 6 GHz operation was not accepted</vt:lpstr>
      <vt:lpstr>The proposal to refine FBE (frame based) in 6 GHz did not progress</vt:lpstr>
      <vt:lpstr>PowerPoint Presentation</vt:lpstr>
      <vt:lpstr>Despite disappointing progress on EN 301 893in BRAN#107 … it appears progress is imminent</vt:lpstr>
      <vt:lpstr>ETSI BRAN agreed on compromise solutions for coexistence in 5 GHz in ~2016 &amp; ~2018 </vt:lpstr>
      <vt:lpstr>In 2020, some stakeholders want to revisit the previous 5 GHz solutions </vt:lpstr>
      <vt:lpstr>There was ongoing disagreement on whether ED-only @ -62 dBm results in good coexistence in 5 GHz</vt:lpstr>
      <vt:lpstr>There was ongoing disagreement on the appropriate detection mechanism in the secondary channel</vt:lpstr>
      <vt:lpstr>There was no consensus on the level of testing required for PD/ED in EN 301 803</vt:lpstr>
      <vt:lpstr>Aside: the Wi-Fi industry has diminished its credibility by often operating beyond the standards</vt:lpstr>
      <vt:lpstr>There continued be no consensus in BRAN#107 on detection mechanisms in EN 301 893 (5 GHz)</vt:lpstr>
      <vt:lpstr>Five different detection solutions were proposed, although at least two of them are probably strawmen </vt:lpstr>
      <vt:lpstr>Breaking news: it appears possible a revised basis for detection in EN 301 893 may be agreed soon</vt:lpstr>
      <vt:lpstr>Breaking news: a revised basis for detection in EN 301 893 has not yet been agreed</vt:lpstr>
      <vt:lpstr>Future changes to both EN 301 893 (5 GHz) and EN 303 687 (6 GHz) will still be needed to enable 802.11be </vt:lpstr>
      <vt:lpstr>PowerPoint Presentation</vt:lpstr>
      <vt:lpstr>ETSI BRAN will next meet virtually at BRAN#108 in December 2020</vt:lpstr>
      <vt:lpstr>PowerPoint Presentation</vt:lpstr>
      <vt:lpstr>The Coex SC will continue its normal business in January 2021 virtually</vt:lpstr>
      <vt:lpstr>The IEEE 802.11 Coexistence SC virtual meeting in November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2020-11-04T04:21:33Z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