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39"/>
  </p:notesMasterIdLst>
  <p:handoutMasterIdLst>
    <p:handoutMasterId r:id="rId40"/>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561" r:id="rId20"/>
    <p:sldId id="1562" r:id="rId21"/>
    <p:sldId id="1596" r:id="rId22"/>
    <p:sldId id="1893" r:id="rId23"/>
    <p:sldId id="1896" r:id="rId24"/>
    <p:sldId id="1898" r:id="rId25"/>
    <p:sldId id="1946" r:id="rId26"/>
    <p:sldId id="1899" r:id="rId27"/>
    <p:sldId id="1964" r:id="rId28"/>
    <p:sldId id="1936" r:id="rId29"/>
    <p:sldId id="1852" r:id="rId30"/>
    <p:sldId id="1963" r:id="rId31"/>
    <p:sldId id="1730" r:id="rId32"/>
    <p:sldId id="1541" r:id="rId33"/>
    <p:sldId id="868" r:id="rId34"/>
    <p:sldId id="1962" r:id="rId35"/>
    <p:sldId id="1932" r:id="rId36"/>
    <p:sldId id="874" r:id="rId37"/>
    <p:sldId id="305" r:id="rId3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71403" autoAdjust="0"/>
  </p:normalViewPr>
  <p:slideViewPr>
    <p:cSldViewPr>
      <p:cViewPr varScale="1">
        <p:scale>
          <a:sx n="63" d="100"/>
          <a:sy n="63" d="100"/>
        </p:scale>
        <p:origin x="1652"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Sheet1!$B$2:$B$9</c:f>
              <c:numCache>
                <c:formatCode>General</c:formatCode>
                <c:ptCount val="8"/>
                <c:pt idx="0">
                  <c:v>23</c:v>
                </c:pt>
                <c:pt idx="1">
                  <c:v>22</c:v>
                </c:pt>
                <c:pt idx="2">
                  <c:v>26</c:v>
                </c:pt>
                <c:pt idx="3">
                  <c:v>29</c:v>
                </c:pt>
                <c:pt idx="4">
                  <c:v>30</c:v>
                </c:pt>
                <c:pt idx="5">
                  <c:v>29</c:v>
                </c:pt>
                <c:pt idx="6">
                  <c:v>29</c:v>
                </c:pt>
                <c:pt idx="7">
                  <c:v>28</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Sheet1!$A$2:$A$9</c:f>
              <c:numCache>
                <c:formatCode>mmm\-yy</c:formatCode>
                <c:ptCount val="8"/>
                <c:pt idx="0">
                  <c:v>43282</c:v>
                </c:pt>
                <c:pt idx="1">
                  <c:v>43374</c:v>
                </c:pt>
                <c:pt idx="2">
                  <c:v>43466</c:v>
                </c:pt>
                <c:pt idx="3">
                  <c:v>43647</c:v>
                </c:pt>
                <c:pt idx="4">
                  <c:v>43770</c:v>
                </c:pt>
                <c:pt idx="5">
                  <c:v>43800</c:v>
                </c:pt>
                <c:pt idx="6">
                  <c:v>43891</c:v>
                </c:pt>
                <c:pt idx="7">
                  <c:v>44044</c:v>
                </c:pt>
              </c:numCache>
            </c:numRef>
          </c:cat>
          <c:val>
            <c:numRef>
              <c:f>Sheet1!$C$2:$C$9</c:f>
              <c:numCache>
                <c:formatCode>General</c:formatCode>
                <c:ptCount val="8"/>
                <c:pt idx="0">
                  <c:v>4</c:v>
                </c:pt>
                <c:pt idx="1">
                  <c:v>6</c:v>
                </c:pt>
                <c:pt idx="2">
                  <c:v>6</c:v>
                </c:pt>
                <c:pt idx="3">
                  <c:v>8</c:v>
                </c:pt>
                <c:pt idx="4">
                  <c:v>8</c:v>
                </c:pt>
                <c:pt idx="5">
                  <c:v>8</c:v>
                </c:pt>
                <c:pt idx="6">
                  <c:v>9</c:v>
                </c:pt>
                <c:pt idx="7">
                  <c:v>9</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075"/>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802.11-20/1620r0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507-00-coex-minutes-of-virtual-meeting-in-sep-2020.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October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Nov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solidFill>
                  <a:srgbClr val="FF0000"/>
                </a:solidFill>
              </a:rPr>
              <a:t>TBD</a:t>
            </a:r>
          </a:p>
          <a:p>
            <a:pPr lvl="1"/>
            <a:r>
              <a:rPr lang="en-AU" dirty="0" err="1"/>
              <a:t>Webex</a:t>
            </a:r>
            <a:r>
              <a:rPr lang="en-AU" dirty="0"/>
              <a:t> details:</a:t>
            </a:r>
            <a:endParaRPr lang="en-AU" dirty="0">
              <a:solidFill>
                <a:srgbClr val="FF0000"/>
              </a:solidFill>
            </a:endParaRPr>
          </a:p>
          <a:p>
            <a:pPr lvl="2"/>
            <a:r>
              <a:rPr lang="en-AU" dirty="0">
                <a:solidFill>
                  <a:srgbClr val="FF0000"/>
                </a:solidFill>
              </a:rPr>
              <a:t>TBD</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Nov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new discussion of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has revised in Sept 202-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2020</a:t>
            </a:r>
          </a:p>
        </p:txBody>
      </p:sp>
      <p:sp>
        <p:nvSpPr>
          <p:cNvPr id="3" name="Content Placeholder 2"/>
          <p:cNvSpPr>
            <a:spLocks noGrp="1"/>
          </p:cNvSpPr>
          <p:nvPr>
            <p:ph idx="1"/>
          </p:nvPr>
        </p:nvSpPr>
        <p:spPr/>
        <p:txBody>
          <a:bodyPr/>
          <a:lstStyle/>
          <a:p>
            <a:pPr lvl="1"/>
            <a:r>
              <a:rPr lang="en-AU" dirty="0"/>
              <a:t>The draft minutes for the Coex SC at the virtual meeting in September 2020 are available on Mentor:</a:t>
            </a:r>
          </a:p>
          <a:p>
            <a:pPr lvl="2"/>
            <a:r>
              <a:rPr lang="en-AU" dirty="0"/>
              <a:t>See </a:t>
            </a:r>
            <a:r>
              <a:rPr lang="en-AU" dirty="0">
                <a:hlinkClick r:id="rId2"/>
              </a:rPr>
              <a:t>11-20-1507-00</a:t>
            </a:r>
            <a:endParaRPr lang="en-AU" dirty="0"/>
          </a:p>
          <a:p>
            <a:pPr lvl="1"/>
            <a:r>
              <a:rPr lang="en-AU" dirty="0"/>
              <a:t>Motion:</a:t>
            </a:r>
          </a:p>
          <a:p>
            <a:pPr lvl="2"/>
            <a:r>
              <a:rPr lang="en-AU" i="1" dirty="0"/>
              <a:t>The IEEE 802 Coex SC approves </a:t>
            </a:r>
            <a:r>
              <a:rPr lang="en-AU" i="1" dirty="0">
                <a:hlinkClick r:id="rId2"/>
              </a:rPr>
              <a:t>11-20-1507-00</a:t>
            </a:r>
            <a:r>
              <a:rPr lang="en-AU" i="1" dirty="0"/>
              <a:t>  as the minutes of its virtual meeting in September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25529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1779048"/>
              </p:ext>
            </p:extLst>
          </p:nvPr>
        </p:nvGraphicFramePr>
        <p:xfrm>
          <a:off x="76201" y="1767840"/>
          <a:ext cx="8991593" cy="2662776"/>
        </p:xfrm>
        <a:graphic>
          <a:graphicData uri="http://schemas.openxmlformats.org/drawingml/2006/table">
            <a:tbl>
              <a:tblPr firstRow="1" bandRow="1">
                <a:tableStyleId>{21E4AEA4-8DFA-4A89-87EB-49C32662AFE0}</a:tableStyleId>
              </a:tblPr>
              <a:tblGrid>
                <a:gridCol w="566400">
                  <a:extLst>
                    <a:ext uri="{9D8B030D-6E8A-4147-A177-3AD203B41FA5}">
                      <a16:colId xmlns:a16="http://schemas.microsoft.com/office/drawing/2014/main" val="3409454223"/>
                    </a:ext>
                  </a:extLst>
                </a:gridCol>
                <a:gridCol w="1064633">
                  <a:extLst>
                    <a:ext uri="{9D8B030D-6E8A-4147-A177-3AD203B41FA5}">
                      <a16:colId xmlns:a16="http://schemas.microsoft.com/office/drawing/2014/main" val="1001302695"/>
                    </a:ext>
                  </a:extLst>
                </a:gridCol>
                <a:gridCol w="920070">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
        <p:nvSpPr>
          <p:cNvPr id="8" name="Rectangle 7"/>
          <p:cNvSpPr/>
          <p:nvPr/>
        </p:nvSpPr>
        <p:spPr bwMode="auto">
          <a:xfrm>
            <a:off x="160283" y="4445857"/>
            <a:ext cx="7772399" cy="18787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100" baseline="30000" dirty="0">
                <a:latin typeface="+mj-lt"/>
              </a:rPr>
              <a:t>1	</a:t>
            </a:r>
            <a:r>
              <a:rPr lang="en-AU" sz="1100" dirty="0">
                <a:latin typeface="+mj-lt"/>
              </a:rPr>
              <a:t>GSMA (July 2018)</a:t>
            </a:r>
          </a:p>
          <a:p>
            <a:pPr eaLnBrk="0" hangingPunct="0">
              <a:spcBef>
                <a:spcPts val="700"/>
              </a:spcBef>
              <a:tabLst>
                <a:tab pos="182563" algn="l"/>
              </a:tabLst>
            </a:pPr>
            <a:r>
              <a:rPr lang="en-AU" sz="1100" baseline="30000" dirty="0">
                <a:latin typeface="+mj-lt"/>
              </a:rPr>
              <a:t>2</a:t>
            </a:r>
            <a:r>
              <a:rPr lang="en-AU" sz="1100" dirty="0">
                <a:latin typeface="+mj-lt"/>
              </a:rPr>
              <a:t>	GSA: Evolution from LTE to 5G: Global Market Status (Nov 2018)</a:t>
            </a:r>
          </a:p>
          <a:p>
            <a:pPr eaLnBrk="0" hangingPunct="0">
              <a:spcBef>
                <a:spcPts val="700"/>
              </a:spcBef>
              <a:tabLst>
                <a:tab pos="182563" algn="l"/>
              </a:tabLst>
            </a:pPr>
            <a:r>
              <a:rPr lang="en-AU" sz="1100" baseline="30000" dirty="0">
                <a:latin typeface="+mj-lt"/>
              </a:rPr>
              <a:t>3	</a:t>
            </a:r>
            <a:r>
              <a:rPr lang="en-AU" sz="1100" dirty="0">
                <a:latin typeface="+mj-lt"/>
              </a:rPr>
              <a:t>GSA: LTE in unlicensed and shared spectrum (Jan 2019)</a:t>
            </a:r>
          </a:p>
          <a:p>
            <a:pPr eaLnBrk="0" hangingPunct="0">
              <a:spcBef>
                <a:spcPts val="700"/>
              </a:spcBef>
              <a:tabLst>
                <a:tab pos="182563" algn="l"/>
              </a:tabLst>
            </a:pPr>
            <a:r>
              <a:rPr lang="en-AU" sz="1100" baseline="30000" dirty="0">
                <a:latin typeface="+mj-lt"/>
              </a:rPr>
              <a:t>4</a:t>
            </a:r>
            <a:r>
              <a:rPr lang="en-AU" sz="1100" dirty="0">
                <a:latin typeface="+mj-lt"/>
              </a:rPr>
              <a:t>	GSA: Evolution from LTE to 5G: Global Market Status (Aug 2019)</a:t>
            </a:r>
          </a:p>
          <a:p>
            <a:pPr eaLnBrk="0" hangingPunct="0">
              <a:spcBef>
                <a:spcPts val="700"/>
              </a:spcBef>
              <a:tabLst>
                <a:tab pos="182563" algn="l"/>
              </a:tabLst>
            </a:pPr>
            <a:r>
              <a:rPr lang="en-AU" sz="1100" baseline="30000" dirty="0">
                <a:latin typeface="+mj-lt"/>
              </a:rPr>
              <a:t>5</a:t>
            </a:r>
            <a:r>
              <a:rPr lang="en-AU" sz="1100" dirty="0">
                <a:latin typeface="+mj-lt"/>
              </a:rPr>
              <a:t>	GSA: LTE Unlicensed - LTE in Unlicensed and Shared Spectrum (Nov 2019)</a:t>
            </a:r>
          </a:p>
          <a:p>
            <a:pPr eaLnBrk="0" hangingPunct="0">
              <a:spcBef>
                <a:spcPts val="700"/>
              </a:spcBef>
              <a:tabLst>
                <a:tab pos="182563" algn="l"/>
              </a:tabLst>
            </a:pPr>
            <a:r>
              <a:rPr lang="en-AU" sz="1100" baseline="30000" dirty="0">
                <a:latin typeface="+mj-lt"/>
              </a:rPr>
              <a:t>6	</a:t>
            </a:r>
            <a:r>
              <a:rPr lang="en-AU" sz="1100" dirty="0">
                <a:latin typeface="+mj-lt"/>
              </a:rPr>
              <a:t>GSA: LTE and 5G Market Statistics (Dec 2019)</a:t>
            </a:r>
          </a:p>
          <a:p>
            <a:pPr eaLnBrk="0" hangingPunct="0">
              <a:spcBef>
                <a:spcPts val="700"/>
              </a:spcBef>
              <a:tabLst>
                <a:tab pos="182563" algn="l"/>
              </a:tabLst>
            </a:pPr>
            <a:r>
              <a:rPr lang="en-AU" sz="1100" baseline="30000" dirty="0">
                <a:latin typeface="+mj-lt"/>
              </a:rPr>
              <a:t>7</a:t>
            </a:r>
            <a:r>
              <a:rPr lang="en-AU" sz="1100" dirty="0">
                <a:latin typeface="+mj-lt"/>
              </a:rPr>
              <a:t>	GSA: LTE in Unlicensed Spectrum and Shared Spectrum (Mar 2020)</a:t>
            </a:r>
          </a:p>
          <a:p>
            <a:pPr eaLnBrk="0" hangingPunct="0">
              <a:spcBef>
                <a:spcPts val="700"/>
              </a:spcBef>
              <a:tabLst>
                <a:tab pos="182563" algn="l"/>
              </a:tabLst>
            </a:pPr>
            <a:r>
              <a:rPr lang="en-AU" sz="1100" baseline="30000" dirty="0">
                <a:latin typeface="+mj-lt"/>
              </a:rPr>
              <a:t>8</a:t>
            </a:r>
            <a:r>
              <a:rPr lang="en-AU" sz="1100" dirty="0">
                <a:latin typeface="+mj-lt"/>
              </a:rPr>
              <a:t>	GSA: LTE and 5G in Unlicensed Spectrum: Trials, Deployments &amp; Devices (Aug 2020)</a:t>
            </a: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4"/>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7" name="Rectangle 6">
            <a:extLst>
              <a:ext uri="{FF2B5EF4-FFF2-40B4-BE49-F238E27FC236}">
                <a16:creationId xmlns:a16="http://schemas.microsoft.com/office/drawing/2014/main" id="{67BFB11D-6513-4783-AE94-9897DCAD0EF3}"/>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06502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9303043"/>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
        <p:nvSpPr>
          <p:cNvPr id="3" name="Rectangle 2">
            <a:extLst>
              <a:ext uri="{FF2B5EF4-FFF2-40B4-BE49-F238E27FC236}">
                <a16:creationId xmlns:a16="http://schemas.microsoft.com/office/drawing/2014/main" id="{36F7377E-9B80-4492-9A8F-6B6C809AFAA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7757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AD23-A6F5-4D69-8B6B-C91EA87E948F}"/>
              </a:ext>
            </a:extLst>
          </p:cNvPr>
          <p:cNvSpPr>
            <a:spLocks noGrp="1"/>
          </p:cNvSpPr>
          <p:nvPr>
            <p:ph type="title"/>
          </p:nvPr>
        </p:nvSpPr>
        <p:spPr/>
        <p:txBody>
          <a:bodyPr/>
          <a:lstStyle/>
          <a:p>
            <a:r>
              <a:rPr lang="en-AU" dirty="0"/>
              <a:t>Does anyone have some NR-U (5 &amp; 6 GHz) data or forecasts?</a:t>
            </a:r>
          </a:p>
        </p:txBody>
      </p:sp>
      <p:sp>
        <p:nvSpPr>
          <p:cNvPr id="3" name="Content Placeholder 2">
            <a:extLst>
              <a:ext uri="{FF2B5EF4-FFF2-40B4-BE49-F238E27FC236}">
                <a16:creationId xmlns:a16="http://schemas.microsoft.com/office/drawing/2014/main" id="{85F56CA0-CFA6-4267-A7BA-EABA2F15E2CE}"/>
              </a:ext>
            </a:extLst>
          </p:cNvPr>
          <p:cNvSpPr>
            <a:spLocks noGrp="1"/>
          </p:cNvSpPr>
          <p:nvPr>
            <p:ph idx="1"/>
          </p:nvPr>
        </p:nvSpPr>
        <p:spPr/>
        <p:txBody>
          <a:bodyPr/>
          <a:lstStyle/>
          <a:p>
            <a:pPr lvl="1"/>
            <a:r>
              <a:rPr lang="en-AU" dirty="0"/>
              <a:t>The GSA does not currently provide NR-U data or forecasts</a:t>
            </a:r>
          </a:p>
          <a:p>
            <a:pPr lvl="1"/>
            <a:r>
              <a:rPr lang="en-AU" dirty="0"/>
              <a:t>… and NR-U’s near term relevance is currently unclear</a:t>
            </a:r>
          </a:p>
          <a:p>
            <a:pPr lvl="1"/>
            <a:r>
              <a:rPr lang="en-AU" dirty="0"/>
              <a:t>… although it is likely to be important</a:t>
            </a:r>
          </a:p>
          <a:p>
            <a:pPr lvl="1"/>
            <a:r>
              <a:rPr lang="en-AU" dirty="0"/>
              <a:t>Does anyone have a good source?</a:t>
            </a:r>
          </a:p>
          <a:p>
            <a:pPr lvl="1"/>
            <a:r>
              <a:rPr lang="en-AU" dirty="0"/>
              <a:t>The latest news is that it is possible that NR-U in 6 GHz could be delayed to 3GPP Rel 17 …</a:t>
            </a:r>
          </a:p>
          <a:p>
            <a:pPr lvl="2"/>
            <a:r>
              <a:rPr lang="en-AU" dirty="0"/>
              <a:t>Does anyone know the latest?</a:t>
            </a:r>
          </a:p>
          <a:p>
            <a:pPr lvl="1"/>
            <a:r>
              <a:rPr lang="en-AU" dirty="0"/>
              <a:t>… which would give 802.11ax in 6 GHz (Wi-Fi 6E) a great opportunity to prove its value in the market</a:t>
            </a:r>
          </a:p>
        </p:txBody>
      </p:sp>
      <p:sp>
        <p:nvSpPr>
          <p:cNvPr id="4" name="Footer Placeholder 3">
            <a:extLst>
              <a:ext uri="{FF2B5EF4-FFF2-40B4-BE49-F238E27FC236}">
                <a16:creationId xmlns:a16="http://schemas.microsoft.com/office/drawing/2014/main" id="{C0D05A2E-83B8-4E97-96BC-4C38F29D5A3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05902D-B878-4F3A-95B1-BD1F4D5AC64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7" name="Rectangle 6">
            <a:extLst>
              <a:ext uri="{FF2B5EF4-FFF2-40B4-BE49-F238E27FC236}">
                <a16:creationId xmlns:a16="http://schemas.microsoft.com/office/drawing/2014/main" id="{82639C45-4BEE-4179-843B-4AAF8D4F0808}"/>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60484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3</a:t>
            </a:r>
            <a:r>
              <a:rPr lang="en-AU" baseline="30000" dirty="0"/>
              <a:t>rd</a:t>
            </a:r>
            <a:r>
              <a:rPr lang="en-AU" dirty="0"/>
              <a:t>  virtual plenary meeting of the </a:t>
            </a:r>
            <a:r>
              <a:rPr lang="en-AU" i="1" dirty="0"/>
              <a:t>Coex SC </a:t>
            </a:r>
            <a:r>
              <a:rPr lang="en-AU" dirty="0"/>
              <a:t>in Nov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763368911"/>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that is rapidly growing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LAA deployment, that is expanding rapidly</a:t>
            </a:r>
          </a:p>
          <a:p>
            <a:pPr lvl="1"/>
            <a:r>
              <a:rPr lang="en-AU" dirty="0"/>
              <a:t>AT&amp;T mostly uses channel 149 &amp; Verizon mostly uses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pic>
        <p:nvPicPr>
          <p:cNvPr id="8" name="Picture 7">
            <a:extLst>
              <a:ext uri="{FF2B5EF4-FFF2-40B4-BE49-F238E27FC236}">
                <a16:creationId xmlns:a16="http://schemas.microsoft.com/office/drawing/2014/main" id="{89D4437B-0727-4BE2-A1F5-881E0F45399F}"/>
              </a:ext>
            </a:extLst>
          </p:cNvPr>
          <p:cNvPicPr>
            <a:picLocks noChangeAspect="1"/>
          </p:cNvPicPr>
          <p:nvPr/>
        </p:nvPicPr>
        <p:blipFill rotWithShape="1">
          <a:blip r:embed="rId2"/>
          <a:srcRect l="67500" t="14444" r="9167" b="11481"/>
          <a:stretch/>
        </p:blipFill>
        <p:spPr>
          <a:xfrm>
            <a:off x="3916814" y="2057400"/>
            <a:ext cx="4608576" cy="4114800"/>
          </a:xfrm>
          <a:prstGeom prst="rect">
            <a:avLst/>
          </a:prstGeom>
        </p:spPr>
      </p:pic>
      <p:sp>
        <p:nvSpPr>
          <p:cNvPr id="6" name="Rectangle 5">
            <a:extLst>
              <a:ext uri="{FF2B5EF4-FFF2-40B4-BE49-F238E27FC236}">
                <a16:creationId xmlns:a16="http://schemas.microsoft.com/office/drawing/2014/main" id="{50957C17-7C7D-42EA-B039-918FEB1D9F0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coexistence between Wi-Fi &amp; LAA/NR-U/etc is real,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43470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solidFill>
                  <a:srgbClr val="00B050"/>
                </a:solidFill>
              </a:rPr>
              <a:t>6 GHz compromise</a:t>
            </a:r>
            <a:r>
              <a:rPr lang="en-AU" dirty="0"/>
              <a:t>: A compromise for 6 GHz coexistence in EN 303 687 has been agreed and is progressing </a:t>
            </a:r>
          </a:p>
          <a:p>
            <a:pPr lvl="1"/>
            <a:r>
              <a:rPr lang="en-AU" b="1" dirty="0"/>
              <a:t>802.11be implications</a:t>
            </a:r>
            <a:r>
              <a:rPr lang="en-AU" dirty="0"/>
              <a:t>: Future work is probably required to keep alignment between 802.11be &amp; EN 303 687 (&amp; EN 301 893)</a:t>
            </a:r>
          </a:p>
          <a:p>
            <a:pPr lvl="1"/>
            <a:r>
              <a:rPr lang="en-AU" b="1" dirty="0"/>
              <a:t>Synchronous access</a:t>
            </a:r>
            <a:r>
              <a:rPr lang="en-AU" i="1" dirty="0"/>
              <a:t>: Synchronous access </a:t>
            </a:r>
            <a:r>
              <a:rPr lang="en-AU" dirty="0"/>
              <a:t>is still being discussed in ETSI BRAN with no consensus yet</a:t>
            </a:r>
          </a:p>
          <a:p>
            <a:pPr lvl="1"/>
            <a:r>
              <a:rPr lang="en-AU" b="1" dirty="0"/>
              <a:t>Other proposals for 6 GHz</a:t>
            </a:r>
          </a:p>
          <a:p>
            <a:pPr lvl="1"/>
            <a:r>
              <a:rPr lang="en-AU" b="1" dirty="0"/>
              <a:t>Frequency Hopping in 6 GHz</a:t>
            </a:r>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560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303 687 update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5006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03593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3012-3323-486F-B8FD-6338097F6CE7}"/>
              </a:ext>
            </a:extLst>
          </p:cNvPr>
          <p:cNvSpPr>
            <a:spLocks noGrp="1"/>
          </p:cNvSpPr>
          <p:nvPr>
            <p:ph type="title"/>
          </p:nvPr>
        </p:nvSpPr>
        <p:spPr/>
        <p:txBody>
          <a:bodyPr/>
          <a:lstStyle/>
          <a:p>
            <a:r>
              <a:rPr lang="en-AU" dirty="0"/>
              <a:t>Progress on EN 301 893 (5 GHz) is still being held back by arguments about the same old issues</a:t>
            </a:r>
          </a:p>
        </p:txBody>
      </p:sp>
      <p:sp>
        <p:nvSpPr>
          <p:cNvPr id="3" name="Content Placeholder 2">
            <a:extLst>
              <a:ext uri="{FF2B5EF4-FFF2-40B4-BE49-F238E27FC236}">
                <a16:creationId xmlns:a16="http://schemas.microsoft.com/office/drawing/2014/main" id="{B4932F04-2930-431F-91BF-9F19D9DD7805}"/>
              </a:ext>
            </a:extLst>
          </p:cNvPr>
          <p:cNvSpPr>
            <a:spLocks noGrp="1"/>
          </p:cNvSpPr>
          <p:nvPr>
            <p:ph idx="1"/>
          </p:nvPr>
        </p:nvSpPr>
        <p:spPr/>
        <p:txBody>
          <a:bodyPr/>
          <a:lstStyle/>
          <a:p>
            <a:r>
              <a:rPr lang="en-AU" dirty="0"/>
              <a:t>Open issues …</a:t>
            </a:r>
          </a:p>
          <a:p>
            <a:pPr lvl="1"/>
            <a:r>
              <a:rPr lang="en-AU" dirty="0"/>
              <a:t>Can 802.11be devices use PD/ED like 802.11a/n/ac devices?</a:t>
            </a:r>
          </a:p>
          <a:p>
            <a:pPr lvl="1"/>
            <a:r>
              <a:rPr lang="en-AU" dirty="0"/>
              <a:t>Should multi-channel rules change?</a:t>
            </a:r>
          </a:p>
          <a:p>
            <a:pPr lvl="1"/>
            <a:r>
              <a:rPr lang="en-AU" dirty="0"/>
              <a:t>How should PD be tested?</a:t>
            </a:r>
          </a:p>
          <a:p>
            <a:pPr lvl="1"/>
            <a:r>
              <a:rPr lang="en-AU" dirty="0"/>
              <a:t>Is PD/ED+ED-only as defined in the current stable draft appropriate?</a:t>
            </a:r>
          </a:p>
          <a:p>
            <a:pPr lvl="1"/>
            <a:r>
              <a:rPr lang="en-AU" dirty="0"/>
              <a:t>Should ED-only be considered instead, at either -72 dBm or even  -62 dBm?</a:t>
            </a:r>
          </a:p>
          <a:p>
            <a:pPr lvl="1"/>
            <a:r>
              <a:rPr lang="en-AU" dirty="0"/>
              <a:t>What about PD/ED, but using a technology specific detection method?</a:t>
            </a:r>
          </a:p>
          <a:p>
            <a:endParaRPr lang="en-AU" dirty="0"/>
          </a:p>
        </p:txBody>
      </p:sp>
      <p:sp>
        <p:nvSpPr>
          <p:cNvPr id="4" name="Footer Placeholder 3">
            <a:extLst>
              <a:ext uri="{FF2B5EF4-FFF2-40B4-BE49-F238E27FC236}">
                <a16:creationId xmlns:a16="http://schemas.microsoft.com/office/drawing/2014/main" id="{C268F910-E59A-4E18-B7F3-A6A4CCBAF0D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1B34D92-3555-477F-B119-7656AD7241DA}"/>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Tree>
    <p:extLst>
      <p:ext uri="{BB962C8B-B14F-4D97-AF65-F5344CB8AC3E}">
        <p14:creationId xmlns:p14="http://schemas.microsoft.com/office/powerpoint/2010/main" val="270315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301 893 update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990053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235585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 in December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 – possible approval of stable draft of EN 303 687 (6 GHz)</a:t>
            </a:r>
          </a:p>
          <a:p>
            <a:pPr lvl="2"/>
            <a:r>
              <a:rPr lang="en-GB" dirty="0"/>
              <a:t>9 Nov 2020</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5 March 2021 – 12 March 2021</a:t>
            </a:r>
          </a:p>
          <a:p>
            <a:pPr lvl="2"/>
            <a:r>
              <a:rPr lang="en-GB" dirty="0"/>
              <a:t>Virtual </a:t>
            </a:r>
          </a:p>
          <a:p>
            <a:pPr lvl="1"/>
            <a:r>
              <a:rPr lang="en-GB" dirty="0"/>
              <a:t>#BRAN110</a:t>
            </a:r>
          </a:p>
          <a:p>
            <a:pPr lvl="2"/>
            <a:r>
              <a:rPr lang="en-GB" dirty="0"/>
              <a:t>18 June 2021 – 25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41634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506881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3GPP update</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p:txBody>
          <a:bodyPr/>
          <a:lstStyle/>
          <a:p>
            <a:pPr lvl="1"/>
            <a:r>
              <a:rPr lang="en-AU" dirty="0">
                <a:solidFill>
                  <a:srgbClr val="FF0000"/>
                </a:solidFill>
              </a:rPr>
              <a:t>TBD</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1305108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275178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January 2021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Including FH issue</a:t>
            </a:r>
          </a:p>
          <a:p>
            <a:pPr lvl="1"/>
            <a:r>
              <a:rPr lang="en-AU" dirty="0"/>
              <a:t>Review 3GPP </a:t>
            </a:r>
            <a:r>
              <a:rPr lang="en-AU" dirty="0" err="1"/>
              <a:t>coex</a:t>
            </a:r>
            <a:r>
              <a:rPr lang="en-AU" dirty="0"/>
              <a:t>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61979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56215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2442</Words>
  <Application>Microsoft Office PowerPoint</Application>
  <PresentationFormat>On-screen Show (4:3)</PresentationFormat>
  <Paragraphs>436</Paragraphs>
  <Slides>34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Times New Roman</vt:lpstr>
      <vt:lpstr>802-11-Submission</vt:lpstr>
      <vt:lpstr>Agenda for IEEE 802.11 Coexistence SC virtual meeting in November 2020</vt:lpstr>
      <vt:lpstr>Welcome to the 3rd  virtual plenary meeting of the Coex SC in Nov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Nov 2020</vt:lpstr>
      <vt:lpstr>The Coex SC will consider a proposed agenda for its virtual meeting in Nov 2020</vt:lpstr>
      <vt:lpstr>PowerPoint Presentation</vt:lpstr>
      <vt:lpstr>The Coex SC scope has revised in Sept 202- </vt:lpstr>
      <vt:lpstr>PowerPoint Presentation</vt:lpstr>
      <vt:lpstr>The Coex SC will consider the approval of its virtual meeting minutes from September 2020</vt:lpstr>
      <vt:lpstr>PowerPoint Presentation</vt:lpstr>
      <vt:lpstr>The number planned/testing &amp; deployed LAA networks globally is currently steady</vt:lpstr>
      <vt:lpstr>The number planned/testing &amp; deployed LAA networks globally is currently steady</vt:lpstr>
      <vt:lpstr>Does anyone have some NR-U (5 &amp; 6 GHz) data or forecasts?</vt:lpstr>
      <vt:lpstr>In at least in Chicago, there is a significant LAA deployment that is rapidly growing …</vt:lpstr>
      <vt:lpstr>… suggesting that coexistence between Wi-Fi &amp; LAA/NR-U/etc is real, not just theoretical</vt:lpstr>
      <vt:lpstr>PowerPoint Presentation</vt:lpstr>
      <vt:lpstr>The Coex SC will discuss issues relevant to 6 GHz operation in Europe using EN 303 687</vt:lpstr>
      <vt:lpstr>EN 303 687 update</vt:lpstr>
      <vt:lpstr>PowerPoint Presentation</vt:lpstr>
      <vt:lpstr>Progress on EN 301 893 (5 GHz) is still being held back by arguments about the same old issues</vt:lpstr>
      <vt:lpstr>EN 301 893 update</vt:lpstr>
      <vt:lpstr>PowerPoint Presentation</vt:lpstr>
      <vt:lpstr>ETSI BRAN will next meet virtually at BRAN#108 in December 2020</vt:lpstr>
      <vt:lpstr>PowerPoint Presentation</vt:lpstr>
      <vt:lpstr>3GPP update</vt:lpstr>
      <vt:lpstr>PowerPoint Presentation</vt:lpstr>
      <vt:lpstr>The Coex SC will continue its normal business in January 2021 virtually</vt:lpstr>
      <vt:lpstr>The IEEE 802.11 Coexistence SC virtual meeting in November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2020-10-12T00:29:22Z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