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3"/>
  </p:notesMasterIdLst>
  <p:handoutMasterIdLst>
    <p:handoutMasterId r:id="rId24"/>
  </p:handoutMasterIdLst>
  <p:sldIdLst>
    <p:sldId id="256" r:id="rId5"/>
    <p:sldId id="287" r:id="rId6"/>
    <p:sldId id="257" r:id="rId7"/>
    <p:sldId id="285" r:id="rId8"/>
    <p:sldId id="274" r:id="rId9"/>
    <p:sldId id="325" r:id="rId10"/>
    <p:sldId id="329" r:id="rId11"/>
    <p:sldId id="275" r:id="rId12"/>
    <p:sldId id="326" r:id="rId13"/>
    <p:sldId id="330" r:id="rId14"/>
    <p:sldId id="331" r:id="rId15"/>
    <p:sldId id="327" r:id="rId16"/>
    <p:sldId id="328" r:id="rId17"/>
    <p:sldId id="332" r:id="rId18"/>
    <p:sldId id="297" r:id="rId19"/>
    <p:sldId id="284" r:id="rId20"/>
    <p:sldId id="323"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23B18-02C2-4597-ACE2-18E165C5A2EA}" v="3" dt="2020-11-02T20:13:19.1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6" autoAdjust="0"/>
    <p:restoredTop sz="85417" autoAdjust="0"/>
  </p:normalViewPr>
  <p:slideViewPr>
    <p:cSldViewPr>
      <p:cViewPr varScale="1">
        <p:scale>
          <a:sx n="68" d="100"/>
          <a:sy n="68" d="100"/>
        </p:scale>
        <p:origin x="360" y="48"/>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2351432-4348-470A-9B72-D69A00AD9F7D}"/>
    <pc:docChg chg="modSld modMainMaster">
      <pc:chgData name="Jon Rosdahl" userId="2820f357-2dd4-4127-8713-e0bfde0fd756" providerId="ADAL" clId="{22351432-4348-470A-9B72-D69A00AD9F7D}" dt="2020-11-02T20:12:57.879" v="40" actId="20577"/>
      <pc:docMkLst>
        <pc:docMk/>
      </pc:docMkLst>
      <pc:sldChg chg="modSp">
        <pc:chgData name="Jon Rosdahl" userId="2820f357-2dd4-4127-8713-e0bfde0fd756" providerId="ADAL" clId="{22351432-4348-470A-9B72-D69A00AD9F7D}" dt="2020-11-02T20:11:04.334" v="2" actId="6549"/>
        <pc:sldMkLst>
          <pc:docMk/>
          <pc:sldMk cId="0" sldId="256"/>
        </pc:sldMkLst>
        <pc:spChg chg="mod">
          <ac:chgData name="Jon Rosdahl" userId="2820f357-2dd4-4127-8713-e0bfde0fd756" providerId="ADAL" clId="{22351432-4348-470A-9B72-D69A00AD9F7D}" dt="2020-11-02T20:11:04.334" v="2" actId="6549"/>
          <ac:spMkLst>
            <pc:docMk/>
            <pc:sldMk cId="0" sldId="256"/>
            <ac:spMk id="3074" creationId="{00000000-0000-0000-0000-000000000000}"/>
          </ac:spMkLst>
        </pc:spChg>
      </pc:sldChg>
      <pc:sldChg chg="modSp">
        <pc:chgData name="Jon Rosdahl" userId="2820f357-2dd4-4127-8713-e0bfde0fd756" providerId="ADAL" clId="{22351432-4348-470A-9B72-D69A00AD9F7D}" dt="2020-11-02T20:11:26.367" v="38" actId="20577"/>
        <pc:sldMkLst>
          <pc:docMk/>
          <pc:sldMk cId="3439635317" sldId="274"/>
        </pc:sldMkLst>
        <pc:spChg chg="mod">
          <ac:chgData name="Jon Rosdahl" userId="2820f357-2dd4-4127-8713-e0bfde0fd756" providerId="ADAL" clId="{22351432-4348-470A-9B72-D69A00AD9F7D}" dt="2020-11-02T20:11:26.367" v="38" actId="20577"/>
          <ac:spMkLst>
            <pc:docMk/>
            <pc:sldMk cId="3439635317" sldId="274"/>
            <ac:spMk id="3" creationId="{00000000-0000-0000-0000-000000000000}"/>
          </ac:spMkLst>
        </pc:spChg>
      </pc:sldChg>
      <pc:sldMasterChg chg="modSp">
        <pc:chgData name="Jon Rosdahl" userId="2820f357-2dd4-4127-8713-e0bfde0fd756" providerId="ADAL" clId="{22351432-4348-470A-9B72-D69A00AD9F7D}" dt="2020-11-02T20:12:57.879" v="40" actId="20577"/>
        <pc:sldMasterMkLst>
          <pc:docMk/>
          <pc:sldMasterMk cId="350243259" sldId="2147483738"/>
        </pc:sldMasterMkLst>
        <pc:spChg chg="mod">
          <ac:chgData name="Jon Rosdahl" userId="2820f357-2dd4-4127-8713-e0bfde0fd756" providerId="ADAL" clId="{22351432-4348-470A-9B72-D69A00AD9F7D}" dt="2020-11-02T20:12:57.879" v="40" actId="20577"/>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802-11-20/1608r1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802-11-20/1608r1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802-11-20/1608r1</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802-11-20/1608r1</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802-11-20/1608r1</a:t>
            </a:r>
          </a:p>
        </p:txBody>
      </p:sp>
      <p:sp>
        <p:nvSpPr>
          <p:cNvPr id="5" name="Date Placeholder 4"/>
          <p:cNvSpPr>
            <a:spLocks noGrp="1"/>
          </p:cNvSpPr>
          <p:nvPr>
            <p:ph type="dt" idx="11"/>
          </p:nvPr>
        </p:nvSpPr>
        <p:spPr/>
        <p:txBody>
          <a:bodyPr/>
          <a:lstStyle/>
          <a:p>
            <a:r>
              <a:rPr lang="en-US"/>
              <a:t>November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802-11-20/1608r1</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2020</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2020</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2020</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2020</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2020</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11-20-1608r1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039-00-0PAR-par-minutes-july-2020.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7" Type="http://schemas.openxmlformats.org/officeDocument/2006/relationships/hyperlink" Target="https://mentor.ieee.org/802-ec/dcn/19/ec-19-0222-00-ACSD-p802-16t.docx"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 Id="rId6" Type="http://schemas.openxmlformats.org/officeDocument/2006/relationships/hyperlink" Target="https://mentor.ieee.org/802.15/dcn/20/15-20-0196-00-016t-licensed-narrowband-amendment-par.pdf" TargetMode="External"/><Relationship Id="rId5" Type="http://schemas.openxmlformats.org/officeDocument/2006/relationships/hyperlink" Target="https://mentor.ieee.org/802.15/dcn/20/15-20-0159-04-0jre-draft-csd-for-japanese-rate-extension.docx" TargetMode="External"/><Relationship Id="rId4" Type="http://schemas.openxmlformats.org/officeDocument/2006/relationships/hyperlink" Target="https://mentor.ieee.org/802.15/dcn/20/15-20-0202-00-0jre-802-15-4aa-par-for-japanese-rate-exten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0/15-20-0202-00-0jre-802-15-4aa-par-for-japanese-rate-extension.docx" TargetMode="External"/><Relationship Id="rId3" Type="http://schemas.openxmlformats.org/officeDocument/2006/relationships/hyperlink" Target="https://www.ieee802.org/1/files/public/docs2020/dp-draft-CSD-0920-v01.pdf" TargetMode="External"/><Relationship Id="rId7" Type="http://schemas.openxmlformats.org/officeDocument/2006/relationships/hyperlink" Target="https://mentor.ieee.org/802.11/dcn/20/11-20-1346-02-0rcm-csd-draft-for-privacy-amendment-of-rcm-project.docx"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 Id="rId6" Type="http://schemas.openxmlformats.org/officeDocument/2006/relationships/hyperlink" Target="https://mentor.ieee.org/802.11/dcn/20/11-20-0854-06-0rcm-par-proposal-for-privacy.pdf" TargetMode="External"/><Relationship Id="rId11" Type="http://schemas.openxmlformats.org/officeDocument/2006/relationships/hyperlink" Target="https://mentor.ieee.org/802-ec/dcn/19/ec-19-0222-00-ACSD-p802-16t.docx" TargetMode="External"/><Relationship Id="rId5" Type="http://schemas.openxmlformats.org/officeDocument/2006/relationships/hyperlink" Target="https://mentor.ieee.org/802.11/dcn/20/11-20-1117-03-0rcm-rcm-sg-proposed-rcm-csd-draft.docx" TargetMode="External"/><Relationship Id="rId10" Type="http://schemas.openxmlformats.org/officeDocument/2006/relationships/hyperlink" Target="https://mentor.ieee.org/802.15/dcn/20/15-20-0196-00-016t-licensed-narrowband-amendment-par.pdf" TargetMode="External"/><Relationship Id="rId4" Type="http://schemas.openxmlformats.org/officeDocument/2006/relationships/hyperlink" Target="https://mentor.ieee.org/802.11/dcn/20/11-20-0742-04-0rcm-proposed-par-draft.docx" TargetMode="External"/><Relationship Id="rId9" Type="http://schemas.openxmlformats.org/officeDocument/2006/relationships/hyperlink" Target="https://mentor.ieee.org/802.15/dcn/20/15-20-0159-04-0jre-draft-csd-for-japanese-rate-extension.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039-00-0PAR-par-minutes-july-2020.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0/dp-draft-CSD-0920-v01.pdf" TargetMode="External"/><Relationship Id="rId2" Type="http://schemas.openxmlformats.org/officeDocument/2006/relationships/hyperlink" Target="https://www.ieee802.org/1/files/public/docs2020/dp-draft-PAR-0920-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November 2020 - Virtual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2020-11-02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F753-D32C-4179-8A81-235D411D9CB3}"/>
              </a:ext>
            </a:extLst>
          </p:cNvPr>
          <p:cNvSpPr>
            <a:spLocks noGrp="1"/>
          </p:cNvSpPr>
          <p:nvPr>
            <p:ph type="title"/>
          </p:nvPr>
        </p:nvSpPr>
        <p:spPr>
          <a:xfrm>
            <a:off x="914402" y="685803"/>
            <a:ext cx="10361084" cy="726973"/>
          </a:xfrm>
        </p:spPr>
        <p:txBody>
          <a:bodyPr/>
          <a:lstStyle/>
          <a:p>
            <a:r>
              <a:rPr lang="en-US" sz="2400" dirty="0"/>
              <a:t>802.1DP Standard: Time-Sensitive Networking Profile for Aerospace Onboard Ethernet Communications,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FC6ADCA1-7372-4C07-B63B-A17558FE7295}"/>
              </a:ext>
            </a:extLst>
          </p:cNvPr>
          <p:cNvSpPr>
            <a:spLocks noGrp="1"/>
          </p:cNvSpPr>
          <p:nvPr>
            <p:ph idx="1"/>
          </p:nvPr>
        </p:nvSpPr>
        <p:spPr>
          <a:xfrm>
            <a:off x="914402" y="1491357"/>
            <a:ext cx="10361084" cy="4889972"/>
          </a:xfrm>
        </p:spPr>
        <p:txBody>
          <a:bodyPr/>
          <a:lstStyle/>
          <a:p>
            <a:r>
              <a:rPr lang="en-US" sz="2000" b="0" dirty="0"/>
              <a:t>5.4 “This standard provides profiles” if we need to change 2.1 and 5.2, make similar changes to 5.4.</a:t>
            </a:r>
          </a:p>
          <a:p>
            <a:r>
              <a:rPr lang="en-US" sz="2000" b="0" dirty="0"/>
              <a:t>5.4 “support the entire range of aerospace onboard application” …”Entire” really.</a:t>
            </a:r>
            <a:br>
              <a:rPr lang="en-US" sz="2000" b="0" dirty="0"/>
            </a:br>
            <a:r>
              <a:rPr lang="en-US" sz="2000" b="0" dirty="0"/>
              <a:t>Suggest changing to “broad” .</a:t>
            </a:r>
          </a:p>
          <a:p>
            <a:r>
              <a:rPr lang="en-US" sz="2000" b="0" dirty="0"/>
              <a:t>5.5 – “use of IEEE 802 standards” – this may be overly broad as it does not include 802.11 in the descriptions.  Suggest change to “use of IEEE 802.1 and IEEE 802.3 standards”, or you could include the use of 802.11 in the scope.</a:t>
            </a:r>
          </a:p>
          <a:p>
            <a:r>
              <a:rPr lang="en-US" sz="2000" b="0" dirty="0"/>
              <a:t>8.1 The note for 5.2 seems to imply that this would be a guide or recommend practice.</a:t>
            </a:r>
          </a:p>
          <a:p>
            <a:r>
              <a:rPr lang="en-US" sz="2000" b="0" dirty="0"/>
              <a:t>8.1 the note for 5.2 and 5.4 notes 802.3, but if you expand the scope for 802.11 it should be noted.</a:t>
            </a:r>
          </a:p>
          <a:p>
            <a:r>
              <a:rPr lang="en-US" sz="2000" b="0" dirty="0"/>
              <a:t>8.1 IEEE 802.3 Ethernet networks, IEEE 802.1 Time-Sensitive Networking (TSN) and IEEE 802.1 All cited Standards should be fully expanded and noted here in 8.1.</a:t>
            </a:r>
          </a:p>
          <a:p>
            <a:endParaRPr lang="en-US" sz="2000" b="0" dirty="0"/>
          </a:p>
          <a:p>
            <a:r>
              <a:rPr lang="en-US" sz="2000" b="0" dirty="0"/>
              <a:t>The example of 802.1CM may be used for title and scope issues noted.</a:t>
            </a:r>
          </a:p>
        </p:txBody>
      </p:sp>
      <p:sp>
        <p:nvSpPr>
          <p:cNvPr id="4" name="Date Placeholder 3">
            <a:extLst>
              <a:ext uri="{FF2B5EF4-FFF2-40B4-BE49-F238E27FC236}">
                <a16:creationId xmlns:a16="http://schemas.microsoft.com/office/drawing/2014/main" id="{92BF391F-2592-4FA2-B92C-257BEB9F5425}"/>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20408F29-76C0-4555-8E23-4917430C3FB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1BAECF1-130F-47CC-950E-D0BCB1D64FE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133873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A8F8-C77A-41E6-A040-291898810925}"/>
              </a:ext>
            </a:extLst>
          </p:cNvPr>
          <p:cNvSpPr>
            <a:spLocks noGrp="1"/>
          </p:cNvSpPr>
          <p:nvPr>
            <p:ph type="title"/>
          </p:nvPr>
        </p:nvSpPr>
        <p:spPr/>
        <p:txBody>
          <a:bodyPr/>
          <a:lstStyle/>
          <a:p>
            <a:r>
              <a:rPr lang="en-US" dirty="0"/>
              <a:t>802.1DP CSD Comments</a:t>
            </a:r>
          </a:p>
        </p:txBody>
      </p:sp>
      <p:sp>
        <p:nvSpPr>
          <p:cNvPr id="3" name="Content Placeholder 2">
            <a:extLst>
              <a:ext uri="{FF2B5EF4-FFF2-40B4-BE49-F238E27FC236}">
                <a16:creationId xmlns:a16="http://schemas.microsoft.com/office/drawing/2014/main" id="{48EF8CFB-3068-4A2E-8FA3-0732DA9EA0E0}"/>
              </a:ext>
            </a:extLst>
          </p:cNvPr>
          <p:cNvSpPr>
            <a:spLocks noGrp="1"/>
          </p:cNvSpPr>
          <p:nvPr>
            <p:ph idx="1"/>
          </p:nvPr>
        </p:nvSpPr>
        <p:spPr/>
        <p:txBody>
          <a:bodyPr/>
          <a:lstStyle/>
          <a:p>
            <a:r>
              <a:rPr lang="en-US" dirty="0"/>
              <a:t>Note that the title in CSD is not quite the same as the PAR…” Standard for Local and Metropolitan Area Networks” is not included in the PAR.</a:t>
            </a:r>
          </a:p>
          <a:p>
            <a:endParaRPr lang="en-US" dirty="0"/>
          </a:p>
          <a:p>
            <a:r>
              <a:rPr lang="en-US" dirty="0"/>
              <a:t>1.2.4 - “IEEE 802 standards” why is 802.11 excluded? If it is technically feasible, it should be included.  If not included, then why is it excluded?</a:t>
            </a:r>
          </a:p>
          <a:p>
            <a:endParaRPr lang="en-US" dirty="0"/>
          </a:p>
          <a:p>
            <a:r>
              <a:rPr lang="en-US" dirty="0"/>
              <a:t>Note in general, where it states “IEEE 802 standards” if we do not exclude 802.11, then the statement would be valid and true.</a:t>
            </a:r>
          </a:p>
        </p:txBody>
      </p:sp>
      <p:sp>
        <p:nvSpPr>
          <p:cNvPr id="4" name="Date Placeholder 3">
            <a:extLst>
              <a:ext uri="{FF2B5EF4-FFF2-40B4-BE49-F238E27FC236}">
                <a16:creationId xmlns:a16="http://schemas.microsoft.com/office/drawing/2014/main" id="{E05C51C3-1C4E-4F52-99F9-B996D5002DFE}"/>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86F0A39-2C0C-4163-9C7F-51158FCE89F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E891528-19BE-4C7C-90E1-DBBB79F0EE4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43489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5F4955F-C64E-4910-913F-4A71B88C827B}"/>
              </a:ext>
            </a:extLst>
          </p:cNvPr>
          <p:cNvSpPr>
            <a:spLocks noGrp="1"/>
          </p:cNvSpPr>
          <p:nvPr>
            <p:ph type="title"/>
          </p:nvPr>
        </p:nvSpPr>
        <p:spPr>
          <a:xfrm>
            <a:off x="914402" y="685803"/>
            <a:ext cx="10361084" cy="582957"/>
          </a:xfrm>
        </p:spPr>
        <p:txBody>
          <a:bodyPr/>
          <a:lstStyle/>
          <a:p>
            <a:r>
              <a:rPr lang="en-US" sz="2400" dirty="0"/>
              <a:t>802.15.4aa Amendment: Japanese Rate Extension, </a:t>
            </a:r>
            <a:r>
              <a:rPr lang="en-US" sz="2400" dirty="0">
                <a:hlinkClick r:id="rId2"/>
              </a:rPr>
              <a:t>PAR</a:t>
            </a:r>
            <a:r>
              <a:rPr lang="en-US" sz="2400" dirty="0"/>
              <a:t> and </a:t>
            </a:r>
            <a:r>
              <a:rPr lang="en-US" sz="2400" dirty="0">
                <a:hlinkClick r:id="rId3"/>
              </a:rPr>
              <a:t>CSD</a:t>
            </a:r>
            <a:endParaRPr lang="en-US" sz="2400" dirty="0"/>
          </a:p>
        </p:txBody>
      </p:sp>
      <p:sp>
        <p:nvSpPr>
          <p:cNvPr id="8" name="Content Placeholder 7">
            <a:extLst>
              <a:ext uri="{FF2B5EF4-FFF2-40B4-BE49-F238E27FC236}">
                <a16:creationId xmlns:a16="http://schemas.microsoft.com/office/drawing/2014/main" id="{1A900954-FDC2-4977-8620-BB9C9CA9F495}"/>
              </a:ext>
            </a:extLst>
          </p:cNvPr>
          <p:cNvSpPr>
            <a:spLocks noGrp="1"/>
          </p:cNvSpPr>
          <p:nvPr>
            <p:ph idx="1"/>
          </p:nvPr>
        </p:nvSpPr>
        <p:spPr/>
        <p:txBody>
          <a:bodyPr/>
          <a:lstStyle/>
          <a:p>
            <a:r>
              <a:rPr lang="en-US" dirty="0"/>
              <a:t>5.2b – “Japanese frequency band.” should include the numeric band range.</a:t>
            </a:r>
          </a:p>
          <a:p>
            <a:r>
              <a:rPr lang="en-US" dirty="0"/>
              <a:t>5.4 – use of “ultra” for 3 of the four “low” seems unnecessary. Suggest “ultra” may not be needed. Or only use once.</a:t>
            </a:r>
          </a:p>
        </p:txBody>
      </p:sp>
      <p:sp>
        <p:nvSpPr>
          <p:cNvPr id="4" name="Date Placeholder 3">
            <a:extLst>
              <a:ext uri="{FF2B5EF4-FFF2-40B4-BE49-F238E27FC236}">
                <a16:creationId xmlns:a16="http://schemas.microsoft.com/office/drawing/2014/main" id="{B0EAA80F-3E5F-4130-9D87-220513CB2EB2}"/>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358779AE-12C8-4D93-9FB3-2E07A7D473D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F0B928E-A1B8-45C6-8339-7A11C6984E78}"/>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Tree>
    <p:extLst>
      <p:ext uri="{BB962C8B-B14F-4D97-AF65-F5344CB8AC3E}">
        <p14:creationId xmlns:p14="http://schemas.microsoft.com/office/powerpoint/2010/main" val="2181985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E4C9E3-261D-4A2B-9CA7-07C011035CA3}"/>
              </a:ext>
            </a:extLst>
          </p:cNvPr>
          <p:cNvSpPr>
            <a:spLocks noGrp="1"/>
          </p:cNvSpPr>
          <p:nvPr>
            <p:ph type="title"/>
          </p:nvPr>
        </p:nvSpPr>
        <p:spPr>
          <a:xfrm>
            <a:off x="914402" y="685804"/>
            <a:ext cx="10361084" cy="914396"/>
          </a:xfrm>
        </p:spPr>
        <p:txBody>
          <a:bodyPr/>
          <a:lstStyle/>
          <a:p>
            <a:r>
              <a:rPr lang="en-US" sz="2400" dirty="0"/>
              <a:t>802.16t Amendment - Fixed and Mobile Wireless Access in Narrowband Channels, </a:t>
            </a:r>
            <a:r>
              <a:rPr lang="en-US" sz="2400" dirty="0">
                <a:hlinkClick r:id="rId2"/>
              </a:rPr>
              <a:t>PAR modification</a:t>
            </a:r>
            <a:r>
              <a:rPr lang="en-US" sz="2400" dirty="0"/>
              <a:t> and </a:t>
            </a:r>
            <a:r>
              <a:rPr lang="en-US" sz="2400" dirty="0">
                <a:hlinkClick r:id="rId3"/>
              </a:rPr>
              <a:t>CSD</a:t>
            </a:r>
            <a:endParaRPr lang="en-US" sz="2400" dirty="0"/>
          </a:p>
        </p:txBody>
      </p:sp>
      <p:sp>
        <p:nvSpPr>
          <p:cNvPr id="8" name="Content Placeholder 7">
            <a:extLst>
              <a:ext uri="{FF2B5EF4-FFF2-40B4-BE49-F238E27FC236}">
                <a16:creationId xmlns:a16="http://schemas.microsoft.com/office/drawing/2014/main" id="{B90D8DF2-088E-49E4-AFAF-564A7080AC35}"/>
              </a:ext>
            </a:extLst>
          </p:cNvPr>
          <p:cNvSpPr>
            <a:spLocks noGrp="1"/>
          </p:cNvSpPr>
          <p:nvPr>
            <p:ph idx="1"/>
          </p:nvPr>
        </p:nvSpPr>
        <p:spPr/>
        <p:txBody>
          <a:bodyPr/>
          <a:lstStyle/>
          <a:p>
            <a:r>
              <a:rPr lang="en-US" dirty="0"/>
              <a:t>2.1 – No title is really given?  Is this the main Standard Title?  What is the Amendment: “Title”?</a:t>
            </a:r>
          </a:p>
          <a:p>
            <a:r>
              <a:rPr lang="en-US" dirty="0"/>
              <a:t>5.6 Stakeholders seems very broad and all the “includes” make it ambiguous as to who the stakeholder really is.  The Stakeholder List should list the categories of interested parties that would want to participate in this project.</a:t>
            </a:r>
          </a:p>
        </p:txBody>
      </p:sp>
      <p:sp>
        <p:nvSpPr>
          <p:cNvPr id="4" name="Date Placeholder 3">
            <a:extLst>
              <a:ext uri="{FF2B5EF4-FFF2-40B4-BE49-F238E27FC236}">
                <a16:creationId xmlns:a16="http://schemas.microsoft.com/office/drawing/2014/main" id="{22979E83-730D-4167-A5E5-4D204EEDF40A}"/>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B3DA7D94-518E-41A8-922A-A8AD15E7F3A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D067BD5-77AF-40FA-9274-CE14C14D097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Tree>
    <p:extLst>
      <p:ext uri="{BB962C8B-B14F-4D97-AF65-F5344CB8AC3E}">
        <p14:creationId xmlns:p14="http://schemas.microsoft.com/office/powerpoint/2010/main" val="1225172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D85EA-727C-4B61-AA21-C2B60CEB2B2D}"/>
              </a:ext>
            </a:extLst>
          </p:cNvPr>
          <p:cNvSpPr>
            <a:spLocks noGrp="1"/>
          </p:cNvSpPr>
          <p:nvPr>
            <p:ph type="title"/>
          </p:nvPr>
        </p:nvSpPr>
        <p:spPr/>
        <p:txBody>
          <a:bodyPr/>
          <a:lstStyle/>
          <a:p>
            <a:r>
              <a:rPr lang="en-US" dirty="0"/>
              <a:t>802.16t CSD</a:t>
            </a:r>
          </a:p>
        </p:txBody>
      </p:sp>
      <p:sp>
        <p:nvSpPr>
          <p:cNvPr id="3" name="Content Placeholder 2">
            <a:extLst>
              <a:ext uri="{FF2B5EF4-FFF2-40B4-BE49-F238E27FC236}">
                <a16:creationId xmlns:a16="http://schemas.microsoft.com/office/drawing/2014/main" id="{56BFF47C-7579-4E2D-A7F9-7A8141886A91}"/>
              </a:ext>
            </a:extLst>
          </p:cNvPr>
          <p:cNvSpPr>
            <a:spLocks noGrp="1"/>
          </p:cNvSpPr>
          <p:nvPr>
            <p:ph idx="1"/>
          </p:nvPr>
        </p:nvSpPr>
        <p:spPr/>
        <p:txBody>
          <a:bodyPr/>
          <a:lstStyle/>
          <a:p>
            <a:r>
              <a:rPr lang="en-US" dirty="0"/>
              <a:t>In general, it is noted that that this CSD was a copy and paste of the 802.16 CSD.  It may need updating in many places.</a:t>
            </a:r>
          </a:p>
          <a:p>
            <a:r>
              <a:rPr lang="en-US" dirty="0"/>
              <a:t>1.2.1 The market statements seem to say that “today” we have something and in 2020 we will have something else….Today is 2020, so this statement should be revised/updated.</a:t>
            </a:r>
          </a:p>
        </p:txBody>
      </p:sp>
      <p:sp>
        <p:nvSpPr>
          <p:cNvPr id="4" name="Date Placeholder 3">
            <a:extLst>
              <a:ext uri="{FF2B5EF4-FFF2-40B4-BE49-F238E27FC236}">
                <a16:creationId xmlns:a16="http://schemas.microsoft.com/office/drawing/2014/main" id="{61E0EBC2-E65D-4619-BD61-DC25DAD92C3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0CC379C1-1308-4BBC-A4A0-813438FFECD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64A6157-EC38-4341-B869-6F7A36CD8D1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552688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2020</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388337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719E66-1C3A-48CA-9111-31717BA09E24}"/>
              </a:ext>
            </a:extLst>
          </p:cNvPr>
          <p:cNvSpPr>
            <a:spLocks noGrp="1"/>
          </p:cNvSpPr>
          <p:nvPr>
            <p:ph type="title"/>
          </p:nvPr>
        </p:nvSpPr>
        <p:spPr/>
        <p:txBody>
          <a:bodyPr/>
          <a:lstStyle/>
          <a:p>
            <a:r>
              <a:rPr lang="en-US" dirty="0"/>
              <a:t>802.11 PAR Review SC Report</a:t>
            </a:r>
          </a:p>
        </p:txBody>
      </p:sp>
      <p:sp>
        <p:nvSpPr>
          <p:cNvPr id="8" name="Content Placeholder 7">
            <a:extLst>
              <a:ext uri="{FF2B5EF4-FFF2-40B4-BE49-F238E27FC236}">
                <a16:creationId xmlns:a16="http://schemas.microsoft.com/office/drawing/2014/main" id="{2D0F75F8-7D88-44CE-A308-F826E1EB9C0C}"/>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FEEAACD7-1F56-4D4F-A9B1-E417728209D7}"/>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E0E634EB-1C1A-4926-A359-0C95C68FC0D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B147A3C-950D-4B87-BAAC-08DABA78F22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17</a:t>
            </a:fld>
            <a:endParaRPr lang="en-US" altLang="en-US">
              <a:solidFill>
                <a:srgbClr val="000000"/>
              </a:solidFill>
            </a:endParaRPr>
          </a:p>
        </p:txBody>
      </p:sp>
    </p:spTree>
    <p:extLst>
      <p:ext uri="{BB962C8B-B14F-4D97-AF65-F5344CB8AC3E}">
        <p14:creationId xmlns:p14="http://schemas.microsoft.com/office/powerpoint/2010/main" val="464415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11-19/1039r0:</a:t>
            </a:r>
          </a:p>
          <a:p>
            <a:pPr lvl="3"/>
            <a:r>
              <a:rPr lang="en-US" b="1" dirty="0">
                <a:hlinkClick r:id="rId4"/>
              </a:rPr>
              <a:t>https://mentor.ieee.org/802.11/dcn/20/11-20-1039-00-0PAR-par-minutes-july-2020.docx</a:t>
            </a:r>
            <a:endParaRPr lang="en-US" b="1" dirty="0"/>
          </a:p>
          <a:p>
            <a:pPr lvl="3"/>
            <a:endParaRPr lang="en-US" b="1" dirty="0"/>
          </a:p>
          <a:p>
            <a:pPr lvl="1"/>
            <a:r>
              <a:rPr lang="en-US" sz="2800" b="1" dirty="0"/>
              <a:t>Current Teleconference minutes:  11-20/xxxxr0:</a:t>
            </a:r>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3 PARs to be considered on </a:t>
            </a:r>
            <a:r>
              <a:rPr lang="en-US" altLang="en-US" dirty="0"/>
              <a:t>Telecon November 2, 2020</a:t>
            </a:r>
          </a:p>
          <a:p>
            <a:pPr marL="857250" lvl="1" indent="-457200">
              <a:buFont typeface="+mj-lt"/>
              <a:buAutoNum type="arabicParenR"/>
            </a:pPr>
            <a:r>
              <a:rPr lang="en-US" dirty="0"/>
              <a:t>802.1DP Standard: Time-Sensitive Networking Profile for Aerospace Onboard Ethernet Communications, </a:t>
            </a:r>
            <a:r>
              <a:rPr lang="en-US" dirty="0">
                <a:hlinkClick r:id="rId2"/>
              </a:rPr>
              <a:t>PAR</a:t>
            </a:r>
            <a:r>
              <a:rPr lang="en-US" dirty="0"/>
              <a:t> and </a:t>
            </a:r>
            <a:r>
              <a:rPr lang="en-US" dirty="0">
                <a:hlinkClick r:id="rId3"/>
              </a:rPr>
              <a:t>CSD</a:t>
            </a:r>
            <a:endParaRPr lang="en-US" dirty="0"/>
          </a:p>
          <a:p>
            <a:pPr marL="857250" lvl="1" indent="-457200">
              <a:buFont typeface="+mj-lt"/>
              <a:buAutoNum type="arabicParenR"/>
            </a:pPr>
            <a:r>
              <a:rPr lang="en-US" dirty="0"/>
              <a:t>802.15.4aa Amendment: Japanese Rate Extension, </a:t>
            </a:r>
            <a:r>
              <a:rPr lang="en-US" dirty="0">
                <a:hlinkClick r:id="rId4"/>
              </a:rPr>
              <a:t>PAR</a:t>
            </a:r>
            <a:r>
              <a:rPr lang="en-US" dirty="0"/>
              <a:t> and </a:t>
            </a:r>
            <a:r>
              <a:rPr lang="en-US" dirty="0">
                <a:hlinkClick r:id="rId5"/>
              </a:rPr>
              <a:t>CSD</a:t>
            </a:r>
            <a:endParaRPr lang="en-US" dirty="0"/>
          </a:p>
          <a:p>
            <a:pPr marL="857250" lvl="1" indent="-457200">
              <a:buFont typeface="+mj-lt"/>
              <a:buAutoNum type="arabicParenR"/>
            </a:pPr>
            <a:r>
              <a:rPr lang="en-US" dirty="0"/>
              <a:t>802.16t Amendment - Fixed and Mobile Wireless Access in Narrowband Channels, </a:t>
            </a:r>
            <a:r>
              <a:rPr lang="en-US" dirty="0">
                <a:hlinkClick r:id="rId6"/>
              </a:rPr>
              <a:t>PAR modification</a:t>
            </a:r>
            <a:r>
              <a:rPr lang="en-US" dirty="0"/>
              <a:t> and </a:t>
            </a:r>
            <a:r>
              <a:rPr lang="en-US" dirty="0">
                <a:hlinkClick r:id="rId7"/>
              </a:rPr>
              <a:t>CSD</a:t>
            </a:r>
            <a:endParaRPr lang="en-US" dirty="0"/>
          </a:p>
          <a:p>
            <a:pPr marL="857250" lvl="1" indent="-457200">
              <a:buFont typeface="+mj-lt"/>
              <a:buAutoNum type="arabicParenR"/>
            </a:pPr>
            <a:endParaRPr lang="en-US" dirty="0"/>
          </a:p>
          <a:p>
            <a:pPr marL="285750" indent="-285750"/>
            <a:r>
              <a:rPr lang="en-US" altLang="en-US" dirty="0"/>
              <a:t>Feedback to be reviewed on </a:t>
            </a:r>
            <a:r>
              <a:rPr lang="en-US" dirty="0"/>
              <a:t>Wednesday 11 Nov 2020 </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2020 November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2000" dirty="0"/>
              <a:t>PAR Review process timeline is </a:t>
            </a:r>
          </a:p>
          <a:p>
            <a:pPr marL="800100" lvl="1">
              <a:buFont typeface="Arial" panose="020B0604020202020204" pitchFamily="34" charset="0"/>
              <a:buChar char="•"/>
            </a:pPr>
            <a:r>
              <a:rPr lang="en-US" sz="1800" b="1" dirty="0"/>
              <a:t>29 September 2020</a:t>
            </a:r>
            <a:r>
              <a:rPr lang="en-US" sz="1800" dirty="0"/>
              <a:t>: Posted proposed PAR/CSD to EC Reflector no later than 29 September 2020, </a:t>
            </a:r>
            <a:r>
              <a:rPr lang="en-US" sz="1800" dirty="0" err="1"/>
              <a:t>AoE</a:t>
            </a:r>
            <a:r>
              <a:rPr lang="en-US" sz="1800" dirty="0"/>
              <a:t> </a:t>
            </a:r>
          </a:p>
          <a:p>
            <a:pPr marL="800100" lvl="1">
              <a:buFont typeface="Arial" panose="020B0604020202020204" pitchFamily="34" charset="0"/>
              <a:buChar char="•"/>
            </a:pPr>
            <a:r>
              <a:rPr lang="en-US" sz="1800" b="1" dirty="0"/>
              <a:t>03 November 2020</a:t>
            </a:r>
            <a:r>
              <a:rPr lang="en-US" sz="1800" dirty="0"/>
              <a:t>:  Working Groups, other than the proposing Working Group, shall express concerns to the proposing Working Group as soon as possible and shall submit comments to the proposing Working Group and the IEEE 802 LMSC by e-mail not later than 03 November 2020, </a:t>
            </a:r>
            <a:r>
              <a:rPr lang="en-US" sz="1800" dirty="0" err="1"/>
              <a:t>AoE</a:t>
            </a:r>
            <a:r>
              <a:rPr lang="en-US" sz="1800" dirty="0"/>
              <a:t> </a:t>
            </a:r>
          </a:p>
          <a:p>
            <a:pPr marL="800100" lvl="1">
              <a:buFont typeface="Arial" panose="020B0604020202020204" pitchFamily="34" charset="0"/>
              <a:buChar char="•"/>
            </a:pPr>
            <a:r>
              <a:rPr lang="en-US" sz="1800" b="1" dirty="0"/>
              <a:t>10 November 2020</a:t>
            </a:r>
            <a:r>
              <a:rPr lang="en-US" sz="1800" dirty="0"/>
              <a:t>:  The proposing Working Group shall post a response to commenting Working Group and to the IEEE 802 LMSC together with a Final PAR on a public website and circulate the relevant URL on the IEEE 802 LMSC reflector not later than 10 November 2020, </a:t>
            </a:r>
            <a:r>
              <a:rPr lang="en-US" sz="1800" dirty="0" err="1"/>
              <a:t>AoE</a:t>
            </a:r>
            <a:r>
              <a:rPr lang="en-US" sz="1800" dirty="0"/>
              <a:t> </a:t>
            </a:r>
          </a:p>
          <a:p>
            <a:pPr marL="800100" lvl="1">
              <a:buFont typeface="Arial" panose="020B0604020202020204" pitchFamily="34" charset="0"/>
              <a:buChar char="•"/>
            </a:pPr>
            <a:r>
              <a:rPr lang="en-US" sz="1800" b="1" dirty="0"/>
              <a:t>13 November 2020:</a:t>
            </a:r>
            <a:r>
              <a:rPr lang="en-US" sz="1800" dirty="0"/>
              <a:t>  EC Consideration will be at the Closing IEEE 802 LMSC meeting 13 November 2020 </a:t>
            </a:r>
          </a:p>
          <a:p>
            <a:r>
              <a:rPr lang="en-US" sz="2000" dirty="0"/>
              <a:t>The Proposed PARs are posted to the “</a:t>
            </a:r>
            <a:r>
              <a:rPr lang="en-US" dirty="0"/>
              <a:t>IEEE 802 PARs Under consideration Webpage:</a:t>
            </a:r>
          </a:p>
          <a:p>
            <a:pPr lvl="1"/>
            <a:r>
              <a:rPr lang="en-US" dirty="0"/>
              <a:t>	</a:t>
            </a:r>
            <a:r>
              <a:rPr lang="en-US" sz="1800" dirty="0">
                <a:solidFill>
                  <a:schemeClr val="accent6"/>
                </a:solidFill>
                <a:hlinkClick r:id="rId3"/>
              </a:rPr>
              <a:t>http://grouper.ieee.org/groups/802/PARs.shtml</a:t>
            </a:r>
            <a:endParaRPr lang="en-US" dirty="0">
              <a:solidFill>
                <a:schemeClr val="accent6"/>
              </a:solidFill>
            </a:endParaRPr>
          </a:p>
          <a:p>
            <a:pPr marL="285750" indent="-285750"/>
            <a:r>
              <a:rPr lang="en-US" altLang="en-US" sz="2000" dirty="0"/>
              <a:t>PAR Review SC Meeting times: </a:t>
            </a:r>
          </a:p>
          <a:p>
            <a:pPr lvl="1">
              <a:buAutoNum type="arabicPeriod"/>
            </a:pPr>
            <a:r>
              <a:rPr lang="en-US" sz="1600" dirty="0"/>
              <a:t>Monday: 2 Nov 2020- 1:30-3:30 ET </a:t>
            </a:r>
          </a:p>
          <a:p>
            <a:pPr lvl="1">
              <a:buAutoNum type="arabicPeriod"/>
            </a:pPr>
            <a:r>
              <a:rPr lang="en-US" sz="1600" dirty="0"/>
              <a:t>Wednesday 11 Nov 2020 - 9:00-11: ET</a:t>
            </a:r>
          </a:p>
          <a:p>
            <a:pPr marL="285750" indent="-285750"/>
            <a:endParaRPr lang="en-US" altLang="en-US" sz="1600" strike="sngStrike" dirty="0"/>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Aug 04, 2020,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October 30 to Nov 13, 2020, Nov 2020 Electronic Plenary</a:t>
            </a:r>
          </a:p>
          <a:p>
            <a:pPr marL="857250" lvl="1" indent="-457200">
              <a:buFont typeface="+mj-lt"/>
              <a:buAutoNum type="arabicParenR"/>
            </a:pPr>
            <a:r>
              <a:rPr lang="en-US" b="1" dirty="0"/>
              <a:t>802.1DP Standard: Time-Sensitive Networking Profile for Aerospace Onboard Ethernet Communications,</a:t>
            </a:r>
            <a:r>
              <a:rPr lang="en-US" dirty="0"/>
              <a:t> </a:t>
            </a:r>
            <a:r>
              <a:rPr lang="en-US" dirty="0">
                <a:hlinkClick r:id="rId2"/>
              </a:rPr>
              <a:t>PAR</a:t>
            </a:r>
            <a:r>
              <a:rPr lang="en-US" dirty="0"/>
              <a:t> and </a:t>
            </a:r>
            <a:r>
              <a:rPr lang="en-US" dirty="0">
                <a:hlinkClick r:id="rId3"/>
              </a:rPr>
              <a:t>CSD</a:t>
            </a:r>
            <a:endParaRPr lang="en-US" dirty="0"/>
          </a:p>
          <a:p>
            <a:pPr marL="857250" lvl="1" indent="-457200">
              <a:buFont typeface="+mj-lt"/>
              <a:buAutoNum type="arabicParenR"/>
            </a:pPr>
            <a:r>
              <a:rPr lang="en-US" sz="1800" b="0" dirty="0"/>
              <a:t>802.11bh Amendment: Enhanced service with randomized MAC addresses, </a:t>
            </a:r>
            <a:r>
              <a:rPr lang="en-US" sz="1800" b="0" dirty="0">
                <a:hlinkClick r:id="rId4"/>
              </a:rPr>
              <a:t>PAR</a:t>
            </a:r>
            <a:r>
              <a:rPr lang="en-US" sz="1800" b="0" dirty="0"/>
              <a:t> and </a:t>
            </a:r>
            <a:r>
              <a:rPr lang="en-US" sz="1800" b="0" dirty="0">
                <a:hlinkClick r:id="rId5"/>
              </a:rPr>
              <a:t>CSD</a:t>
            </a:r>
            <a:endParaRPr lang="en-US" sz="1800" b="0" dirty="0"/>
          </a:p>
          <a:p>
            <a:pPr marL="857250" lvl="1" indent="-457200">
              <a:buFont typeface="+mj-lt"/>
              <a:buAutoNum type="arabicParenR"/>
            </a:pPr>
            <a:r>
              <a:rPr lang="en-US" sz="1800" b="0" dirty="0"/>
              <a:t>802.11bi Amendment: Enhanced service with Data Privacy Protection, </a:t>
            </a:r>
            <a:r>
              <a:rPr lang="en-US" sz="1800" b="0" dirty="0">
                <a:hlinkClick r:id="rId6"/>
              </a:rPr>
              <a:t> PAR</a:t>
            </a:r>
            <a:r>
              <a:rPr lang="en-US" sz="1800" b="0" dirty="0"/>
              <a:t> and </a:t>
            </a:r>
            <a:r>
              <a:rPr lang="en-US" sz="1800" b="0" dirty="0">
                <a:hlinkClick r:id="rId7"/>
              </a:rPr>
              <a:t>CSD</a:t>
            </a:r>
            <a:endParaRPr lang="en-US" sz="1800" b="0" dirty="0"/>
          </a:p>
          <a:p>
            <a:pPr marL="857250" lvl="1" indent="-457200">
              <a:buFont typeface="+mj-lt"/>
              <a:buAutoNum type="arabicParenR"/>
            </a:pPr>
            <a:r>
              <a:rPr lang="en-US" b="1" dirty="0"/>
              <a:t>802.15.4aa Amendment: Japanese Rate Extension, </a:t>
            </a:r>
            <a:r>
              <a:rPr lang="en-US" dirty="0">
                <a:hlinkClick r:id="rId8"/>
              </a:rPr>
              <a:t>PAR</a:t>
            </a:r>
            <a:r>
              <a:rPr lang="en-US" dirty="0"/>
              <a:t> and </a:t>
            </a:r>
            <a:r>
              <a:rPr lang="en-US" dirty="0">
                <a:hlinkClick r:id="rId9"/>
              </a:rPr>
              <a:t>CSD</a:t>
            </a:r>
            <a:endParaRPr lang="en-US" dirty="0"/>
          </a:p>
          <a:p>
            <a:pPr marL="857250" lvl="1" indent="-457200">
              <a:buFont typeface="+mj-lt"/>
              <a:buAutoNum type="arabicParenR"/>
            </a:pPr>
            <a:r>
              <a:rPr lang="en-US" b="1" dirty="0"/>
              <a:t>802.16t Amendment - Fixed and Mobile Wireless Access in Narrowband Channels,</a:t>
            </a:r>
            <a:r>
              <a:rPr lang="en-US" dirty="0"/>
              <a:t> </a:t>
            </a:r>
            <a:r>
              <a:rPr lang="en-US" dirty="0">
                <a:hlinkClick r:id="rId10"/>
              </a:rPr>
              <a:t>PAR modification</a:t>
            </a:r>
            <a:r>
              <a:rPr lang="en-US" dirty="0"/>
              <a:t> and </a:t>
            </a:r>
            <a:r>
              <a:rPr lang="en-US" dirty="0">
                <a:hlinkClick r:id="rId11"/>
              </a:rPr>
              <a:t>CSD</a:t>
            </a:r>
            <a:endParaRPr lang="en-US"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 2, 2020</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2 Nov 2020- 1:30-3:30 ET Agenda:</a:t>
            </a:r>
          </a:p>
          <a:p>
            <a:pPr marL="857250" lvl="1" indent="-457200">
              <a:buFont typeface="+mj-lt"/>
              <a:buAutoNum type="arabicPeriod"/>
            </a:pPr>
            <a:r>
              <a:rPr lang="en-US" sz="2200" dirty="0"/>
              <a:t>Welcome</a:t>
            </a:r>
          </a:p>
          <a:p>
            <a:pPr marL="857250" lvl="1" indent="-457200">
              <a:buFont typeface="+mj-lt"/>
              <a:buAutoNum type="arabicPeriod"/>
            </a:pPr>
            <a:r>
              <a:rPr lang="en-US" sz="2200" dirty="0"/>
              <a:t>Approve Previous Minutes </a:t>
            </a:r>
          </a:p>
          <a:p>
            <a:pPr marL="857250" lvl="1" indent="-457200">
              <a:buFont typeface="+mj-lt"/>
              <a:buAutoNum type="arabicPeriod"/>
            </a:pPr>
            <a:r>
              <a:rPr lang="en-US" sz="2200" dirty="0"/>
              <a:t>Determine order of review</a:t>
            </a:r>
          </a:p>
          <a:p>
            <a:pPr marL="857250" lvl="1" indent="-457200">
              <a:buFont typeface="+mj-lt"/>
              <a:buAutoNum type="arabicPeriod"/>
            </a:pPr>
            <a:r>
              <a:rPr lang="en-US" sz="2200" dirty="0"/>
              <a:t>Confirm Vice-Chair/Secretary positions</a:t>
            </a:r>
          </a:p>
          <a:p>
            <a:pPr marL="857250" lvl="1" indent="-457200">
              <a:buFont typeface="+mj-lt"/>
              <a:buAutoNum type="arabicPeriod"/>
            </a:pPr>
            <a:r>
              <a:rPr lang="en-US" sz="2200" dirty="0"/>
              <a:t>Review PARs/CSD posted for review this Electronic Plenary.</a:t>
            </a:r>
          </a:p>
          <a:p>
            <a:pPr marL="857250" lvl="1" indent="-457200">
              <a:buFont typeface="+mj-lt"/>
              <a:buAutoNum type="arabicPeriod"/>
            </a:pPr>
            <a:r>
              <a:rPr lang="en-US" sz="2200" dirty="0"/>
              <a:t>Review 802.11me PAR</a:t>
            </a:r>
          </a:p>
          <a:p>
            <a:pPr marL="857250" lvl="1" indent="-457200">
              <a:buFont typeface="+mj-lt"/>
              <a:buAutoNum type="arabicPeriod"/>
            </a:pPr>
            <a:r>
              <a:rPr lang="en-US" sz="2200" dirty="0"/>
              <a:t>Post Feedback to 802 EC Reflector by Nov 3, 2020</a:t>
            </a:r>
          </a:p>
          <a:p>
            <a:pPr marL="857250" lvl="1" indent="-457200">
              <a:buFont typeface="+mj-lt"/>
              <a:buAutoNum type="arabicPeriod"/>
            </a:pPr>
            <a:r>
              <a:rPr lang="en-US" sz="2200" dirty="0"/>
              <a:t>Recess</a:t>
            </a:r>
            <a:endParaRPr lang="en-US" sz="2200" u="sng" dirty="0"/>
          </a:p>
          <a:p>
            <a:pPr marL="857250" lvl="1" indent="-457200">
              <a:buFont typeface="+mj-lt"/>
              <a:buAutoNum type="arabicPeriod"/>
            </a:pPr>
            <a:endParaRPr lang="en-US" u="sng" dirty="0"/>
          </a:p>
          <a:p>
            <a:pPr marL="0" indent="0"/>
            <a:r>
              <a:rPr lang="en-US" dirty="0"/>
              <a:t>Wednesday 11 Nov 2020 - 9:00-11: ET Agenda:</a:t>
            </a:r>
            <a:endParaRPr lang="en-US" b="0" dirty="0"/>
          </a:p>
          <a:p>
            <a:pPr marL="0" indent="0"/>
            <a:r>
              <a:rPr lang="en-US" b="0" dirty="0"/>
              <a:t>	</a:t>
            </a:r>
            <a:r>
              <a:rPr lang="en-US" sz="2200" b="0" dirty="0"/>
              <a:t>1. Review Responses</a:t>
            </a:r>
          </a:p>
          <a:p>
            <a:pPr marL="0" indent="0"/>
            <a:r>
              <a:rPr lang="en-US" sz="2200" b="0" dirty="0"/>
              <a:t>	2. Provide any required feedback to WG (email)</a:t>
            </a:r>
          </a:p>
          <a:p>
            <a:pPr marL="0" indent="0"/>
            <a:r>
              <a:rPr lang="en-US" sz="2200" b="0" dirty="0"/>
              <a:t>	3. Adjourn</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July/Aug 2020 in document 11-20/1039r0:</a:t>
            </a:r>
          </a:p>
          <a:p>
            <a:pPr lvl="1"/>
            <a:r>
              <a:rPr lang="en-US" dirty="0">
                <a:hlinkClick r:id="rId2"/>
              </a:rPr>
              <a:t>https://mentor.ieee.org/802.11/dcn/20/11-20-1039-00-0PAR-par-minutes-july-2020.docx</a:t>
            </a:r>
            <a:r>
              <a:rPr lang="en-US" dirty="0"/>
              <a:t> </a:t>
            </a:r>
          </a:p>
          <a:p>
            <a:endParaRPr lang="en-US" dirty="0"/>
          </a:p>
          <a:p>
            <a:r>
              <a:rPr lang="en-US" dirty="0"/>
              <a:t>Moved: Michael Montemurro</a:t>
            </a:r>
          </a:p>
          <a:p>
            <a:r>
              <a:rPr lang="en-US" dirty="0"/>
              <a:t>2</a:t>
            </a:r>
            <a:r>
              <a:rPr lang="en-US" baseline="30000" dirty="0"/>
              <a:t>nd</a:t>
            </a:r>
            <a:r>
              <a:rPr lang="en-US" dirty="0"/>
              <a:t>: Stephen Mccann</a:t>
            </a:r>
          </a:p>
          <a:p>
            <a:r>
              <a:rPr lang="en-US" dirty="0"/>
              <a:t>Results:11-0-0 4 non vote</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A5EC-97B3-422D-8CCA-93128DB39D06}"/>
              </a:ext>
            </a:extLst>
          </p:cNvPr>
          <p:cNvSpPr>
            <a:spLocks noGrp="1"/>
          </p:cNvSpPr>
          <p:nvPr>
            <p:ph type="title"/>
          </p:nvPr>
        </p:nvSpPr>
        <p:spPr/>
        <p:txBody>
          <a:bodyPr/>
          <a:lstStyle/>
          <a:p>
            <a:r>
              <a:rPr lang="en-US" dirty="0"/>
              <a:t>SC </a:t>
            </a:r>
            <a:r>
              <a:rPr lang="en-US" dirty="0" err="1"/>
              <a:t>ViceChair</a:t>
            </a:r>
            <a:r>
              <a:rPr lang="en-US" dirty="0"/>
              <a:t>/Secretary</a:t>
            </a:r>
          </a:p>
        </p:txBody>
      </p:sp>
      <p:sp>
        <p:nvSpPr>
          <p:cNvPr id="3" name="Content Placeholder 2">
            <a:extLst>
              <a:ext uri="{FF2B5EF4-FFF2-40B4-BE49-F238E27FC236}">
                <a16:creationId xmlns:a16="http://schemas.microsoft.com/office/drawing/2014/main" id="{C7599009-714A-44E7-A86B-C78FE6DA399B}"/>
              </a:ext>
            </a:extLst>
          </p:cNvPr>
          <p:cNvSpPr>
            <a:spLocks noGrp="1"/>
          </p:cNvSpPr>
          <p:nvPr>
            <p:ph idx="1"/>
          </p:nvPr>
        </p:nvSpPr>
        <p:spPr/>
        <p:txBody>
          <a:bodyPr/>
          <a:lstStyle/>
          <a:p>
            <a:r>
              <a:rPr lang="en-US" dirty="0"/>
              <a:t>Move to confirm Michael Montemurro as PAR Review SC Vice Chair/Secretary.</a:t>
            </a:r>
          </a:p>
          <a:p>
            <a:endParaRPr lang="en-US" dirty="0"/>
          </a:p>
          <a:p>
            <a:r>
              <a:rPr lang="en-US" dirty="0"/>
              <a:t>Moved: Stephen McCann</a:t>
            </a:r>
          </a:p>
          <a:p>
            <a:r>
              <a:rPr lang="en-US" dirty="0"/>
              <a:t>2</a:t>
            </a:r>
            <a:r>
              <a:rPr lang="en-US" baseline="30000" dirty="0"/>
              <a:t>nd</a:t>
            </a:r>
            <a:r>
              <a:rPr lang="en-US" dirty="0"/>
              <a:t>: Stephen Palm</a:t>
            </a:r>
          </a:p>
          <a:p>
            <a:r>
              <a:rPr lang="en-US" dirty="0"/>
              <a:t>Results: Unanimous</a:t>
            </a:r>
          </a:p>
        </p:txBody>
      </p:sp>
      <p:sp>
        <p:nvSpPr>
          <p:cNvPr id="4" name="Date Placeholder 3">
            <a:extLst>
              <a:ext uri="{FF2B5EF4-FFF2-40B4-BE49-F238E27FC236}">
                <a16:creationId xmlns:a16="http://schemas.microsoft.com/office/drawing/2014/main" id="{6496A9E8-9161-4790-B645-D6CBAEAA752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BAD5BBD7-38D9-4D30-9139-66E7ECB1946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EFC6DD-8DAA-423D-8894-2A24ACA9296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794689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F753-D32C-4179-8A81-235D411D9CB3}"/>
              </a:ext>
            </a:extLst>
          </p:cNvPr>
          <p:cNvSpPr>
            <a:spLocks noGrp="1"/>
          </p:cNvSpPr>
          <p:nvPr>
            <p:ph type="title"/>
          </p:nvPr>
        </p:nvSpPr>
        <p:spPr>
          <a:xfrm>
            <a:off x="914402" y="685803"/>
            <a:ext cx="10361084" cy="726973"/>
          </a:xfrm>
        </p:spPr>
        <p:txBody>
          <a:bodyPr/>
          <a:lstStyle/>
          <a:p>
            <a:r>
              <a:rPr lang="en-US" sz="2400" dirty="0"/>
              <a:t>802.1DP Standard: Time-Sensitive Networking Profile for Aerospace Onboard Ethernet Communications,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FC6ADCA1-7372-4C07-B63B-A17558FE7295}"/>
              </a:ext>
            </a:extLst>
          </p:cNvPr>
          <p:cNvSpPr>
            <a:spLocks noGrp="1"/>
          </p:cNvSpPr>
          <p:nvPr>
            <p:ph idx="1"/>
          </p:nvPr>
        </p:nvSpPr>
        <p:spPr/>
        <p:txBody>
          <a:bodyPr/>
          <a:lstStyle/>
          <a:p>
            <a:r>
              <a:rPr lang="en-US" dirty="0"/>
              <a:t>2.1 </a:t>
            </a:r>
            <a:r>
              <a:rPr lang="en-US" b="0" dirty="0"/>
              <a:t>Typically titles begin with "Standard for...", "Guide for..." or "Recommended Practice for...". If a general term is used to represent ranges (e.g. high, medium, low) within the title, scope, or purpose, numerically define such ranges where they first appear (title, scope, or purpose, as applicable). From the PAR submission instructions.</a:t>
            </a:r>
          </a:p>
          <a:p>
            <a:r>
              <a:rPr lang="en-US" b="0" dirty="0"/>
              <a:t>We were confused, as it is a profile, is that a standard/guide/recommended practice?  </a:t>
            </a:r>
          </a:p>
          <a:p>
            <a:r>
              <a:rPr lang="en-US" b="0" dirty="0"/>
              <a:t>2.1 and 5.2 the use of “profile” vs “profiles” the plurality should be the same.</a:t>
            </a:r>
          </a:p>
          <a:p>
            <a:r>
              <a:rPr lang="en-US" b="0" dirty="0"/>
              <a:t>5.2 “The profiles select” seems to imply a Guide or Recommended practice… harmonizing the title and 5.2 should be done.</a:t>
            </a:r>
          </a:p>
        </p:txBody>
      </p:sp>
      <p:sp>
        <p:nvSpPr>
          <p:cNvPr id="4" name="Date Placeholder 3">
            <a:extLst>
              <a:ext uri="{FF2B5EF4-FFF2-40B4-BE49-F238E27FC236}">
                <a16:creationId xmlns:a16="http://schemas.microsoft.com/office/drawing/2014/main" id="{92BF391F-2592-4FA2-B92C-257BEB9F5425}"/>
              </a:ext>
            </a:extLst>
          </p:cNvPr>
          <p:cNvSpPr>
            <a:spLocks noGrp="1"/>
          </p:cNvSpPr>
          <p:nvPr>
            <p:ph type="dt" idx="10"/>
          </p:nvPr>
        </p:nvSpPr>
        <p:spPr/>
        <p:txBody>
          <a:bodyPr/>
          <a:lstStyle/>
          <a:p>
            <a:pPr>
              <a:defRPr/>
            </a:pPr>
            <a:r>
              <a:rPr lang="en-US">
                <a:solidFill>
                  <a:srgbClr val="000000"/>
                </a:solidFill>
              </a:rPr>
              <a:t>November 2020</a:t>
            </a:r>
            <a:endParaRPr lang="en-US" dirty="0">
              <a:solidFill>
                <a:srgbClr val="000000"/>
              </a:solidFill>
            </a:endParaRPr>
          </a:p>
        </p:txBody>
      </p:sp>
      <p:sp>
        <p:nvSpPr>
          <p:cNvPr id="5" name="Footer Placeholder 4">
            <a:extLst>
              <a:ext uri="{FF2B5EF4-FFF2-40B4-BE49-F238E27FC236}">
                <a16:creationId xmlns:a16="http://schemas.microsoft.com/office/drawing/2014/main" id="{20408F29-76C0-4555-8E23-4917430C3FB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1BAECF1-130F-47CC-950E-D0BCB1D64FE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799722045"/>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54646</TotalTime>
  <Words>1509</Words>
  <Application>Microsoft Office PowerPoint</Application>
  <PresentationFormat>Widescreen</PresentationFormat>
  <Paragraphs>171</Paragraphs>
  <Slides>18</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802-11 Theme</vt:lpstr>
      <vt:lpstr>Document</vt:lpstr>
      <vt:lpstr>PAR Review SC - Meeting Agenda and Comment slides - November 2020 - Virtual Plenary</vt:lpstr>
      <vt:lpstr>PAR Review SC – Snapshot slide Chair: Jon Rosdahl</vt:lpstr>
      <vt:lpstr>Abstract-PAR Review SC PARs under consideration for  2020 November Electronic Plenary</vt:lpstr>
      <vt:lpstr>IEEE 802 PARs &amp; ICAIDs under consideration for Aug 04, 2020, 802 EC Teleconference</vt:lpstr>
      <vt:lpstr>Agenda for PAR Review SC –  Nov 2, 2020 Chair: Jon Rosdahl</vt:lpstr>
      <vt:lpstr>Motion to approve Previous Minutes</vt:lpstr>
      <vt:lpstr>SC ViceChair/Secretary</vt:lpstr>
      <vt:lpstr>Par Review Comments</vt:lpstr>
      <vt:lpstr>802.1DP Standard: Time-Sensitive Networking Profile for Aerospace Onboard Ethernet Communications, PAR and CSD</vt:lpstr>
      <vt:lpstr>802.1DP Standard: Time-Sensitive Networking Profile for Aerospace Onboard Ethernet Communications, PAR and CSD</vt:lpstr>
      <vt:lpstr>802.1DP CSD Comments</vt:lpstr>
      <vt:lpstr>802.15.4aa Amendment: Japanese Rate Extension, PAR and CSD</vt:lpstr>
      <vt:lpstr>802.16t Amendment - Fixed and Mobile Wireless Access in Narrowband Channels, PAR modification and CSD</vt:lpstr>
      <vt:lpstr>802.16t CSD</vt:lpstr>
      <vt:lpstr>Responses from 802 Working Groups</vt:lpstr>
      <vt:lpstr>Final Report to 802.11</vt:lpstr>
      <vt:lpstr>802.11 PAR Review SC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2020 - Electronic Plenary</dc:title>
  <dc:subject>November  2020</dc:subject>
  <dc:creator>Jon Rosdahl</dc:creator>
  <cp:keywords>Agenda and Meeting Slides</cp:keywords>
  <dc:description>Jon Rosdahl (Qualcomm)</dc:description>
  <cp:lastModifiedBy>Jon Rosdahl</cp:lastModifiedBy>
  <cp:revision>266</cp:revision>
  <cp:lastPrinted>1601-01-01T00:00:00Z</cp:lastPrinted>
  <dcterms:created xsi:type="dcterms:W3CDTF">2014-04-14T10:59:07Z</dcterms:created>
  <dcterms:modified xsi:type="dcterms:W3CDTF">2020-11-02T20:13:23Z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