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9" r:id="rId3"/>
    <p:sldId id="370" r:id="rId4"/>
    <p:sldId id="419" r:id="rId5"/>
    <p:sldId id="423" r:id="rId6"/>
    <p:sldId id="465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72" r:id="rId22"/>
    <p:sldId id="466" r:id="rId23"/>
    <p:sldId id="483" r:id="rId24"/>
    <p:sldId id="484" r:id="rId25"/>
    <p:sldId id="485" r:id="rId26"/>
    <p:sldId id="486" r:id="rId27"/>
    <p:sldId id="487" r:id="rId28"/>
    <p:sldId id="489" r:id="rId29"/>
    <p:sldId id="458" r:id="rId30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2269" autoAdjust="0"/>
  </p:normalViewPr>
  <p:slideViewPr>
    <p:cSldViewPr>
      <p:cViewPr varScale="1">
        <p:scale>
          <a:sx n="114" d="100"/>
          <a:sy n="114" d="100"/>
        </p:scale>
        <p:origin x="38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802.11-20-1606r0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802.11-20-1606r0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original standard was published in 1997, revised in 1999 with MIB changes, and reaffirmed in 2003.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 revision was published in 2007, which incorporated into the 1999 edition the following amendments: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— IEEE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Std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802.11a™-1999: High-speed Physical Layer in the 5 GHz Band (Amendment 1)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— IEEE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Std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802.11b™-1999: Higher-Speed Physical Layer Extension in the 2.4 GHz Band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(Amendment 2)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— IEEE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Std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802.11b-1999/Corrigendum 1-2001: Higher-speed Physical Layer (PHY) extension in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2.4 GHz band (Corrigendum 1 to Amendment 2)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6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802.11-20-1606r0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802.11-20-1606r0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802.11-20-1606r0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November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802.11-20/1606r0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20/19-20-0038-01-0000-nov-2020-wg-opening-report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acy.com/obituaries/thesunchronicle/obituary.aspx?n=robert-f-heile-bob&amp;pid=19690993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www.groupgreeting.com/sign/cb744dc96988b1f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20/11-20-174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20-0175" TargetMode="External"/><Relationship Id="rId3" Type="http://schemas.openxmlformats.org/officeDocument/2006/relationships/hyperlink" Target="https://mentor.ieee.org/802.11/dcn/11-20-1605" TargetMode="External"/><Relationship Id="rId7" Type="http://schemas.openxmlformats.org/officeDocument/2006/relationships/hyperlink" Target="https://mentor.ieee.org/802.11/dcn/11-20-1634" TargetMode="External"/><Relationship Id="rId12" Type="http://schemas.openxmlformats.org/officeDocument/2006/relationships/hyperlink" Target="https://mentor.ieee.org/802.11/dcn/11-20-145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1633" TargetMode="External"/><Relationship Id="rId11" Type="http://schemas.openxmlformats.org/officeDocument/2006/relationships/hyperlink" Target="https://mentor.ieee.org/802.11/dcn/11-20-1631" TargetMode="External"/><Relationship Id="rId5" Type="http://schemas.openxmlformats.org/officeDocument/2006/relationships/hyperlink" Target="https://mentor.ieee.org/802.11/dcn/11-20-1632" TargetMode="External"/><Relationship Id="rId10" Type="http://schemas.openxmlformats.org/officeDocument/2006/relationships/hyperlink" Target="https://mentor.ieee.org/802.11/dcn/11-20-1635" TargetMode="External"/><Relationship Id="rId4" Type="http://schemas.openxmlformats.org/officeDocument/2006/relationships/hyperlink" Target="https://mentor.ieee.org/802.11/dcn/11-20-1606" TargetMode="External"/><Relationship Id="rId9" Type="http://schemas.openxmlformats.org/officeDocument/2006/relationships/hyperlink" Target="https://mentor.ieee.org/802.11/dcn/11-20-160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2020-10-30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23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</a:t>
            </a:r>
            <a:r>
              <a:rPr lang="en-US" dirty="0" smtClean="0"/>
              <a:t>Monday – Thursday 2020 November 2-5, 2020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mentor.ieee.org/802.19/dcn/20/19-20-0038-01-0000-nov-2020-wg-opening-report.pptx</a:t>
            </a:r>
            <a:r>
              <a:rPr lang="en-US" dirty="0" smtClean="0"/>
              <a:t> 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</a:t>
            </a:r>
            <a:r>
              <a:rPr lang="en-US" altLang="en-US" dirty="0" smtClean="0"/>
              <a:t>of </a:t>
            </a:r>
            <a:r>
              <a:rPr lang="en-US" altLang="en-US" dirty="0"/>
              <a:t>interest to 802.11 </a:t>
            </a:r>
            <a:r>
              <a:rPr lang="en-US" altLang="en-US" dirty="0" smtClean="0"/>
              <a:t>WG include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449548"/>
              </p:ext>
            </p:extLst>
          </p:nvPr>
        </p:nvGraphicFramePr>
        <p:xfrm>
          <a:off x="533401" y="4114800"/>
          <a:ext cx="5181600" cy="156641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49769"/>
              </p:ext>
            </p:extLst>
          </p:nvPr>
        </p:nvGraphicFramePr>
        <p:xfrm>
          <a:off x="6248400" y="2133600"/>
          <a:ext cx="5744499" cy="418717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TBC)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TBC)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830386"/>
              </p:ext>
            </p:extLst>
          </p:nvPr>
        </p:nvGraphicFramePr>
        <p:xfrm>
          <a:off x="2954528" y="1447800"/>
          <a:ext cx="5732272" cy="4509287"/>
        </p:xfrm>
        <a:graphic>
          <a:graphicData uri="http://schemas.openxmlformats.org/drawingml/2006/table">
            <a:tbl>
              <a:tblPr/>
              <a:tblGrid>
                <a:gridCol w="2721625"/>
                <a:gridCol w="3010647"/>
              </a:tblGrid>
              <a:tr h="4188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7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677122"/>
              </p:ext>
            </p:extLst>
          </p:nvPr>
        </p:nvGraphicFramePr>
        <p:xfrm>
          <a:off x="152400" y="897598"/>
          <a:ext cx="11734800" cy="480523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419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6632348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66423" y="1421498"/>
            <a:ext cx="901943" cy="55970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5469606" y="419511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6833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(EDP) 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TBC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Group(s</a:t>
            </a:r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)</a:t>
            </a: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3330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689198"/>
              </p:ext>
            </p:extLst>
          </p:nvPr>
        </p:nvGraphicFramePr>
        <p:xfrm>
          <a:off x="750357" y="1524000"/>
          <a:ext cx="10908243" cy="48760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09-24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09-02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09-14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09-16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WGLB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10-19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2020-07-21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64732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187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46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November 2020.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736723"/>
            <a:ext cx="7620000" cy="473868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altLang="en-US" sz="2000" dirty="0"/>
              <a:t>Bob was </a:t>
            </a:r>
            <a:r>
              <a:rPr lang="en-GB" altLang="en-US" sz="2000" dirty="0" smtClean="0"/>
              <a:t>the Chair of 802.15, a founding member of the 802.11 WG and broadly contributed to </a:t>
            </a:r>
            <a:r>
              <a:rPr lang="en-GB" altLang="en-US" sz="2000" dirty="0" smtClean="0"/>
              <a:t>IEEE 802 </a:t>
            </a:r>
            <a:endParaRPr lang="en-GB" altLang="en-US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 smtClean="0"/>
              <a:t>Chair </a:t>
            </a:r>
            <a:r>
              <a:rPr lang="en-US" sz="2000" dirty="0"/>
              <a:t>of IEEE 2030.5 Working Group for Smart Energy </a:t>
            </a:r>
            <a:r>
              <a:rPr lang="en-US" sz="2000" dirty="0" smtClean="0"/>
              <a:t>Profile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 smtClean="0"/>
              <a:t>Co-Chair </a:t>
            </a:r>
            <a:r>
              <a:rPr lang="en-US" sz="2000" dirty="0"/>
              <a:t>IEEE P2030 Task Force 3 on </a:t>
            </a:r>
            <a:r>
              <a:rPr lang="en-US" sz="2000" dirty="0" err="1" smtClean="0"/>
              <a:t>SmartGrid</a:t>
            </a:r>
            <a:r>
              <a:rPr lang="en-US" sz="2000" dirty="0" smtClean="0"/>
              <a:t> Communications </a:t>
            </a:r>
            <a:r>
              <a:rPr lang="en-US" sz="2000" dirty="0"/>
              <a:t>Chair of the ZigBee </a:t>
            </a:r>
            <a:r>
              <a:rPr lang="en-US" sz="2000" dirty="0" smtClean="0"/>
              <a:t>Alliance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 smtClean="0"/>
              <a:t>Director </a:t>
            </a:r>
            <a:r>
              <a:rPr lang="en-US" sz="2000" dirty="0"/>
              <a:t>of Standards for the Wi-SUN </a:t>
            </a:r>
            <a:r>
              <a:rPr lang="en-US" sz="2000" dirty="0" smtClean="0"/>
              <a:t>Alliance 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  <a:defRPr/>
            </a:pPr>
            <a:r>
              <a:rPr lang="en-GB" altLang="en-US" sz="2000" dirty="0" smtClean="0"/>
              <a:t>Bob </a:t>
            </a:r>
            <a:r>
              <a:rPr lang="en-GB" altLang="en-US" sz="2000" dirty="0"/>
              <a:t>will be missed by many for his guidance, expertise, and friendship.</a:t>
            </a:r>
          </a:p>
          <a:p>
            <a:pPr marL="0" indent="0">
              <a:buNone/>
              <a:defRPr/>
            </a:pPr>
            <a:r>
              <a:rPr lang="en-GB" altLang="en-US" sz="2000" dirty="0"/>
              <a:t>Our deepest condolences to Bob’s family: his wife Bonnie and daughters Sarah and Beth. </a:t>
            </a:r>
            <a:r>
              <a:rPr lang="en-GB" altLang="en-US" sz="2000" dirty="0" smtClean="0"/>
              <a:t/>
            </a:r>
            <a:br>
              <a:rPr lang="en-GB" altLang="en-US" sz="2000" dirty="0" smtClean="0"/>
            </a:br>
            <a:endParaRPr lang="en-GB" altLang="en-US" sz="2000" dirty="0"/>
          </a:p>
          <a:p>
            <a:pPr marL="0" indent="0">
              <a:buNone/>
              <a:defRPr/>
            </a:pPr>
            <a:r>
              <a:rPr lang="en-GB" altLang="en-US" sz="2000" dirty="0"/>
              <a:t>May he rest in </a:t>
            </a:r>
            <a:r>
              <a:rPr lang="en-GB" altLang="en-US" sz="2000" dirty="0" smtClean="0"/>
              <a:t>peace.</a:t>
            </a:r>
          </a:p>
          <a:p>
            <a:pPr marL="0" indent="0">
              <a:buNone/>
              <a:defRPr/>
            </a:pPr>
            <a:r>
              <a:rPr lang="en-US" altLang="en-US" sz="2000" dirty="0" smtClean="0"/>
              <a:t>See </a:t>
            </a:r>
            <a:r>
              <a:rPr lang="en-US" altLang="en-US" sz="2000" dirty="0" smtClean="0">
                <a:hlinkClick r:id="rId3"/>
              </a:rPr>
              <a:t>Obituary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hlinkClick r:id="rId4"/>
              </a:rPr>
              <a:t>electronic memory  book</a:t>
            </a: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M6.2 In </a:t>
            </a:r>
            <a:r>
              <a:rPr lang="en-GB" altLang="en-US" dirty="0" err="1" smtClean="0"/>
              <a:t>Memorium</a:t>
            </a:r>
            <a:r>
              <a:rPr lang="en-GB" altLang="en-US" dirty="0" smtClean="0"/>
              <a:t> – Bob Heile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417" y="1524000"/>
            <a:ext cx="2907485" cy="464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0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 by country and region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B441059-2A1A-484B-BBE1-78F973357E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02" y="1418358"/>
            <a:ext cx="9296400" cy="508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62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E3A4EE5-939E-4D31-96CE-25330F0088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96" y="704863"/>
            <a:ext cx="10440506" cy="5709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12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038EA-E7D3-411E-AA01-A9187225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A68DB8D6-8CE4-4981-A082-4BA4D82DD2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43" y="685800"/>
            <a:ext cx="10550457" cy="5769759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5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</a:t>
            </a:r>
            <a:r>
              <a:rPr lang="en-US" dirty="0" smtClean="0"/>
              <a:t>Sept </a:t>
            </a:r>
            <a:r>
              <a:rPr lang="en-US" dirty="0"/>
              <a:t>to </a:t>
            </a:r>
            <a:r>
              <a:rPr lang="en-US" dirty="0" smtClean="0"/>
              <a:t>Nov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3AF6E068-F888-4CC3-9894-AED2330E2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283" y="1669268"/>
            <a:ext cx="8788415" cy="4806146"/>
          </a:xfrm>
        </p:spPr>
      </p:pic>
    </p:spTree>
    <p:extLst>
      <p:ext uri="{BB962C8B-B14F-4D97-AF65-F5344CB8AC3E}">
        <p14:creationId xmlns:p14="http://schemas.microsoft.com/office/powerpoint/2010/main" val="3627524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(last 30 days)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242DA58E-4A2E-4115-B030-F0F4C1495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76394"/>
            <a:ext cx="9143999" cy="5000606"/>
          </a:xfrm>
        </p:spPr>
      </p:pic>
    </p:spTree>
    <p:extLst>
      <p:ext uri="{BB962C8B-B14F-4D97-AF65-F5344CB8AC3E}">
        <p14:creationId xmlns:p14="http://schemas.microsoft.com/office/powerpoint/2010/main" val="3623353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</a:t>
            </a:r>
            <a:r>
              <a:rPr lang="en-GB" altLang="en-US" dirty="0" smtClean="0"/>
              <a:t>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  <a:p>
            <a:r>
              <a:rPr lang="en-US" sz="2000" dirty="0" smtClean="0"/>
              <a:t>Please see additional </a:t>
            </a:r>
            <a:r>
              <a:rPr lang="en-US" sz="2000" dirty="0"/>
              <a:t>meeting details: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mentor.ieee.org/802.11/dcn/20/11-20-1744</a:t>
            </a:r>
            <a:r>
              <a:rPr lang="en-US" sz="2000" dirty="0" smtClean="0"/>
              <a:t> 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600200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 new Liaison documents received since September 2020</a:t>
            </a:r>
          </a:p>
          <a:p>
            <a:pPr marL="0" indent="0">
              <a:buNone/>
            </a:pPr>
            <a:r>
              <a:rPr lang="en-US" dirty="0" smtClean="0"/>
              <a:t>Request from ETSI TC ITS for copy of P802.11bd D1.0; copy provided </a:t>
            </a:r>
            <a:endParaRPr lang="en-GB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</a:t>
            </a:r>
            <a:r>
              <a:rPr lang="en-GB" altLang="en-US" dirty="0" smtClean="0"/>
              <a:t>Recent &amp; Upcoming </a:t>
            </a:r>
            <a:r>
              <a:rPr lang="en-GB" altLang="en-US" dirty="0" smtClean="0"/>
              <a:t>802 EC actions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October 2020</a:t>
            </a:r>
          </a:p>
          <a:p>
            <a:pPr marL="0" indent="0">
              <a:buNone/>
            </a:pPr>
            <a:r>
              <a:rPr lang="en-US" altLang="en-US" b="0" dirty="0"/>
              <a:t>RCM SG first extension</a:t>
            </a:r>
          </a:p>
          <a:p>
            <a:pPr marL="0" indent="0">
              <a:buNone/>
            </a:pPr>
            <a:r>
              <a:rPr lang="en-US" altLang="en-US" b="0" dirty="0"/>
              <a:t>P802.11REVmd to </a:t>
            </a:r>
            <a:r>
              <a:rPr lang="en-US" altLang="en-US" b="0" dirty="0" err="1"/>
              <a:t>RevCom</a:t>
            </a:r>
            <a:endParaRPr lang="en-US" altLang="en-US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6553200" y="1905000"/>
            <a:ext cx="50800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November </a:t>
            </a:r>
            <a:r>
              <a:rPr lang="en-GB" altLang="en-US" dirty="0"/>
              <a:t>2020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P802.11ax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Conditional P802.11ay </a:t>
            </a:r>
            <a:r>
              <a:rPr lang="en-US" altLang="en-US" sz="2400" b="0" dirty="0"/>
              <a:t>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 smtClean="0"/>
              <a:t>, CSD Reaffirmation</a:t>
            </a:r>
          </a:p>
          <a:p>
            <a:pPr marL="0" indent="0">
              <a:buNone/>
            </a:pPr>
            <a:r>
              <a:rPr lang="en-US" altLang="en-US" sz="2400" b="0" dirty="0" smtClean="0"/>
              <a:t>Conditional P802.11ba to </a:t>
            </a:r>
            <a:r>
              <a:rPr lang="en-US" altLang="en-US" sz="2400" b="0" dirty="0" err="1" smtClean="0"/>
              <a:t>RevCom</a:t>
            </a:r>
            <a:r>
              <a:rPr lang="en-US" altLang="en-US" sz="2400" b="0" dirty="0"/>
              <a:t>, CSD </a:t>
            </a:r>
            <a:r>
              <a:rPr lang="en-US" altLang="en-US" sz="2400" b="0" dirty="0" smtClean="0"/>
              <a:t>Reaffirmation</a:t>
            </a:r>
            <a:endParaRPr lang="en-US" altLang="en-US" sz="2400" b="0" dirty="0"/>
          </a:p>
          <a:p>
            <a:pPr marL="0" indent="0">
              <a:buNone/>
            </a:pPr>
            <a:r>
              <a:rPr lang="en-US" altLang="en-US" sz="2400" b="0" dirty="0" smtClean="0"/>
              <a:t>P802.11bh, P802.11bi </a:t>
            </a:r>
            <a:r>
              <a:rPr lang="en-US" altLang="en-US" sz="2400" b="0" dirty="0" smtClean="0"/>
              <a:t>PAR/CSD</a:t>
            </a:r>
          </a:p>
          <a:p>
            <a:pPr marL="0" indent="0">
              <a:buNone/>
            </a:pPr>
            <a:r>
              <a:rPr lang="en-US" altLang="en-US" sz="2400" b="0" dirty="0" smtClean="0"/>
              <a:t>P802.11REVme PAR</a:t>
            </a:r>
            <a:endParaRPr lang="en-US" altLang="en-US" sz="2400" b="0" dirty="0" smtClean="0"/>
          </a:p>
          <a:p>
            <a:pPr marL="0" indent="0">
              <a:buNone/>
            </a:pPr>
            <a:r>
              <a:rPr lang="en-US" altLang="en-US" sz="2400" b="0" dirty="0" smtClean="0"/>
              <a:t>RCM SG Second re-charter</a:t>
            </a:r>
            <a:endParaRPr lang="en-US" altLang="en-US" sz="2400" b="0" dirty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Sept 2020 – Complete and approved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P802.11ax PAR extension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P802.11ba PAR extension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P802.11bf PAR approval</a:t>
            </a:r>
          </a:p>
          <a:p>
            <a:pPr marL="0" indent="0">
              <a:buNone/>
            </a:pPr>
            <a:r>
              <a:rPr lang="en-US" altLang="en-US" sz="2800" dirty="0" smtClean="0"/>
              <a:t>December </a:t>
            </a:r>
            <a:r>
              <a:rPr lang="en-US" altLang="en-US" sz="2800" dirty="0"/>
              <a:t>2020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P802.11REVmd D5.0 </a:t>
            </a:r>
            <a:r>
              <a:rPr lang="en-US" altLang="en-US" sz="2800" b="0" dirty="0" err="1" smtClean="0"/>
              <a:t>RevCom</a:t>
            </a:r>
            <a:r>
              <a:rPr lang="en-US" altLang="en-US" sz="2800" b="0" dirty="0" smtClean="0"/>
              <a:t>/SASB approval</a:t>
            </a: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January 2021</a:t>
            </a:r>
            <a:endParaRPr lang="en-US" altLang="en-US" sz="2800" dirty="0"/>
          </a:p>
          <a:p>
            <a:pPr marL="0" indent="0">
              <a:buNone/>
            </a:pPr>
            <a:r>
              <a:rPr lang="en-US" altLang="en-US" sz="2800" b="0" dirty="0" smtClean="0"/>
              <a:t>P802.11bh, P802.11bi </a:t>
            </a:r>
            <a:r>
              <a:rPr lang="en-US" altLang="en-US" sz="2800" b="0" dirty="0" smtClean="0"/>
              <a:t>PAR approval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P802.11REVme </a:t>
            </a:r>
            <a:r>
              <a:rPr lang="en-US" altLang="en-US" sz="2800" b="0" dirty="0" smtClean="0"/>
              <a:t>PAR approval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562840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https://mentor.ieee.org/802.11/dcn/11-20-1605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https://mentor.ieee.org/802.11/dcn/11-20-1606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https://mentor.ieee.org/802.11/dcn/11-20-1632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https://mentor.ieee.org/802.11/dcn/11-20-1633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https://mentor.ieee.org/802.11/dcn/11-20-1634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https://mentor.ieee.org/802-ec/dcn/19/ec-20-0175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https://mentor.ieee.org/802.11/dcn/11-20-1607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https://mentor.ieee.org/802.11/dcn/11-20-1635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https://mentor.ieee.org/802.11/dcn/11-20-1631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https://mentor.ieee.org/802.11/dcn/11-20-1458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r>
              <a:rPr lang="en-US" altLang="en-US" dirty="0" smtClean="0"/>
              <a:t>For the Nov 2020 electronic plenary, reciprocal credit is given for other WG/TAG meetings which occur during the WG11 plenary session, Monday November 2, 2020 9am Eastern to Tuesday, November 10, 2020 11am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18-20/xxx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Thursday 2020-11-05 at 3-4 PM Eastern and 2020-11-12 at 3-5 PM Eastern, </a:t>
            </a:r>
            <a:r>
              <a:rPr lang="en-US" altLang="en-US" dirty="0"/>
              <a:t>see </a:t>
            </a:r>
            <a:r>
              <a:rPr lang="en-US" altLang="en-US" dirty="0">
                <a:hlinkClick r:id="rId2"/>
              </a:rPr>
              <a:t>https://www.ieee802.org/18</a:t>
            </a:r>
            <a:r>
              <a:rPr lang="en-US" altLang="en-US" dirty="0" smtClean="0">
                <a:hlinkClick r:id="rId2"/>
              </a:rPr>
              <a:t>/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revisit of 70/80/90 GHz bands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146594</TotalTime>
  <Words>2032</Words>
  <Application>Microsoft Office PowerPoint</Application>
  <PresentationFormat>Widescreen</PresentationFormat>
  <Paragraphs>714</Paragraphs>
  <Slides>28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November 2020</vt:lpstr>
      <vt:lpstr>Introduction</vt:lpstr>
      <vt:lpstr>M1.3 Meeting Decorum</vt:lpstr>
      <vt:lpstr>M2.2.1 Summary of Liaisons - Incoming</vt:lpstr>
      <vt:lpstr>M2.3 Recent &amp; Upcoming 802 EC actions</vt:lpstr>
      <vt:lpstr>M2.3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M6.2 In Memorium – Bob Heile</vt:lpstr>
      <vt:lpstr>background data</vt:lpstr>
      <vt:lpstr>Members by country and region</vt:lpstr>
      <vt:lpstr>PowerPoint Presentation</vt:lpstr>
      <vt:lpstr>PowerPoint Presentation</vt:lpstr>
      <vt:lpstr>Attendees by affiliation (attended at least one meeting Sept to Nov)</vt:lpstr>
      <vt:lpstr>Attendance by subgroup (last 30 days)</vt:lpstr>
      <vt:lpstr>Additional Reference material</vt:lpstr>
      <vt:lpstr> Comment Resolution Resources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2020</cp:keywords>
  <cp:lastModifiedBy>Stanley, Dorothy</cp:lastModifiedBy>
  <cp:revision>2223</cp:revision>
  <cp:lastPrinted>1998-02-10T13:28:06Z</cp:lastPrinted>
  <dcterms:created xsi:type="dcterms:W3CDTF">1998-02-10T13:07:52Z</dcterms:created>
  <dcterms:modified xsi:type="dcterms:W3CDTF">2020-10-30T22:57:27Z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