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65" r:id="rId7"/>
    <p:sldId id="266" r:id="rId8"/>
    <p:sldId id="368" r:id="rId9"/>
    <p:sldId id="268" r:id="rId10"/>
    <p:sldId id="280" r:id="rId11"/>
    <p:sldId id="367" r:id="rId12"/>
    <p:sldId id="371" r:id="rId13"/>
    <p:sldId id="378" r:id="rId14"/>
    <p:sldId id="370" r:id="rId15"/>
    <p:sldId id="372" r:id="rId16"/>
    <p:sldId id="380" r:id="rId17"/>
    <p:sldId id="379" r:id="rId18"/>
    <p:sldId id="381" r:id="rId19"/>
    <p:sldId id="382" r:id="rId20"/>
    <p:sldId id="383" r:id="rId21"/>
    <p:sldId id="375" r:id="rId22"/>
    <p:sldId id="384" r:id="rId23"/>
    <p:sldId id="376" r:id="rId24"/>
    <p:sldId id="27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A20587-B0B6-4908-8096-2D0F8A165688}" v="25" dt="2020-10-13T03:55:31.5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9" autoAdjust="0"/>
    <p:restoredTop sz="94228" autoAdjust="0"/>
  </p:normalViewPr>
  <p:slideViewPr>
    <p:cSldViewPr>
      <p:cViewPr varScale="1">
        <p:scale>
          <a:sx n="68" d="100"/>
          <a:sy n="68" d="100"/>
        </p:scale>
        <p:origin x="444"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1CA20587-B0B6-4908-8096-2D0F8A165688}"/>
    <pc:docChg chg="undo redo custSel addSld delSld modSld sldOrd modMainMaster">
      <pc:chgData name="Joseph Levy" userId="3766db8f-7892-44ce-ae9b-8fce39950acf" providerId="ADAL" clId="{1CA20587-B0B6-4908-8096-2D0F8A165688}" dt="2020-10-13T03:57:30.902" v="2189" actId="14100"/>
      <pc:docMkLst>
        <pc:docMk/>
      </pc:docMkLst>
      <pc:sldChg chg="modSp mod">
        <pc:chgData name="Joseph Levy" userId="3766db8f-7892-44ce-ae9b-8fce39950acf" providerId="ADAL" clId="{1CA20587-B0B6-4908-8096-2D0F8A165688}" dt="2020-10-09T20:33:31.495" v="15" actId="20577"/>
        <pc:sldMkLst>
          <pc:docMk/>
          <pc:sldMk cId="0" sldId="256"/>
        </pc:sldMkLst>
        <pc:spChg chg="mod">
          <ac:chgData name="Joseph Levy" userId="3766db8f-7892-44ce-ae9b-8fce39950acf" providerId="ADAL" clId="{1CA20587-B0B6-4908-8096-2D0F8A165688}" dt="2020-10-09T20:33:31.495" v="15" actId="20577"/>
          <ac:spMkLst>
            <pc:docMk/>
            <pc:sldMk cId="0" sldId="256"/>
            <ac:spMk id="3074" creationId="{00000000-0000-0000-0000-000000000000}"/>
          </ac:spMkLst>
        </pc:spChg>
      </pc:sldChg>
      <pc:sldChg chg="modSp mod">
        <pc:chgData name="Joseph Levy" userId="3766db8f-7892-44ce-ae9b-8fce39950acf" providerId="ADAL" clId="{1CA20587-B0B6-4908-8096-2D0F8A165688}" dt="2020-10-09T20:33:53.890" v="18" actId="6549"/>
        <pc:sldMkLst>
          <pc:docMk/>
          <pc:sldMk cId="0" sldId="257"/>
        </pc:sldMkLst>
        <pc:spChg chg="mod">
          <ac:chgData name="Joseph Levy" userId="3766db8f-7892-44ce-ae9b-8fce39950acf" providerId="ADAL" clId="{1CA20587-B0B6-4908-8096-2D0F8A165688}" dt="2020-10-09T20:33:53.890" v="18" actId="6549"/>
          <ac:spMkLst>
            <pc:docMk/>
            <pc:sldMk cId="0" sldId="257"/>
            <ac:spMk id="4098" creationId="{00000000-0000-0000-0000-000000000000}"/>
          </ac:spMkLst>
        </pc:spChg>
      </pc:sldChg>
      <pc:sldChg chg="modSp mod">
        <pc:chgData name="Joseph Levy" userId="3766db8f-7892-44ce-ae9b-8fce39950acf" providerId="ADAL" clId="{1CA20587-B0B6-4908-8096-2D0F8A165688}" dt="2020-10-13T03:55:12.394" v="2128" actId="20577"/>
        <pc:sldMkLst>
          <pc:docMk/>
          <pc:sldMk cId="2555810336" sldId="266"/>
        </pc:sldMkLst>
        <pc:spChg chg="mod">
          <ac:chgData name="Joseph Levy" userId="3766db8f-7892-44ce-ae9b-8fce39950acf" providerId="ADAL" clId="{1CA20587-B0B6-4908-8096-2D0F8A165688}" dt="2020-10-13T03:55:12.394" v="2128" actId="20577"/>
          <ac:spMkLst>
            <pc:docMk/>
            <pc:sldMk cId="2555810336" sldId="266"/>
            <ac:spMk id="20483" creationId="{00000000-0000-0000-0000-000000000000}"/>
          </ac:spMkLst>
        </pc:spChg>
      </pc:sldChg>
      <pc:sldChg chg="modSp mod">
        <pc:chgData name="Joseph Levy" userId="3766db8f-7892-44ce-ae9b-8fce39950acf" providerId="ADAL" clId="{1CA20587-B0B6-4908-8096-2D0F8A165688}" dt="2020-10-13T03:04:35.927" v="1166" actId="20577"/>
        <pc:sldMkLst>
          <pc:docMk/>
          <pc:sldMk cId="884494122" sldId="274"/>
        </pc:sldMkLst>
        <pc:spChg chg="mod">
          <ac:chgData name="Joseph Levy" userId="3766db8f-7892-44ce-ae9b-8fce39950acf" providerId="ADAL" clId="{1CA20587-B0B6-4908-8096-2D0F8A165688}" dt="2020-10-13T03:04:35.927" v="1166" actId="20577"/>
          <ac:spMkLst>
            <pc:docMk/>
            <pc:sldMk cId="884494122" sldId="274"/>
            <ac:spMk id="37891" creationId="{00000000-0000-0000-0000-000000000000}"/>
          </ac:spMkLst>
        </pc:spChg>
      </pc:sldChg>
      <pc:sldChg chg="addSp delSp modSp mod">
        <pc:chgData name="Joseph Levy" userId="3766db8f-7892-44ce-ae9b-8fce39950acf" providerId="ADAL" clId="{1CA20587-B0B6-4908-8096-2D0F8A165688}" dt="2020-10-13T02:44:29.690" v="238" actId="113"/>
        <pc:sldMkLst>
          <pc:docMk/>
          <pc:sldMk cId="2972509850" sldId="370"/>
        </pc:sldMkLst>
        <pc:graphicFrameChg chg="add del mod modGraphic">
          <ac:chgData name="Joseph Levy" userId="3766db8f-7892-44ce-ae9b-8fce39950acf" providerId="ADAL" clId="{1CA20587-B0B6-4908-8096-2D0F8A165688}" dt="2020-10-13T02:40:00.157" v="174"/>
          <ac:graphicFrameMkLst>
            <pc:docMk/>
            <pc:sldMk cId="2972509850" sldId="370"/>
            <ac:graphicFrameMk id="8" creationId="{A25A318B-9E39-435F-A6FA-C8902DE9D0F2}"/>
          </ac:graphicFrameMkLst>
        </pc:graphicFrameChg>
        <pc:graphicFrameChg chg="add mod modGraphic">
          <ac:chgData name="Joseph Levy" userId="3766db8f-7892-44ce-ae9b-8fce39950acf" providerId="ADAL" clId="{1CA20587-B0B6-4908-8096-2D0F8A165688}" dt="2020-10-13T02:44:29.690" v="238" actId="113"/>
          <ac:graphicFrameMkLst>
            <pc:docMk/>
            <pc:sldMk cId="2972509850" sldId="370"/>
            <ac:graphicFrameMk id="9" creationId="{F4C3E3B4-00D0-4AD8-B135-E6B351D113CD}"/>
          </ac:graphicFrameMkLst>
        </pc:graphicFrameChg>
        <pc:picChg chg="del">
          <ac:chgData name="Joseph Levy" userId="3766db8f-7892-44ce-ae9b-8fce39950acf" providerId="ADAL" clId="{1CA20587-B0B6-4908-8096-2D0F8A165688}" dt="2020-10-13T02:38:49.935" v="150" actId="478"/>
          <ac:picMkLst>
            <pc:docMk/>
            <pc:sldMk cId="2972509850" sldId="370"/>
            <ac:picMk id="7" creationId="{AA88828E-F8E7-4675-94D6-CC55BF41DD86}"/>
          </ac:picMkLst>
        </pc:picChg>
      </pc:sldChg>
      <pc:sldChg chg="modSp mod addCm delCm">
        <pc:chgData name="Joseph Levy" userId="3766db8f-7892-44ce-ae9b-8fce39950acf" providerId="ADAL" clId="{1CA20587-B0B6-4908-8096-2D0F8A165688}" dt="2020-10-09T21:08:45.777" v="149" actId="20577"/>
        <pc:sldMkLst>
          <pc:docMk/>
          <pc:sldMk cId="1014535486" sldId="371"/>
        </pc:sldMkLst>
        <pc:spChg chg="mod">
          <ac:chgData name="Joseph Levy" userId="3766db8f-7892-44ce-ae9b-8fce39950acf" providerId="ADAL" clId="{1CA20587-B0B6-4908-8096-2D0F8A165688}" dt="2020-10-09T21:08:45.777" v="149" actId="20577"/>
          <ac:spMkLst>
            <pc:docMk/>
            <pc:sldMk cId="1014535486" sldId="371"/>
            <ac:spMk id="3" creationId="{00000000-0000-0000-0000-000000000000}"/>
          </ac:spMkLst>
        </pc:spChg>
      </pc:sldChg>
      <pc:sldChg chg="modSp mod">
        <pc:chgData name="Joseph Levy" userId="3766db8f-7892-44ce-ae9b-8fce39950acf" providerId="ADAL" clId="{1CA20587-B0B6-4908-8096-2D0F8A165688}" dt="2020-10-13T03:46:57.705" v="2091" actId="20577"/>
        <pc:sldMkLst>
          <pc:docMk/>
          <pc:sldMk cId="3808178165" sldId="372"/>
        </pc:sldMkLst>
        <pc:spChg chg="mod">
          <ac:chgData name="Joseph Levy" userId="3766db8f-7892-44ce-ae9b-8fce39950acf" providerId="ADAL" clId="{1CA20587-B0B6-4908-8096-2D0F8A165688}" dt="2020-10-13T03:46:57.705" v="2091" actId="20577"/>
          <ac:spMkLst>
            <pc:docMk/>
            <pc:sldMk cId="3808178165" sldId="372"/>
            <ac:spMk id="3" creationId="{00000000-0000-0000-0000-000000000000}"/>
          </ac:spMkLst>
        </pc:spChg>
      </pc:sldChg>
      <pc:sldChg chg="modSp mod">
        <pc:chgData name="Joseph Levy" userId="3766db8f-7892-44ce-ae9b-8fce39950acf" providerId="ADAL" clId="{1CA20587-B0B6-4908-8096-2D0F8A165688}" dt="2020-10-13T02:51:33.193" v="464" actId="6549"/>
        <pc:sldMkLst>
          <pc:docMk/>
          <pc:sldMk cId="450234842" sldId="375"/>
        </pc:sldMkLst>
        <pc:spChg chg="mod">
          <ac:chgData name="Joseph Levy" userId="3766db8f-7892-44ce-ae9b-8fce39950acf" providerId="ADAL" clId="{1CA20587-B0B6-4908-8096-2D0F8A165688}" dt="2020-10-13T02:51:33.193" v="464" actId="6549"/>
          <ac:spMkLst>
            <pc:docMk/>
            <pc:sldMk cId="450234842" sldId="375"/>
            <ac:spMk id="3" creationId="{4153FACA-C59E-4DDB-9D03-E86EBFB36B64}"/>
          </ac:spMkLst>
        </pc:spChg>
      </pc:sldChg>
      <pc:sldChg chg="modSp mod">
        <pc:chgData name="Joseph Levy" userId="3766db8f-7892-44ce-ae9b-8fce39950acf" providerId="ADAL" clId="{1CA20587-B0B6-4908-8096-2D0F8A165688}" dt="2020-10-13T03:52:32.747" v="2122" actId="14100"/>
        <pc:sldMkLst>
          <pc:docMk/>
          <pc:sldMk cId="3733965771" sldId="376"/>
        </pc:sldMkLst>
        <pc:spChg chg="mod">
          <ac:chgData name="Joseph Levy" userId="3766db8f-7892-44ce-ae9b-8fce39950acf" providerId="ADAL" clId="{1CA20587-B0B6-4908-8096-2D0F8A165688}" dt="2020-10-13T03:52:32.747" v="2122" actId="14100"/>
          <ac:spMkLst>
            <pc:docMk/>
            <pc:sldMk cId="3733965771" sldId="376"/>
            <ac:spMk id="3" creationId="{6D538D88-E16B-44C9-A541-DEDBDC182221}"/>
          </ac:spMkLst>
        </pc:spChg>
      </pc:sldChg>
      <pc:sldChg chg="del">
        <pc:chgData name="Joseph Levy" userId="3766db8f-7892-44ce-ae9b-8fce39950acf" providerId="ADAL" clId="{1CA20587-B0B6-4908-8096-2D0F8A165688}" dt="2020-10-13T02:51:40.577" v="465" actId="47"/>
        <pc:sldMkLst>
          <pc:docMk/>
          <pc:sldMk cId="1798558926" sldId="377"/>
        </pc:sldMkLst>
      </pc:sldChg>
      <pc:sldChg chg="modSp mod ord">
        <pc:chgData name="Joseph Levy" userId="3766db8f-7892-44ce-ae9b-8fce39950acf" providerId="ADAL" clId="{1CA20587-B0B6-4908-8096-2D0F8A165688}" dt="2020-10-13T03:57:30.902" v="2189" actId="14100"/>
        <pc:sldMkLst>
          <pc:docMk/>
          <pc:sldMk cId="666304023" sldId="378"/>
        </pc:sldMkLst>
        <pc:spChg chg="mod">
          <ac:chgData name="Joseph Levy" userId="3766db8f-7892-44ce-ae9b-8fce39950acf" providerId="ADAL" clId="{1CA20587-B0B6-4908-8096-2D0F8A165688}" dt="2020-10-13T02:46:52.246" v="325" actId="6549"/>
          <ac:spMkLst>
            <pc:docMk/>
            <pc:sldMk cId="666304023" sldId="378"/>
            <ac:spMk id="2" creationId="{95E8BBD8-50DB-4614-9A89-2C8A21AB1847}"/>
          </ac:spMkLst>
        </pc:spChg>
        <pc:spChg chg="mod">
          <ac:chgData name="Joseph Levy" userId="3766db8f-7892-44ce-ae9b-8fce39950acf" providerId="ADAL" clId="{1CA20587-B0B6-4908-8096-2D0F8A165688}" dt="2020-10-13T03:57:30.902" v="2189" actId="14100"/>
          <ac:spMkLst>
            <pc:docMk/>
            <pc:sldMk cId="666304023" sldId="378"/>
            <ac:spMk id="3" creationId="{92894C3B-E88A-4CF8-B91F-C572F31D09B8}"/>
          </ac:spMkLst>
        </pc:spChg>
      </pc:sldChg>
      <pc:sldChg chg="addSp delSp modSp new mod">
        <pc:chgData name="Joseph Levy" userId="3766db8f-7892-44ce-ae9b-8fce39950acf" providerId="ADAL" clId="{1CA20587-B0B6-4908-8096-2D0F8A165688}" dt="2020-10-13T03:29:21.695" v="1635" actId="2165"/>
        <pc:sldMkLst>
          <pc:docMk/>
          <pc:sldMk cId="851445305" sldId="379"/>
        </pc:sldMkLst>
        <pc:spChg chg="mod">
          <ac:chgData name="Joseph Levy" userId="3766db8f-7892-44ce-ae9b-8fce39950acf" providerId="ADAL" clId="{1CA20587-B0B6-4908-8096-2D0F8A165688}" dt="2020-10-13T03:27:43.308" v="1632" actId="20577"/>
          <ac:spMkLst>
            <pc:docMk/>
            <pc:sldMk cId="851445305" sldId="379"/>
            <ac:spMk id="2" creationId="{CCFA37FD-A5B7-4BE8-AB25-71244B0E496D}"/>
          </ac:spMkLst>
        </pc:spChg>
        <pc:spChg chg="del">
          <ac:chgData name="Joseph Levy" userId="3766db8f-7892-44ce-ae9b-8fce39950acf" providerId="ADAL" clId="{1CA20587-B0B6-4908-8096-2D0F8A165688}" dt="2020-10-13T03:09:25.863" v="1252"/>
          <ac:spMkLst>
            <pc:docMk/>
            <pc:sldMk cId="851445305" sldId="379"/>
            <ac:spMk id="3" creationId="{B306C67F-677C-47B3-AB88-8E105EA5310A}"/>
          </ac:spMkLst>
        </pc:spChg>
        <pc:spChg chg="add del mod">
          <ac:chgData name="Joseph Levy" userId="3766db8f-7892-44ce-ae9b-8fce39950acf" providerId="ADAL" clId="{1CA20587-B0B6-4908-8096-2D0F8A165688}" dt="2020-10-13T03:17:30.823" v="1454" actId="478"/>
          <ac:spMkLst>
            <pc:docMk/>
            <pc:sldMk cId="851445305" sldId="379"/>
            <ac:spMk id="9" creationId="{FDF85060-DC93-4454-A655-36B6646094E9}"/>
          </ac:spMkLst>
        </pc:spChg>
        <pc:graphicFrameChg chg="add del mod modGraphic">
          <ac:chgData name="Joseph Levy" userId="3766db8f-7892-44ce-ae9b-8fce39950acf" providerId="ADAL" clId="{1CA20587-B0B6-4908-8096-2D0F8A165688}" dt="2020-10-13T03:17:07.965" v="1453" actId="478"/>
          <ac:graphicFrameMkLst>
            <pc:docMk/>
            <pc:sldMk cId="851445305" sldId="379"/>
            <ac:graphicFrameMk id="7" creationId="{FC5EFE1D-F03C-448F-A6DD-57948AD6D4DD}"/>
          </ac:graphicFrameMkLst>
        </pc:graphicFrameChg>
        <pc:graphicFrameChg chg="add mod modGraphic">
          <ac:chgData name="Joseph Levy" userId="3766db8f-7892-44ce-ae9b-8fce39950acf" providerId="ADAL" clId="{1CA20587-B0B6-4908-8096-2D0F8A165688}" dt="2020-10-13T03:29:21.695" v="1635" actId="2165"/>
          <ac:graphicFrameMkLst>
            <pc:docMk/>
            <pc:sldMk cId="851445305" sldId="379"/>
            <ac:graphicFrameMk id="10" creationId="{954C504E-B044-4409-AC67-E7DFF99699B8}"/>
          </ac:graphicFrameMkLst>
        </pc:graphicFrameChg>
      </pc:sldChg>
      <pc:sldChg chg="modSp add mod ord">
        <pc:chgData name="Joseph Levy" userId="3766db8f-7892-44ce-ae9b-8fce39950acf" providerId="ADAL" clId="{1CA20587-B0B6-4908-8096-2D0F8A165688}" dt="2020-10-13T03:23:53.690" v="1566"/>
        <pc:sldMkLst>
          <pc:docMk/>
          <pc:sldMk cId="2905658755" sldId="380"/>
        </pc:sldMkLst>
        <pc:spChg chg="mod">
          <ac:chgData name="Joseph Levy" userId="3766db8f-7892-44ce-ae9b-8fce39950acf" providerId="ADAL" clId="{1CA20587-B0B6-4908-8096-2D0F8A165688}" dt="2020-10-13T03:23:43.926" v="1564" actId="404"/>
          <ac:spMkLst>
            <pc:docMk/>
            <pc:sldMk cId="2905658755" sldId="380"/>
            <ac:spMk id="2" creationId="{CCFA37FD-A5B7-4BE8-AB25-71244B0E496D}"/>
          </ac:spMkLst>
        </pc:spChg>
      </pc:sldChg>
      <pc:sldChg chg="modSp add mod">
        <pc:chgData name="Joseph Levy" userId="3766db8f-7892-44ce-ae9b-8fce39950acf" providerId="ADAL" clId="{1CA20587-B0B6-4908-8096-2D0F8A165688}" dt="2020-10-13T03:30:36.645" v="1643" actId="313"/>
        <pc:sldMkLst>
          <pc:docMk/>
          <pc:sldMk cId="1823306960" sldId="381"/>
        </pc:sldMkLst>
        <pc:spChg chg="mod">
          <ac:chgData name="Joseph Levy" userId="3766db8f-7892-44ce-ae9b-8fce39950acf" providerId="ADAL" clId="{1CA20587-B0B6-4908-8096-2D0F8A165688}" dt="2020-10-13T03:29:45.004" v="1638" actId="20577"/>
          <ac:spMkLst>
            <pc:docMk/>
            <pc:sldMk cId="1823306960" sldId="381"/>
            <ac:spMk id="2" creationId="{CCFA37FD-A5B7-4BE8-AB25-71244B0E496D}"/>
          </ac:spMkLst>
        </pc:spChg>
        <pc:graphicFrameChg chg="mod modGraphic">
          <ac:chgData name="Joseph Levy" userId="3766db8f-7892-44ce-ae9b-8fce39950acf" providerId="ADAL" clId="{1CA20587-B0B6-4908-8096-2D0F8A165688}" dt="2020-10-13T03:30:36.645" v="1643" actId="313"/>
          <ac:graphicFrameMkLst>
            <pc:docMk/>
            <pc:sldMk cId="1823306960" sldId="381"/>
            <ac:graphicFrameMk id="10" creationId="{954C504E-B044-4409-AC67-E7DFF99699B8}"/>
          </ac:graphicFrameMkLst>
        </pc:graphicFrameChg>
      </pc:sldChg>
      <pc:sldChg chg="modSp add mod ord">
        <pc:chgData name="Joseph Levy" userId="3766db8f-7892-44ce-ae9b-8fce39950acf" providerId="ADAL" clId="{1CA20587-B0B6-4908-8096-2D0F8A165688}" dt="2020-10-13T03:36:05.678" v="1739" actId="1076"/>
        <pc:sldMkLst>
          <pc:docMk/>
          <pc:sldMk cId="1335073006" sldId="382"/>
        </pc:sldMkLst>
        <pc:spChg chg="mod">
          <ac:chgData name="Joseph Levy" userId="3766db8f-7892-44ce-ae9b-8fce39950acf" providerId="ADAL" clId="{1CA20587-B0B6-4908-8096-2D0F8A165688}" dt="2020-10-13T03:33:44.040" v="1722" actId="6549"/>
          <ac:spMkLst>
            <pc:docMk/>
            <pc:sldMk cId="1335073006" sldId="382"/>
            <ac:spMk id="2" creationId="{CCFA37FD-A5B7-4BE8-AB25-71244B0E496D}"/>
          </ac:spMkLst>
        </pc:spChg>
        <pc:graphicFrameChg chg="mod modGraphic">
          <ac:chgData name="Joseph Levy" userId="3766db8f-7892-44ce-ae9b-8fce39950acf" providerId="ADAL" clId="{1CA20587-B0B6-4908-8096-2D0F8A165688}" dt="2020-10-13T03:36:05.678" v="1739" actId="1076"/>
          <ac:graphicFrameMkLst>
            <pc:docMk/>
            <pc:sldMk cId="1335073006" sldId="382"/>
            <ac:graphicFrameMk id="10" creationId="{954C504E-B044-4409-AC67-E7DFF99699B8}"/>
          </ac:graphicFrameMkLst>
        </pc:graphicFrameChg>
      </pc:sldChg>
      <pc:sldChg chg="addSp modSp add mod">
        <pc:chgData name="Joseph Levy" userId="3766db8f-7892-44ce-ae9b-8fce39950acf" providerId="ADAL" clId="{1CA20587-B0B6-4908-8096-2D0F8A165688}" dt="2020-10-13T03:44:50.728" v="2072" actId="6549"/>
        <pc:sldMkLst>
          <pc:docMk/>
          <pc:sldMk cId="4109801529" sldId="383"/>
        </pc:sldMkLst>
        <pc:spChg chg="mod">
          <ac:chgData name="Joseph Levy" userId="3766db8f-7892-44ce-ae9b-8fce39950acf" providerId="ADAL" clId="{1CA20587-B0B6-4908-8096-2D0F8A165688}" dt="2020-10-13T03:37:55.729" v="1796" actId="20577"/>
          <ac:spMkLst>
            <pc:docMk/>
            <pc:sldMk cId="4109801529" sldId="383"/>
            <ac:spMk id="2" creationId="{CCFA37FD-A5B7-4BE8-AB25-71244B0E496D}"/>
          </ac:spMkLst>
        </pc:spChg>
        <pc:spChg chg="add mod">
          <ac:chgData name="Joseph Levy" userId="3766db8f-7892-44ce-ae9b-8fce39950acf" providerId="ADAL" clId="{1CA20587-B0B6-4908-8096-2D0F8A165688}" dt="2020-10-13T03:44:50.728" v="2072" actId="6549"/>
          <ac:spMkLst>
            <pc:docMk/>
            <pc:sldMk cId="4109801529" sldId="383"/>
            <ac:spMk id="3" creationId="{BB8B399A-62DD-4825-ACB0-C1D6B23BBE60}"/>
          </ac:spMkLst>
        </pc:spChg>
        <pc:graphicFrameChg chg="mod modGraphic">
          <ac:chgData name="Joseph Levy" userId="3766db8f-7892-44ce-ae9b-8fce39950acf" providerId="ADAL" clId="{1CA20587-B0B6-4908-8096-2D0F8A165688}" dt="2020-10-13T03:40:26.912" v="1806" actId="313"/>
          <ac:graphicFrameMkLst>
            <pc:docMk/>
            <pc:sldMk cId="4109801529" sldId="383"/>
            <ac:graphicFrameMk id="10" creationId="{954C504E-B044-4409-AC67-E7DFF99699B8}"/>
          </ac:graphicFrameMkLst>
        </pc:graphicFrameChg>
      </pc:sldChg>
      <pc:sldChg chg="modSp add mod">
        <pc:chgData name="Joseph Levy" userId="3766db8f-7892-44ce-ae9b-8fce39950acf" providerId="ADAL" clId="{1CA20587-B0B6-4908-8096-2D0F8A165688}" dt="2020-10-13T03:57:10.568" v="2187" actId="20577"/>
        <pc:sldMkLst>
          <pc:docMk/>
          <pc:sldMk cId="4075590729" sldId="384"/>
        </pc:sldMkLst>
        <pc:spChg chg="mod">
          <ac:chgData name="Joseph Levy" userId="3766db8f-7892-44ce-ae9b-8fce39950acf" providerId="ADAL" clId="{1CA20587-B0B6-4908-8096-2D0F8A165688}" dt="2020-10-13T03:57:10.568" v="2187" actId="20577"/>
          <ac:spMkLst>
            <pc:docMk/>
            <pc:sldMk cId="4075590729" sldId="384"/>
            <ac:spMk id="2" creationId="{95E8BBD8-50DB-4614-9A89-2C8A21AB1847}"/>
          </ac:spMkLst>
        </pc:spChg>
        <pc:spChg chg="mod">
          <ac:chgData name="Joseph Levy" userId="3766db8f-7892-44ce-ae9b-8fce39950acf" providerId="ADAL" clId="{1CA20587-B0B6-4908-8096-2D0F8A165688}" dt="2020-10-13T03:56:53.555" v="2186" actId="20577"/>
          <ac:spMkLst>
            <pc:docMk/>
            <pc:sldMk cId="4075590729" sldId="384"/>
            <ac:spMk id="3" creationId="{92894C3B-E88A-4CF8-B91F-C572F31D09B8}"/>
          </ac:spMkLst>
        </pc:spChg>
      </pc:sldChg>
      <pc:sldMasterChg chg="modSp mod">
        <pc:chgData name="Joseph Levy" userId="3766db8f-7892-44ce-ae9b-8fce39950acf" providerId="ADAL" clId="{1CA20587-B0B6-4908-8096-2D0F8A165688}" dt="2020-10-09T20:33:00.487" v="9" actId="20577"/>
        <pc:sldMasterMkLst>
          <pc:docMk/>
          <pc:sldMasterMk cId="0" sldId="2147483648"/>
        </pc:sldMasterMkLst>
        <pc:spChg chg="mod">
          <ac:chgData name="Joseph Levy" userId="3766db8f-7892-44ce-ae9b-8fce39950acf" providerId="ADAL" clId="{1CA20587-B0B6-4908-8096-2D0F8A165688}" dt="2020-10-09T20:33:00.487" v="9"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10/12/2020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802.11-20/1604r0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0/11-20-1262-05-AANI-cc32-aani-report-comments.xlsx" TargetMode="External"/><Relationship Id="rId2" Type="http://schemas.openxmlformats.org/officeDocument/2006/relationships/hyperlink" Target="https://mentor.ieee.org/802.11/dcn/20/11-20-1262-00-AANI-cc32-aani-report-comments.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1573" TargetMode="External"/><Relationship Id="rId2" Type="http://schemas.openxmlformats.org/officeDocument/2006/relationships/hyperlink" Target="https://mentor.ieee.org/802.11/dcn/20/11-20-1601-00-AANI-2020-10-13-tutorial-composite-slides.pdf" TargetMode="External"/><Relationship Id="rId1" Type="http://schemas.openxmlformats.org/officeDocument/2006/relationships/slideLayout" Target="../slideLayouts/slideLayout2.xml"/><Relationship Id="rId6" Type="http://schemas.openxmlformats.org/officeDocument/2006/relationships/hyperlink" Target="https://mentor.ieee.org/802.11/dcn/20/11-20-1574" TargetMode="External"/><Relationship Id="rId5" Type="http://schemas.openxmlformats.org/officeDocument/2006/relationships/hyperlink" Target="https://mentor.ieee.org/802.11/dcn/20/11-20-1562" TargetMode="External"/><Relationship Id="rId4" Type="http://schemas.openxmlformats.org/officeDocument/2006/relationships/hyperlink" Target="https://mentor.ieee.org/802.11/dcn/20/11-20-1579"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d=10/06/2020&amp;p=32006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0/11-20-1376-00-AANI-technical-report-on-interworking-between-3gpp-5g-system-and-wlan.docx" TargetMode="External"/><Relationship Id="rId3" Type="http://schemas.openxmlformats.org/officeDocument/2006/relationships/hyperlink" Target="https://mentor.ieee.org/802.11/dcn/20/11-20-0013-05-AANI-draft-technical-report-on-interworking-between-3gpp-5g-network-wlan.docx" TargetMode="External"/><Relationship Id="rId7" Type="http://schemas.openxmlformats.org/officeDocument/2006/relationships/hyperlink" Target="https://mentor.ieee.org/802.11/dcn/20/11-20-1356-00-AANI-proposed-comment-resolution-for-cid-10-11-12-105-on-comment-collection-sheet-11-20-1262r2.docx" TargetMode="External"/><Relationship Id="rId2" Type="http://schemas.openxmlformats.org/officeDocument/2006/relationships/hyperlink" Target="https://mentor.ieee.org/802.11/dcn/20/11-20-0013-04-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5-AANI-draft-technical-report-on-interworking-between-3gpp-5g-network-wlan.pdf" TargetMode="External"/><Relationship Id="rId5" Type="http://schemas.openxmlformats.org/officeDocument/2006/relationships/hyperlink" Target="https://mentor.ieee.org/802.11/dcn/20/11-20-1262-03-AANI-cc32-aani-report-comments.xlsx" TargetMode="External"/><Relationship Id="rId10" Type="http://schemas.openxmlformats.org/officeDocument/2006/relationships/hyperlink" Target="https://mentor.ieee.org/802.11/dcn/20/11-20-1567-AANI-aani-sc-teleconference-1-oct-2020-meeting-minutes.docx" TargetMode="External"/><Relationship Id="rId4" Type="http://schemas.openxmlformats.org/officeDocument/2006/relationships/hyperlink" Target="https://mentor.ieee.org/802.11/dcn/20/11-20-1262-02-AANI-cc32-aani-report-comments.xlsx" TargetMode="External"/><Relationship Id="rId9" Type="http://schemas.openxmlformats.org/officeDocument/2006/relationships/hyperlink" Target="https://mentor.ieee.org/802.11/dcn/20/11-20-1512-01-AANI-aani-sc-teleconference-15-sep-2020-meeting-minute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October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4020299121"/>
              </p:ext>
            </p:extLst>
          </p:nvPr>
        </p:nvGraphicFramePr>
        <p:xfrm>
          <a:off x="461963" y="2495550"/>
          <a:ext cx="11333162" cy="3910013"/>
        </p:xfrm>
        <a:graphic>
          <a:graphicData uri="http://schemas.openxmlformats.org/presentationml/2006/ole">
            <mc:AlternateContent xmlns:mc="http://schemas.openxmlformats.org/markup-compatibility/2006">
              <mc:Choice xmlns:v="urn:schemas-microsoft-com:vml" Requires="v">
                <p:oleObj spid="_x0000_s1026" name="Document" r:id="rId4" imgW="8245386" imgH="2853457" progId="Word.Document.8">
                  <p:embed/>
                </p:oleObj>
              </mc:Choice>
              <mc:Fallback>
                <p:oleObj name="Document" r:id="rId4" imgW="8245386" imgH="2853457" progId="Word.Document.8">
                  <p:embed/>
                  <p:pic>
                    <p:nvPicPr>
                      <p:cNvPr id="9" name="Object 3"/>
                      <p:cNvPicPr>
                        <a:picLocks noChangeAspect="1" noChangeArrowheads="1"/>
                      </p:cNvPicPr>
                      <p:nvPr/>
                    </p:nvPicPr>
                    <p:blipFill>
                      <a:blip r:embed="rId5"/>
                      <a:srcRect/>
                      <a:stretch>
                        <a:fillRect/>
                      </a:stretch>
                    </p:blipFill>
                    <p:spPr bwMode="auto">
                      <a:xfrm>
                        <a:off x="461963" y="2495550"/>
                        <a:ext cx="11333162" cy="3910013"/>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8BBD8-50DB-4614-9A89-2C8A21AB1847}"/>
              </a:ext>
            </a:extLst>
          </p:cNvPr>
          <p:cNvSpPr>
            <a:spLocks noGrp="1"/>
          </p:cNvSpPr>
          <p:nvPr>
            <p:ph type="title"/>
          </p:nvPr>
        </p:nvSpPr>
        <p:spPr/>
        <p:txBody>
          <a:bodyPr/>
          <a:lstStyle/>
          <a:p>
            <a:r>
              <a:rPr lang="en-US" dirty="0"/>
              <a:t>Technical Report Actions (from last meeting)</a:t>
            </a:r>
          </a:p>
        </p:txBody>
      </p:sp>
      <p:sp>
        <p:nvSpPr>
          <p:cNvPr id="3" name="Content Placeholder 2">
            <a:extLst>
              <a:ext uri="{FF2B5EF4-FFF2-40B4-BE49-F238E27FC236}">
                <a16:creationId xmlns:a16="http://schemas.microsoft.com/office/drawing/2014/main" id="{92894C3B-E88A-4CF8-B91F-C572F31D09B8}"/>
              </a:ext>
            </a:extLst>
          </p:cNvPr>
          <p:cNvSpPr>
            <a:spLocks noGrp="1"/>
          </p:cNvSpPr>
          <p:nvPr>
            <p:ph idx="1"/>
          </p:nvPr>
        </p:nvSpPr>
        <p:spPr>
          <a:xfrm>
            <a:off x="573618" y="1676400"/>
            <a:ext cx="11042649" cy="4724400"/>
          </a:xfrm>
        </p:spPr>
        <p:txBody>
          <a:bodyPr/>
          <a:lstStyle/>
          <a:p>
            <a:r>
              <a:rPr lang="en-US" dirty="0"/>
              <a:t>11-20/1162r</a:t>
            </a:r>
            <a:r>
              <a:rPr lang="en-US" dirty="0">
                <a:highlight>
                  <a:srgbClr val="00FF00"/>
                </a:highlight>
              </a:rPr>
              <a:t>5</a:t>
            </a:r>
            <a:r>
              <a:rPr lang="en-US" dirty="0"/>
              <a:t> “CC32 AANI Report Comments” – update of r4:</a:t>
            </a:r>
          </a:p>
          <a:p>
            <a:pPr marL="857250" lvl="1" indent="-457200">
              <a:buAutoNum type="arabicParenR"/>
            </a:pPr>
            <a:r>
              <a:rPr lang="en-US" sz="2400" dirty="0">
                <a:highlight>
                  <a:srgbClr val="00FF00"/>
                </a:highlight>
              </a:rPr>
              <a:t>Updated proposed resolutions based on SPs – Completed</a:t>
            </a:r>
            <a:br>
              <a:rPr lang="en-US" sz="2400" dirty="0"/>
            </a:br>
            <a:r>
              <a:rPr lang="en-US" sz="2400" dirty="0"/>
              <a:t>(</a:t>
            </a:r>
            <a:r>
              <a:rPr lang="en-US" sz="2400" dirty="0">
                <a:highlight>
                  <a:srgbClr val="FFFF00"/>
                </a:highlight>
              </a:rPr>
              <a:t>with editorial corrections – Pending</a:t>
            </a:r>
            <a:r>
              <a:rPr lang="en-US" sz="2400" dirty="0"/>
              <a:t>)</a:t>
            </a:r>
          </a:p>
          <a:p>
            <a:pPr marL="857250" lvl="1" indent="-457200">
              <a:buAutoNum type="arabicParenR"/>
            </a:pPr>
            <a:r>
              <a:rPr lang="en-US" sz="2400" dirty="0">
                <a:highlight>
                  <a:srgbClr val="00FF00"/>
                </a:highlight>
              </a:rPr>
              <a:t>Highlight CIDs that have resolutions that are ready for motion (agreed via SP) </a:t>
            </a:r>
          </a:p>
          <a:p>
            <a:pPr marL="857250" lvl="1" indent="-457200">
              <a:buAutoNum type="arabicParenR"/>
            </a:pPr>
            <a:r>
              <a:rPr lang="en-US" sz="2400" dirty="0">
                <a:highlight>
                  <a:srgbClr val="00FF00"/>
                </a:highlight>
              </a:rPr>
              <a:t>Highlight CIDs that have agreed resolutions (agreed via motion)</a:t>
            </a:r>
          </a:p>
          <a:p>
            <a:pPr marL="857250" lvl="1" indent="-457200">
              <a:buAutoNum type="arabicParenR"/>
            </a:pPr>
            <a:r>
              <a:rPr lang="en-US" sz="2400" dirty="0">
                <a:highlight>
                  <a:srgbClr val="00FF00"/>
                </a:highlight>
              </a:rPr>
              <a:t>Flag open CIDs</a:t>
            </a:r>
          </a:p>
          <a:p>
            <a:pPr marL="457200" indent="-457200">
              <a:buAutoNum type="arabicParenR"/>
            </a:pPr>
            <a:endParaRPr lang="en-US" dirty="0"/>
          </a:p>
          <a:p>
            <a:pPr marL="0" indent="0"/>
            <a:r>
              <a:rPr lang="en-US" dirty="0">
                <a:highlight>
                  <a:srgbClr val="FFFF00"/>
                </a:highlight>
              </a:rPr>
              <a:t>11-20/0013r6 – should be posted to Mentor (an update of r5 with motioned resolutions implemented)</a:t>
            </a:r>
          </a:p>
          <a:p>
            <a:pPr marL="0" indent="0"/>
            <a:endParaRPr lang="en-US" dirty="0"/>
          </a:p>
          <a:p>
            <a:pPr marL="0" indent="0"/>
            <a:r>
              <a:rPr lang="en-US" dirty="0">
                <a:highlight>
                  <a:srgbClr val="FFFF00"/>
                </a:highlight>
              </a:rPr>
              <a:t>Contributions with resolutions/text proposal for open CIDs are encouraged.</a:t>
            </a:r>
          </a:p>
          <a:p>
            <a:pPr marL="0" indent="0"/>
            <a:endParaRPr lang="en-US" dirty="0"/>
          </a:p>
        </p:txBody>
      </p:sp>
      <p:sp>
        <p:nvSpPr>
          <p:cNvPr id="4" name="Slide Number Placeholder 3">
            <a:extLst>
              <a:ext uri="{FF2B5EF4-FFF2-40B4-BE49-F238E27FC236}">
                <a16:creationId xmlns:a16="http://schemas.microsoft.com/office/drawing/2014/main" id="{C4346FB4-AF45-4DE4-8284-5A46A8BB0882}"/>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4909BAC-AEC5-428B-B6F2-BDB849FF38E1}"/>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689271C-2004-4291-8C93-D3898CCF906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666304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pPr>
              <a:spcBef>
                <a:spcPts val="200"/>
              </a:spcBef>
              <a:defRPr/>
            </a:pPr>
            <a:r>
              <a:rPr lang="en-US" altLang="en-US" dirty="0"/>
              <a:t>Comment Resolution Status</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sz="3200" b="0" dirty="0">
                <a:hlinkClick r:id="rId2"/>
              </a:rPr>
              <a:t>1</a:t>
            </a:r>
            <a:r>
              <a:rPr lang="en-US" sz="3200" b="0" dirty="0">
                <a:hlinkClick r:id="rId3"/>
              </a:rPr>
              <a:t>1-20/1262r5</a:t>
            </a:r>
            <a:r>
              <a:rPr lang="en-US" sz="3200" b="0" dirty="0"/>
              <a:t> “CC32 AANI Report Comments” </a:t>
            </a:r>
            <a:br>
              <a:rPr lang="en-US" sz="3200" b="0" dirty="0"/>
            </a:br>
            <a:endParaRPr lang="en-US" sz="32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October 2020</a:t>
            </a:r>
            <a:endParaRPr lang="en-GB" dirty="0"/>
          </a:p>
        </p:txBody>
      </p:sp>
      <p:graphicFrame>
        <p:nvGraphicFramePr>
          <p:cNvPr id="9" name="Table 8">
            <a:extLst>
              <a:ext uri="{FF2B5EF4-FFF2-40B4-BE49-F238E27FC236}">
                <a16:creationId xmlns:a16="http://schemas.microsoft.com/office/drawing/2014/main" id="{F4C3E3B4-00D0-4AD8-B135-E6B351D113CD}"/>
              </a:ext>
            </a:extLst>
          </p:cNvPr>
          <p:cNvGraphicFramePr>
            <a:graphicFrameLocks noGrp="1"/>
          </p:cNvGraphicFramePr>
          <p:nvPr>
            <p:extLst>
              <p:ext uri="{D42A27DB-BD31-4B8C-83A1-F6EECF244321}">
                <p14:modId xmlns:p14="http://schemas.microsoft.com/office/powerpoint/2010/main" val="2537656064"/>
              </p:ext>
            </p:extLst>
          </p:nvPr>
        </p:nvGraphicFramePr>
        <p:xfrm>
          <a:off x="265643" y="2037389"/>
          <a:ext cx="11658599" cy="3886198"/>
        </p:xfrm>
        <a:graphic>
          <a:graphicData uri="http://schemas.openxmlformats.org/drawingml/2006/table">
            <a:tbl>
              <a:tblPr/>
              <a:tblGrid>
                <a:gridCol w="1944157">
                  <a:extLst>
                    <a:ext uri="{9D8B030D-6E8A-4147-A177-3AD203B41FA5}">
                      <a16:colId xmlns:a16="http://schemas.microsoft.com/office/drawing/2014/main" val="3217028087"/>
                    </a:ext>
                  </a:extLst>
                </a:gridCol>
                <a:gridCol w="990600">
                  <a:extLst>
                    <a:ext uri="{9D8B030D-6E8A-4147-A177-3AD203B41FA5}">
                      <a16:colId xmlns:a16="http://schemas.microsoft.com/office/drawing/2014/main" val="1356220285"/>
                    </a:ext>
                  </a:extLst>
                </a:gridCol>
                <a:gridCol w="1066800">
                  <a:extLst>
                    <a:ext uri="{9D8B030D-6E8A-4147-A177-3AD203B41FA5}">
                      <a16:colId xmlns:a16="http://schemas.microsoft.com/office/drawing/2014/main" val="1067454174"/>
                    </a:ext>
                  </a:extLst>
                </a:gridCol>
                <a:gridCol w="685800">
                  <a:extLst>
                    <a:ext uri="{9D8B030D-6E8A-4147-A177-3AD203B41FA5}">
                      <a16:colId xmlns:a16="http://schemas.microsoft.com/office/drawing/2014/main" val="3031868616"/>
                    </a:ext>
                  </a:extLst>
                </a:gridCol>
                <a:gridCol w="609600">
                  <a:extLst>
                    <a:ext uri="{9D8B030D-6E8A-4147-A177-3AD203B41FA5}">
                      <a16:colId xmlns:a16="http://schemas.microsoft.com/office/drawing/2014/main" val="662383878"/>
                    </a:ext>
                  </a:extLst>
                </a:gridCol>
                <a:gridCol w="609600">
                  <a:extLst>
                    <a:ext uri="{9D8B030D-6E8A-4147-A177-3AD203B41FA5}">
                      <a16:colId xmlns:a16="http://schemas.microsoft.com/office/drawing/2014/main" val="3717597420"/>
                    </a:ext>
                  </a:extLst>
                </a:gridCol>
                <a:gridCol w="381000">
                  <a:extLst>
                    <a:ext uri="{9D8B030D-6E8A-4147-A177-3AD203B41FA5}">
                      <a16:colId xmlns:a16="http://schemas.microsoft.com/office/drawing/2014/main" val="1268108951"/>
                    </a:ext>
                  </a:extLst>
                </a:gridCol>
                <a:gridCol w="457200">
                  <a:extLst>
                    <a:ext uri="{9D8B030D-6E8A-4147-A177-3AD203B41FA5}">
                      <a16:colId xmlns:a16="http://schemas.microsoft.com/office/drawing/2014/main" val="3250168162"/>
                    </a:ext>
                  </a:extLst>
                </a:gridCol>
                <a:gridCol w="914400">
                  <a:extLst>
                    <a:ext uri="{9D8B030D-6E8A-4147-A177-3AD203B41FA5}">
                      <a16:colId xmlns:a16="http://schemas.microsoft.com/office/drawing/2014/main" val="1876501988"/>
                    </a:ext>
                  </a:extLst>
                </a:gridCol>
                <a:gridCol w="762000">
                  <a:extLst>
                    <a:ext uri="{9D8B030D-6E8A-4147-A177-3AD203B41FA5}">
                      <a16:colId xmlns:a16="http://schemas.microsoft.com/office/drawing/2014/main" val="3309952823"/>
                    </a:ext>
                  </a:extLst>
                </a:gridCol>
                <a:gridCol w="609600">
                  <a:extLst>
                    <a:ext uri="{9D8B030D-6E8A-4147-A177-3AD203B41FA5}">
                      <a16:colId xmlns:a16="http://schemas.microsoft.com/office/drawing/2014/main" val="2803054875"/>
                    </a:ext>
                  </a:extLst>
                </a:gridCol>
                <a:gridCol w="1447800">
                  <a:extLst>
                    <a:ext uri="{9D8B030D-6E8A-4147-A177-3AD203B41FA5}">
                      <a16:colId xmlns:a16="http://schemas.microsoft.com/office/drawing/2014/main" val="1805887634"/>
                    </a:ext>
                  </a:extLst>
                </a:gridCol>
                <a:gridCol w="1180042">
                  <a:extLst>
                    <a:ext uri="{9D8B030D-6E8A-4147-A177-3AD203B41FA5}">
                      <a16:colId xmlns:a16="http://schemas.microsoft.com/office/drawing/2014/main" val="413170457"/>
                    </a:ext>
                  </a:extLst>
                </a:gridCol>
              </a:tblGrid>
              <a:tr h="789878">
                <a:tc>
                  <a:txBody>
                    <a:bodyPr/>
                    <a:lstStyle/>
                    <a:p>
                      <a:pPr algn="l" fontAlgn="ctr"/>
                      <a:r>
                        <a:rPr lang="en-US" sz="2000" b="1" i="0" u="none" strike="noStrike" dirty="0">
                          <a:solidFill>
                            <a:srgbClr val="FFFFFF"/>
                          </a:solidFill>
                          <a:effectLst/>
                          <a:latin typeface="Calibri" panose="020F0502020204030204" pitchFamily="34" charset="0"/>
                        </a:rPr>
                        <a:t>Type of comment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Assigned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Proposed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Accept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Revise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Reject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SP</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Motioned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M+RFM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600" b="1" i="0" u="none" strike="noStrike" dirty="0">
                          <a:solidFill>
                            <a:srgbClr val="FFFFFF"/>
                          </a:solidFill>
                          <a:effectLst/>
                          <a:latin typeface="Calibri" panose="020F0502020204030204" pitchFamily="34" charset="0"/>
                        </a:rPr>
                        <a:t>Open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In Document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2000" b="1" i="0" u="none" strike="noStrike" dirty="0">
                          <a:solidFill>
                            <a:srgbClr val="FFFFFF"/>
                          </a:solidFill>
                          <a:effectLst/>
                          <a:latin typeface="Calibri" panose="020F0502020204030204" pitchFamily="34"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716398358"/>
                  </a:ext>
                </a:extLst>
              </a:tr>
              <a:tr h="758282">
                <a:tc>
                  <a:txBody>
                    <a:bodyPr/>
                    <a:lstStyle/>
                    <a:p>
                      <a:pPr algn="l" fontAlgn="ctr"/>
                      <a:r>
                        <a:rPr lang="en-US" sz="2000" b="0" i="0" u="none" strike="noStrike" dirty="0">
                          <a:solidFill>
                            <a:srgbClr val="000000"/>
                          </a:solidFill>
                          <a:effectLst/>
                          <a:latin typeface="Calibri" panose="020F0502020204030204" pitchFamily="34" charset="0"/>
                        </a:rPr>
                        <a:t>Technical</a:t>
                      </a:r>
                    </a:p>
                  </a:txBody>
                  <a:tcPr marL="7620" marR="7620" marT="762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7082826"/>
                  </a:ext>
                </a:extLst>
              </a:tr>
              <a:tr h="758282">
                <a:tc>
                  <a:txBody>
                    <a:bodyPr/>
                    <a:lstStyle/>
                    <a:p>
                      <a:pPr algn="l" fontAlgn="ctr"/>
                      <a:r>
                        <a:rPr lang="en-US" sz="2000" b="0" i="0" u="none" strike="noStrike" dirty="0">
                          <a:solidFill>
                            <a:srgbClr val="000000"/>
                          </a:solidFill>
                          <a:effectLst/>
                          <a:latin typeface="Calibri" panose="020F0502020204030204" pitchFamily="34" charset="0"/>
                        </a:rPr>
                        <a:t>Editorial</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20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0696644"/>
                  </a:ext>
                </a:extLst>
              </a:tr>
              <a:tr h="789878">
                <a:tc>
                  <a:txBody>
                    <a:bodyPr/>
                    <a:lstStyle/>
                    <a:p>
                      <a:pPr algn="l" fontAlgn="ctr"/>
                      <a:r>
                        <a:rPr lang="en-US" sz="2000" b="0" i="0" u="none" strike="noStrike" dirty="0">
                          <a:solidFill>
                            <a:srgbClr val="000000"/>
                          </a:solidFill>
                          <a:effectLst/>
                          <a:latin typeface="Calibri" panose="020F0502020204030204" pitchFamily="34" charset="0"/>
                        </a:rPr>
                        <a:t>General</a:t>
                      </a:r>
                    </a:p>
                  </a:txBody>
                  <a:tcPr marL="7620" marR="7620" marT="762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3627758"/>
                  </a:ext>
                </a:extLst>
              </a:tr>
              <a:tr h="789878">
                <a:tc>
                  <a:txBody>
                    <a:bodyPr/>
                    <a:lstStyle/>
                    <a:p>
                      <a:pPr algn="l" fontAlgn="ctr"/>
                      <a:r>
                        <a:rPr lang="en-US" sz="2000" b="1" i="0" u="none" strike="noStrike" dirty="0">
                          <a:solidFill>
                            <a:srgbClr val="000000"/>
                          </a:solidFill>
                          <a:effectLst/>
                          <a:latin typeface="Calibri" panose="020F0502020204030204" pitchFamily="34" charset="0"/>
                        </a:rPr>
                        <a:t>Grand Total</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61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61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102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4164524"/>
                  </a:ext>
                </a:extLst>
              </a:tr>
            </a:tbl>
          </a:graphicData>
        </a:graphic>
      </p:graphicFrame>
    </p:spTree>
    <p:extLst>
      <p:ext uri="{BB962C8B-B14F-4D97-AF65-F5344CB8AC3E}">
        <p14:creationId xmlns:p14="http://schemas.microsoft.com/office/powerpoint/2010/main" val="2972509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Contributions on Comment Resolution</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altLang="en-US" b="1" dirty="0">
                <a:solidFill>
                  <a:schemeClr val="tx1"/>
                </a:solidFill>
              </a:rPr>
              <a:t>Discussion on:</a:t>
            </a:r>
          </a:p>
          <a:p>
            <a:pPr marL="857250" lvl="1" indent="-457200">
              <a:spcBef>
                <a:spcPts val="200"/>
              </a:spcBef>
              <a:buFont typeface="Arial" panose="020B0604020202020204" pitchFamily="34" charset="0"/>
              <a:buChar char="•"/>
              <a:defRPr/>
            </a:pPr>
            <a:r>
              <a:rPr lang="en-US" altLang="en-US" b="1" dirty="0">
                <a:solidFill>
                  <a:schemeClr val="tx1"/>
                </a:solidFill>
              </a:rPr>
              <a:t>Open Comments (slides 13-17)</a:t>
            </a:r>
          </a:p>
          <a:p>
            <a:pPr marL="857250" lvl="1" indent="-457200">
              <a:spcBef>
                <a:spcPts val="200"/>
              </a:spcBef>
              <a:buFont typeface="Arial" panose="020B0604020202020204" pitchFamily="34" charset="0"/>
              <a:buChar char="•"/>
              <a:defRPr/>
            </a:pPr>
            <a:r>
              <a:rPr lang="en-US" altLang="en-US" b="1" dirty="0">
                <a:solidFill>
                  <a:schemeClr val="tx1"/>
                </a:solidFill>
              </a:rPr>
              <a:t>Comment Resolution Contributions?</a:t>
            </a:r>
          </a:p>
          <a:p>
            <a:pPr marL="857250" lvl="1" indent="-457200">
              <a:spcBef>
                <a:spcPts val="200"/>
              </a:spcBef>
              <a:buFont typeface="Arial" panose="020B0604020202020204" pitchFamily="34" charset="0"/>
              <a:buChar char="•"/>
              <a:defRPr/>
            </a:pPr>
            <a:endParaRPr lang="en-US" altLang="en-US"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808178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2 Comments marked for acceptance w/no text changes</a:t>
            </a:r>
            <a:br>
              <a:rPr lang="en-US" dirty="0"/>
            </a:br>
            <a:r>
              <a:rPr lang="en-US" sz="2400" dirty="0"/>
              <a:t>CIDs: 5 and 7</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342899" y="1742154"/>
          <a:ext cx="11506201" cy="4168140"/>
        </p:xfrm>
        <a:graphic>
          <a:graphicData uri="http://schemas.openxmlformats.org/drawingml/2006/table">
            <a:tbl>
              <a:tblPr/>
              <a:tblGrid>
                <a:gridCol w="5524501">
                  <a:extLst>
                    <a:ext uri="{9D8B030D-6E8A-4147-A177-3AD203B41FA5}">
                      <a16:colId xmlns:a16="http://schemas.microsoft.com/office/drawing/2014/main" val="3049811460"/>
                    </a:ext>
                  </a:extLst>
                </a:gridCol>
                <a:gridCol w="304800">
                  <a:extLst>
                    <a:ext uri="{9D8B030D-6E8A-4147-A177-3AD203B41FA5}">
                      <a16:colId xmlns:a16="http://schemas.microsoft.com/office/drawing/2014/main" val="391862251"/>
                    </a:ext>
                  </a:extLst>
                </a:gridCol>
                <a:gridCol w="304800">
                  <a:extLst>
                    <a:ext uri="{9D8B030D-6E8A-4147-A177-3AD203B41FA5}">
                      <a16:colId xmlns:a16="http://schemas.microsoft.com/office/drawing/2014/main" val="2071450617"/>
                    </a:ext>
                  </a:extLst>
                </a:gridCol>
                <a:gridCol w="533400">
                  <a:extLst>
                    <a:ext uri="{9D8B030D-6E8A-4147-A177-3AD203B41FA5}">
                      <a16:colId xmlns:a16="http://schemas.microsoft.com/office/drawing/2014/main" val="2694556263"/>
                    </a:ext>
                  </a:extLst>
                </a:gridCol>
                <a:gridCol w="381000">
                  <a:extLst>
                    <a:ext uri="{9D8B030D-6E8A-4147-A177-3AD203B41FA5}">
                      <a16:colId xmlns:a16="http://schemas.microsoft.com/office/drawing/2014/main" val="3376705769"/>
                    </a:ext>
                  </a:extLst>
                </a:gridCol>
                <a:gridCol w="4457700">
                  <a:extLst>
                    <a:ext uri="{9D8B030D-6E8A-4147-A177-3AD203B41FA5}">
                      <a16:colId xmlns:a16="http://schemas.microsoft.com/office/drawing/2014/main" val="1710946696"/>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effectLst/>
                          <a:latin typeface="Arial" panose="020B0604020202020204" pitchFamily="34" charset="0"/>
                        </a:rPr>
                        <a:t>C</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effectLst/>
                          <a:latin typeface="Arial" panose="020B0604020202020204" pitchFamily="34" charset="0"/>
                        </a:rPr>
                        <a:t>P</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effectLst/>
                          <a:latin typeface="Arial" panose="020B0604020202020204" pitchFamily="34" charset="0"/>
                        </a:rPr>
                        <a:t>C</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effectLst/>
                          <a:latin typeface="Arial" panose="020B0604020202020204" pitchFamily="34" charset="0"/>
                        </a:rPr>
                        <a:t>L</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2000" b="1" i="0" u="none" strike="noStrike" dirty="0">
                          <a:solidFill>
                            <a:srgbClr val="000000"/>
                          </a:solidFill>
                          <a:effectLst/>
                          <a:latin typeface="Arial" panose="020B0604020202020204" pitchFamily="34" charset="0"/>
                        </a:rPr>
                        <a:t>Proposed Change</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800" b="0" i="0" u="none" strike="noStrike" dirty="0">
                          <a:solidFill>
                            <a:srgbClr val="000000"/>
                          </a:solidFill>
                          <a:effectLst/>
                          <a:latin typeface="Calibri" panose="020F0502020204030204" pitchFamily="34" charset="0"/>
                        </a:rPr>
                        <a:t>The sentence states that there is a terminal type (an UE and a STA). However, there is also a separate STA terminal type (see Figure3), so there are really two terminal types.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panose="020F0502020204030204" pitchFamily="34" charset="0"/>
                        </a:rPr>
                        <a:t>Modify the scope to state that there are two terminals types: 1) a UE and a STA, 2) a STA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1254034">
                <a:tc>
                  <a:txBody>
                    <a:bodyPr/>
                    <a:lstStyle/>
                    <a:p>
                      <a:pPr algn="l" fontAlgn="b"/>
                      <a:r>
                        <a:rPr lang="en-US" sz="2800" b="0" i="0" u="none" strike="noStrike" dirty="0">
                          <a:solidFill>
                            <a:srgbClr val="000000"/>
                          </a:solidFill>
                          <a:effectLst/>
                          <a:latin typeface="Calibri" panose="020F0502020204030204" pitchFamily="34" charset="0"/>
                        </a:rPr>
                        <a:t>It may help to explain RAN level and CN level a little more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3.1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800" b="0" i="0" u="none" strike="noStrike" dirty="0">
                          <a:solidFill>
                            <a:srgbClr val="000000"/>
                          </a:solidFill>
                          <a:effectLst/>
                          <a:latin typeface="Calibri" panose="020F0502020204030204" pitchFamily="34" charset="0"/>
                        </a:rPr>
                        <a:t>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800" b="0" i="0" u="none" strike="noStrike" dirty="0">
                          <a:solidFill>
                            <a:srgbClr val="000000"/>
                          </a:solidFill>
                          <a:effectLst/>
                          <a:latin typeface="Calibri" panose="020F0502020204030204" pitchFamily="34" charset="0"/>
                        </a:rPr>
                        <a:t>Change the text to read "RAN level (layer 2) interworking and CN level (layer 3 and above) interworking [2-4]."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bl>
          </a:graphicData>
        </a:graphic>
      </p:graphicFrame>
    </p:spTree>
    <p:extLst>
      <p:ext uri="{BB962C8B-B14F-4D97-AF65-F5344CB8AC3E}">
        <p14:creationId xmlns:p14="http://schemas.microsoft.com/office/powerpoint/2010/main" val="2905658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69 -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extLst>
              <p:ext uri="{D42A27DB-BD31-4B8C-83A1-F6EECF244321}">
                <p14:modId xmlns:p14="http://schemas.microsoft.com/office/powerpoint/2010/main" val="4010621227"/>
              </p:ext>
            </p:extLst>
          </p:nvPr>
        </p:nvGraphicFramePr>
        <p:xfrm>
          <a:off x="463019" y="1524000"/>
          <a:ext cx="11265959" cy="4709160"/>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2400" b="0" i="0" u="none" strike="noStrike" dirty="0">
                          <a:solidFill>
                            <a:srgbClr val="000000"/>
                          </a:solidFill>
                          <a:effectLst/>
                          <a:latin typeface="Calibri" panose="020F0502020204030204" pitchFamily="34" charset="0"/>
                        </a:rPr>
                        <a:t>This technical report has several inaccuracies, misinformation and missing details on the WLAN and 5G interworking as defined by 3GPP in Release 15 and 16. There is major lack of technical accuracy and technical clarity in section 3 and 4.</a:t>
                      </a:r>
                    </a:p>
                    <a:p>
                      <a:pPr algn="l" fontAlgn="b"/>
                      <a:r>
                        <a:rPr lang="en-US" sz="2400" b="0" i="0" u="none" strike="noStrike" dirty="0">
                          <a:solidFill>
                            <a:srgbClr val="000000"/>
                          </a:solidFill>
                          <a:effectLst/>
                          <a:latin typeface="Calibri" panose="020F0502020204030204" pitchFamily="34" charset="0"/>
                        </a:rPr>
                        <a:t>The report is misleading in terms of what functions need to be supported within WLAN to enable interworking. The set of new functions/protocols identified in section 5 to be implemented within WLAN do not accurately represent what needs to be supported in WLAN to enable interworking and are quite misleading.</a:t>
                      </a:r>
                    </a:p>
                    <a:p>
                      <a:pPr algn="l" fontAlgn="b"/>
                      <a:endParaRPr lang="en-US" sz="2400" b="0" i="0" u="none" strike="noStrike" dirty="0">
                        <a:solidFill>
                          <a:srgbClr val="000000"/>
                        </a:solidFill>
                        <a:effectLst/>
                        <a:latin typeface="Calibri" panose="020F0502020204030204" pitchFamily="34" charset="0"/>
                      </a:endParaRPr>
                    </a:p>
                    <a:p>
                      <a:pPr algn="l" fontAlgn="b"/>
                      <a:r>
                        <a:rPr lang="en-US" sz="2400" b="0" i="0" u="none" strike="noStrike" dirty="0">
                          <a:solidFill>
                            <a:srgbClr val="000000"/>
                          </a:solidFill>
                          <a:effectLst/>
                          <a:latin typeface="Calibri" panose="020F0502020204030204" pitchFamily="34" charset="0"/>
                        </a:rPr>
                        <a:t>Overall, due to the technical inaccuracies as well as misinformed and misguided nature of the report, this technical report does not serve the purpose of providing a reliable reference for stakeholder/groups interested in enabling WLAN interworking with 5G networks.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851445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71 -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extLst>
              <p:ext uri="{D42A27DB-BD31-4B8C-83A1-F6EECF244321}">
                <p14:modId xmlns:p14="http://schemas.microsoft.com/office/powerpoint/2010/main" val="413580778"/>
              </p:ext>
            </p:extLst>
          </p:nvPr>
        </p:nvGraphicFramePr>
        <p:xfrm>
          <a:off x="463019" y="1524000"/>
          <a:ext cx="11265959" cy="3851964"/>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3200" b="0" i="0" u="none" strike="noStrike" dirty="0">
                          <a:solidFill>
                            <a:srgbClr val="000000"/>
                          </a:solidFill>
                          <a:effectLst/>
                          <a:latin typeface="Calibri" panose="020F0502020204030204" pitchFamily="34" charset="0"/>
                        </a:rPr>
                        <a:t>This document has too many issues and misleading information on overall WLAN &amp; 5G integration options, architectures and solutions. It would be very confusing and concerning to publish such a report. Also, please note that there is a parallel related "5G &amp; WLAN RAN Convergence" work at WBA. It is important that we are aware of what is already happening in this space rather than proposing something disregarding them.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1823306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3 Similar General Comments </a:t>
            </a:r>
            <a:br>
              <a:rPr lang="en-US" dirty="0"/>
            </a:br>
            <a:r>
              <a:rPr lang="en-US" sz="2400" dirty="0"/>
              <a:t>CIDs: 68, 70, and 80</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extLst>
              <p:ext uri="{D42A27DB-BD31-4B8C-83A1-F6EECF244321}">
                <p14:modId xmlns:p14="http://schemas.microsoft.com/office/powerpoint/2010/main" val="4273619165"/>
              </p:ext>
            </p:extLst>
          </p:nvPr>
        </p:nvGraphicFramePr>
        <p:xfrm>
          <a:off x="196319" y="1766963"/>
          <a:ext cx="11799360" cy="4364984"/>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400" b="0" i="0" u="none" strike="noStrike" dirty="0">
                          <a:solidFill>
                            <a:srgbClr val="000000"/>
                          </a:solidFill>
                          <a:effectLst/>
                          <a:latin typeface="Calibri" panose="020F0502020204030204" pitchFamily="34" charset="0"/>
                        </a:rPr>
                        <a:t>This technical report does not accurately reflect 5G and WLAN interworking as defined in 3GPP. It is misguided in terms of the new functionality being asked to be added in the WLAN STA and AP to support interworking.</a:t>
                      </a:r>
                    </a:p>
                    <a:p>
                      <a:pPr algn="l" fontAlgn="b"/>
                      <a:r>
                        <a:rPr lang="en-US" sz="2400" b="0" i="0" u="none" strike="noStrike" dirty="0">
                          <a:solidFill>
                            <a:srgbClr val="000000"/>
                          </a:solidFill>
                          <a:effectLst/>
                          <a:latin typeface="Calibri" panose="020F0502020204030204" pitchFamily="34" charset="0"/>
                        </a:rPr>
                        <a:t>It is difficult to understand the report and how to use it to enable the support for interworking with 5G within the WLAN domain.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algn="l" fontAlgn="b"/>
                      <a:r>
                        <a:rPr lang="en-US" sz="2400" b="0" i="0" u="none" strike="noStrike" dirty="0">
                          <a:solidFill>
                            <a:srgbClr val="000000"/>
                          </a:solidFill>
                          <a:effectLst/>
                          <a:latin typeface="Calibri" panose="020F0502020204030204" pitchFamily="34" charset="0"/>
                        </a:rPr>
                        <a:t>The comment submitter will provide a separate submission on the 5G and WLAN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r h="1254034">
                <a:tc>
                  <a:txBody>
                    <a:bodyPr/>
                    <a:lstStyle/>
                    <a:p>
                      <a:pPr algn="l" fontAlgn="b"/>
                      <a:r>
                        <a:rPr lang="en-US" sz="2400" b="0" i="0" u="none" strike="noStrike" dirty="0">
                          <a:solidFill>
                            <a:srgbClr val="000000"/>
                          </a:solidFill>
                          <a:effectLst/>
                          <a:latin typeface="Calibri" panose="020F0502020204030204" pitchFamily="34" charset="0"/>
                        </a:rPr>
                        <a:t>There are several inaccuracies and misinformation in this technical report related to WLAN integration and interworking with 5G. The TSN architecture as shown for the 5G and WLAN converged network and also for the WLAN only network is incorrect. The recommendations made at the end of the report do not accurately represent what is needed to enable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6717471"/>
                  </a:ext>
                </a:extLst>
              </a:tr>
            </a:tbl>
          </a:graphicData>
        </a:graphic>
      </p:graphicFrame>
    </p:spTree>
    <p:extLst>
      <p:ext uri="{BB962C8B-B14F-4D97-AF65-F5344CB8AC3E}">
        <p14:creationId xmlns:p14="http://schemas.microsoft.com/office/powerpoint/2010/main" val="1335073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2 Similar General Comments </a:t>
            </a:r>
            <a:br>
              <a:rPr lang="en-US" dirty="0"/>
            </a:br>
            <a:r>
              <a:rPr lang="en-US" sz="2400" dirty="0"/>
              <a:t>CIDs: 72 and 73</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extLst>
              <p:ext uri="{D42A27DB-BD31-4B8C-83A1-F6EECF244321}">
                <p14:modId xmlns:p14="http://schemas.microsoft.com/office/powerpoint/2010/main" val="3825956472"/>
              </p:ext>
            </p:extLst>
          </p:nvPr>
        </p:nvGraphicFramePr>
        <p:xfrm>
          <a:off x="196319" y="1766963"/>
          <a:ext cx="11799360" cy="3741420"/>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800" b="0" i="0" u="none" strike="noStrike" dirty="0">
                          <a:solidFill>
                            <a:srgbClr val="000000"/>
                          </a:solidFill>
                          <a:effectLst/>
                          <a:latin typeface="Calibri" panose="020F0502020204030204" pitchFamily="34" charset="0"/>
                        </a:rPr>
                        <a:t>In this TR, there is no discussion and evaluation result to show WLAN can support high rate to meet the performance of 5G network vision in the low mobility scenario. And in Table 5, it is also mentioned that 802.11ax MAC can not support 3GPP GBR and delay critical GBR service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800" b="0" i="0" u="none" strike="noStrike" dirty="0">
                          <a:solidFill>
                            <a:srgbClr val="000000"/>
                          </a:solidFill>
                          <a:effectLst/>
                          <a:latin typeface="Calibri" panose="020F0502020204030204" pitchFamily="34" charset="0"/>
                        </a:rPr>
                        <a:t>In this TR, there is no discussion and evaluation result to show WLAN can support high rate to meet the performance of 5G network vision in the low mobility scenario. Moreover, there is no discussion in 3GPP on the interworking between NR and WLAN.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bl>
          </a:graphicData>
        </a:graphic>
      </p:graphicFrame>
      <p:sp>
        <p:nvSpPr>
          <p:cNvPr id="3" name="TextBox 2">
            <a:extLst>
              <a:ext uri="{FF2B5EF4-FFF2-40B4-BE49-F238E27FC236}">
                <a16:creationId xmlns:a16="http://schemas.microsoft.com/office/drawing/2014/main" id="{BB8B399A-62DD-4825-ACB0-C1D6B23BBE60}"/>
              </a:ext>
            </a:extLst>
          </p:cNvPr>
          <p:cNvSpPr txBox="1"/>
          <p:nvPr/>
        </p:nvSpPr>
        <p:spPr>
          <a:xfrm>
            <a:off x="647699" y="5640385"/>
            <a:ext cx="10896600" cy="830997"/>
          </a:xfrm>
          <a:prstGeom prst="rect">
            <a:avLst/>
          </a:prstGeom>
          <a:noFill/>
        </p:spPr>
        <p:txBody>
          <a:bodyPr wrap="square" rtlCol="0">
            <a:spAutoFit/>
          </a:bodyPr>
          <a:lstStyle/>
          <a:p>
            <a:r>
              <a:rPr lang="en-US" dirty="0">
                <a:solidFill>
                  <a:schemeClr val="tx1"/>
                </a:solidFill>
              </a:rPr>
              <a:t>Proposed resolution: Reject – Comments request additional content that is out of scope of this report and no text proposal has been provided.</a:t>
            </a:r>
          </a:p>
        </p:txBody>
      </p:sp>
    </p:spTree>
    <p:extLst>
      <p:ext uri="{BB962C8B-B14F-4D97-AF65-F5344CB8AC3E}">
        <p14:creationId xmlns:p14="http://schemas.microsoft.com/office/powerpoint/2010/main" val="4109801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87927-5688-47CF-9FE7-C981F1A8C528}"/>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153FACA-C59E-4DDB-9D03-E86EBFB36B64}"/>
              </a:ext>
            </a:extLst>
          </p:cNvPr>
          <p:cNvSpPr>
            <a:spLocks noGrp="1"/>
          </p:cNvSpPr>
          <p:nvPr>
            <p:ph idx="1"/>
          </p:nvPr>
        </p:nvSpPr>
        <p:spPr>
          <a:xfrm>
            <a:off x="914401" y="1524000"/>
            <a:ext cx="10361084" cy="4113213"/>
          </a:xfrm>
        </p:spPr>
        <p:txBody>
          <a:bodyPr/>
          <a:lstStyle/>
          <a:p>
            <a:r>
              <a:rPr lang="en-US" dirty="0"/>
              <a:t>The AANI SC should:</a:t>
            </a:r>
          </a:p>
          <a:p>
            <a:pPr marL="0" indent="0"/>
            <a:r>
              <a:rPr lang="en-US" dirty="0"/>
              <a:t>Accept the proposed resolutions for the proposed resolutions for the in 11-20-xxxxrx for CIDs: xx </a:t>
            </a:r>
            <a:r>
              <a:rPr lang="en-US" altLang="en-US" b="1" dirty="0">
                <a:solidFill>
                  <a:schemeClr val="tx1"/>
                </a:solidFill>
              </a:rPr>
              <a:t>– with editorial privileges given the AANI Chair</a:t>
            </a:r>
            <a:r>
              <a:rPr lang="en-US" dirty="0"/>
              <a:t>. </a:t>
            </a:r>
          </a:p>
          <a:p>
            <a:pPr marL="0" indent="0"/>
            <a:endParaRPr lang="en-US" dirty="0"/>
          </a:p>
          <a:p>
            <a:pPr marL="457200" indent="-457200">
              <a:buFont typeface="Arial" panose="020B0604020202020204" pitchFamily="34" charset="0"/>
              <a:buChar char="•"/>
            </a:pPr>
            <a:r>
              <a:rPr lang="en-US" dirty="0"/>
              <a:t>Yes: </a:t>
            </a:r>
          </a:p>
          <a:p>
            <a:pPr marL="457200" indent="-457200">
              <a:buFont typeface="Arial" panose="020B0604020202020204" pitchFamily="34" charset="0"/>
              <a:buChar char="•"/>
            </a:pPr>
            <a:r>
              <a:rPr lang="en-US" dirty="0"/>
              <a:t>No: </a:t>
            </a:r>
          </a:p>
          <a:p>
            <a:pPr marL="457200" indent="-457200">
              <a:buFont typeface="Arial" panose="020B0604020202020204" pitchFamily="34" charset="0"/>
              <a:buChar char="•"/>
            </a:pPr>
            <a:r>
              <a:rPr lang="en-US" dirty="0"/>
              <a:t>Abstain:</a:t>
            </a:r>
          </a:p>
          <a:p>
            <a:pPr marL="457200" indent="-457200">
              <a:buFont typeface="Arial" panose="020B0604020202020204" pitchFamily="34" charset="0"/>
              <a:buChar char="•"/>
            </a:pPr>
            <a:r>
              <a:rPr lang="en-US" dirty="0"/>
              <a:t>No answer: </a:t>
            </a:r>
          </a:p>
          <a:p>
            <a:pPr marL="0" indent="0"/>
            <a:r>
              <a:rPr lang="en-US" i="1" dirty="0"/>
              <a:t>Note:</a:t>
            </a:r>
          </a:p>
        </p:txBody>
      </p:sp>
      <p:sp>
        <p:nvSpPr>
          <p:cNvPr id="4" name="Slide Number Placeholder 3">
            <a:extLst>
              <a:ext uri="{FF2B5EF4-FFF2-40B4-BE49-F238E27FC236}">
                <a16:creationId xmlns:a16="http://schemas.microsoft.com/office/drawing/2014/main" id="{465B6CD7-2ADB-465C-B3F5-C50E1F19450C}"/>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9353F939-8B7D-4552-9112-E28D4ADF916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C1CF37A-E8FC-47EC-A169-0ED6827650B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50234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8BBD8-50DB-4614-9A89-2C8A21AB1847}"/>
              </a:ext>
            </a:extLst>
          </p:cNvPr>
          <p:cNvSpPr>
            <a:spLocks noGrp="1"/>
          </p:cNvSpPr>
          <p:nvPr>
            <p:ph type="title"/>
          </p:nvPr>
        </p:nvSpPr>
        <p:spPr/>
        <p:txBody>
          <a:bodyPr/>
          <a:lstStyle/>
          <a:p>
            <a:r>
              <a:rPr lang="en-US" dirty="0"/>
              <a:t>Technical Report Actions</a:t>
            </a:r>
          </a:p>
        </p:txBody>
      </p:sp>
      <p:sp>
        <p:nvSpPr>
          <p:cNvPr id="3" name="Content Placeholder 2">
            <a:extLst>
              <a:ext uri="{FF2B5EF4-FFF2-40B4-BE49-F238E27FC236}">
                <a16:creationId xmlns:a16="http://schemas.microsoft.com/office/drawing/2014/main" id="{92894C3B-E88A-4CF8-B91F-C572F31D09B8}"/>
              </a:ext>
            </a:extLst>
          </p:cNvPr>
          <p:cNvSpPr>
            <a:spLocks noGrp="1"/>
          </p:cNvSpPr>
          <p:nvPr>
            <p:ph idx="1"/>
          </p:nvPr>
        </p:nvSpPr>
        <p:spPr>
          <a:xfrm>
            <a:off x="573618" y="1676400"/>
            <a:ext cx="11042649" cy="4267199"/>
          </a:xfrm>
        </p:spPr>
        <p:txBody>
          <a:bodyPr/>
          <a:lstStyle/>
          <a:p>
            <a:r>
              <a:rPr lang="en-US" dirty="0"/>
              <a:t>11-20/1162r5 “CC32 AANI Report Comments”:</a:t>
            </a:r>
          </a:p>
          <a:p>
            <a:pPr marL="857250" lvl="1" indent="-457200">
              <a:buAutoNum type="arabicParenR"/>
            </a:pPr>
            <a:r>
              <a:rPr lang="en-US" sz="2400" dirty="0"/>
              <a:t>Updated proposed resolutions with editorial corrections</a:t>
            </a:r>
          </a:p>
          <a:p>
            <a:pPr marL="857250" lvl="1" indent="-457200">
              <a:buAutoNum type="arabicParenR"/>
            </a:pPr>
            <a:r>
              <a:rPr lang="en-US" sz="2400" dirty="0"/>
              <a:t>? </a:t>
            </a:r>
          </a:p>
          <a:p>
            <a:pPr marL="0" indent="0"/>
            <a:endParaRPr lang="en-US" dirty="0"/>
          </a:p>
          <a:p>
            <a:pPr marL="0" indent="0"/>
            <a:r>
              <a:rPr lang="en-US" dirty="0">
                <a:highlight>
                  <a:srgbClr val="FFFF00"/>
                </a:highlight>
              </a:rPr>
              <a:t>11-20/0013r6 – should be posted to Mentor (an update of r5 with motioned resolutions implemented)</a:t>
            </a:r>
          </a:p>
          <a:p>
            <a:pPr marL="0" indent="0"/>
            <a:endParaRPr lang="en-US" dirty="0"/>
          </a:p>
          <a:p>
            <a:pPr marL="0" indent="0"/>
            <a:r>
              <a:rPr lang="en-US" dirty="0"/>
              <a:t>Contributions with resolutions/text proposal for open CIDs are encouraged.</a:t>
            </a:r>
          </a:p>
          <a:p>
            <a:pPr marL="0" indent="0"/>
            <a:endParaRPr lang="en-US" dirty="0"/>
          </a:p>
        </p:txBody>
      </p:sp>
      <p:sp>
        <p:nvSpPr>
          <p:cNvPr id="4" name="Slide Number Placeholder 3">
            <a:extLst>
              <a:ext uri="{FF2B5EF4-FFF2-40B4-BE49-F238E27FC236}">
                <a16:creationId xmlns:a16="http://schemas.microsoft.com/office/drawing/2014/main" id="{C4346FB4-AF45-4DE4-8284-5A46A8BB0882}"/>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4909BAC-AEC5-428B-B6F2-BDB849FF38E1}"/>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689271C-2004-4291-8C93-D3898CCF906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075590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13 October 2020</a:t>
            </a:r>
          </a:p>
          <a:p>
            <a:pPr algn="ctr"/>
            <a:r>
              <a:rPr lang="en-GB" dirty="0"/>
              <a:t>  Teleconference</a:t>
            </a:r>
          </a:p>
          <a:p>
            <a:pPr algn="ctr"/>
            <a:r>
              <a:rPr lang="en-US" altLang="en-US" dirty="0"/>
              <a:t>Chair: Joseph Levy (InterDigital)</a:t>
            </a:r>
          </a:p>
          <a:p>
            <a:pPr algn="ctr"/>
            <a:r>
              <a:rPr lang="en-US" altLang="en-US" dirty="0"/>
              <a:t>Vice Chair: Open</a:t>
            </a:r>
          </a:p>
          <a:p>
            <a:pPr algn="ctr"/>
            <a:r>
              <a:rPr lang="en-US" altLang="en-US" dirty="0"/>
              <a:t>Secretary: Open</a:t>
            </a:r>
          </a:p>
          <a:p>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October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A07F2-1172-4E3F-B230-56DFDBACA5FC}"/>
              </a:ext>
            </a:extLst>
          </p:cNvPr>
          <p:cNvSpPr>
            <a:spLocks noGrp="1"/>
          </p:cNvSpPr>
          <p:nvPr>
            <p:ph type="title"/>
          </p:nvPr>
        </p:nvSpPr>
        <p:spPr>
          <a:xfrm>
            <a:off x="914401" y="685802"/>
            <a:ext cx="10361084" cy="550862"/>
          </a:xfrm>
        </p:spPr>
        <p:txBody>
          <a:bodyPr/>
          <a:lstStyle/>
          <a:p>
            <a:r>
              <a:rPr lang="en-US" dirty="0"/>
              <a:t>802 Tutorial Update</a:t>
            </a:r>
          </a:p>
        </p:txBody>
      </p:sp>
      <p:sp>
        <p:nvSpPr>
          <p:cNvPr id="3" name="Content Placeholder 2">
            <a:extLst>
              <a:ext uri="{FF2B5EF4-FFF2-40B4-BE49-F238E27FC236}">
                <a16:creationId xmlns:a16="http://schemas.microsoft.com/office/drawing/2014/main" id="{6D538D88-E16B-44C9-A541-DEDBDC182221}"/>
              </a:ext>
            </a:extLst>
          </p:cNvPr>
          <p:cNvSpPr>
            <a:spLocks noGrp="1"/>
          </p:cNvSpPr>
          <p:nvPr>
            <p:ph idx="1"/>
          </p:nvPr>
        </p:nvSpPr>
        <p:spPr>
          <a:xfrm>
            <a:off x="448734" y="1165523"/>
            <a:ext cx="11394015" cy="5309891"/>
          </a:xfrm>
        </p:spPr>
        <p:txBody>
          <a:bodyPr/>
          <a:lstStyle/>
          <a:p>
            <a:pPr marL="457200">
              <a:lnSpc>
                <a:spcPct val="105000"/>
              </a:lnSpc>
              <a:spcBef>
                <a:spcPts val="0"/>
              </a:spcBef>
              <a:spcAft>
                <a:spcPts val="0"/>
              </a:spcAft>
            </a:pPr>
            <a:r>
              <a:rPr lang="en-US" sz="2000" b="0" dirty="0">
                <a:latin typeface="Times New Roman" panose="02020603050405020304" pitchFamily="18" charset="0"/>
                <a:ea typeface="Calibri" panose="020F0502020204030204" pitchFamily="34" charset="0"/>
              </a:rPr>
              <a:t>It will be held on: </a:t>
            </a:r>
            <a:r>
              <a:rPr lang="en-US" sz="2000" dirty="0">
                <a:latin typeface="Times New Roman" panose="02020603050405020304" pitchFamily="18" charset="0"/>
                <a:ea typeface="Calibri" panose="020F0502020204030204" pitchFamily="34" charset="0"/>
              </a:rPr>
              <a:t>Oct 13, 2020 10-11:20 AM ET</a:t>
            </a:r>
          </a:p>
          <a:p>
            <a:pPr marL="457200">
              <a:lnSpc>
                <a:spcPct val="105000"/>
              </a:lnSpc>
              <a:spcBef>
                <a:spcPts val="0"/>
              </a:spcBef>
              <a:spcAft>
                <a:spcPts val="0"/>
              </a:spcAft>
            </a:pPr>
            <a:r>
              <a:rPr lang="en-US" sz="2000" b="0" dirty="0">
                <a:latin typeface="Times New Roman" panose="02020603050405020304" pitchFamily="18" charset="0"/>
                <a:ea typeface="Calibri" panose="020F0502020204030204" pitchFamily="34" charset="0"/>
              </a:rPr>
              <a:t>Webex:</a:t>
            </a:r>
            <a:r>
              <a:rPr lang="en-US" sz="2000" dirty="0">
                <a:latin typeface="Times New Roman" panose="02020603050405020304" pitchFamily="18" charset="0"/>
                <a:ea typeface="Calibri" panose="020F0502020204030204" pitchFamily="34" charset="0"/>
              </a:rPr>
              <a:t> Mtg Number = 173 869 2585 and the password is  802tutorial </a:t>
            </a:r>
          </a:p>
          <a:p>
            <a:pPr marL="457200">
              <a:lnSpc>
                <a:spcPct val="105000"/>
              </a:lnSpc>
              <a:spcBef>
                <a:spcPts val="0"/>
              </a:spcBef>
              <a:spcAft>
                <a:spcPts val="0"/>
              </a:spcAft>
            </a:pPr>
            <a:r>
              <a:rPr lang="en-US" sz="2000" b="0" dirty="0">
                <a:latin typeface="Times New Roman" panose="02020603050405020304" pitchFamily="18" charset="0"/>
                <a:ea typeface="Calibri" panose="020F0502020204030204" pitchFamily="34" charset="0"/>
              </a:rPr>
              <a:t>The title of the Tutorial: </a:t>
            </a:r>
            <a:r>
              <a:rPr lang="en-US" sz="2000" dirty="0">
                <a:latin typeface="Times New Roman" panose="02020603050405020304" pitchFamily="18" charset="0"/>
                <a:ea typeface="Calibri" panose="020F0502020204030204" pitchFamily="34" charset="0"/>
              </a:rPr>
              <a:t>802.11 WLAN and 3GPP 5G System Interworking </a:t>
            </a:r>
          </a:p>
          <a:p>
            <a:pPr marL="457200">
              <a:lnSpc>
                <a:spcPct val="105000"/>
              </a:lnSpc>
              <a:spcBef>
                <a:spcPts val="0"/>
              </a:spcBef>
              <a:spcAft>
                <a:spcPts val="0"/>
              </a:spcAft>
            </a:pPr>
            <a:r>
              <a:rPr lang="en-US" sz="2000" b="0" dirty="0">
                <a:latin typeface="Times New Roman" panose="02020603050405020304" pitchFamily="18" charset="0"/>
                <a:ea typeface="Calibri" panose="020F0502020204030204" pitchFamily="34" charset="0"/>
              </a:rPr>
              <a:t>Sponsored by: </a:t>
            </a:r>
            <a:r>
              <a:rPr lang="en-US" sz="2000" dirty="0">
                <a:latin typeface="Times New Roman" panose="02020603050405020304" pitchFamily="18" charset="0"/>
                <a:ea typeface="Calibri" panose="020F0502020204030204" pitchFamily="34" charset="0"/>
              </a:rPr>
              <a:t>Dorothy Stanley, 802.11 Chair</a:t>
            </a:r>
          </a:p>
          <a:p>
            <a:pPr marL="457200">
              <a:lnSpc>
                <a:spcPct val="105000"/>
              </a:lnSpc>
              <a:spcBef>
                <a:spcPts val="0"/>
              </a:spcBef>
              <a:spcAft>
                <a:spcPts val="0"/>
              </a:spcAft>
            </a:pPr>
            <a:r>
              <a:rPr lang="en-US" sz="2000" dirty="0">
                <a:latin typeface="Calibri" panose="020F0502020204030204" pitchFamily="34" charset="0"/>
                <a:ea typeface="Calibri" panose="020F0502020204030204" pitchFamily="34" charset="0"/>
              </a:rPr>
              <a:t>Composite Slide Deck: </a:t>
            </a:r>
            <a:r>
              <a:rPr lang="en-US" sz="1800" u="sng" dirty="0">
                <a:solidFill>
                  <a:srgbClr val="0000FF"/>
                </a:solidFill>
                <a:effectLst/>
                <a:latin typeface="Calibri" panose="020F0502020204030204" pitchFamily="34" charset="0"/>
                <a:ea typeface="Calibri" panose="020F0502020204030204" pitchFamily="34" charset="0"/>
                <a:hlinkClick r:id="rId2"/>
              </a:rPr>
              <a:t>11-20/1601r0</a:t>
            </a:r>
            <a:endParaRPr lang="en-US" sz="2000" dirty="0">
              <a:latin typeface="Calibri" panose="020F0502020204030204" pitchFamily="34" charset="0"/>
              <a:ea typeface="Calibri" panose="020F0502020204030204" pitchFamily="34" charset="0"/>
            </a:endParaRPr>
          </a:p>
          <a:p>
            <a:pPr marL="457200">
              <a:lnSpc>
                <a:spcPct val="105000"/>
              </a:lnSpc>
              <a:spcBef>
                <a:spcPts val="0"/>
              </a:spcBef>
              <a:spcAft>
                <a:spcPts val="0"/>
              </a:spcAft>
            </a:pPr>
            <a:endParaRPr lang="en-US" sz="2000" dirty="0">
              <a:latin typeface="Calibri" panose="020F0502020204030204" pitchFamily="34" charset="0"/>
              <a:ea typeface="Calibri" panose="020F0502020204030204" pitchFamily="34" charset="0"/>
            </a:endParaRPr>
          </a:p>
          <a:p>
            <a:pPr marL="457200">
              <a:lnSpc>
                <a:spcPct val="105000"/>
              </a:lnSpc>
              <a:spcBef>
                <a:spcPts val="0"/>
              </a:spcBef>
              <a:spcAft>
                <a:spcPts val="0"/>
              </a:spcAft>
            </a:pPr>
            <a:r>
              <a:rPr lang="en-US" sz="2000" dirty="0">
                <a:latin typeface="Calibri" panose="020F0502020204030204" pitchFamily="34" charset="0"/>
                <a:ea typeface="Calibri" panose="020F0502020204030204" pitchFamily="34" charset="0"/>
              </a:rPr>
              <a:t>Working Agenda (updated):</a:t>
            </a:r>
          </a:p>
          <a:p>
            <a:pPr marL="347345"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Welcome and introduction – Dorothy STANLEY, see </a:t>
            </a:r>
            <a:r>
              <a:rPr lang="en-US" sz="1800" b="1" u="sng" dirty="0">
                <a:solidFill>
                  <a:srgbClr val="000000"/>
                </a:solidFill>
                <a:effectLst/>
                <a:latin typeface="Arial" panose="020B0604020202020204" pitchFamily="34" charset="0"/>
                <a:ea typeface="Calibri" panose="020F0502020204030204" pitchFamily="34" charset="0"/>
                <a:hlinkClick r:id="rId3"/>
              </a:rPr>
              <a:t>11-20-1573</a:t>
            </a:r>
            <a:endParaRPr lang="en-US" sz="1800" dirty="0">
              <a:effectLst/>
              <a:latin typeface="Calibri" panose="020F0502020204030204" pitchFamily="34" charset="0"/>
              <a:ea typeface="Calibri" panose="020F0502020204030204" pitchFamily="34" charset="0"/>
            </a:endParaRPr>
          </a:p>
          <a:p>
            <a:pPr marL="740410" marR="0" fontAlgn="base">
              <a:spcBef>
                <a:spcPts val="500"/>
              </a:spcBef>
              <a:spcAft>
                <a:spcPts val="0"/>
              </a:spcAft>
            </a:pPr>
            <a:r>
              <a:rPr lang="en-US" sz="1800" dirty="0">
                <a:solidFill>
                  <a:srgbClr val="000000"/>
                </a:solidFill>
                <a:effectLst/>
                <a:latin typeface="Arial" panose="020B0604020202020204" pitchFamily="34" charset="0"/>
                <a:ea typeface="Calibri" panose="020F0502020204030204" pitchFamily="34" charset="0"/>
              </a:rPr>
              <a:t>Welcome, P&amp;P reminders, attendance reminder, brief remarks on the topic </a:t>
            </a:r>
            <a:endParaRPr lang="en-US" sz="1800" dirty="0">
              <a:effectLst/>
              <a:latin typeface="Calibri" panose="020F0502020204030204" pitchFamily="34" charset="0"/>
              <a:ea typeface="Calibri" panose="020F0502020204030204" pitchFamily="34" charset="0"/>
            </a:endParaRPr>
          </a:p>
          <a:p>
            <a:pPr marL="347345"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50 mins -Topic presentations </a:t>
            </a:r>
            <a:endParaRPr lang="en-US" sz="1800" dirty="0">
              <a:effectLst/>
              <a:latin typeface="Calibri" panose="020F0502020204030204" pitchFamily="34" charset="0"/>
              <a:ea typeface="Calibri" panose="020F0502020204030204" pitchFamily="34" charset="0"/>
            </a:endParaRPr>
          </a:p>
          <a:p>
            <a:pPr marL="740410"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35-40 minutes – 802.11 WLAN and 3GPP 5G System Interworking – Binita GUPTA, see </a:t>
            </a:r>
            <a:r>
              <a:rPr lang="en-US" sz="1800" b="1" u="sng" dirty="0">
                <a:solidFill>
                  <a:srgbClr val="000000"/>
                </a:solidFill>
                <a:effectLst/>
                <a:latin typeface="Arial" panose="020B0604020202020204" pitchFamily="34" charset="0"/>
                <a:ea typeface="Calibri" panose="020F0502020204030204" pitchFamily="34" charset="0"/>
                <a:hlinkClick r:id="rId4"/>
              </a:rPr>
              <a:t>11-20-1579</a:t>
            </a:r>
            <a:endParaRPr lang="en-US" sz="1800" dirty="0">
              <a:effectLst/>
              <a:latin typeface="Calibri" panose="020F0502020204030204" pitchFamily="34" charset="0"/>
              <a:ea typeface="Calibri" panose="020F0502020204030204" pitchFamily="34" charset="0"/>
            </a:endParaRPr>
          </a:p>
          <a:p>
            <a:pPr marL="740410"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10-12 mins – QoS Considerations - Hyun Seo OH, see </a:t>
            </a:r>
            <a:r>
              <a:rPr lang="en-US" sz="1800" b="1" u="sng" dirty="0">
                <a:solidFill>
                  <a:srgbClr val="000000"/>
                </a:solidFill>
                <a:effectLst/>
                <a:latin typeface="Arial" panose="020B0604020202020204" pitchFamily="34" charset="0"/>
                <a:ea typeface="Calibri" panose="020F0502020204030204" pitchFamily="34" charset="0"/>
                <a:hlinkClick r:id="rId5"/>
              </a:rPr>
              <a:t>11-20-1562</a:t>
            </a:r>
            <a:r>
              <a:rPr lang="en-US" sz="1800" b="1" dirty="0">
                <a:solidFill>
                  <a:srgbClr val="000000"/>
                </a:solidFill>
                <a:effectLst/>
                <a:latin typeface="Arial" panose="020B060402020202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347345"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7-10 mins Work underway &amp; Completed in AANI – Joseph LEVY,  see </a:t>
            </a:r>
            <a:r>
              <a:rPr lang="en-US" sz="1800" b="1" u="sng" dirty="0">
                <a:solidFill>
                  <a:srgbClr val="000000"/>
                </a:solidFill>
                <a:effectLst/>
                <a:latin typeface="Arial" panose="020B0604020202020204" pitchFamily="34" charset="0"/>
                <a:ea typeface="Calibri" panose="020F0502020204030204" pitchFamily="34" charset="0"/>
                <a:hlinkClick r:id="rId6"/>
              </a:rPr>
              <a:t>11-20-1574</a:t>
            </a:r>
            <a:endParaRPr lang="en-US" sz="1800" dirty="0">
              <a:effectLst/>
              <a:latin typeface="Calibri" panose="020F0502020204030204" pitchFamily="34" charset="0"/>
              <a:ea typeface="Calibri" panose="020F0502020204030204" pitchFamily="34" charset="0"/>
            </a:endParaRPr>
          </a:p>
          <a:p>
            <a:pPr marL="347345"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10 mins Q&amp;A </a:t>
            </a:r>
            <a:endParaRPr lang="en-US" sz="1800" dirty="0">
              <a:effectLst/>
              <a:latin typeface="Calibri" panose="020F0502020204030204" pitchFamily="34" charset="0"/>
              <a:ea typeface="Calibri" panose="020F0502020204030204" pitchFamily="34" charset="0"/>
            </a:endParaRPr>
          </a:p>
          <a:p>
            <a:pPr marL="347345" marR="0" fontAlgn="base">
              <a:spcBef>
                <a:spcPts val="500"/>
              </a:spcBef>
              <a:spcAft>
                <a:spcPts val="0"/>
              </a:spcAft>
            </a:pPr>
            <a:r>
              <a:rPr lang="en-US" sz="1800" b="1" dirty="0">
                <a:solidFill>
                  <a:srgbClr val="000000"/>
                </a:solidFill>
                <a:effectLst/>
                <a:latin typeface="Arial" panose="020B0604020202020204" pitchFamily="34" charset="0"/>
                <a:ea typeface="Calibri" panose="020F0502020204030204" pitchFamily="34" charset="0"/>
              </a:rPr>
              <a:t>Closing Remarks – Dorothy STANLEY</a:t>
            </a:r>
            <a:endParaRPr lang="en-US" sz="1800" dirty="0">
              <a:effectLst/>
              <a:latin typeface="Calibri" panose="020F0502020204030204" pitchFamily="34" charset="0"/>
              <a:ea typeface="Calibri" panose="020F0502020204030204" pitchFamily="34" charset="0"/>
            </a:endParaRPr>
          </a:p>
          <a:p>
            <a:pPr marL="740410" marR="0" fontAlgn="base">
              <a:spcBef>
                <a:spcPts val="500"/>
              </a:spcBef>
              <a:spcAft>
                <a:spcPts val="0"/>
              </a:spcAft>
            </a:pPr>
            <a:r>
              <a:rPr lang="en-US" sz="1800" dirty="0">
                <a:solidFill>
                  <a:srgbClr val="000000"/>
                </a:solidFill>
                <a:effectLst/>
                <a:latin typeface="Arial" panose="020B0604020202020204" pitchFamily="34" charset="0"/>
                <a:ea typeface="Calibri" panose="020F0502020204030204" pitchFamily="34" charset="0"/>
              </a:rPr>
              <a:t>Attendance reminder, straw poll on electronic meeting for tutorial</a:t>
            </a:r>
            <a:endParaRPr lang="en-US" sz="1800" dirty="0">
              <a:effectLst/>
              <a:latin typeface="Calibri" panose="020F0502020204030204" pitchFamily="34" charset="0"/>
              <a:ea typeface="Calibri" panose="020F0502020204030204" pitchFamily="34" charset="0"/>
            </a:endParaRPr>
          </a:p>
          <a:p>
            <a:endParaRPr lang="en-US" sz="2800" dirty="0"/>
          </a:p>
        </p:txBody>
      </p:sp>
      <p:sp>
        <p:nvSpPr>
          <p:cNvPr id="4" name="Slide Number Placeholder 3">
            <a:extLst>
              <a:ext uri="{FF2B5EF4-FFF2-40B4-BE49-F238E27FC236}">
                <a16:creationId xmlns:a16="http://schemas.microsoft.com/office/drawing/2014/main" id="{8409CCFD-ADD7-49E3-A65B-DFC5B3FB9CCF}"/>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B492B46-913A-43F1-AF5A-46315956201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001345B-C03C-48AA-991C-775A1719FD5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7339657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884541" y="628793"/>
            <a:ext cx="10361084" cy="380999"/>
          </a:xfrm>
        </p:spPr>
        <p:txBody>
          <a:bodyPr/>
          <a:lstStyle/>
          <a:p>
            <a:r>
              <a:rPr lang="en-US" altLang="en-US" dirty="0"/>
              <a:t>Future Sessions Planning</a:t>
            </a:r>
          </a:p>
        </p:txBody>
      </p:sp>
      <p:sp>
        <p:nvSpPr>
          <p:cNvPr id="37891" name="Content Placeholder 2"/>
          <p:cNvSpPr>
            <a:spLocks noGrp="1"/>
          </p:cNvSpPr>
          <p:nvPr>
            <p:ph idx="1"/>
          </p:nvPr>
        </p:nvSpPr>
        <p:spPr>
          <a:xfrm>
            <a:off x="569022" y="1045704"/>
            <a:ext cx="10992122" cy="5355096"/>
          </a:xfrm>
        </p:spPr>
        <p:txBody>
          <a:bodyPr/>
          <a:lstStyle/>
          <a:p>
            <a:pPr>
              <a:spcBef>
                <a:spcPts val="0"/>
              </a:spcBef>
            </a:pPr>
            <a:r>
              <a:rPr lang="it-IT" altLang="en-US" sz="2000" b="0" i="1" dirty="0"/>
              <a:t>802.11 WG Plenary Teleconferences Monday 2 November – Tuesday 10 November 2020:</a:t>
            </a:r>
          </a:p>
          <a:p>
            <a:pPr>
              <a:spcBef>
                <a:spcPts val="0"/>
              </a:spcBef>
            </a:pPr>
            <a:r>
              <a:rPr lang="it-IT" altLang="en-US" sz="1800" b="0" i="1" dirty="0"/>
              <a:t>	AANI SC Scheduled: Monday 2 Nov 11:15-13:15 h ET, Wednesday 4 Nov 19:00-21:00 h ET, Thursday 5 Nov 11:15-13:15 h ET, and Monday 9 Nov 13:30-15:30 h ET  </a:t>
            </a:r>
          </a:p>
          <a:p>
            <a:pPr>
              <a:spcBef>
                <a:spcPts val="0"/>
              </a:spcBef>
            </a:pPr>
            <a:r>
              <a:rPr lang="it-IT" altLang="en-US" sz="1800" b="0" i="1" dirty="0"/>
              <a:t>	Hopefully, CC will complete, and a report will be ready for WG approval or a new CC by the closing plenary.</a:t>
            </a:r>
            <a:endParaRPr lang="it-IT" altLang="en-US" sz="1600" b="0" i="1" dirty="0"/>
          </a:p>
          <a:p>
            <a:r>
              <a:rPr lang="it-IT" altLang="en-US" sz="2000" dirty="0"/>
              <a:t>Teleconference Plan (if the Chair is not aware of any planned contributions calls may be cancelled):</a:t>
            </a:r>
          </a:p>
          <a:p>
            <a:pPr marL="914400" lvl="1" indent="-457200">
              <a:buFont typeface="+mj-lt"/>
              <a:buAutoNum type="arabicPeriod"/>
            </a:pPr>
            <a:r>
              <a:rPr lang="en-US" sz="2000" dirty="0">
                <a:latin typeface="Times New Roman" panose="02020603050405020304" pitchFamily="18" charset="0"/>
              </a:rPr>
              <a:t>Tuesday 20 October 9:00-10:00 h ET: Comment resolution</a:t>
            </a:r>
          </a:p>
          <a:p>
            <a:pPr marL="914400" lvl="1" indent="-457200">
              <a:buFont typeface="+mj-lt"/>
              <a:buAutoNum type="arabicPeriod"/>
            </a:pPr>
            <a:r>
              <a:rPr lang="en-US" sz="2000" dirty="0">
                <a:latin typeface="Times New Roman" panose="02020603050405020304" pitchFamily="18" charset="0"/>
              </a:rPr>
              <a:t>Tuesday 27 October 9:00-10:00 h ET: Comment resolution</a:t>
            </a:r>
          </a:p>
          <a:p>
            <a:pPr marL="914400" lvl="1" indent="-457200">
              <a:buFont typeface="+mj-lt"/>
              <a:buAutoNum type="arabicPeriod"/>
            </a:pPr>
            <a:r>
              <a:rPr lang="en-US" strike="sngStrike" dirty="0">
                <a:latin typeface="Times New Roman" panose="02020603050405020304" pitchFamily="18" charset="0"/>
              </a:rPr>
              <a:t>Tuesday 3</a:t>
            </a:r>
            <a:r>
              <a:rPr lang="en-US" sz="2000" strike="sngStrike" dirty="0">
                <a:latin typeface="Times New Roman" panose="02020603050405020304" pitchFamily="18" charset="0"/>
              </a:rPr>
              <a:t> November 9:00-10:00 h ET: Comment resolution</a:t>
            </a:r>
          </a:p>
          <a:p>
            <a:pPr marL="0" indent="0">
              <a:spcBef>
                <a:spcPts val="0"/>
              </a:spcBef>
            </a:pPr>
            <a:r>
              <a:rPr lang="it-IT" altLang="en-US" sz="2000" b="1" dirty="0">
                <a:cs typeface="+mn-cs"/>
              </a:rPr>
              <a:t>	</a:t>
            </a:r>
            <a:r>
              <a:rPr lang="it-IT" altLang="en-US" sz="1400" b="0" dirty="0">
                <a:cs typeface="+mn-cs"/>
              </a:rPr>
              <a:t>Additional Teleconferences Scheduled as required (with 10 days notice)</a:t>
            </a:r>
          </a:p>
          <a:p>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Contributions are critical to support the resolution of the comments generated in </a:t>
            </a:r>
            <a:r>
              <a:rPr lang="en-US" sz="2000" b="0" dirty="0"/>
              <a:t>CC32.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Contributions on interworking/integration of 802.11 with the 3GPP Next Generation System</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October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227543" y="941033"/>
            <a:ext cx="11734800"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1600" dirty="0">
                <a:hlinkClick r:id="rId3"/>
              </a:rPr>
              <a:t>https://imat.ieee.org/802.11/attendance-log?d=10/06/2020&amp;p=3200600005&amp;t=47200043</a:t>
            </a:r>
            <a:r>
              <a:rPr lang="en-US" sz="1600" dirty="0"/>
              <a:t> </a:t>
            </a:r>
            <a:endParaRPr lang="en-US" altLang="en-US" sz="3600" dirty="0"/>
          </a:p>
          <a:p>
            <a:pPr lvl="1" eaLnBrk="1" hangingPunct="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1600" dirty="0"/>
              <a:t>Anyone present can vote or make motions</a:t>
            </a:r>
          </a:p>
          <a:p>
            <a:pPr lvl="1" eaLnBrk="1" hangingPunct="1"/>
            <a:r>
              <a:rPr lang="en-US" altLang="en-US" sz="1600" dirty="0"/>
              <a:t>75% majority required to pass </a:t>
            </a:r>
          </a:p>
          <a:p>
            <a:r>
              <a:rPr lang="en-US" altLang="en-US" sz="2800" dirty="0"/>
              <a:t>Note this is a one-hour teleconference</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October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273050"/>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4"/>
          </a:xfrm>
        </p:spPr>
        <p:txBody>
          <a:bodyPr/>
          <a:lstStyle/>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a:t>
            </a:r>
          </a:p>
          <a:p>
            <a:pPr marL="457200" indent="-457200">
              <a:spcBef>
                <a:spcPts val="200"/>
              </a:spcBef>
              <a:buFont typeface="Times New Roman" panose="02020603050405020304" pitchFamily="18" charset="0"/>
              <a:buAutoNum type="arabicPeriod"/>
              <a:defRPr/>
            </a:pPr>
            <a:r>
              <a:rPr lang="en-US" altLang="en-US" dirty="0"/>
              <a:t>Background/Status</a:t>
            </a:r>
          </a:p>
          <a:p>
            <a:pPr marL="457200" indent="-457200">
              <a:spcBef>
                <a:spcPts val="200"/>
              </a:spcBef>
              <a:buFont typeface="Times New Roman" panose="02020603050405020304" pitchFamily="18" charset="0"/>
              <a:buAutoNum type="arabicPeriod"/>
              <a:defRPr/>
            </a:pPr>
            <a:r>
              <a:rPr lang="en-US" dirty="0"/>
              <a:t>Technical Report:</a:t>
            </a:r>
          </a:p>
          <a:p>
            <a:pPr marL="857250" lvl="1" indent="-457200">
              <a:spcBef>
                <a:spcPts val="200"/>
              </a:spcBef>
              <a:buFont typeface="Times New Roman" panose="02020603050405020304" pitchFamily="18" charset="0"/>
              <a:buAutoNum type="arabicPeriod"/>
              <a:defRPr/>
            </a:pPr>
            <a:r>
              <a:rPr lang="en-US" altLang="en-US" dirty="0"/>
              <a:t>Status of 802.11 WG </a:t>
            </a:r>
            <a:r>
              <a:rPr lang="en-GB" dirty="0"/>
              <a:t>comment collection on </a:t>
            </a:r>
            <a:r>
              <a:rPr lang="en-US" dirty="0"/>
              <a:t>11-20/0013r5 “Draft technical report on interworking between 3GPP 5G network &amp; WLAN”, Hyun Seo OH (ETRI), et al.</a:t>
            </a:r>
          </a:p>
          <a:p>
            <a:pPr marL="857250" lvl="1" indent="-457200">
              <a:spcBef>
                <a:spcPts val="200"/>
              </a:spcBef>
              <a:buFont typeface="Times New Roman" panose="02020603050405020304" pitchFamily="18" charset="0"/>
              <a:buAutoNum type="arabicPeriod"/>
              <a:defRPr/>
            </a:pPr>
            <a:r>
              <a:rPr lang="en-US" altLang="en-US" dirty="0"/>
              <a:t>Comment Resolution (Discussion/Contributions)</a:t>
            </a:r>
          </a:p>
          <a:p>
            <a:pPr marL="857250" lvl="1" indent="-457200">
              <a:spcBef>
                <a:spcPts val="200"/>
              </a:spcBef>
              <a:buFont typeface="Times New Roman" panose="02020603050405020304" pitchFamily="18" charset="0"/>
              <a:buAutoNum type="arabicPeriod"/>
              <a:defRPr/>
            </a:pPr>
            <a:r>
              <a:rPr lang="en-US" dirty="0"/>
              <a:t>Straw Polls (As required)</a:t>
            </a:r>
          </a:p>
          <a:p>
            <a:pPr marL="857250" lvl="1" indent="-457200">
              <a:spcBef>
                <a:spcPts val="200"/>
              </a:spcBef>
              <a:buFont typeface="Times New Roman" panose="02020603050405020304" pitchFamily="18" charset="0"/>
              <a:buAutoNum type="arabicPeriod"/>
              <a:defRPr/>
            </a:pPr>
            <a:r>
              <a:rPr lang="en-US" dirty="0"/>
              <a:t>Technical Report Actions Update</a:t>
            </a:r>
          </a:p>
          <a:p>
            <a:pPr marL="457200" indent="-457200">
              <a:spcBef>
                <a:spcPts val="200"/>
              </a:spcBef>
              <a:buFont typeface="Times New Roman" panose="02020603050405020304" pitchFamily="18" charset="0"/>
              <a:buAutoNum type="arabicPeriod"/>
              <a:defRPr/>
            </a:pPr>
            <a:r>
              <a:rPr lang="en-US" dirty="0"/>
              <a:t>Tutorial Update</a:t>
            </a:r>
          </a:p>
          <a:p>
            <a:pPr marL="457200" indent="-457200">
              <a:spcBef>
                <a:spcPts val="200"/>
              </a:spcBef>
              <a:buFont typeface="+mj-lt"/>
              <a:buAutoNum type="arabicPeriod"/>
              <a:defRPr/>
            </a:pPr>
            <a:r>
              <a:rPr lang="en-US" altLang="en-US"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October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October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October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October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152400" y="1035046"/>
            <a:ext cx="11860742" cy="5400680"/>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6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a:t>
            </a:r>
            <a:br>
              <a:rPr lang="en-US" sz="1600" dirty="0">
                <a:solidFill>
                  <a:schemeClr val="tx1"/>
                </a:solidFill>
                <a:cs typeface="+mn-cs"/>
              </a:rPr>
            </a:br>
            <a:r>
              <a:rPr lang="en-US" sz="16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600" dirty="0">
                <a:hlinkClick r:id="rId10"/>
              </a:rPr>
              <a:t>11-20/0013r3</a:t>
            </a:r>
            <a:r>
              <a:rPr lang="en-US" sz="1600" dirty="0"/>
              <a:t> </a:t>
            </a:r>
            <a:r>
              <a:rPr lang="en-US" sz="16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600" dirty="0">
                <a:hlinkClick r:id="rId11"/>
              </a:rPr>
              <a:t>11-20/1031r0</a:t>
            </a:r>
            <a:r>
              <a:rPr lang="en-US" sz="1600" dirty="0"/>
              <a:t> </a:t>
            </a:r>
            <a:r>
              <a:rPr lang="en-US" sz="1600" b="0" dirty="0"/>
              <a:t>“11-20-0013-03-AANI-draft-technical-report-on-interworking-between-3gpp-5g-network-wlan-Intel-comments”, Binita Gupta (Intel), Necati Canpolat (Intel), Carlos Cordeiro (Intel)</a:t>
            </a:r>
            <a:br>
              <a:rPr lang="en-US" sz="1400" b="0" dirty="0"/>
            </a:b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152400" y="1035046"/>
            <a:ext cx="11860742" cy="5400680"/>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600" dirty="0">
                <a:solidFill>
                  <a:schemeClr val="tx1"/>
                </a:solidFill>
                <a:cs typeface="+mn-cs"/>
                <a:hlinkClick r:id="rId2">
                  <a:extLst>
                    <a:ext uri="{A12FA001-AC4F-418D-AE19-62706E023703}">
                      <ahyp:hlinkClr xmlns:ahyp="http://schemas.microsoft.com/office/drawing/2018/hyperlinkcolor" val="tx"/>
                    </a:ext>
                  </a:extLst>
                </a:hlinkClick>
              </a:rPr>
              <a:t>11-20/0013r4</a:t>
            </a:r>
            <a:r>
              <a:rPr lang="en-US" sz="1600" dirty="0">
                <a:solidFill>
                  <a:schemeClr val="tx1"/>
                </a:solidFill>
                <a:cs typeface="+mn-cs"/>
              </a:rPr>
              <a:t> “Draft technical report on interworking between 3GPP 5G network &amp; WLAN”, Hyun Seo OH (ETRI), et al. was reviewed.</a:t>
            </a:r>
          </a:p>
          <a:p>
            <a:pPr marL="857250" lvl="1" indent="-457200">
              <a:spcBef>
                <a:spcPts val="200"/>
              </a:spcBef>
              <a:buFont typeface="Arial" panose="020B0604020202020204" pitchFamily="34" charset="0"/>
              <a:buChar char="•"/>
              <a:defRPr/>
            </a:pPr>
            <a:r>
              <a:rPr lang="en-US" sz="1600" dirty="0">
                <a:solidFill>
                  <a:schemeClr val="tx1"/>
                </a:solidFill>
                <a:cs typeface="+mn-cs"/>
              </a:rPr>
              <a:t>A Straw Poll: </a:t>
            </a:r>
            <a:r>
              <a:rPr lang="en-US" sz="1600" b="0" dirty="0">
                <a:solidFill>
                  <a:schemeClr val="tx1"/>
                </a:solidFill>
              </a:rPr>
              <a:t>Should the AANI SC request a 20 day 802.11 WG comment collection on the “Draft technical report on interworking between 3GPP 5G network &amp; WLAN" 11-20/0013R4? </a:t>
            </a:r>
            <a:r>
              <a:rPr lang="en-US" altLang="en-US" sz="1600" b="0" dirty="0">
                <a:solidFill>
                  <a:schemeClr val="tx1"/>
                </a:solidFill>
              </a:rPr>
              <a:t>Yes:15, No:0, Abstain:1, No Answer: 2</a:t>
            </a:r>
          </a:p>
          <a:p>
            <a:pPr>
              <a:spcBef>
                <a:spcPts val="200"/>
              </a:spcBef>
              <a:buFont typeface="Arial" panose="020B0604020202020204" pitchFamily="34" charset="0"/>
              <a:buChar char="•"/>
              <a:defRPr/>
            </a:pPr>
            <a:endParaRPr lang="en-US" altLang="en-US" sz="1600" b="0" dirty="0">
              <a:solidFill>
                <a:schemeClr val="tx1"/>
              </a:solidFill>
            </a:endParaRPr>
          </a:p>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3">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4">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6">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7">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10">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11-20/1600) – two Straw Polls agreed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145354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B35010-95F5-442D-8F5B-357EDA6B4347}">
  <ds:schemaRefs>
    <ds:schemaRef ds:uri="http://purl.org/dc/elements/1.1/"/>
    <ds:schemaRef ds:uri="http://schemas.microsoft.com/office/2006/metadata/properties"/>
    <ds:schemaRef ds:uri="60873816-0101-4504-946e-6fdefec58fb5"/>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48854</TotalTime>
  <Words>2745</Words>
  <Application>Microsoft Office PowerPoint</Application>
  <PresentationFormat>Widescreen</PresentationFormat>
  <Paragraphs>352</Paragraphs>
  <Slides>21</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vt:lpstr>
      <vt:lpstr>Calibri</vt:lpstr>
      <vt:lpstr>Monotype Sorts</vt:lpstr>
      <vt:lpstr>Times New Roman</vt:lpstr>
      <vt:lpstr>Office Theme</vt:lpstr>
      <vt:lpstr>Document</vt:lpstr>
      <vt:lpstr>AANI SC Teleconference Agenda</vt:lpstr>
      <vt:lpstr>Abstract</vt:lpstr>
      <vt:lpstr>Reminders and Rules</vt:lpstr>
      <vt:lpstr>Agenda</vt:lpstr>
      <vt:lpstr>Guidelines for IEEE-SA Meetings</vt:lpstr>
      <vt:lpstr>Resources – URLs</vt:lpstr>
      <vt:lpstr>Participation in IEEE 802 Meetings</vt:lpstr>
      <vt:lpstr>Status on the Proposal on Interworking</vt:lpstr>
      <vt:lpstr>Status on the Proposal on Interworking (cont.)</vt:lpstr>
      <vt:lpstr>Technical Report Actions (from last meeting)</vt:lpstr>
      <vt:lpstr>Comment Resolution Status</vt:lpstr>
      <vt:lpstr>Contributions on Comment Resolution</vt:lpstr>
      <vt:lpstr>Open: 2 Comments marked for acceptance w/no text changes CIDs: 5 and 7</vt:lpstr>
      <vt:lpstr>Open: CID 69 - Technical w/no text changes</vt:lpstr>
      <vt:lpstr>Open: CID 71 - Technical w/no text changes</vt:lpstr>
      <vt:lpstr>Open: 3 Similar General Comments  CIDs: 68, 70, and 80</vt:lpstr>
      <vt:lpstr>Open: 2 Similar General Comments  CIDs: 72 and 73</vt:lpstr>
      <vt:lpstr>Straw Poll 1</vt:lpstr>
      <vt:lpstr>Technical Report Actions</vt:lpstr>
      <vt:lpstr>802 Tutorial Update</vt:lpstr>
      <vt:lpstr>Future Sessions Planning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11-20-1560-00-AANI-aani-sc-teleconference-agenda-8-September-2020</dc:title>
  <dc:creator>Levy, Joseph</dc:creator>
  <cp:lastModifiedBy>Joseph Levy</cp:lastModifiedBy>
  <cp:revision>417</cp:revision>
  <cp:lastPrinted>1601-01-01T00:00:00Z</cp:lastPrinted>
  <dcterms:created xsi:type="dcterms:W3CDTF">2017-06-02T20:57:23Z</dcterms:created>
  <dcterms:modified xsi:type="dcterms:W3CDTF">2020-10-13T03:57:40Z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