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396" r:id="rId8"/>
    <p:sldId id="393" r:id="rId9"/>
    <p:sldId id="394" r:id="rId10"/>
    <p:sldId id="368" r:id="rId11"/>
    <p:sldId id="268" r:id="rId12"/>
    <p:sldId id="280" r:id="rId13"/>
    <p:sldId id="372" r:id="rId14"/>
    <p:sldId id="367" r:id="rId15"/>
    <p:sldId id="371" r:id="rId16"/>
    <p:sldId id="370" r:id="rId17"/>
    <p:sldId id="395" r:id="rId18"/>
    <p:sldId id="27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1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2FA53E-E106-4FC0-B519-629890016E00}" v="1" dt="2020-11-03T16:46:11.3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9" autoAdjust="0"/>
    <p:restoredTop sz="94660"/>
  </p:normalViewPr>
  <p:slideViewPr>
    <p:cSldViewPr>
      <p:cViewPr varScale="1">
        <p:scale>
          <a:sx n="72" d="100"/>
          <a:sy n="72" d="100"/>
        </p:scale>
        <p:origin x="904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9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B02FA53E-E106-4FC0-B519-629890016E00}"/>
    <pc:docChg chg="undo custSel addSld delSld modSld modMainMaster">
      <pc:chgData name="Joseph Levy" userId="3766db8f-7892-44ce-ae9b-8fce39950acf" providerId="ADAL" clId="{B02FA53E-E106-4FC0-B519-629890016E00}" dt="2020-11-03T17:23:33.781" v="408" actId="6549"/>
      <pc:docMkLst>
        <pc:docMk/>
      </pc:docMkLst>
      <pc:sldChg chg="modSp mod">
        <pc:chgData name="Joseph Levy" userId="3766db8f-7892-44ce-ae9b-8fce39950acf" providerId="ADAL" clId="{B02FA53E-E106-4FC0-B519-629890016E00}" dt="2020-11-03T15:56:24.384" v="130" actId="20577"/>
        <pc:sldMkLst>
          <pc:docMk/>
          <pc:sldMk cId="0" sldId="257"/>
        </pc:sldMkLst>
        <pc:spChg chg="mod">
          <ac:chgData name="Joseph Levy" userId="3766db8f-7892-44ce-ae9b-8fce39950acf" providerId="ADAL" clId="{B02FA53E-E106-4FC0-B519-629890016E00}" dt="2020-11-03T15:56:24.384" v="130" actId="20577"/>
          <ac:spMkLst>
            <pc:docMk/>
            <pc:sldMk cId="0" sldId="257"/>
            <ac:spMk id="3" creationId="{443B98C9-C847-4EA9-A208-0AE53C2FE4EA}"/>
          </ac:spMkLst>
        </pc:spChg>
      </pc:sldChg>
      <pc:sldChg chg="addSp delSp modSp del mod">
        <pc:chgData name="Joseph Levy" userId="3766db8f-7892-44ce-ae9b-8fce39950acf" providerId="ADAL" clId="{B02FA53E-E106-4FC0-B519-629890016E00}" dt="2020-11-03T16:46:14.326" v="164" actId="47"/>
        <pc:sldMkLst>
          <pc:docMk/>
          <pc:sldMk cId="1419489285" sldId="321"/>
        </pc:sldMkLst>
        <pc:spChg chg="mod">
          <ac:chgData name="Joseph Levy" userId="3766db8f-7892-44ce-ae9b-8fce39950acf" providerId="ADAL" clId="{B02FA53E-E106-4FC0-B519-629890016E00}" dt="2020-11-03T16:45:56.570" v="162"/>
          <ac:spMkLst>
            <pc:docMk/>
            <pc:sldMk cId="1419489285" sldId="321"/>
            <ac:spMk id="7" creationId="{BA9BEAD3-2F5E-409C-8C49-640EBBCAE149}"/>
          </ac:spMkLst>
        </pc:spChg>
        <pc:spChg chg="add del mod">
          <ac:chgData name="Joseph Levy" userId="3766db8f-7892-44ce-ae9b-8fce39950acf" providerId="ADAL" clId="{B02FA53E-E106-4FC0-B519-629890016E00}" dt="2020-11-03T16:45:07.407" v="159" actId="478"/>
          <ac:spMkLst>
            <pc:docMk/>
            <pc:sldMk cId="1419489285" sldId="321"/>
            <ac:spMk id="9" creationId="{3ECD7F38-8A4E-4A0F-B4C8-E490A5D02C8C}"/>
          </ac:spMkLst>
        </pc:spChg>
        <pc:graphicFrameChg chg="del">
          <ac:chgData name="Joseph Levy" userId="3766db8f-7892-44ce-ae9b-8fce39950acf" providerId="ADAL" clId="{B02FA53E-E106-4FC0-B519-629890016E00}" dt="2020-11-03T16:44:47.510" v="156" actId="478"/>
          <ac:graphicFrameMkLst>
            <pc:docMk/>
            <pc:sldMk cId="1419489285" sldId="321"/>
            <ac:graphicFrameMk id="8" creationId="{7E843717-C199-4CCF-BCC1-42CECE5F6961}"/>
          </ac:graphicFrameMkLst>
        </pc:graphicFrameChg>
      </pc:sldChg>
      <pc:sldChg chg="add">
        <pc:chgData name="Joseph Levy" userId="3766db8f-7892-44ce-ae9b-8fce39950acf" providerId="ADAL" clId="{B02FA53E-E106-4FC0-B519-629890016E00}" dt="2020-11-03T16:46:11.313" v="163"/>
        <pc:sldMkLst>
          <pc:docMk/>
          <pc:sldMk cId="2972509850" sldId="370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369155219" sldId="373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2970816093" sldId="375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3501313285" sldId="376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2663949626" sldId="379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628225793" sldId="382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13363561" sldId="383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1457310657" sldId="384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2844961264" sldId="385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1720210974" sldId="386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391457374" sldId="387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370831184" sldId="388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176679035" sldId="389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1871146048" sldId="390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3877669502" sldId="391"/>
        </pc:sldMkLst>
      </pc:sldChg>
      <pc:sldChg chg="del">
        <pc:chgData name="Joseph Levy" userId="3766db8f-7892-44ce-ae9b-8fce39950acf" providerId="ADAL" clId="{B02FA53E-E106-4FC0-B519-629890016E00}" dt="2020-11-03T17:18:07.348" v="165" actId="47"/>
        <pc:sldMkLst>
          <pc:docMk/>
          <pc:sldMk cId="2081558752" sldId="392"/>
        </pc:sldMkLst>
      </pc:sldChg>
      <pc:sldChg chg="modSp mod">
        <pc:chgData name="Joseph Levy" userId="3766db8f-7892-44ce-ae9b-8fce39950acf" providerId="ADAL" clId="{B02FA53E-E106-4FC0-B519-629890016E00}" dt="2020-11-03T16:36:54.275" v="155" actId="20577"/>
        <pc:sldMkLst>
          <pc:docMk/>
          <pc:sldMk cId="1942127335" sldId="393"/>
        </pc:sldMkLst>
        <pc:spChg chg="mod">
          <ac:chgData name="Joseph Levy" userId="3766db8f-7892-44ce-ae9b-8fce39950acf" providerId="ADAL" clId="{B02FA53E-E106-4FC0-B519-629890016E00}" dt="2020-11-03T16:36:54.275" v="155" actId="20577"/>
          <ac:spMkLst>
            <pc:docMk/>
            <pc:sldMk cId="1942127335" sldId="393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B02FA53E-E106-4FC0-B519-629890016E00}" dt="2020-11-03T16:36:36.165" v="153" actId="13926"/>
        <pc:sldMkLst>
          <pc:docMk/>
          <pc:sldMk cId="3629360698" sldId="394"/>
        </pc:sldMkLst>
        <pc:spChg chg="mod">
          <ac:chgData name="Joseph Levy" userId="3766db8f-7892-44ce-ae9b-8fce39950acf" providerId="ADAL" clId="{B02FA53E-E106-4FC0-B519-629890016E00}" dt="2020-11-03T16:36:36.165" v="153" actId="13926"/>
          <ac:spMkLst>
            <pc:docMk/>
            <pc:sldMk cId="3629360698" sldId="394"/>
            <ac:spMk id="20483" creationId="{00000000-0000-0000-0000-000000000000}"/>
          </ac:spMkLst>
        </pc:spChg>
      </pc:sldChg>
      <pc:sldChg chg="modSp mod">
        <pc:chgData name="Joseph Levy" userId="3766db8f-7892-44ce-ae9b-8fce39950acf" providerId="ADAL" clId="{B02FA53E-E106-4FC0-B519-629890016E00}" dt="2020-11-03T17:23:33.781" v="408" actId="6549"/>
        <pc:sldMkLst>
          <pc:docMk/>
          <pc:sldMk cId="2715350261" sldId="396"/>
        </pc:sldMkLst>
        <pc:spChg chg="mod">
          <ac:chgData name="Joseph Levy" userId="3766db8f-7892-44ce-ae9b-8fce39950acf" providerId="ADAL" clId="{B02FA53E-E106-4FC0-B519-629890016E00}" dt="2020-11-03T17:22:42.820" v="387" actId="14100"/>
          <ac:spMkLst>
            <pc:docMk/>
            <pc:sldMk cId="2715350261" sldId="396"/>
            <ac:spMk id="2" creationId="{45B65425-2516-4CEB-8DA9-A218E794ECEB}"/>
          </ac:spMkLst>
        </pc:spChg>
        <pc:spChg chg="mod">
          <ac:chgData name="Joseph Levy" userId="3766db8f-7892-44ce-ae9b-8fce39950acf" providerId="ADAL" clId="{B02FA53E-E106-4FC0-B519-629890016E00}" dt="2020-11-03T17:23:33.781" v="408" actId="6549"/>
          <ac:spMkLst>
            <pc:docMk/>
            <pc:sldMk cId="2715350261" sldId="396"/>
            <ac:spMk id="3" creationId="{927013F5-2113-47D0-BF90-F66349599CDC}"/>
          </ac:spMkLst>
        </pc:spChg>
      </pc:sldChg>
      <pc:sldMasterChg chg="modSp mod">
        <pc:chgData name="Joseph Levy" userId="3766db8f-7892-44ce-ae9b-8fce39950acf" providerId="ADAL" clId="{B02FA53E-E106-4FC0-B519-629890016E00}" dt="2020-11-03T15:57:12.009" v="132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02FA53E-E106-4FC0-B519-629890016E00}" dt="2020-11-03T15:57:12.009" v="13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6386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4407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August, 17 2016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Joseph Levy (InterDigital)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1A0F9B1D-73C6-47E5-9FB5-FE6C23108F33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58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802.11-20/1602r3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67-00-AANI-aani-sc-teleconference-1-oct-2020-meeting-minutes.docx" TargetMode="External"/><Relationship Id="rId7" Type="http://schemas.openxmlformats.org/officeDocument/2006/relationships/hyperlink" Target="https://mentor.ieee.org/802.11/dcn/20/11-20-1748-00-AANI-aani-sc-teleconference-27-oct-2020-meeting-minutes.docx" TargetMode="External"/><Relationship Id="rId2" Type="http://schemas.openxmlformats.org/officeDocument/2006/relationships/hyperlink" Target="https://mentor.ieee.org/802.11/dcn/20/11-20-1512-01-AANI-aani-sc-teleconference-15-sep-2020-meeting-minut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689-00-AANI-aani-sc-teleconference-20-oct-2020-meeting-minutes.docx" TargetMode="External"/><Relationship Id="rId5" Type="http://schemas.openxmlformats.org/officeDocument/2006/relationships/hyperlink" Target="https://mentor.ieee.org/802.11/dcn/20/11-20-1668-00-AANI-aani-sc-teleconference-13-oct-2020-meeting-minutes.docx" TargetMode="External"/><Relationship Id="rId4" Type="http://schemas.openxmlformats.org/officeDocument/2006/relationships/hyperlink" Target="https://mentor.ieee.org/802.11/dcn/20/11-20-1600-01-AANI-aani-sc-teleconference-6-oct-2020-meeting-minutes.docx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580-00-AANI-consideration-of-interworking-between-3gpp-5g-core-and-ieee-802-11.pptx" TargetMode="External"/><Relationship Id="rId3" Type="http://schemas.openxmlformats.org/officeDocument/2006/relationships/hyperlink" Target="https://mentor.ieee.org/802.11/dcn/19/11-19-1529-01-AANI-objective-and-scope-of-technical-report-on-interworking-between-5g-core-network-and-wlan.docx" TargetMode="External"/><Relationship Id="rId7" Type="http://schemas.openxmlformats.org/officeDocument/2006/relationships/hyperlink" Target="https://mentor.ieee.org/802.11/dcn/20/11-20-0013-01-AANI-draft-technical-report-on-interworking-between-3gpp-5g-network-wlan.docx" TargetMode="External"/><Relationship Id="rId2" Type="http://schemas.openxmlformats.org/officeDocument/2006/relationships/hyperlink" Target="https://mentor.ieee.org/802.11/dcn/19/11-19-1160-01-AANI-proposal-on-interworking-between-ieee-802-11-wlan-and-3gpp-5g-core-network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0-AANI-draft-technical-report-on-interworking-between-3gpp-5g-network-wlan.docx" TargetMode="External"/><Relationship Id="rId11" Type="http://schemas.openxmlformats.org/officeDocument/2006/relationships/hyperlink" Target="https://mentor.ieee.org/802.11/dcn/20/11-20-1031-02-AANI-11-20-0013-00-aani-draft-technical-report-on-interworking-between-3gpp-5g-network-wlan-intel-comments.docx" TargetMode="External"/><Relationship Id="rId5" Type="http://schemas.openxmlformats.org/officeDocument/2006/relationships/hyperlink" Target="https://mentor.ieee.org/802.11/dcn/19/11-19-1843-00-AANI-initial-technical-draft-report-on-interworking-between-3gpp-5g-network-and-wlan.docx" TargetMode="External"/><Relationship Id="rId10" Type="http://schemas.openxmlformats.org/officeDocument/2006/relationships/hyperlink" Target="https://mentor.ieee.org/802.11/dcn/20/11-20-0013-03-AANI-draft-technical-report-on-interworking-between-3gpp-5g-network-wlan.docx" TargetMode="External"/><Relationship Id="rId4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9" Type="http://schemas.openxmlformats.org/officeDocument/2006/relationships/hyperlink" Target="https://mentor.ieee.org/802.11/dcn/20/11-20-0013-02-AANI-draft-technical-report-on-interworking-between-3gpp-5g-network-wlan.docx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76-00-AANI-technical-report-on-interworking-between-3gpp-5g-system-and-wlan.docx" TargetMode="External"/><Relationship Id="rId3" Type="http://schemas.openxmlformats.org/officeDocument/2006/relationships/hyperlink" Target="https://mentor.ieee.org/802.11/dcn/20/11-20-0013-05-AANI-draft-technical-report-on-interworking-between-3gpp-5g-network-wlan.docx" TargetMode="External"/><Relationship Id="rId7" Type="http://schemas.openxmlformats.org/officeDocument/2006/relationships/hyperlink" Target="https://mentor.ieee.org/802.11/dcn/20/11-20-1356-00-AANI-proposed-comment-resolution-for-cid-10-11-12-105-on-comment-collection-sheet-11-20-1262r2.docx" TargetMode="External"/><Relationship Id="rId2" Type="http://schemas.openxmlformats.org/officeDocument/2006/relationships/hyperlink" Target="https://mentor.ieee.org/802.11/dcn/20/11-20-0013-04-AANI-draft-technical-report-on-interworking-between-3gpp-5g-network-wla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5-AANI-draft-technical-report-on-interworking-between-3gpp-5g-network-wlan.pdf" TargetMode="External"/><Relationship Id="rId11" Type="http://schemas.openxmlformats.org/officeDocument/2006/relationships/hyperlink" Target="https://mentor.ieee.org/802.11/dcn/20/11-20-1601" TargetMode="External"/><Relationship Id="rId5" Type="http://schemas.openxmlformats.org/officeDocument/2006/relationships/hyperlink" Target="https://mentor.ieee.org/802.11/dcn/20/11-20-1262-03-AANI-cc32-aani-report-comments.xlsx" TargetMode="External"/><Relationship Id="rId10" Type="http://schemas.openxmlformats.org/officeDocument/2006/relationships/hyperlink" Target="https://mentor.ieee.org/802.11/dcn/20/11-20-1567-AANI-aani-sc-teleconference-1-oct-2020-meeting-minutes.docx" TargetMode="External"/><Relationship Id="rId4" Type="http://schemas.openxmlformats.org/officeDocument/2006/relationships/hyperlink" Target="https://mentor.ieee.org/802.11/dcn/20/11-20-1262-02-AANI-cc32-aani-report-comments.xlsx" TargetMode="External"/><Relationship Id="rId9" Type="http://schemas.openxmlformats.org/officeDocument/2006/relationships/hyperlink" Target="https://mentor.ieee.org/802.11/dcn/20/11-20-1512-01-AANI-aani-sc-teleconference-15-sep-2020-meeting-minute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5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645-01-AANI-the-original-figures-in-the-draft-technical-report-on-interworking-between-3gpp-5g-network-and-wlan.pptx" TargetMode="External"/><Relationship Id="rId2" Type="http://schemas.openxmlformats.org/officeDocument/2006/relationships/hyperlink" Target="https://mentor.ieee.org/802.11/dcn/20/11-20-0013-07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AANI SC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2019-11-03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695682"/>
              </p:ext>
            </p:extLst>
          </p:nvPr>
        </p:nvGraphicFramePr>
        <p:xfrm>
          <a:off x="458788" y="2493963"/>
          <a:ext cx="11339512" cy="391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9760" imgH="2855880" progId="Word.Document.8">
                  <p:embed/>
                </p:oleObj>
              </mc:Choice>
              <mc:Fallback>
                <p:oleObj name="Document" r:id="rId4" imgW="8249760" imgH="285588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2493963"/>
                        <a:ext cx="11339512" cy="3913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DA46-819B-4603-9268-8B595B552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en-US" dirty="0"/>
              <a:t>Approval of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D7279-1AEF-4601-9E91-E8A0F406C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19200"/>
            <a:ext cx="10361084" cy="5305425"/>
          </a:xfrm>
        </p:spPr>
        <p:txBody>
          <a:bodyPr/>
          <a:lstStyle/>
          <a:p>
            <a:r>
              <a:rPr lang="en-US" altLang="en-US" dirty="0"/>
              <a:t>Minutes from the 15 September 2020 </a:t>
            </a:r>
            <a:r>
              <a:rPr lang="en-US" dirty="0"/>
              <a:t>Telecon (802.11 September Interim)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dirty="0">
                <a:hlinkClick r:id="rId2"/>
              </a:rPr>
              <a:t>11-20/1512r1</a:t>
            </a:r>
            <a:r>
              <a:rPr lang="en-US" altLang="en-US" dirty="0"/>
              <a:t> </a:t>
            </a:r>
          </a:p>
          <a:p>
            <a:r>
              <a:rPr lang="en-US" altLang="en-US" dirty="0"/>
              <a:t>	</a:t>
            </a:r>
            <a:r>
              <a:rPr lang="en-US" altLang="en-US" sz="2000" dirty="0"/>
              <a:t>Comments?</a:t>
            </a:r>
          </a:p>
          <a:p>
            <a:r>
              <a:rPr lang="en-US" altLang="en-US" dirty="0"/>
              <a:t> 	</a:t>
            </a:r>
            <a:r>
              <a:rPr lang="en-US" altLang="en-US" sz="2000" dirty="0"/>
              <a:t>Objections to approving the minutes? </a:t>
            </a:r>
          </a:p>
          <a:p>
            <a:r>
              <a:rPr lang="en-US" altLang="en-US" dirty="0"/>
              <a:t>Minutes from AANI SC Teleconferences:</a:t>
            </a:r>
          </a:p>
          <a:p>
            <a:r>
              <a:rPr lang="en-US" altLang="en-US" sz="2000" dirty="0"/>
              <a:t>	1 October 2020 Teleconference: </a:t>
            </a:r>
            <a:r>
              <a:rPr lang="en-US" altLang="en-US" sz="2000" dirty="0">
                <a:hlinkClick r:id="rId3"/>
              </a:rPr>
              <a:t>11-20/1567r0</a:t>
            </a:r>
            <a:endParaRPr lang="en-US" altLang="en-US" sz="2000" dirty="0"/>
          </a:p>
          <a:p>
            <a:r>
              <a:rPr lang="en-US" altLang="en-US" sz="2000" dirty="0"/>
              <a:t>	8 October 2020 Teleconference: </a:t>
            </a:r>
            <a:r>
              <a:rPr lang="en-US" altLang="en-US" sz="2000" dirty="0">
                <a:hlinkClick r:id="rId4"/>
              </a:rPr>
              <a:t>11-20/1600r1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	13 October 2020 Teleconference: </a:t>
            </a:r>
            <a:r>
              <a:rPr lang="en-US" altLang="en-US" sz="2000" dirty="0">
                <a:hlinkClick r:id="rId5"/>
              </a:rPr>
              <a:t>11-20/1668r0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	Available as of today:</a:t>
            </a:r>
            <a:br>
              <a:rPr lang="en-US" altLang="en-US" sz="2000" dirty="0"/>
            </a:br>
            <a:r>
              <a:rPr lang="en-US" altLang="en-US" sz="2000" dirty="0"/>
              <a:t>20 October 2020 Teleconference: </a:t>
            </a:r>
            <a:r>
              <a:rPr lang="en-US" altLang="en-US" sz="2000" dirty="0">
                <a:hlinkClick r:id="rId6"/>
              </a:rPr>
              <a:t>11-20/1689r0</a:t>
            </a:r>
            <a:endParaRPr lang="en-US" altLang="en-US" sz="2000" dirty="0"/>
          </a:p>
          <a:p>
            <a:r>
              <a:rPr lang="en-US" altLang="en-US" sz="2000" dirty="0"/>
              <a:t>	27 October 2020 Teleconference: </a:t>
            </a:r>
            <a:r>
              <a:rPr lang="en-US" altLang="en-US" sz="2000" dirty="0">
                <a:hlinkClick r:id="rId7"/>
              </a:rPr>
              <a:t>11-20/1748r0</a:t>
            </a:r>
            <a:endParaRPr lang="en-US" altLang="en-US" sz="2000" dirty="0"/>
          </a:p>
          <a:p>
            <a:r>
              <a:rPr lang="en-US" altLang="en-US" dirty="0"/>
              <a:t>   </a:t>
            </a:r>
            <a:r>
              <a:rPr lang="en-US" altLang="en-US" sz="2000" dirty="0"/>
              <a:t>	Comments?</a:t>
            </a:r>
          </a:p>
          <a:p>
            <a:r>
              <a:rPr lang="en-US" altLang="en-US" sz="2000" dirty="0"/>
              <a:t> 	Objections to approving the minutes?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F7C72-8AB7-4D29-83F0-23BD1320E2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5C0A9-B5CF-43CA-B2F0-49ED52219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B73B87-5017-4077-9988-72F1D645D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1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35046"/>
            <a:ext cx="11860742" cy="5400680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July 2019 a proposal was made: </a:t>
            </a:r>
            <a:r>
              <a:rPr lang="en-US" altLang="en-US" sz="1600" b="0" dirty="0">
                <a:solidFill>
                  <a:schemeClr val="tx1"/>
                </a:solidFill>
                <a:hlinkClick r:id="rId2"/>
              </a:rPr>
              <a:t>11-19/1160r1</a:t>
            </a:r>
            <a:r>
              <a:rPr lang="en-US" altLang="en-US" sz="1600" b="0" dirty="0">
                <a:solidFill>
                  <a:schemeClr val="tx1"/>
                </a:solidFill>
              </a:rPr>
              <a:t> Proposal on Interworking between IEEE 802.11 WLAN and 3GPP 5G Core Network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Sept 2019 more details: </a:t>
            </a:r>
            <a:r>
              <a:rPr lang="en-US" altLang="en-US" sz="1600" b="0" dirty="0">
                <a:solidFill>
                  <a:schemeClr val="tx1"/>
                </a:solidFill>
                <a:hlinkClick r:id="rId3"/>
              </a:rPr>
              <a:t>11-19/1529r1</a:t>
            </a:r>
            <a:r>
              <a:rPr lang="en-US" altLang="en-US" sz="1600" b="0" dirty="0">
                <a:solidFill>
                  <a:schemeClr val="tx1"/>
                </a:solidFill>
              </a:rPr>
              <a:t>, “</a:t>
            </a:r>
            <a:r>
              <a:rPr lang="en-US" sz="1600" b="0" dirty="0"/>
              <a:t>Objective and scope of technical report on interworking between 5G core network and WLAN”</a:t>
            </a:r>
          </a:p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November 2019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4"/>
              </a:rPr>
              <a:t>11-19/2046r0</a:t>
            </a:r>
            <a:r>
              <a:rPr lang="en-US" sz="1400" dirty="0"/>
              <a:t> The Initial Technical Draft Report on Interworking between 3GPP 5G Network &amp; WLAN - </a:t>
            </a:r>
            <a:r>
              <a:rPr lang="en-GB" sz="1400" dirty="0"/>
              <a:t>Hyun Seo OH 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hlinkClick r:id="rId5"/>
              </a:rPr>
              <a:t>11-19/1843</a:t>
            </a:r>
            <a:r>
              <a:rPr lang="en-GB" sz="1400" dirty="0"/>
              <a:t> - Initial technical draft report on interworking between 3GPP 5G network &amp; WLAN  - Hyun Seo OH 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600" b="0" dirty="0">
                <a:solidFill>
                  <a:schemeClr val="tx1"/>
                </a:solidFill>
              </a:rPr>
              <a:t>January 2020 a contribution was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hlinkClick r:id="rId6"/>
              </a:rPr>
              <a:t>11-20/0013r0</a:t>
            </a:r>
            <a:r>
              <a:rPr lang="en-US" sz="1400" dirty="0"/>
              <a:t> “Draft technical report on interworking between 3GPP 5G network &amp; WLAN” - Hyun Seo OH(ETRI)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April 2020 two contributions were discussed: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11-20/o013r1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 - Hyun Seo OH(ETRI)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11-20/0580r0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“Consideration of interworking between 3GPP 5G core and IEEE 802.11” - Max Riegel (Nokia)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June 2020 report was discussed: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11-20/0013r2</a:t>
            </a:r>
            <a:r>
              <a:rPr lang="en-US" altLang="en-US" sz="1600" b="0" dirty="0">
                <a:solidFill>
                  <a:schemeClr val="tx1"/>
                </a:solidFill>
              </a:rPr>
              <a:t> “</a:t>
            </a:r>
            <a:r>
              <a:rPr lang="en-US" sz="1600" b="0" dirty="0">
                <a:solidFill>
                  <a:schemeClr val="tx1"/>
                </a:solidFill>
              </a:rPr>
              <a:t>Draft technical report on interworking between 3GPP 5G network &amp; WLAN”</a:t>
            </a:r>
          </a:p>
          <a:p>
            <a:pPr marL="457200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6 July 2020 an updated version of the report was discussed</a:t>
            </a:r>
          </a:p>
          <a:p>
            <a:pPr marL="857250" lvl="1" indent="-457200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“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Draft technical report on interworking between 3GPP 5G network &amp; WLAN”</a:t>
            </a:r>
            <a:br>
              <a:rPr lang="en-US" sz="1600" dirty="0">
                <a:solidFill>
                  <a:schemeClr val="tx1"/>
                </a:solidFill>
                <a:cs typeface="+mn-cs"/>
              </a:rPr>
            </a:br>
            <a:r>
              <a:rPr lang="en-US" sz="1600" dirty="0">
                <a:solidFill>
                  <a:schemeClr val="tx1"/>
                </a:solidFill>
                <a:cs typeface="+mn-cs"/>
              </a:rPr>
              <a:t>Hyun Seo OH (ETRI) was reviewed and changes were discussed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14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0"/>
              </a:rPr>
              <a:t>11-20/0013r3</a:t>
            </a:r>
            <a:r>
              <a:rPr lang="en-US" sz="1600" dirty="0"/>
              <a:t> </a:t>
            </a:r>
            <a:r>
              <a:rPr lang="en-US" sz="1600" b="0" dirty="0"/>
              <a:t>“Draft technical report on interworking between 3GPP 5G network &amp; WLAN”, Hyun Seo OH (ETRI), et al.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hlinkClick r:id="rId11"/>
              </a:rPr>
              <a:t>11-20/1031r0</a:t>
            </a:r>
            <a:r>
              <a:rPr lang="en-US" sz="1600" dirty="0"/>
              <a:t> </a:t>
            </a:r>
            <a:r>
              <a:rPr lang="en-US" sz="1600" b="0" dirty="0"/>
              <a:t>“11-20-0013-03-AANI-draft-technical-report-on-interworking-between-3gpp-5g-network-wlan-Intel-comments”, Binita Gupta (Intel), Necati Canpolat (Intel), Carlos Cordeiro (Intel) </a:t>
            </a:r>
            <a:br>
              <a:rPr lang="en-US" sz="1400" b="0" dirty="0"/>
            </a:b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275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09557"/>
          </a:xfrm>
        </p:spPr>
        <p:txBody>
          <a:bodyPr/>
          <a:lstStyle/>
          <a:p>
            <a:r>
              <a:rPr lang="en-US" dirty="0"/>
              <a:t>Status on the Proposal on Interworking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86" y="1017994"/>
            <a:ext cx="11999913" cy="5535842"/>
          </a:xfrm>
        </p:spPr>
        <p:txBody>
          <a:bodyPr/>
          <a:lstStyle/>
          <a:p>
            <a:pPr marL="5715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600" b="0" dirty="0">
                <a:solidFill>
                  <a:schemeClr val="tx1"/>
                </a:solidFill>
              </a:rPr>
              <a:t>29 July 2020 –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11-20/0013r4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“Draft technical report on interworking between 3GPP 5G network &amp; WLAN”, Hyun Seo OH (ETRI), et al. was reviewed.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A Straw Poll: </a:t>
            </a:r>
            <a:r>
              <a:rPr lang="en-US" sz="1600" b="0" dirty="0">
                <a:solidFill>
                  <a:schemeClr val="tx1"/>
                </a:solidFill>
              </a:rPr>
              <a:t>Should the AANI SC request a 20 day 802.11 WG comment collection on the “Draft technical report on interworking between 3GPP 5G network &amp; WLAN" 11-20/0013R4? </a:t>
            </a:r>
            <a:r>
              <a:rPr lang="en-US" altLang="en-US" sz="1600" b="0" dirty="0">
                <a:solidFill>
                  <a:schemeClr val="tx1"/>
                </a:solidFill>
              </a:rPr>
              <a:t>Yes:15, No:0, Abstain:1, No Answer: 2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30 July 2020 – a 20 day 802.11 WG Comment Collection (CC32) on </a:t>
            </a:r>
            <a:r>
              <a:rPr lang="en-US" sz="1600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r>
              <a:rPr lang="en-US" altLang="en-US" sz="1600" b="0" dirty="0">
                <a:solidFill>
                  <a:schemeClr val="tx1"/>
                </a:solidFill>
              </a:rPr>
              <a:t> was launched, completed on 19 August 2020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111 Comments received:  60 technical, 43 editorial, 8 general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25 August 2020 – Comment Resolution kicked off -  104 of 111 Comments Assigned – </a:t>
            </a:r>
            <a:r>
              <a:rPr lang="en-US" altLang="en-US" sz="1600" b="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11-20/1262r2</a:t>
            </a:r>
            <a:endParaRPr lang="en-US" altLang="en-US" sz="1600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solidFill>
                  <a:schemeClr val="tx1"/>
                </a:solidFill>
              </a:rPr>
              <a:t>1 September 2020 – Comment Resolution: 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cs typeface="+mn-cs"/>
              </a:rPr>
              <a:t>Reviewed proposed comment resolutions in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11-20/1262r3</a:t>
            </a: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 on technical report: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11-20/0013r5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Reviewed </a:t>
            </a:r>
            <a:r>
              <a:rPr lang="en-US" sz="1600" dirty="0">
                <a:solidFill>
                  <a:schemeClr val="tx1"/>
                </a:solidFill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11-20/1356r0</a:t>
            </a:r>
            <a:r>
              <a:rPr lang="en-US" sz="1600" dirty="0">
                <a:solidFill>
                  <a:schemeClr val="tx1"/>
                </a:solidFill>
                <a:cs typeface="+mn-cs"/>
              </a:rPr>
              <a:t> Proposed comment resolution for CID 10,11, 12, 105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cs typeface="+mn-cs"/>
              </a:rPr>
              <a:t>Alternate technical report was briefly reviewed: </a:t>
            </a:r>
            <a:r>
              <a:rPr lang="en-US" altLang="en-US" sz="1600" dirty="0">
                <a:solidFill>
                  <a:schemeClr val="tx1"/>
                </a:solidFill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11-20/1376r0</a:t>
            </a: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15 September 2020 – Comment Resolution (see minutes: </a:t>
            </a:r>
            <a:r>
              <a:rPr lang="en-US" altLang="en-US" sz="1600" b="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11-20/1512r1</a:t>
            </a:r>
            <a:r>
              <a:rPr lang="en-US" altLang="en-US" sz="1600" b="0" dirty="0">
                <a:solidFill>
                  <a:schemeClr val="tx1"/>
                </a:solidFill>
              </a:rPr>
              <a:t>) – one Motion passed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 October 2020 – (see minutes: </a:t>
            </a:r>
            <a:r>
              <a:rPr lang="en-US" altLang="en-US" sz="1600" b="0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11-20/1567</a:t>
            </a:r>
            <a:r>
              <a:rPr lang="en-US" altLang="en-US" sz="1600" b="0" dirty="0">
                <a:solidFill>
                  <a:schemeClr val="tx1"/>
                </a:solidFill>
              </a:rPr>
              <a:t>) – one Straw Poll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8 October 2020 – (see minutes: 11-20/1600) – two Straw Polls agreed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13 October 2020 – (see minutes; 11-20/1668) – no Straw Polls  - 802 Tutorial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DejaVu Serif"/>
                <a:ea typeface="DengXian" panose="02010600030101010101" pitchFamily="2" charset="-122"/>
                <a:hlinkClick r:id="rId11"/>
              </a:rPr>
              <a:t>11-20/1601</a:t>
            </a:r>
            <a:r>
              <a:rPr lang="en-US" altLang="en-US" sz="1600" b="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20 October 2020 – (see minutes; 11-20/1689) – no Straw Polls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b="0" dirty="0">
                <a:solidFill>
                  <a:schemeClr val="tx1"/>
                </a:solidFill>
              </a:rPr>
              <a:t>27 October 2020 – (see minutes; 11-20/1748) </a:t>
            </a:r>
            <a:r>
              <a:rPr lang="en-US" altLang="en-US" sz="1600" b="0">
                <a:solidFill>
                  <a:schemeClr val="tx1"/>
                </a:solidFill>
              </a:rPr>
              <a:t>– no Straw </a:t>
            </a:r>
            <a:r>
              <a:rPr lang="en-US" altLang="en-US" sz="1600" b="0" dirty="0">
                <a:solidFill>
                  <a:schemeClr val="tx1"/>
                </a:solidFill>
              </a:rPr>
              <a:t>Polls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b="0" dirty="0">
              <a:solidFill>
                <a:schemeClr val="tx1"/>
              </a:solidFill>
            </a:endParaRP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solidFill>
                <a:schemeClr val="tx1"/>
              </a:solidFill>
              <a:cs typeface="+mn-cs"/>
            </a:endParaRPr>
          </a:p>
          <a:p>
            <a:pPr marL="400050" lvl="1" indent="0">
              <a:spcBef>
                <a:spcPts val="200"/>
              </a:spcBef>
              <a:defRPr/>
            </a:pPr>
            <a:endParaRPr lang="en-US" altLang="en-US" sz="1400" dirty="0">
              <a:solidFill>
                <a:schemeClr val="tx1"/>
              </a:solidFill>
              <a:cs typeface="+mn-cs"/>
            </a:endParaRP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endParaRPr lang="en-GB" sz="2200" b="1" dirty="0">
              <a:solidFill>
                <a:schemeClr val="tx1"/>
              </a:solidFill>
              <a:cs typeface="+mn-cs"/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endParaRPr lang="en-US" altLang="en-US" sz="16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535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11658600" cy="5027614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hlinkClick r:id="rId2"/>
              </a:rPr>
              <a:t>1</a:t>
            </a:r>
            <a:r>
              <a:rPr lang="en-US" sz="3200" b="0" dirty="0">
                <a:hlinkClick r:id="rId3"/>
              </a:rPr>
              <a:t>1-20/1262r5</a:t>
            </a:r>
            <a:r>
              <a:rPr lang="en-US" sz="3200" b="0" dirty="0"/>
              <a:t> “CC32 AANI Report Comments” – no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4C3E3B4-00D0-4AD8-B135-E6B351D113CD}"/>
              </a:ext>
            </a:extLst>
          </p:cNvPr>
          <p:cNvGraphicFramePr>
            <a:graphicFrameLocks noGrp="1"/>
          </p:cNvGraphicFramePr>
          <p:nvPr/>
        </p:nvGraphicFramePr>
        <p:xfrm>
          <a:off x="265129" y="2209800"/>
          <a:ext cx="11658599" cy="3886198"/>
        </p:xfrm>
        <a:graphic>
          <a:graphicData uri="http://schemas.openxmlformats.org/drawingml/2006/table">
            <a:tbl>
              <a:tblPr/>
              <a:tblGrid>
                <a:gridCol w="1944157">
                  <a:extLst>
                    <a:ext uri="{9D8B030D-6E8A-4147-A177-3AD203B41FA5}">
                      <a16:colId xmlns:a16="http://schemas.microsoft.com/office/drawing/2014/main" val="321702808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35622028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06745417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03186861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623838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1759742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26810895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25016816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7650198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099528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03054875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05887634"/>
                    </a:ext>
                  </a:extLst>
                </a:gridCol>
                <a:gridCol w="1180042">
                  <a:extLst>
                    <a:ext uri="{9D8B030D-6E8A-4147-A177-3AD203B41FA5}">
                      <a16:colId xmlns:a16="http://schemas.microsoft.com/office/drawing/2014/main" val="413170457"/>
                    </a:ext>
                  </a:extLst>
                </a:gridCol>
              </a:tblGrid>
              <a:tr h="7898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RFM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Motioned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M+RFM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398358"/>
                  </a:ext>
                </a:extLst>
              </a:tr>
              <a:tr h="758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082826"/>
                  </a:ext>
                </a:extLst>
              </a:tr>
              <a:tr h="758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696644"/>
                  </a:ext>
                </a:extLst>
              </a:tr>
              <a:tr h="7898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627758"/>
                  </a:ext>
                </a:extLst>
              </a:tr>
              <a:tr h="7898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16452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F4DA3D6-93AE-47C0-8DDA-A81C0F27EE56}"/>
              </a:ext>
            </a:extLst>
          </p:cNvPr>
          <p:cNvSpPr txBox="1"/>
          <p:nvPr/>
        </p:nvSpPr>
        <p:spPr>
          <a:xfrm>
            <a:off x="3047215" y="3015858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/>
              <a:t>Motions related to the Technical report are not in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EDB79-1735-4E2C-AFD2-31204DF69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00194-6C28-4B68-8C28-CC3A8B96A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11-20/0013r7</a:t>
            </a:r>
            <a:r>
              <a:rPr lang="en-US" dirty="0"/>
              <a:t> - “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Draft technical report on interworking between 3GPP 5G network &amp; WLAN” - Hyun Seo Oh (ETRI)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11-20/1645r1</a:t>
            </a:r>
            <a:r>
              <a:rPr lang="en-US" b="0" dirty="0">
                <a:latin typeface="Verdana" panose="020B0604030504040204" pitchFamily="34" charset="0"/>
              </a:rPr>
              <a:t> - “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original figures in the draft technical report on interworking between 3GPP 5G network and WLAN</a:t>
            </a:r>
            <a:r>
              <a:rPr lang="en-US" b="0" dirty="0">
                <a:latin typeface="Verdana" panose="020B0604030504040204" pitchFamily="34" charset="0"/>
              </a:rPr>
              <a:t>” - </a:t>
            </a: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Hyun Seo Oh (ETRI)</a:t>
            </a:r>
          </a:p>
          <a:p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n-US" b="0" dirty="0">
                <a:latin typeface="Verdana" panose="020B060403050404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05A63B-029A-4D97-BB2B-CCB4471A18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6FD9-4934-4A99-B462-8B302AD067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7FB2B2-DCF3-4B7B-95F1-6A2A1785BD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0489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Sessions Planning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9939" y="990599"/>
            <a:ext cx="10992122" cy="5534025"/>
          </a:xfrm>
        </p:spPr>
        <p:txBody>
          <a:bodyPr/>
          <a:lstStyle/>
          <a:p>
            <a:r>
              <a:rPr lang="it-IT" altLang="en-US" sz="2000" b="0" i="1" dirty="0"/>
              <a:t>802.11 WG January Interim Teleconferences:</a:t>
            </a:r>
            <a:br>
              <a:rPr lang="it-IT" altLang="en-US" sz="2000" b="0" i="1" dirty="0"/>
            </a:br>
            <a:r>
              <a:rPr lang="it-IT" altLang="en-US" sz="1600" b="0" i="1" dirty="0"/>
              <a:t>AANI SC -  </a:t>
            </a:r>
            <a:r>
              <a:rPr lang="it-IT" altLang="en-US" sz="1800" b="0" i="1" dirty="0"/>
              <a:t>- TBA</a:t>
            </a:r>
            <a:br>
              <a:rPr lang="it-IT" altLang="en-US" sz="1800" b="0" i="1" dirty="0"/>
            </a:br>
            <a:r>
              <a:rPr lang="it-IT" altLang="en-US" sz="1600" b="0" i="1" dirty="0"/>
              <a:t>Closing 802.11 WG Plenary, TBA</a:t>
            </a:r>
          </a:p>
          <a:p>
            <a:r>
              <a:rPr lang="it-IT" altLang="en-US" sz="2000" dirty="0"/>
              <a:t>AANI SC Teleconference Plan (weekly meetings until comment resoluitons is completed):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1800" dirty="0">
                <a:latin typeface="Times New Roman" panose="02020603050405020304" pitchFamily="18" charset="0"/>
              </a:rPr>
              <a:t>Tuesday </a:t>
            </a:r>
            <a:r>
              <a:rPr lang="en-US" sz="1800" dirty="0">
                <a:latin typeface="Times New Roman" panose="02020603050405020304" pitchFamily="18" charset="0"/>
              </a:rPr>
              <a:t>17 November 9:00am-10:00am ET: comment resolution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1800" dirty="0">
                <a:latin typeface="Times New Roman" panose="02020603050405020304" pitchFamily="18" charset="0"/>
              </a:rPr>
              <a:t>Tuesday </a:t>
            </a:r>
            <a:r>
              <a:rPr lang="en-US" sz="1800" dirty="0">
                <a:latin typeface="Times New Roman" panose="02020603050405020304" pitchFamily="18" charset="0"/>
              </a:rPr>
              <a:t>24 November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1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8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15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Times New Roman" panose="02020603050405020304" pitchFamily="18" charset="0"/>
              </a:rPr>
              <a:t>Tuesday 5 January 9:00am-10:00am ET: comment resolution </a:t>
            </a:r>
            <a:endParaRPr lang="en-US" dirty="0">
              <a:latin typeface="Times New Roman" panose="02020603050405020304" pitchFamily="18" charset="0"/>
            </a:endParaRPr>
          </a:p>
          <a:p>
            <a:pPr marL="57150" indent="0"/>
            <a:r>
              <a:rPr lang="it-IT" altLang="en-US" sz="1600" b="0" i="1" dirty="0">
                <a:cs typeface="+mn-cs"/>
              </a:rPr>
              <a:t>	Additional Teleconferences Scheduled as required (with 10 days notice)</a:t>
            </a:r>
          </a:p>
          <a:p>
            <a:r>
              <a:rPr lang="en-US" dirty="0"/>
              <a:t>The AANI SC is contribution driven, contributions on are in scope: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To resolve comments from </a:t>
            </a:r>
            <a:r>
              <a:rPr lang="en-US" sz="2000" b="0" dirty="0"/>
              <a:t>CC32 and on Interworking of 802.11 with 3GPP. </a:t>
            </a:r>
            <a:r>
              <a:rPr lang="en-US" dirty="0"/>
              <a:t>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  <a:endParaRPr lang="en-US" altLang="en-US" dirty="0"/>
          </a:p>
          <a:p>
            <a:pPr lvl="2"/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49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</a:t>
            </a:r>
          </a:p>
          <a:p>
            <a:pPr algn="ctr"/>
            <a:r>
              <a:rPr lang="en-US" altLang="en-US" sz="2800" dirty="0"/>
              <a:t> 802.11 AANI SC </a:t>
            </a:r>
            <a:br>
              <a:rPr lang="en-US" altLang="en-US" sz="2800" dirty="0"/>
            </a:br>
            <a:r>
              <a:rPr lang="en-US" altLang="en-US" dirty="0"/>
              <a:t>(Advanced Access Network Interface Standing Committee)</a:t>
            </a:r>
          </a:p>
          <a:p>
            <a:pPr algn="ctr"/>
            <a:r>
              <a:rPr lang="en-US" altLang="en-US" dirty="0"/>
              <a:t>November 2020</a:t>
            </a:r>
          </a:p>
          <a:p>
            <a:pPr algn="ctr"/>
            <a:r>
              <a:rPr lang="en-GB" dirty="0"/>
              <a:t>  Teleconferences – During 802.11 WG Plenary Meeting</a:t>
            </a:r>
          </a:p>
          <a:p>
            <a:pPr algn="ctr"/>
            <a:r>
              <a:rPr lang="en-US" altLang="en-US" dirty="0"/>
              <a:t>Chair: Joseph Levy (InterDigital)</a:t>
            </a:r>
          </a:p>
          <a:p>
            <a:pPr algn="ctr"/>
            <a:r>
              <a:rPr lang="en-US" altLang="en-US" dirty="0"/>
              <a:t>Vice Chair: Open</a:t>
            </a:r>
          </a:p>
          <a:p>
            <a:pPr algn="ctr"/>
            <a:r>
              <a:rPr lang="en-US" altLang="en-US" dirty="0"/>
              <a:t>Secretary: Open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3B98C9-C847-4EA9-A208-0AE53C2FE4EA}"/>
              </a:ext>
            </a:extLst>
          </p:cNvPr>
          <p:cNvSpPr txBox="1"/>
          <p:nvPr/>
        </p:nvSpPr>
        <p:spPr>
          <a:xfrm>
            <a:off x="818100" y="5253882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r0: First draft of the Agenda</a:t>
            </a:r>
          </a:p>
          <a:p>
            <a:r>
              <a:rPr lang="en-US" sz="1800" dirty="0">
                <a:solidFill>
                  <a:schemeClr val="tx1"/>
                </a:solidFill>
              </a:rPr>
              <a:t>r1: some minor updates</a:t>
            </a:r>
          </a:p>
          <a:p>
            <a:r>
              <a:rPr lang="en-US" sz="1800" dirty="0">
                <a:solidFill>
                  <a:schemeClr val="tx1"/>
                </a:solidFill>
              </a:rPr>
              <a:t>r2: some additional minor updates</a:t>
            </a:r>
          </a:p>
          <a:p>
            <a:r>
              <a:rPr lang="en-US" sz="1800" dirty="0">
                <a:solidFill>
                  <a:schemeClr val="tx1"/>
                </a:solidFill>
              </a:rPr>
              <a:t>r3: As updated in the 3 November Teleconference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914400"/>
            <a:ext cx="11151658" cy="5561014"/>
          </a:xfrm>
        </p:spPr>
        <p:txBody>
          <a:bodyPr/>
          <a:lstStyle/>
          <a:p>
            <a:r>
              <a:rPr lang="en-US" altLang="en-US" sz="2800" dirty="0"/>
              <a:t>Call for Secretary</a:t>
            </a:r>
          </a:p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/>
            <a:r>
              <a:rPr lang="en-US" altLang="en-US" sz="2400" dirty="0"/>
              <a:t>Please record your attendance: </a:t>
            </a:r>
            <a:r>
              <a:rPr lang="en-US" sz="2400" dirty="0">
                <a:hlinkClick r:id="rId3"/>
              </a:rPr>
              <a:t>https://imat.ieee.org/attendance</a:t>
            </a:r>
            <a:r>
              <a:rPr lang="en-US" sz="2400" dirty="0"/>
              <a:t> </a:t>
            </a:r>
          </a:p>
          <a:p>
            <a:pPr lvl="1"/>
            <a:r>
              <a:rPr lang="en-US" altLang="en-US" sz="2400" dirty="0"/>
              <a:t>Please mute yourself, unless you wish to speak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pPr eaLnBrk="1" hangingPunct="1"/>
            <a:r>
              <a:rPr lang="en-US" altLang="en-US" sz="2800" dirty="0"/>
              <a:t>AANI SC Operating Rules:</a:t>
            </a:r>
          </a:p>
          <a:p>
            <a:pPr lvl="1" eaLnBrk="1" hangingPunct="1"/>
            <a:r>
              <a:rPr lang="en-US" altLang="en-US" sz="2400" dirty="0"/>
              <a:t>Anyone present can vote on straw polls</a:t>
            </a:r>
          </a:p>
          <a:p>
            <a:pPr lvl="1" eaLnBrk="1" hangingPunct="1"/>
            <a:r>
              <a:rPr lang="en-US" altLang="en-US" sz="1600" dirty="0"/>
              <a:t>Non-preannounced Motions are not in order during 802.11 teleconferences</a:t>
            </a:r>
          </a:p>
          <a:p>
            <a:pPr lvl="1" eaLnBrk="1" hangingPunct="1"/>
            <a:r>
              <a:rPr lang="en-US" altLang="en-US" sz="1600" dirty="0"/>
              <a:t>Motions with 10 days notice are allowed (please contact the Chair)</a:t>
            </a:r>
          </a:p>
          <a:p>
            <a:pPr lvl="1" eaLnBrk="1" hangingPunct="1"/>
            <a:r>
              <a:rPr lang="en-US" altLang="en-US" sz="2400" dirty="0"/>
              <a:t>During the 802.11 </a:t>
            </a:r>
            <a:r>
              <a:rPr lang="en-US" altLang="en-US" sz="2400"/>
              <a:t>WG Plenary </a:t>
            </a:r>
            <a:r>
              <a:rPr lang="en-US" altLang="en-US" sz="2400" dirty="0"/>
              <a:t>meeting (this meeting) motions are in order. </a:t>
            </a:r>
          </a:p>
          <a:p>
            <a:pPr lvl="1" eaLnBrk="1" hangingPunct="1"/>
            <a:r>
              <a:rPr lang="en-US" altLang="en-US" sz="2400" dirty="0"/>
              <a:t>	Motions can be made: Anyone present can vote or make motions </a:t>
            </a:r>
            <a:br>
              <a:rPr lang="en-US" altLang="en-US" sz="2400" dirty="0"/>
            </a:br>
            <a:r>
              <a:rPr lang="en-US" altLang="en-US" sz="2400" dirty="0"/>
              <a:t>(Only name and affiliation are required, please register your attendance on imat.)</a:t>
            </a:r>
          </a:p>
          <a:p>
            <a:pPr lvl="1" eaLnBrk="1" hangingPunct="1"/>
            <a:r>
              <a:rPr lang="en-US" altLang="en-US" sz="2400" dirty="0"/>
              <a:t>	75% majority required to pass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65425-2516-4CEB-8DA9-A218E794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Discussion on Motions, before approval of the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013F5-2113-47D0-BF90-F66349599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11506200" cy="5103814"/>
          </a:xfrm>
        </p:spPr>
        <p:txBody>
          <a:bodyPr/>
          <a:lstStyle/>
          <a:p>
            <a:r>
              <a:rPr lang="en-US" dirty="0"/>
              <a:t>There has been a request to restrict Motions related to the Technical Report to the AANI SC meeting of Wednesday 4 November (19:00-21:00 h ET)</a:t>
            </a:r>
          </a:p>
          <a:p>
            <a:r>
              <a:rPr lang="en-US" dirty="0"/>
              <a:t>If this action is to be taken the agenda needs to state this restriction. </a:t>
            </a:r>
          </a:p>
          <a:p>
            <a:r>
              <a:rPr lang="en-US" dirty="0"/>
              <a:t>Discussion: </a:t>
            </a:r>
          </a:p>
          <a:p>
            <a:r>
              <a:rPr lang="en-US" dirty="0"/>
              <a:t>Straw Poll held:</a:t>
            </a:r>
          </a:p>
          <a:p>
            <a:pPr marL="400050" lvl="1" indent="0"/>
            <a:r>
              <a:rPr lang="en-US" dirty="0"/>
              <a:t>Do you support restricting Motions on the Technical report to the Wednesday 4 November meeting?</a:t>
            </a:r>
          </a:p>
          <a:p>
            <a:pPr lvl="1"/>
            <a:r>
              <a:rPr lang="en-US" sz="1400" dirty="0"/>
              <a:t>        </a:t>
            </a:r>
            <a:r>
              <a:rPr lang="en-US" sz="1400" dirty="0" err="1"/>
              <a:t>A.Yes</a:t>
            </a:r>
            <a:r>
              <a:rPr lang="en-US" sz="1400" dirty="0"/>
              <a:t>          15/71 ( 21%)</a:t>
            </a:r>
          </a:p>
          <a:p>
            <a:pPr lvl="1"/>
            <a:r>
              <a:rPr lang="en-US" sz="1400" dirty="0"/>
              <a:t>        </a:t>
            </a:r>
            <a:r>
              <a:rPr lang="en-US" sz="1400" dirty="0" err="1"/>
              <a:t>B.No</a:t>
            </a:r>
            <a:r>
              <a:rPr lang="en-US" sz="1400" dirty="0"/>
              <a:t>            5/71 (  7%)</a:t>
            </a:r>
          </a:p>
          <a:p>
            <a:pPr lvl="1"/>
            <a:r>
              <a:rPr lang="en-US" sz="1400" dirty="0"/>
              <a:t>        </a:t>
            </a:r>
            <a:r>
              <a:rPr lang="en-US" sz="1400" dirty="0" err="1"/>
              <a:t>C.Abs</a:t>
            </a:r>
            <a:r>
              <a:rPr lang="en-US" sz="1400" dirty="0"/>
              <a:t>          21/71 ( 30%)</a:t>
            </a:r>
          </a:p>
          <a:p>
            <a:pPr lvl="1"/>
            <a:r>
              <a:rPr lang="en-US" sz="1400" dirty="0"/>
              <a:t>			No Answer  30/71 ( 42%)</a:t>
            </a:r>
          </a:p>
          <a:p>
            <a:r>
              <a:rPr lang="en-US" dirty="0"/>
              <a:t>Yes 15, No 5 – 75% in agreement:</a:t>
            </a:r>
            <a:br>
              <a:rPr lang="en-US" dirty="0"/>
            </a:br>
            <a:r>
              <a:rPr lang="en-US" dirty="0"/>
              <a:t>Agenda amended to restrict motions to Wednesday 4 November (19:00-21:00 h ET)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F1479-5F79-4A67-B3F7-BD7CC95C3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37F0E-5FB2-427A-8CD5-746FB849BE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C2148-07EF-4020-97A6-0EBD2EF06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350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0779"/>
            <a:ext cx="1139479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Tuesday 3 November 2020 11:15 – 13:15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Call for Secretary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Administrative: Reminders, Rules, Guidelines, Resources,  Participation, Motions discussion, Approval of Minutes, Status [10 min.], </a:t>
            </a:r>
          </a:p>
          <a:p>
            <a:pPr marL="857250" lvl="1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dirty="0"/>
              <a:t>Technical Report [110 min.] – Motions related to the Technical report are not in order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altLang="en-US" dirty="0"/>
              <a:t>Status of 802.11 WG </a:t>
            </a:r>
            <a:r>
              <a:rPr lang="en-GB" dirty="0"/>
              <a:t>CC32 on </a:t>
            </a:r>
            <a:r>
              <a:rPr lang="en-US" dirty="0"/>
              <a:t>11-20/0013r5 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Comment Resolution Contributions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altLang="en-US" dirty="0"/>
              <a:t>Motions related to the Technical report are not in order 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Straw Polls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Discussion on way forward/goals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Wednesday 4 November 2020 19:00 – 21:00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[115 min.] – Motions are in order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Motions (resolutions of comments previously supported by Straw Poll)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Discussion</a:t>
            </a:r>
          </a:p>
          <a:p>
            <a:pPr marL="1257300" lvl="2" indent="-457200">
              <a:spcBef>
                <a:spcPts val="200"/>
              </a:spcBef>
              <a:buFont typeface="+mj-lt"/>
              <a:buAutoNum type="alphaLcParenR"/>
              <a:defRPr/>
            </a:pPr>
            <a:r>
              <a:rPr lang="en-US" dirty="0"/>
              <a:t>Additional Motions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12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457197"/>
          </a:xfrm>
        </p:spPr>
        <p:txBody>
          <a:bodyPr/>
          <a:lstStyle/>
          <a:p>
            <a:pPr eaLnBrk="1" hangingPunct="1"/>
            <a:r>
              <a:rPr lang="en-US" altLang="en-US" dirty="0"/>
              <a:t>Agenda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68604" y="1142999"/>
            <a:ext cx="11154276" cy="5332415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Thursday 5 November 2020 11:15 – 13:15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[115 min.] </a:t>
            </a:r>
            <a:br>
              <a:rPr lang="en-US" dirty="0"/>
            </a:br>
            <a:r>
              <a:rPr lang="en-US" altLang="en-US" dirty="0"/>
              <a:t>Motions related to the Technical report are not in order</a:t>
            </a:r>
            <a:endParaRPr lang="en-US" dirty="0"/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Monday 9 November 2020 13:30 – 15:30 h ET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Call for Secretary/Admin [5 min]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dirty="0"/>
              <a:t>Continue discussion/straw polls/motions on the Technical Report [110 min.]</a:t>
            </a:r>
            <a:br>
              <a:rPr lang="en-US" dirty="0"/>
            </a:br>
            <a:r>
              <a:rPr lang="en-US" altLang="en-US" dirty="0"/>
              <a:t>Motions related to the Technical report are not in order</a:t>
            </a:r>
            <a:endParaRPr lang="en-US" dirty="0"/>
          </a:p>
          <a:p>
            <a:pPr marL="857250" lvl="1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altLang="en-US" dirty="0"/>
              <a:t>Future Sessions Planning [5 min.]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36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43000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3"/>
              </a:rPr>
              <a:t>http://standards.ieee.org/faqs/affiliationFAQ.html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4"/>
              </a:rPr>
              <a:t>http://standards.ieee.org/resources/antitrust-guidelines.pdf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5"/>
              </a:rPr>
              <a:t>http://www.ieee.org/web/membership/ethics/code_ethics.html</a:t>
            </a:r>
            <a:r>
              <a:rPr lang="en-US" alt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hlinkClick r:id="rId6"/>
              </a:rPr>
              <a:t>http://standards.ieee.org/board/pat/pat-slideset.ppt</a:t>
            </a:r>
            <a:endParaRPr lang="en-US" alt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IEEE-SA Standards Board Bylaws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 that “participants in the IEEE standards development individual process shall act based on their qualifications and experience”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means participants: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act &amp;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their personal &amp; independent opinions derived from their expertise, knowledge, and qualifications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act or vote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any obligation to or any direction from any other person or organization, including an employer or client, regardless of any external commitments, agreements, contracts, or orders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85800" algn="l"/>
                <a:tab pos="91440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not direct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actions or votes of other participants or retaliate against other participants for fulfilling their responsibility to act &amp; vote based on their personal &amp; independently developed opinions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participating in this meeting, you are deemed to accept these requirements; if you are unable to satisfy these requirements then you shall immediately cease any participation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0" hangingPunct="0">
              <a:buClrTx/>
            </a:pPr>
            <a:endParaRPr lang="en-GB" altLang="en-US" sz="1400" b="0" kern="1200" dirty="0">
              <a:latin typeface="Times New Roman" pitchFamily="16" charset="0"/>
              <a:ea typeface="MS Gothic" panose="020B0609070205080204" pitchFamily="49" charset="-128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B35010-95F5-442D-8F5B-357EDA6B4347}">
  <ds:schemaRefs>
    <ds:schemaRef ds:uri="http://schemas.microsoft.com/office/2006/documentManagement/types"/>
    <ds:schemaRef ds:uri="http://schemas.microsoft.com/office/2006/metadata/properties"/>
    <ds:schemaRef ds:uri="60873816-0101-4504-946e-6fdefec58fb5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e36d776-f4f9-4739-bb28-fcc060563e1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58196</TotalTime>
  <Words>2168</Words>
  <Application>Microsoft Office PowerPoint</Application>
  <PresentationFormat>Widescreen</PresentationFormat>
  <Paragraphs>302</Paragraphs>
  <Slides>15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DejaVu Serif</vt:lpstr>
      <vt:lpstr>Monotype Sorts</vt:lpstr>
      <vt:lpstr>Times New Roman</vt:lpstr>
      <vt:lpstr>Verdana</vt:lpstr>
      <vt:lpstr>Office Theme</vt:lpstr>
      <vt:lpstr>Document</vt:lpstr>
      <vt:lpstr>AANI SC Teleconference Agenda</vt:lpstr>
      <vt:lpstr>Abstract</vt:lpstr>
      <vt:lpstr>Reminders and Rules</vt:lpstr>
      <vt:lpstr>Discussion on Motions, before approval of the Agenda</vt:lpstr>
      <vt:lpstr>Agenda</vt:lpstr>
      <vt:lpstr>Agenda (cont.)</vt:lpstr>
      <vt:lpstr>Guidelines for IEEE-SA Meetings</vt:lpstr>
      <vt:lpstr>Resources – URLs</vt:lpstr>
      <vt:lpstr>Participation in IEEE 802 Meetings</vt:lpstr>
      <vt:lpstr>Approval of Minutes</vt:lpstr>
      <vt:lpstr>Status on the Proposal on Interworking</vt:lpstr>
      <vt:lpstr>Status on the Proposal on Interworking (cont.)</vt:lpstr>
      <vt:lpstr>Comment Resolution Status</vt:lpstr>
      <vt:lpstr>Contributions</vt:lpstr>
      <vt:lpstr>Future Sessions Planning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11-20-1602-02-AANI-aani-sc-teleconference-agenda-november-2020-plenary</dc:title>
  <dc:creator>Levy, Joseph</dc:creator>
  <cp:lastModifiedBy>Joseph Levy</cp:lastModifiedBy>
  <cp:revision>419</cp:revision>
  <cp:lastPrinted>1601-01-01T00:00:00Z</cp:lastPrinted>
  <dcterms:created xsi:type="dcterms:W3CDTF">2017-06-02T20:57:23Z</dcterms:created>
  <dcterms:modified xsi:type="dcterms:W3CDTF">2020-11-03T17:23:58Z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</Properties>
</file>