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265" r:id="rId7"/>
    <p:sldId id="396" r:id="rId8"/>
    <p:sldId id="393" r:id="rId9"/>
    <p:sldId id="394" r:id="rId10"/>
    <p:sldId id="368" r:id="rId11"/>
    <p:sldId id="268" r:id="rId12"/>
    <p:sldId id="280" r:id="rId13"/>
    <p:sldId id="372" r:id="rId14"/>
    <p:sldId id="367" r:id="rId15"/>
    <p:sldId id="371" r:id="rId16"/>
    <p:sldId id="321" r:id="rId17"/>
    <p:sldId id="395" r:id="rId18"/>
    <p:sldId id="384" r:id="rId19"/>
    <p:sldId id="379" r:id="rId20"/>
    <p:sldId id="375" r:id="rId21"/>
    <p:sldId id="376" r:id="rId22"/>
    <p:sldId id="382" r:id="rId23"/>
    <p:sldId id="389" r:id="rId24"/>
    <p:sldId id="388" r:id="rId25"/>
    <p:sldId id="391" r:id="rId26"/>
    <p:sldId id="392" r:id="rId27"/>
    <p:sldId id="390" r:id="rId28"/>
    <p:sldId id="385" r:id="rId29"/>
    <p:sldId id="386" r:id="rId30"/>
    <p:sldId id="387" r:id="rId31"/>
    <p:sldId id="383" r:id="rId32"/>
    <p:sldId id="373" r:id="rId33"/>
    <p:sldId id="27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1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CF8F3C-770D-4BE2-A670-0058F820621B}" v="1" dt="2020-11-03T03:42:15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2" d="100"/>
          <a:sy n="72" d="100"/>
        </p:scale>
        <p:origin x="90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ECF8F3C-770D-4BE2-A670-0058F820621B}"/>
    <pc:docChg chg="undo custSel modSld modMainMaster">
      <pc:chgData name="Joseph Levy" userId="3766db8f-7892-44ce-ae9b-8fce39950acf" providerId="ADAL" clId="{BECF8F3C-770D-4BE2-A670-0058F820621B}" dt="2020-11-03T15:49:22.522" v="43" actId="20577"/>
      <pc:docMkLst>
        <pc:docMk/>
      </pc:docMkLst>
      <pc:sldChg chg="modSp mod">
        <pc:chgData name="Joseph Levy" userId="3766db8f-7892-44ce-ae9b-8fce39950acf" providerId="ADAL" clId="{BECF8F3C-770D-4BE2-A670-0058F820621B}" dt="2020-11-03T15:49:22.522" v="43" actId="20577"/>
        <pc:sldMkLst>
          <pc:docMk/>
          <pc:sldMk cId="1014535486" sldId="371"/>
        </pc:sldMkLst>
        <pc:spChg chg="mod">
          <ac:chgData name="Joseph Levy" userId="3766db8f-7892-44ce-ae9b-8fce39950acf" providerId="ADAL" clId="{BECF8F3C-770D-4BE2-A670-0058F820621B}" dt="2020-11-03T15:49:22.522" v="43" actId="20577"/>
          <ac:spMkLst>
            <pc:docMk/>
            <pc:sldMk cId="1014535486" sldId="37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ECF8F3C-770D-4BE2-A670-0058F820621B}" dt="2020-11-03T15:48:08.776" v="35" actId="108"/>
        <pc:sldMkLst>
          <pc:docMk/>
          <pc:sldMk cId="228013750" sldId="372"/>
        </pc:sldMkLst>
        <pc:spChg chg="mod">
          <ac:chgData name="Joseph Levy" userId="3766db8f-7892-44ce-ae9b-8fce39950acf" providerId="ADAL" clId="{BECF8F3C-770D-4BE2-A670-0058F820621B}" dt="2020-11-03T15:48:08.776" v="35" actId="108"/>
          <ac:spMkLst>
            <pc:docMk/>
            <pc:sldMk cId="228013750" sldId="372"/>
            <ac:spMk id="3" creationId="{FBED7279-1AEF-4601-9E91-E8A0F406CE2C}"/>
          </ac:spMkLst>
        </pc:spChg>
      </pc:sldChg>
      <pc:sldMasterChg chg="modSp mod">
        <pc:chgData name="Joseph Levy" userId="3766db8f-7892-44ce-ae9b-8fce39950acf" providerId="ADAL" clId="{BECF8F3C-770D-4BE2-A670-0058F820621B}" dt="2020-11-03T03:41:17.452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ECF8F3C-770D-4BE2-A670-0058F820621B}" dt="2020-11-03T03:41:17.452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6386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07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6479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802.11-20/1602r2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67-00-AANI-aani-sc-teleconference-1-oct-2020-meeting-minutes.docx" TargetMode="External"/><Relationship Id="rId7" Type="http://schemas.openxmlformats.org/officeDocument/2006/relationships/hyperlink" Target="https://mentor.ieee.org/802.11/dcn/20/11-20-1748-00-AANI-aani-sc-teleconference-27-oct-2020-meeting-minutes.docx" TargetMode="External"/><Relationship Id="rId2" Type="http://schemas.openxmlformats.org/officeDocument/2006/relationships/hyperlink" Target="https://mentor.ieee.org/802.11/dcn/20/11-20-1512-01-AANI-aani-sc-teleconference-15-sep-2020-meeting-minut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89-00-AANI-aani-sc-teleconference-20-oct-2020-meeting-minutes.docx" TargetMode="External"/><Relationship Id="rId5" Type="http://schemas.openxmlformats.org/officeDocument/2006/relationships/hyperlink" Target="https://mentor.ieee.org/802.11/dcn/20/11-20-1668-00-AANI-aani-sc-teleconference-13-oct-2020-meeting-minutes.docx" TargetMode="External"/><Relationship Id="rId4" Type="http://schemas.openxmlformats.org/officeDocument/2006/relationships/hyperlink" Target="https://mentor.ieee.org/802.11/dcn/20/11-20-1600-01-AANI-aani-sc-teleconference-6-oct-2020-meeting-minutes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11" Type="http://schemas.openxmlformats.org/officeDocument/2006/relationships/hyperlink" Target="https://mentor.ieee.org/802.11/dcn/20/11-20-1601" TargetMode="External"/><Relationship Id="rId5" Type="http://schemas.openxmlformats.org/officeDocument/2006/relationships/hyperlink" Target="https://mentor.ieee.org/802.11/dcn/20/11-20-1262-03-AANI-cc32-aani-report-comments.xlsx" TargetMode="External"/><Relationship Id="rId10" Type="http://schemas.openxmlformats.org/officeDocument/2006/relationships/hyperlink" Target="https://mentor.ieee.org/802.11/dcn/20/11-20-1567-AANI-aani-sc-teleconference-1-oct-2020-meeting-minutes.docx" TargetMode="External"/><Relationship Id="rId4" Type="http://schemas.openxmlformats.org/officeDocument/2006/relationships/hyperlink" Target="https://mentor.ieee.org/802.11/dcn/20/11-20-1262-02-AANI-cc32-aani-report-comments.xlsx" TargetMode="External"/><Relationship Id="rId9" Type="http://schemas.openxmlformats.org/officeDocument/2006/relationships/hyperlink" Target="https://mentor.ieee.org/802.11/dcn/20/11-20-1512-01-AANI-aani-sc-teleconference-15-sep-2020-meeting-minute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5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45-01-AANI-the-original-figures-in-the-draft-technical-report-on-interworking-between-3gpp-5g-network-and-wlan.pptx" TargetMode="External"/><Relationship Id="rId2" Type="http://schemas.openxmlformats.org/officeDocument/2006/relationships/hyperlink" Target="https://mentor.ieee.org/802.11/dcn/20/11-20-0013-07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695682"/>
              </p:ext>
            </p:extLst>
          </p:nvPr>
        </p:nvGraphicFramePr>
        <p:xfrm>
          <a:off x="458788" y="2493963"/>
          <a:ext cx="11339512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9760" imgH="2855880" progId="Word.Document.8">
                  <p:embed/>
                </p:oleObj>
              </mc:Choice>
              <mc:Fallback>
                <p:oleObj name="Document" r:id="rId4" imgW="8249760" imgH="285588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93963"/>
                        <a:ext cx="11339512" cy="391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DA46-819B-4603-9268-8B595B55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Approval of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7279-1AEF-4601-9E91-E8A0F406C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305425"/>
          </a:xfrm>
        </p:spPr>
        <p:txBody>
          <a:bodyPr/>
          <a:lstStyle/>
          <a:p>
            <a:r>
              <a:rPr lang="en-US" altLang="en-US" dirty="0"/>
              <a:t>Minutes from the 15 September 2020 </a:t>
            </a:r>
            <a:r>
              <a:rPr lang="en-US" dirty="0"/>
              <a:t>Telecon (802.11 September Interim)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11-20/1512r1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	</a:t>
            </a:r>
            <a:r>
              <a:rPr lang="en-US" altLang="en-US" sz="2000" dirty="0"/>
              <a:t>Comments?</a:t>
            </a:r>
          </a:p>
          <a:p>
            <a:r>
              <a:rPr lang="en-US" altLang="en-US" dirty="0"/>
              <a:t> 	</a:t>
            </a:r>
            <a:r>
              <a:rPr lang="en-US" altLang="en-US" sz="2000" dirty="0"/>
              <a:t>Objections to approving the minutes? </a:t>
            </a:r>
          </a:p>
          <a:p>
            <a:r>
              <a:rPr lang="en-US" altLang="en-US" dirty="0"/>
              <a:t>Minutes from AANI SC Teleconferences:</a:t>
            </a:r>
          </a:p>
          <a:p>
            <a:r>
              <a:rPr lang="en-US" altLang="en-US" sz="2000" dirty="0"/>
              <a:t>	1 October 2020 Teleconference: </a:t>
            </a:r>
            <a:r>
              <a:rPr lang="en-US" altLang="en-US" sz="2000" dirty="0">
                <a:hlinkClick r:id="rId3"/>
              </a:rPr>
              <a:t>11-20/1567r0</a:t>
            </a:r>
            <a:endParaRPr lang="en-US" altLang="en-US" sz="2000" dirty="0"/>
          </a:p>
          <a:p>
            <a:r>
              <a:rPr lang="en-US" altLang="en-US" sz="2000" dirty="0"/>
              <a:t>	8 October 2020 Teleconference: </a:t>
            </a:r>
            <a:r>
              <a:rPr lang="en-US" altLang="en-US" sz="2000" dirty="0">
                <a:hlinkClick r:id="rId4"/>
              </a:rPr>
              <a:t>11-20/1600r1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	13 October 2020 Teleconference: </a:t>
            </a:r>
            <a:r>
              <a:rPr lang="en-US" altLang="en-US" sz="2000" dirty="0">
                <a:hlinkClick r:id="rId5"/>
              </a:rPr>
              <a:t>11-20/1668r0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	Available as of today:</a:t>
            </a:r>
            <a:br>
              <a:rPr lang="en-US" altLang="en-US" sz="2000" dirty="0"/>
            </a:br>
            <a:r>
              <a:rPr lang="en-US" altLang="en-US" sz="2000" dirty="0"/>
              <a:t>20 October 2020 Teleconference: </a:t>
            </a:r>
            <a:r>
              <a:rPr lang="en-US" altLang="en-US" sz="2000" dirty="0">
                <a:hlinkClick r:id="rId6"/>
              </a:rPr>
              <a:t>11-20/1689r0</a:t>
            </a:r>
            <a:endParaRPr lang="en-US" altLang="en-US" sz="2000" dirty="0"/>
          </a:p>
          <a:p>
            <a:r>
              <a:rPr lang="en-US" altLang="en-US" sz="2000" dirty="0"/>
              <a:t>	27 October 2020 Teleconference: </a:t>
            </a:r>
            <a:r>
              <a:rPr lang="en-US" altLang="en-US" sz="2000" dirty="0">
                <a:hlinkClick r:id="rId7"/>
              </a:rPr>
              <a:t>11-20/1748r0</a:t>
            </a:r>
            <a:endParaRPr lang="en-US" altLang="en-US" sz="2000" dirty="0"/>
          </a:p>
          <a:p>
            <a:r>
              <a:rPr lang="en-US" altLang="en-US" dirty="0"/>
              <a:t>   </a:t>
            </a:r>
            <a:r>
              <a:rPr lang="en-US" altLang="en-US" sz="2000" dirty="0"/>
              <a:t>	Comments?</a:t>
            </a:r>
          </a:p>
          <a:p>
            <a:r>
              <a:rPr lang="en-US" altLang="en-US" sz="2000" dirty="0"/>
              <a:t> 	Objections to approving the minutes?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F7C72-8AB7-4D29-83F0-23BD1320E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C0A9-B5CF-43CA-B2F0-49ED52219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73B87-5017-4077-9988-72F1D645D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86" y="1017994"/>
            <a:ext cx="11999913" cy="5535842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Poll: </a:t>
            </a: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 2020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16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11-20/1262r2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September 2020 – Comment Resolution (see minutes: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1600" b="0" dirty="0">
                <a:solidFill>
                  <a:schemeClr val="tx1"/>
                </a:solidFill>
              </a:rPr>
              <a:t>) – one Motion passed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1600" b="0" dirty="0">
                <a:solidFill>
                  <a:schemeClr val="tx1"/>
                </a:solidFill>
              </a:rPr>
              <a:t>) – one Straw Poll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8 October 2020 – (see minutes: 11-20/1600) – two Straw Polls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13 October 2020 – (see minutes; 11-20/1668) – no Straw Polls  - 802 Tutorial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DejaVu Serif"/>
                <a:ea typeface="DengXian" panose="02010600030101010101" pitchFamily="2" charset="-122"/>
                <a:hlinkClick r:id="rId11"/>
              </a:rPr>
              <a:t>11-20/1601</a:t>
            </a:r>
            <a:r>
              <a:rPr lang="en-US" altLang="en-US" sz="1600" b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20 October 2020 – (see minutes; 11-20/1689) – no Straw 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27 October 2020 – (see minutes; 11-20/1748) </a:t>
            </a:r>
            <a:r>
              <a:rPr lang="en-US" altLang="en-US" sz="1600" b="0">
                <a:solidFill>
                  <a:schemeClr val="tx1"/>
                </a:solidFill>
              </a:rPr>
              <a:t>– no Straw </a:t>
            </a:r>
            <a:r>
              <a:rPr lang="en-US" altLang="en-US" sz="1600" b="0" dirty="0">
                <a:solidFill>
                  <a:schemeClr val="tx1"/>
                </a:solidFill>
              </a:rPr>
              <a:t>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Status of 802.11 WG </a:t>
            </a:r>
            <a:r>
              <a:rPr lang="en-GB" dirty="0"/>
              <a:t>CC32 on </a:t>
            </a:r>
            <a:r>
              <a:rPr lang="en-US" dirty="0"/>
              <a:t>11-20/0013r5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9BEAD3-2F5E-409C-8C49-640EBBCAE149}"/>
              </a:ext>
            </a:extLst>
          </p:cNvPr>
          <p:cNvSpPr txBox="1">
            <a:spLocks/>
          </p:cNvSpPr>
          <p:nvPr/>
        </p:nvSpPr>
        <p:spPr bwMode="auto">
          <a:xfrm>
            <a:off x="228600" y="1447800"/>
            <a:ext cx="11658600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kern="0" dirty="0"/>
              <a:t>Comments on 11-20/0013r5 </a:t>
            </a:r>
            <a:r>
              <a:rPr lang="en-US" sz="2800" b="0" kern="0" dirty="0"/>
              <a:t>“Draft technical report on interworking between 3GPP 5G network &amp; WLAN”, Hyun Seo OH (ETRI), et al.</a:t>
            </a:r>
            <a:endParaRPr lang="en-US" sz="3200" b="0" kern="0" dirty="0"/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kern="0" dirty="0">
                <a:hlinkClick r:id="rId2"/>
              </a:rPr>
              <a:t>1</a:t>
            </a:r>
            <a:r>
              <a:rPr lang="en-US" sz="3200" b="0" kern="0" dirty="0">
                <a:hlinkClick r:id="rId3"/>
              </a:rPr>
              <a:t>1-20/1262r5</a:t>
            </a:r>
            <a:r>
              <a:rPr lang="en-US" sz="3200" b="0" kern="0" dirty="0"/>
              <a:t> “CC32 AANI Report Comments”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843717-C199-4CCF-BCC1-42CECE5F6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287360"/>
              </p:ext>
            </p:extLst>
          </p:nvPr>
        </p:nvGraphicFramePr>
        <p:xfrm>
          <a:off x="457200" y="3164619"/>
          <a:ext cx="10668000" cy="286336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3641399650"/>
                    </a:ext>
                  </a:extLst>
                </a:gridCol>
                <a:gridCol w="1203220">
                  <a:extLst>
                    <a:ext uri="{9D8B030D-6E8A-4147-A177-3AD203B41FA5}">
                      <a16:colId xmlns:a16="http://schemas.microsoft.com/office/drawing/2014/main" val="3289899318"/>
                    </a:ext>
                  </a:extLst>
                </a:gridCol>
                <a:gridCol w="1446885">
                  <a:extLst>
                    <a:ext uri="{9D8B030D-6E8A-4147-A177-3AD203B41FA5}">
                      <a16:colId xmlns:a16="http://schemas.microsoft.com/office/drawing/2014/main" val="652796525"/>
                    </a:ext>
                  </a:extLst>
                </a:gridCol>
                <a:gridCol w="890393">
                  <a:extLst>
                    <a:ext uri="{9D8B030D-6E8A-4147-A177-3AD203B41FA5}">
                      <a16:colId xmlns:a16="http://schemas.microsoft.com/office/drawing/2014/main" val="3607060363"/>
                    </a:ext>
                  </a:extLst>
                </a:gridCol>
                <a:gridCol w="751268">
                  <a:extLst>
                    <a:ext uri="{9D8B030D-6E8A-4147-A177-3AD203B41FA5}">
                      <a16:colId xmlns:a16="http://schemas.microsoft.com/office/drawing/2014/main" val="622017455"/>
                    </a:ext>
                  </a:extLst>
                </a:gridCol>
                <a:gridCol w="723442">
                  <a:extLst>
                    <a:ext uri="{9D8B030D-6E8A-4147-A177-3AD203B41FA5}">
                      <a16:colId xmlns:a16="http://schemas.microsoft.com/office/drawing/2014/main" val="2730975638"/>
                    </a:ext>
                  </a:extLst>
                </a:gridCol>
                <a:gridCol w="1808608">
                  <a:extLst>
                    <a:ext uri="{9D8B030D-6E8A-4147-A177-3AD203B41FA5}">
                      <a16:colId xmlns:a16="http://schemas.microsoft.com/office/drawing/2014/main" val="435818610"/>
                    </a:ext>
                  </a:extLst>
                </a:gridCol>
                <a:gridCol w="1558184">
                  <a:extLst>
                    <a:ext uri="{9D8B030D-6E8A-4147-A177-3AD203B41FA5}">
                      <a16:colId xmlns:a16="http://schemas.microsoft.com/office/drawing/2014/main" val="602661835"/>
                    </a:ext>
                  </a:extLst>
                </a:gridCol>
              </a:tblGrid>
              <a:tr h="49298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826637"/>
                  </a:ext>
                </a:extLst>
              </a:tr>
              <a:tr h="694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42532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50992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570455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576071"/>
                  </a:ext>
                </a:extLst>
              </a:tr>
              <a:tr h="4190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2319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DB79-1735-4E2C-AFD2-31204DF6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00194-6C28-4B68-8C28-CC3A8B96A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11-20/0013r7</a:t>
            </a:r>
            <a:r>
              <a:rPr lang="en-US" dirty="0"/>
              <a:t> -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Draft technical report on interworking between 3GPP 5G network &amp; WLAN” - Hyun Seo Oh (ETRI)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11-20/1645r1</a:t>
            </a:r>
            <a:r>
              <a:rPr lang="en-US" b="0" dirty="0">
                <a:latin typeface="Verdana" panose="020B0604030504040204" pitchFamily="34" charset="0"/>
              </a:rPr>
              <a:t> -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original figures in the draft technical report on interworking between 3GPP 5G network and WLAN</a:t>
            </a:r>
            <a:r>
              <a:rPr lang="en-US" b="0" dirty="0">
                <a:latin typeface="Verdana" panose="020B0604030504040204" pitchFamily="34" charset="0"/>
              </a:rPr>
              <a:t>” - 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Hyun Seo Oh (ETRI)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0" dirty="0">
                <a:latin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5A63B-029A-4D97-BB2B-CCB4471A18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6FD9-4934-4A99-B462-8B302AD067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7FB2B2-DCF3-4B7B-95F1-6A2A1785BD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489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310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4000-31BC-4924-BE10-84D97BA5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Attendees without affiliation in Webex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240A-84C4-4AEF-A3C6-AEAD973A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22376"/>
            <a:ext cx="10361084" cy="5102224"/>
          </a:xfrm>
        </p:spPr>
        <p:txBody>
          <a:bodyPr/>
          <a:lstStyle/>
          <a:p>
            <a:r>
              <a:rPr lang="en-US" sz="1600" dirty="0"/>
              <a:t>TBS</a:t>
            </a:r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9A607-EBEC-43E8-BF9B-FEF9EF82C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3C0AD-CCFC-4626-9DB4-D02035363D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A6E7CD-9591-468B-BA44-D394F1487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49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General Comments accepted in 11-20-1262r3: CIDs: 92, 93.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Motion 5: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 for the General Comment CID 99 as accepted in 11-20-1262r3.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FC9C6B-7799-49CA-92B9-F739C1D841D3}"/>
              </a:ext>
            </a:extLst>
          </p:cNvPr>
          <p:cNvSpPr/>
          <p:nvPr/>
        </p:nvSpPr>
        <p:spPr>
          <a:xfrm rot="20010791">
            <a:off x="3539848" y="3053520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970816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7: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501313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Comment Resolution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22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November 2020</a:t>
            </a:r>
          </a:p>
          <a:p>
            <a:pPr algn="ctr"/>
            <a:r>
              <a:rPr lang="en-GB" dirty="0"/>
              <a:t>  Teleconferences – During 802.11 WG Plenary Meeting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3B98C9-C847-4EA9-A208-0AE53C2FE4EA}"/>
              </a:ext>
            </a:extLst>
          </p:cNvPr>
          <p:cNvSpPr txBox="1"/>
          <p:nvPr/>
        </p:nvSpPr>
        <p:spPr>
          <a:xfrm>
            <a:off x="818100" y="5253882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r0: First draft of the Agenda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 / 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7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8: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9: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70831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C3DE5-2269-4EE9-9A0B-885AFD19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5 November 2020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EA2E1-B7E3-433F-8283-6A293064E4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87343-8382-45EE-BE29-B333243AC1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23703-D5B4-46E7-AB91-8D81C8E403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CC24B-0CE5-4856-963F-598F5DA3E3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669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8604" y="1142999"/>
            <a:ext cx="1115427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Thursday 5 November 2020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[90 min.]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Technical Discussion / Contributions [20 min.]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?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 [5 min.]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558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Comment Resolution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146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7668-92BA-4CF1-BA6C-8CFD8CD6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62179-04F9-4B68-A2C5-A8E9AE0E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6369E-F178-4D7F-BD77-4B3AFAE4F0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AC47-375E-4B83-BB3B-D1BBF57BFE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7C6C1-39C1-4964-97B8-CD34BB71E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61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4000-31BC-4924-BE10-84D97BA5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Attendees without affiliation in Webex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240A-84C4-4AEF-A3C6-AEAD973A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22376"/>
            <a:ext cx="10361084" cy="5102224"/>
          </a:xfrm>
        </p:spPr>
        <p:txBody>
          <a:bodyPr/>
          <a:lstStyle/>
          <a:p>
            <a:r>
              <a:rPr lang="en-US" sz="1600" dirty="0"/>
              <a:t>TBS</a:t>
            </a:r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9A607-EBEC-43E8-BF9B-FEF9EF82C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3C0AD-CCFC-4626-9DB4-D02035363D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A6E7CD-9591-468B-BA44-D394F1487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210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10: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11: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91457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0A07-5F97-4A96-8E53-2CDE0695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6BE4C-2322-4A3C-BDBA-57505F72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12: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the proposed resolutions for the 2 Technical Comments Revised in 11-20-1262r3: CIDs: 75, 91.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Motion 13: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 to approve the proposed resolutions for the 5 Technical Comments Revised in 11-20-1262r3 as provided in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: CIDs: 10-12, 105.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Moved:  Second:   Result: Y: N: A: DNV: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AC3B-AD9B-405E-B462-1EF0700A3F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B054-3F1D-474D-8D38-8A0453E7A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CC7B3-D540-4D3C-A5F6-CABB3D8C43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D12F3-4E2C-4A46-9B5D-188E6FD7D15C}"/>
              </a:ext>
            </a:extLst>
          </p:cNvPr>
          <p:cNvSpPr/>
          <p:nvPr/>
        </p:nvSpPr>
        <p:spPr>
          <a:xfrm rot="20010791">
            <a:off x="3703169" y="2861571"/>
            <a:ext cx="4506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13363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F34B-672C-4900-AA44-C9B8F60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Technical Discussion /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9B4-9342-46AD-B31A-44FE9F75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7664"/>
            <a:ext cx="10475383" cy="4249736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???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46AF-98B1-4493-A0CE-E93978935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5F65-5CFA-40CC-9377-48CA9C4E9F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46E7BB-769B-4099-A8B1-13C0E77EB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5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2400" dirty="0">
                <a:hlinkClick r:id="rId3"/>
              </a:rPr>
              <a:t>https://imat.ieee.org/attendance</a:t>
            </a:r>
            <a:r>
              <a:rPr lang="en-US" sz="2400" dirty="0"/>
              <a:t> </a:t>
            </a:r>
          </a:p>
          <a:p>
            <a:pPr lvl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802.11 </a:t>
            </a:r>
            <a:r>
              <a:rPr lang="en-US" altLang="en-US" sz="2400"/>
              <a:t>WG Plenary </a:t>
            </a:r>
            <a:r>
              <a:rPr lang="en-US" altLang="en-US" sz="2400" dirty="0"/>
              <a:t>meeting (this meeting) motions are in order. </a:t>
            </a:r>
          </a:p>
          <a:p>
            <a:pPr lvl="1" eaLnBrk="1" hangingPunct="1"/>
            <a:r>
              <a:rPr lang="en-US" altLang="en-US" sz="2400" dirty="0"/>
              <a:t>	Motions can be made: Anyone present can vote or make motions </a:t>
            </a:r>
            <a:br>
              <a:rPr lang="en-US" altLang="en-US" sz="2400" dirty="0"/>
            </a:br>
            <a:r>
              <a:rPr lang="en-US" altLang="en-US" sz="2400" dirty="0"/>
              <a:t>(Only name and affiliation are required, please register your attendance on imat.)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9939" y="990599"/>
            <a:ext cx="10992122" cy="5534025"/>
          </a:xfrm>
        </p:spPr>
        <p:txBody>
          <a:bodyPr/>
          <a:lstStyle/>
          <a:p>
            <a:r>
              <a:rPr lang="it-IT" altLang="en-US" sz="2000" b="0" i="1" dirty="0"/>
              <a:t>802.11 WG January Interim Teleconferences:</a:t>
            </a:r>
            <a:br>
              <a:rPr lang="it-IT" altLang="en-US" sz="2000" b="0" i="1" dirty="0"/>
            </a:br>
            <a:r>
              <a:rPr lang="it-IT" altLang="en-US" sz="1600" b="0" i="1" dirty="0"/>
              <a:t>AANI SC -  </a:t>
            </a:r>
            <a:r>
              <a:rPr lang="it-IT" altLang="en-US" sz="1800" b="0" i="1" dirty="0"/>
              <a:t>- TBA</a:t>
            </a:r>
            <a:br>
              <a:rPr lang="it-IT" altLang="en-US" sz="1800" b="0" i="1" dirty="0"/>
            </a:br>
            <a:r>
              <a:rPr lang="it-IT" altLang="en-US" sz="1600" b="0" i="1" dirty="0"/>
              <a:t>Closing 802.11 WG Plenary, TBA</a:t>
            </a:r>
          </a:p>
          <a:p>
            <a:r>
              <a:rPr lang="it-IT" altLang="en-US" sz="2000" dirty="0"/>
              <a:t>AANI SC Teleconference Plan (weekly meetings until comment resoluitons is completed):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17 November 9:00am-10:00am ET: comment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24 November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8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15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5 January 9:00am-10:00am ET: comment resolution </a:t>
            </a:r>
            <a:endParaRPr lang="en-US" dirty="0">
              <a:latin typeface="Times New Roman" panose="02020603050405020304" pitchFamily="18" charset="0"/>
            </a:endParaRPr>
          </a:p>
          <a:p>
            <a:pPr marL="57150" indent="0"/>
            <a:r>
              <a:rPr lang="it-IT" altLang="en-US" sz="1600" b="0" i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contributions on are in scope: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To resolve comments from </a:t>
            </a:r>
            <a:r>
              <a:rPr lang="en-US" sz="2000" b="0" dirty="0"/>
              <a:t>CC32 and on Interworking of 802.11 with 3GPP.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5425-2516-4CEB-8DA9-A218E794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Motions, before approval of the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013F5-2113-47D0-BF90-F66349599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has been a request to restrict Motions related to the Technical Report to the AANI SC meeting of Wednesday 4 November (19:00-21:00 h ET)</a:t>
            </a:r>
          </a:p>
          <a:p>
            <a:r>
              <a:rPr lang="en-US" dirty="0"/>
              <a:t>If this action is to be taken the agenda needs to state this restriction. </a:t>
            </a:r>
          </a:p>
          <a:p>
            <a:endParaRPr lang="en-US" dirty="0"/>
          </a:p>
          <a:p>
            <a:r>
              <a:rPr lang="en-US" dirty="0"/>
              <a:t>Discussion: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F1479-5F79-4A67-B3F7-BD7CC95C3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37F0E-5FB2-427A-8CD5-746FB849BE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C2148-07EF-4020-97A6-0EBD2EF06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35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0779"/>
            <a:ext cx="1139479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Tuesday 3 November 2020 11:15 – 13:15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Motions discussion, Approval of Minutes, Status [10 min.], 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Technical Report [110 min.] – </a:t>
            </a:r>
            <a:r>
              <a:rPr lang="en-US" altLang="en-US" dirty="0">
                <a:highlight>
                  <a:srgbClr val="FFFF00"/>
                </a:highlight>
              </a:rPr>
              <a:t>[Motions related to the Technical report are not in order]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CC32 on </a:t>
            </a:r>
            <a:r>
              <a:rPr lang="en-US" dirty="0"/>
              <a:t>11-20/0013r5 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>
                <a:highlight>
                  <a:srgbClr val="FFFF00"/>
                </a:highlight>
              </a:rPr>
              <a:t>[Motions (resolutions of comments previously supported by Straw Poll)]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Comment Resolution Contributions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>
                <a:highlight>
                  <a:srgbClr val="FFFF00"/>
                </a:highlight>
              </a:rPr>
              <a:t>[Straw Polls/Motions]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Discussion on way forward/goals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Wednesday 4 November 2020 19:00 – 21:00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[115 min.] – </a:t>
            </a:r>
            <a:r>
              <a:rPr lang="en-US" dirty="0">
                <a:highlight>
                  <a:srgbClr val="FFFF00"/>
                </a:highlight>
              </a:rPr>
              <a:t>[Motions are in order]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>
                <a:highlight>
                  <a:srgbClr val="FFFF00"/>
                </a:highlight>
              </a:rPr>
              <a:t>[Motions (resolutions of comments previously supported by Straw Poll)]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Discussion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Additional Motions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12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8604" y="1142999"/>
            <a:ext cx="1115427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Thursday 5 November 2020 11:15 – 13:15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[115 min.] </a:t>
            </a:r>
            <a:br>
              <a:rPr lang="en-US" dirty="0"/>
            </a:br>
            <a:r>
              <a:rPr lang="en-US" altLang="en-US" dirty="0">
                <a:highlight>
                  <a:srgbClr val="FFFF00"/>
                </a:highlight>
              </a:rPr>
              <a:t>[Motions related to the Technical report are not in order]</a:t>
            </a:r>
            <a:endParaRPr lang="en-US" dirty="0">
              <a:highlight>
                <a:srgbClr val="FFFF00"/>
              </a:highlight>
            </a:endParaRP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Monday 9 November 2020 13:30 – 15:30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[110 min.]</a:t>
            </a:r>
            <a:br>
              <a:rPr lang="en-US" dirty="0"/>
            </a:br>
            <a:r>
              <a:rPr lang="en-US" altLang="en-US" dirty="0">
                <a:highlight>
                  <a:srgbClr val="FFFF00"/>
                </a:highlight>
              </a:rPr>
              <a:t>[Motions related to the Technical report are not in order]</a:t>
            </a:r>
            <a:endParaRPr lang="en-US" dirty="0">
              <a:highlight>
                <a:srgbClr val="FFFF00"/>
              </a:highlight>
            </a:endParaRP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 [5 min.]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36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documentManagement/types"/>
    <ds:schemaRef ds:uri="http://schemas.microsoft.com/office/2006/metadata/properties"/>
    <ds:schemaRef ds:uri="60873816-0101-4504-946e-6fdefec58fb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e36d776-f4f9-4739-bb28-fcc060563e14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58107</TotalTime>
  <Words>2727</Words>
  <Application>Microsoft Office PowerPoint</Application>
  <PresentationFormat>Widescreen</PresentationFormat>
  <Paragraphs>387</Paragraphs>
  <Slides>30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DejaVu Serif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Discussion on Motions, before approval of the Agenda</vt:lpstr>
      <vt:lpstr>Agenda</vt:lpstr>
      <vt:lpstr>Agenda (cont.)</vt:lpstr>
      <vt:lpstr>Guidelines for IEEE-SA Meetings</vt:lpstr>
      <vt:lpstr>Resources – URLs</vt:lpstr>
      <vt:lpstr>Participation in IEEE 802 Meetings</vt:lpstr>
      <vt:lpstr>Approval of Minutes</vt:lpstr>
      <vt:lpstr>Status on the Proposal on Interworking</vt:lpstr>
      <vt:lpstr>Status on the Proposal on Interworking (cont.)</vt:lpstr>
      <vt:lpstr>Status of 802.11 WG CC32 on 11-20/0013r5</vt:lpstr>
      <vt:lpstr>Contributions</vt:lpstr>
      <vt:lpstr>Motions</vt:lpstr>
      <vt:lpstr>Attendees without affiliation in Webex </vt:lpstr>
      <vt:lpstr>Motions</vt:lpstr>
      <vt:lpstr>Motions</vt:lpstr>
      <vt:lpstr>Comment Resolution Discussion / Contributions</vt:lpstr>
      <vt:lpstr>Straw Polls / Motions</vt:lpstr>
      <vt:lpstr>Motions</vt:lpstr>
      <vt:lpstr>Thursday 5 November 2020</vt:lpstr>
      <vt:lpstr>Agenda</vt:lpstr>
      <vt:lpstr>Comment Resolution Discussion / Contributions</vt:lpstr>
      <vt:lpstr>Motions</vt:lpstr>
      <vt:lpstr>Attendees without affiliation in Webex </vt:lpstr>
      <vt:lpstr>Motions</vt:lpstr>
      <vt:lpstr>Motions</vt:lpstr>
      <vt:lpstr>Technical Discussion / Contributions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11-20-1602-02-AANI-aani-sc-teleconference-agenda-november-2020-plenary</dc:title>
  <dc:creator>Levy, Joseph</dc:creator>
  <cp:lastModifiedBy>Joseph Levy</cp:lastModifiedBy>
  <cp:revision>418</cp:revision>
  <cp:lastPrinted>1601-01-01T00:00:00Z</cp:lastPrinted>
  <dcterms:created xsi:type="dcterms:W3CDTF">2017-06-02T20:57:23Z</dcterms:created>
  <dcterms:modified xsi:type="dcterms:W3CDTF">2020-11-03T15:49:37Z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