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708" r:id="rId5"/>
    <p:sldId id="879" r:id="rId6"/>
    <p:sldId id="750" r:id="rId7"/>
    <p:sldId id="873" r:id="rId8"/>
    <p:sldId id="880" r:id="rId9"/>
    <p:sldId id="900" r:id="rId10"/>
    <p:sldId id="825" r:id="rId11"/>
    <p:sldId id="875" r:id="rId12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66"/>
    <a:srgbClr val="FF3300"/>
    <a:srgbClr val="FFFFFF"/>
    <a:srgbClr val="474747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391" autoAdjust="0"/>
    <p:restoredTop sz="92169" autoAdjust="0"/>
  </p:normalViewPr>
  <p:slideViewPr>
    <p:cSldViewPr>
      <p:cViewPr varScale="1">
        <p:scale>
          <a:sx n="110" d="100"/>
          <a:sy n="110" d="100"/>
        </p:scale>
        <p:origin x="438" y="102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10" d="100"/>
        <a:sy n="110" d="100"/>
      </p:scale>
      <p:origin x="0" y="-19568"/>
    </p:cViewPr>
  </p:sorterViewPr>
  <p:notesViewPr>
    <p:cSldViewPr>
      <p:cViewPr>
        <p:scale>
          <a:sx n="100" d="100"/>
          <a:sy n="100" d="100"/>
        </p:scale>
        <p:origin x="388" y="4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43375" y="8982075"/>
            <a:ext cx="21748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304849B1-8DD0-4143-8067-2BA297C895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29345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646488" y="8985250"/>
            <a:ext cx="26352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3FF7E430-CFE4-44DE-BB91-6F835072ED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0425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802.11-15/1472r0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 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Edward Au (Huawei Technologies)</a:t>
            </a:r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3677C22B-21F1-4F29-8177-0ED961E00DA1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726491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Page </a:t>
            </a:r>
            <a:fld id="{3FF7E430-CFE4-44DE-BB91-6F835072ED01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5887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October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BDDE91B-5D88-4385-BDAF-D76094A2B4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6971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October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C28A4F1-C4E0-4265-9FAA-D4E89C0F4F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7072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October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F2DFCF0-DDD7-4B2D-890B-B5D3E8C533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0591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October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B0F4323-4460-4997-B543-454EB3AA50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0062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October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A800361-54FF-4C83-9D96-CA2EBE18EB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9801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October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3AADB1E-8AB1-401D-93B7-30E1984F35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1834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October 2020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6896A0E-4ECD-4297-B787-1B0C935991A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7586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October 2020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2D159C0-1697-4662-BECF-0324D4AA66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861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October 2020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BB94D5D-5454-4843-B983-89A0937E20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6024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October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2CF3F3E-111F-4613-BAC2-F78BF33B9DA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64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October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F9FBF2E-0347-44E1-ADB9-8BBB5F9DB1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3487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8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October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21601" y="6475413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44A069AA-D681-4D56-82F9-8070180AD5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01452" y="304027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802.11-20/1595r2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-ec/dcn/17/ec-17-0120-27-0PNP-ieee-802-lmsc-chairs-guidelines.pdf" TargetMode="External"/><Relationship Id="rId3" Type="http://schemas.openxmlformats.org/officeDocument/2006/relationships/hyperlink" Target="https://standards.ieee.org/faqs/affiliation.html" TargetMode="External"/><Relationship Id="rId7" Type="http://schemas.openxmlformats.org/officeDocument/2006/relationships/hyperlink" Target="http://www.ieee802.org/PNP/approved/IEEE_802_WG_PandP_v19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" TargetMode="External"/><Relationship Id="rId5" Type="http://schemas.openxmlformats.org/officeDocument/2006/relationships/hyperlink" Target="http://standards.ieee.org/develop/policies/bylaws/sect6-7.html" TargetMode="External"/><Relationship Id="rId10" Type="http://schemas.openxmlformats.org/officeDocument/2006/relationships/hyperlink" Target="https://mentor.ieee.org/802.11/dcn/14/11-14-0629-22-0000-802-11-operations-manual.docx" TargetMode="External"/><Relationship Id="rId4" Type="http://schemas.openxmlformats.org/officeDocument/2006/relationships/hyperlink" Target="https://standards.ieee.org/content/dam/ieee-standards/standards/web/documents/other/antitrust.pdf" TargetMode="External"/><Relationship Id="rId9" Type="http://schemas.openxmlformats.org/officeDocument/2006/relationships/hyperlink" Target="https://mentor.ieee.org/802-ec/dcn/16/ec-16-0180-05-00EC-ieee-802-participation-slide.pptx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8991278"/>
              </p:ext>
            </p:extLst>
          </p:nvPr>
        </p:nvGraphicFramePr>
        <p:xfrm>
          <a:off x="2301875" y="3054350"/>
          <a:ext cx="7004050" cy="257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Document" r:id="rId4" imgW="8267030" imgH="3047370" progId="Word.Document.8">
                  <p:embed/>
                </p:oleObj>
              </mc:Choice>
              <mc:Fallback>
                <p:oleObj name="Document" r:id="rId4" imgW="8267030" imgH="3047370" progId="Word.Document.8">
                  <p:embed/>
                  <p:pic>
                    <p:nvPicPr>
                      <p:cNvPr id="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1875" y="3054350"/>
                        <a:ext cx="7004050" cy="2578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8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TGba</a:t>
            </a:r>
            <a:r>
              <a:rPr lang="en-US" altLang="en-US" dirty="0"/>
              <a:t> CRC Telco Agenda and Motions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  <a:endParaRPr lang="en-US" dirty="0"/>
          </a:p>
        </p:txBody>
      </p:sp>
      <p:sp>
        <p:nvSpPr>
          <p:cNvPr id="410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79594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87CADA09-2DAE-4899-B121-4D92081AAB59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dirty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2151063" y="2292351"/>
            <a:ext cx="7772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sz="2000" b="0" kern="0" dirty="0"/>
              <a:t>Date: 2020-10-12</a:t>
            </a:r>
          </a:p>
        </p:txBody>
      </p:sp>
      <p:sp>
        <p:nvSpPr>
          <p:cNvPr id="4104" name="Rectangle 4"/>
          <p:cNvSpPr>
            <a:spLocks noChangeArrowheads="1"/>
          </p:cNvSpPr>
          <p:nvPr/>
        </p:nvSpPr>
        <p:spPr bwMode="auto">
          <a:xfrm>
            <a:off x="2301875" y="26892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/>
          <a:lstStyle>
            <a:lvl1pPr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500"/>
              </a:spcBef>
              <a:buNone/>
            </a:pPr>
            <a:r>
              <a:rPr lang="en-GB" altLang="en-US" sz="2000" b="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05BE9-C2EA-4C75-A854-FFC6AF27C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55D4DD-940F-4747-B72C-5CEBA082A3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document contains</a:t>
            </a:r>
          </a:p>
          <a:p>
            <a:pPr lvl="1"/>
            <a:r>
              <a:rPr lang="en-US" dirty="0"/>
              <a:t>Agenda for </a:t>
            </a:r>
            <a:r>
              <a:rPr lang="en-US" dirty="0" err="1"/>
              <a:t>TGba</a:t>
            </a:r>
            <a:r>
              <a:rPr lang="en-US" dirty="0"/>
              <a:t> CRC call [October 12]</a:t>
            </a:r>
          </a:p>
          <a:p>
            <a:pPr lvl="2"/>
            <a:r>
              <a:rPr lang="en-US" dirty="0"/>
              <a:t>Call information</a:t>
            </a:r>
          </a:p>
          <a:p>
            <a:pPr lvl="3"/>
            <a:r>
              <a:rPr lang="en-US" dirty="0"/>
              <a:t>Join the </a:t>
            </a:r>
            <a:r>
              <a:rPr lang="en-US" dirty="0" err="1"/>
              <a:t>Webex</a:t>
            </a:r>
            <a:r>
              <a:rPr lang="en-US" dirty="0"/>
              <a:t> meeting here:</a:t>
            </a:r>
          </a:p>
          <a:p>
            <a:pPr lvl="4"/>
            <a:r>
              <a:rPr lang="en-US" dirty="0"/>
              <a:t>https://ieeesa.webex.com/ieeesa/j.php?MTID=m81e91f557723fddd71af8dc47473b30a</a:t>
            </a:r>
          </a:p>
          <a:p>
            <a:pPr lvl="4"/>
            <a:r>
              <a:rPr lang="en-US" dirty="0"/>
              <a:t>Meeting number: 173 229 1137</a:t>
            </a:r>
          </a:p>
          <a:p>
            <a:pPr lvl="4"/>
            <a:r>
              <a:rPr lang="en-US" dirty="0"/>
              <a:t>Meeting password: wireless (94735377 from phones and video systems)</a:t>
            </a:r>
          </a:p>
          <a:p>
            <a:pPr lvl="3"/>
            <a:r>
              <a:rPr lang="en-US" dirty="0"/>
              <a:t>Join by phone:</a:t>
            </a:r>
          </a:p>
          <a:p>
            <a:pPr lvl="4"/>
            <a:r>
              <a:rPr lang="en-US" dirty="0"/>
              <a:t>Tap to call in from a mobile device (attendees only)</a:t>
            </a:r>
          </a:p>
          <a:p>
            <a:pPr lvl="4"/>
            <a:r>
              <a:rPr lang="en-US" dirty="0"/>
              <a:t> +1-408-418-9388 USA Toll</a:t>
            </a:r>
          </a:p>
          <a:p>
            <a:pPr lvl="4"/>
            <a:r>
              <a:rPr lang="en-US" dirty="0"/>
              <a:t>Global call-in numbers</a:t>
            </a:r>
          </a:p>
          <a:p>
            <a:pPr lvl="4"/>
            <a:r>
              <a:rPr lang="en-US" dirty="0"/>
              <a:t>Access code: 173 229 1137</a:t>
            </a:r>
          </a:p>
          <a:p>
            <a:pPr lvl="1"/>
            <a:r>
              <a:rPr lang="en-US" dirty="0"/>
              <a:t>Motions on comment resolutions (from motion# 8000)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2AEC30-18AF-42E8-85CD-CFF35E4E7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29B000-CB5C-4551-8EDD-1004D9711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883CCF-DC66-4D6C-B2C7-88B6F5A55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A2D159C0-1697-4662-BECF-0324D4AA669F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3647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2209800" y="609599"/>
            <a:ext cx="7772401" cy="1041147"/>
          </a:xfrm>
        </p:spPr>
        <p:txBody>
          <a:bodyPr/>
          <a:lstStyle/>
          <a:p>
            <a:r>
              <a:rPr lang="en-US" altLang="en-US" dirty="0"/>
              <a:t>Agenda [October 12]</a:t>
            </a:r>
          </a:p>
        </p:txBody>
      </p:sp>
      <p:sp>
        <p:nvSpPr>
          <p:cNvPr id="21507" name="Content Placeholder 6"/>
          <p:cNvSpPr>
            <a:spLocks noGrp="1"/>
          </p:cNvSpPr>
          <p:nvPr>
            <p:ph sz="half" idx="1"/>
          </p:nvPr>
        </p:nvSpPr>
        <p:spPr>
          <a:xfrm>
            <a:off x="929218" y="1828800"/>
            <a:ext cx="10348382" cy="4652710"/>
          </a:xfrm>
        </p:spPr>
        <p:txBody>
          <a:bodyPr/>
          <a:lstStyle/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endParaRPr lang="en-US" altLang="en-US" sz="1200" dirty="0"/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Call meeting to order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Agenda setting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Patent policy (links in the next slide)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Attendance: 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/>
              <a:t>Use IMAT to register your attendance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SA ballot result review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Presentations   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pt-BR" altLang="en-US" sz="1600"/>
              <a:t>11-20/1596r2 </a:t>
            </a:r>
            <a:r>
              <a:rPr lang="pt-BR" altLang="en-US" sz="1600" dirty="0"/>
              <a:t>- CR for CID 8001, </a:t>
            </a:r>
            <a:r>
              <a:rPr lang="en-US" altLang="en-US" sz="1600" dirty="0"/>
              <a:t>Po-Kai Huang (Intel)</a:t>
            </a:r>
            <a:endParaRPr lang="pt-BR" altLang="en-US" sz="1600" dirty="0"/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/>
              <a:t>11-20/1597r0 - CR for misc. CIDs, Minyoung Park (Intel)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Timeline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Adjourn</a:t>
            </a:r>
            <a:endParaRPr lang="en-US" altLang="en-US" sz="1600" dirty="0"/>
          </a:p>
          <a:p>
            <a:pPr marL="914400" lvl="1" indent="-457200">
              <a:spcBef>
                <a:spcPts val="0"/>
              </a:spcBef>
              <a:buFont typeface="+mj-lt"/>
              <a:buAutoNum type="arabicPeriod"/>
            </a:pPr>
            <a:endParaRPr lang="en-US" altLang="en-US" sz="1600" dirty="0"/>
          </a:p>
          <a:p>
            <a:pPr marL="800100" lvl="1" indent="-342900">
              <a:spcBef>
                <a:spcPts val="100"/>
              </a:spcBef>
              <a:buFont typeface="+mj-lt"/>
              <a:buAutoNum type="arabicPeriod"/>
            </a:pPr>
            <a:endParaRPr lang="en-US" altLang="en-US" sz="1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215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41122" y="6484241"/>
            <a:ext cx="50975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E6BE1DDA-DBD5-490E-96A9-C0C593249934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19B518E7-5DF9-4494-BBAB-30CF8D41D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222222"/>
                </a:solidFill>
                <a:cs typeface="Arial" panose="020B0604020202020204" pitchFamily="34" charset="0"/>
              </a:rPr>
              <a:t>Teleconferences are subject to applicable policies and procedures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AE1234-A666-4443-BA20-CD6695BF4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E0B14-96FE-47C4-930F-5C8D4D504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B9A4C5-DA95-4C29-9F1E-EB40D8188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10" name="Rectangle 1">
            <a:extLst>
              <a:ext uri="{FF2B5EF4-FFF2-40B4-BE49-F238E27FC236}">
                <a16:creationId xmlns:a16="http://schemas.microsoft.com/office/drawing/2014/main" id="{4B9B581D-F4A1-4B99-82FA-2C521F4BC16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914400" y="1899553"/>
            <a:ext cx="9732151" cy="427809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Code of Ethics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2"/>
              </a:rPr>
              <a:t>https://www.ieee.org/about/corporate/governance/p7-8.html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  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Standards Association (IEEE-SA) Affiliation FAQ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3"/>
              </a:rPr>
              <a:t>https://standards.ieee.org/faqs/affiliation.html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Antitrust and Competition Policy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4"/>
              </a:rPr>
              <a:t>https://standards.ieee.org/content/dam/ieee-standards/standards/web/documents/other/antitrust.pdf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IEEE-SA Patent Policy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5"/>
              </a:rPr>
              <a:t>http://standards.ieee.org/develop/policies/bylaws/sect6-7.html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  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6"/>
              </a:rPr>
              <a:t>https://standards.ieee.org/about/sasb/patcom/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 •       IEEE 802 Working Group Policies &amp;Procedures (29 Jul 2016)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7"/>
              </a:rPr>
              <a:t>http://www.ieee802.org/PNP/approved/IEEE_802_WG_PandP_v19.pdf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802 LMSC Chair's Guidelines (Approved 13 Jul 2018)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8"/>
              </a:rPr>
              <a:t>https://mentor.ieee.org/802-ec/dcn/17/ec-17-0120-27-0PNP-ieee-802-lmsc-chairs-guidelines.pdf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Participation in IEEE 802 Meetings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9"/>
              </a:rPr>
              <a:t>https://mentor.ieee.org/802-ec/dcn/16/ec-16-0180-05-00EC-ieee-802-participation-slide.pptx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802.11 WG OM: (Approved 10 Nov 2017)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10"/>
              </a:rPr>
              <a:t>https://mentor.ieee.org/802.11/dcn/14/11-14-0629-22-0000-802-11-operations-manual.docx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91583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F9FB9A-C6D5-49F6-B8E7-FF5746C74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 Ballot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997189-5A3E-429F-A62D-459478E833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Approval rate: 95%</a:t>
            </a:r>
          </a:p>
          <a:p>
            <a:pPr lvl="1"/>
            <a:r>
              <a:rPr lang="en-US" dirty="0"/>
              <a:t>100 approve, 5 disapprove </a:t>
            </a:r>
          </a:p>
          <a:p>
            <a:r>
              <a:rPr lang="en-US" dirty="0"/>
              <a:t>4 comments received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D10AFD-D039-439E-A324-FB2317677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0DFE29-5E0B-46AF-BD57-CD07335A8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040DAC-5537-405C-B369-DEB711C9F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7B0F4323-4460-4997-B543-454EB3AA50C1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87F9700-F56D-4732-808D-4D5A6C83C3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000" y="2252662"/>
            <a:ext cx="5010150" cy="357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98837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6DAB6F-C825-4E25-A2F5-9808F2CEE4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 – [Depends on 11ax and 11ay]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157F4B-6B8A-405E-928C-6115F5760D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2020</a:t>
            </a:r>
          </a:p>
          <a:p>
            <a:pPr lvl="1"/>
            <a:r>
              <a:rPr lang="en-US" dirty="0"/>
              <a:t>October: comment resolution on D7.0</a:t>
            </a:r>
          </a:p>
          <a:p>
            <a:pPr lvl="1"/>
            <a:r>
              <a:rPr lang="en-US" dirty="0"/>
              <a:t>October-November: D8.0 Recirc/Unchanged recirc</a:t>
            </a:r>
          </a:p>
          <a:p>
            <a:pPr lvl="1"/>
            <a:r>
              <a:rPr lang="en-US" dirty="0"/>
              <a:t>November 13 – 802 EC Approval</a:t>
            </a:r>
          </a:p>
          <a:p>
            <a:pPr lvl="2"/>
            <a:r>
              <a:rPr lang="en-US" dirty="0"/>
              <a:t>Next opportunity is December 1</a:t>
            </a:r>
            <a:r>
              <a:rPr lang="en-US" baseline="30000" dirty="0"/>
              <a:t>st</a:t>
            </a:r>
            <a:r>
              <a:rPr lang="en-US" dirty="0"/>
              <a:t> EC telco</a:t>
            </a:r>
          </a:p>
          <a:p>
            <a:pPr lvl="1"/>
            <a:r>
              <a:rPr lang="en-US" dirty="0"/>
              <a:t>December 11 – Draft to </a:t>
            </a:r>
            <a:r>
              <a:rPr lang="en-US" dirty="0" err="1"/>
              <a:t>RevCom</a:t>
            </a:r>
            <a:endParaRPr lang="en-US" dirty="0"/>
          </a:p>
          <a:p>
            <a:r>
              <a:rPr lang="en-US" dirty="0"/>
              <a:t>2021</a:t>
            </a:r>
          </a:p>
          <a:p>
            <a:pPr lvl="1"/>
            <a:r>
              <a:rPr lang="en-US" dirty="0"/>
              <a:t>January: </a:t>
            </a:r>
            <a:r>
              <a:rPr lang="en-US" dirty="0" err="1"/>
              <a:t>RevCom</a:t>
            </a:r>
            <a:r>
              <a:rPr lang="en-US" dirty="0"/>
              <a:t>/SASB approval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B68CEA-A6EF-47EE-8190-4EA33F614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0E6498-C20B-4DDD-BC6E-59DC828B83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B6CD11-B0BB-4ADD-A0CB-586D5BF89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7B0F4323-4460-4997-B543-454EB3AA50C1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88964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8000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[11-20/1596r2] for CIDs listed below:</a:t>
            </a:r>
          </a:p>
          <a:p>
            <a:pPr lvl="1"/>
            <a:r>
              <a:rPr lang="en-US" dirty="0"/>
              <a:t>8001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Po-Kai Huang	</a:t>
            </a:r>
          </a:p>
          <a:p>
            <a:pPr lvl="1"/>
            <a:r>
              <a:rPr lang="en-US" dirty="0"/>
              <a:t>Second: Mark Hamilton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669747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8001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[11-20/1597r1] for CIDs listed below:</a:t>
            </a:r>
          </a:p>
          <a:p>
            <a:pPr lvl="1"/>
            <a:r>
              <a:rPr lang="en-US" dirty="0"/>
              <a:t>8002, 8003, 8004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Yunsong Yang</a:t>
            </a:r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3765805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521DD49D754694A93C9E6AE13A3674F" ma:contentTypeVersion="10" ma:contentTypeDescription="Create a new document." ma:contentTypeScope="" ma:versionID="404c1551e1fe55af7dafdf596c7b0ff0">
  <xsd:schema xmlns:xsd="http://www.w3.org/2001/XMLSchema" xmlns:xs="http://www.w3.org/2001/XMLSchema" xmlns:p="http://schemas.microsoft.com/office/2006/metadata/properties" xmlns:ns3="690ce4a6-9891-4cc5-994f-f5b6118dcd5a" targetNamespace="http://schemas.microsoft.com/office/2006/metadata/properties" ma:root="true" ma:fieldsID="dc47f7cc16e2accd0e58f53433128ee1" ns3:_="">
    <xsd:import namespace="690ce4a6-9891-4cc5-994f-f5b6118dcd5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0ce4a6-9891-4cc5-994f-f5b6118dcd5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EF61DDA-C448-48C0-B87E-50994290264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90ce4a6-9891-4cc5-994f-f5b6118dcd5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E1F34BA-098E-4461-BC07-CDE732AC4FB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1B3C76B-438A-41A6-BD75-2537B5855551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186814</TotalTime>
  <Words>669</Words>
  <Application>Microsoft Office PowerPoint</Application>
  <PresentationFormat>Widescreen</PresentationFormat>
  <Paragraphs>91</Paragraphs>
  <Slides>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Times New Roman</vt:lpstr>
      <vt:lpstr>802-11-Submission</vt:lpstr>
      <vt:lpstr>Document</vt:lpstr>
      <vt:lpstr>TGba CRC Telco Agenda and Motions</vt:lpstr>
      <vt:lpstr>Abstract</vt:lpstr>
      <vt:lpstr>Agenda [October 12]</vt:lpstr>
      <vt:lpstr>Teleconferences are subject to applicable policies and procedures</vt:lpstr>
      <vt:lpstr>SA Ballot Summary</vt:lpstr>
      <vt:lpstr>Timeline – [Depends on 11ax and 11ay]</vt:lpstr>
      <vt:lpstr>Motion# 8000</vt:lpstr>
      <vt:lpstr>Motion# 8001</vt:lpstr>
    </vt:vector>
  </TitlesOfParts>
  <Manager/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11-19/2124</dc:title>
  <dc:subject>Submission</dc:subject>
  <dc:creator>minyoung.park@intel.com</dc:creator>
  <cp:keywords>July 2018, CTPClassification=CTP_NT</cp:keywords>
  <dc:description>TGba Agenda July 2018</dc:description>
  <cp:lastModifiedBy>Minyoung</cp:lastModifiedBy>
  <cp:revision>5973</cp:revision>
  <cp:lastPrinted>2014-11-04T15:04:57Z</cp:lastPrinted>
  <dcterms:created xsi:type="dcterms:W3CDTF">2007-04-17T18:10:23Z</dcterms:created>
  <dcterms:modified xsi:type="dcterms:W3CDTF">2020-10-12T22:51:54Z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NSCPROP_SA">
    <vt:lpwstr>C:\Users\minyoung.p\Documents\IEEE 802.11 WG\TGba\2017\November\11-17-1223-09-00ba-september-2017-tgba-agenda.pptx</vt:lpwstr>
  </property>
  <property fmtid="{D5CDD505-2E9C-101B-9397-08002B2CF9AE}" pid="27" name="_readonly">
    <vt:lpwstr/>
  </property>
  <property fmtid="{D5CDD505-2E9C-101B-9397-08002B2CF9AE}" pid="28" name="_change">
    <vt:lpwstr/>
  </property>
  <property fmtid="{D5CDD505-2E9C-101B-9397-08002B2CF9AE}" pid="29" name="_full-control">
    <vt:lpwstr/>
  </property>
  <property fmtid="{D5CDD505-2E9C-101B-9397-08002B2CF9AE}" pid="30" name="sflag">
    <vt:lpwstr>1531426985</vt:lpwstr>
  </property>
  <property fmtid="{D5CDD505-2E9C-101B-9397-08002B2CF9AE}" pid="31" name="TitusGUID">
    <vt:lpwstr>66cf51b5-cac2-4610-8e43-73ec26372730</vt:lpwstr>
  </property>
  <property fmtid="{D5CDD505-2E9C-101B-9397-08002B2CF9AE}" pid="32" name="CTP_TimeStamp">
    <vt:lpwstr>2020-05-01 21:07:16Z</vt:lpwstr>
  </property>
  <property fmtid="{D5CDD505-2E9C-101B-9397-08002B2CF9AE}" pid="33" name="CTP_BU">
    <vt:lpwstr>NA</vt:lpwstr>
  </property>
  <property fmtid="{D5CDD505-2E9C-101B-9397-08002B2CF9AE}" pid="34" name="CTP_IDSID">
    <vt:lpwstr>NA</vt:lpwstr>
  </property>
  <property fmtid="{D5CDD505-2E9C-101B-9397-08002B2CF9AE}" pid="35" name="CTP_WWID">
    <vt:lpwstr>NA</vt:lpwstr>
  </property>
  <property fmtid="{D5CDD505-2E9C-101B-9397-08002B2CF9AE}" pid="36" name="CTPClassification">
    <vt:lpwstr>CTP_NT</vt:lpwstr>
  </property>
  <property fmtid="{D5CDD505-2E9C-101B-9397-08002B2CF9AE}" pid="37" name="ContentTypeId">
    <vt:lpwstr>0x0101007521DD49D754694A93C9E6AE13A3674F</vt:lpwstr>
  </property>
</Properties>
</file>