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256" r:id="rId5"/>
    <p:sldId id="257" r:id="rId6"/>
    <p:sldId id="265" r:id="rId7"/>
    <p:sldId id="266" r:id="rId8"/>
    <p:sldId id="368" r:id="rId9"/>
    <p:sldId id="268" r:id="rId10"/>
    <p:sldId id="280" r:id="rId11"/>
    <p:sldId id="367" r:id="rId12"/>
    <p:sldId id="371" r:id="rId13"/>
    <p:sldId id="370" r:id="rId14"/>
    <p:sldId id="372" r:id="rId15"/>
    <p:sldId id="375" r:id="rId16"/>
    <p:sldId id="377" r:id="rId17"/>
    <p:sldId id="378" r:id="rId18"/>
    <p:sldId id="376" r:id="rId19"/>
    <p:sldId id="274" r:id="rId2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477E0F-6F6E-485B-8454-2FA00526CE39}" v="7" dt="2020-10-06T04:31:57.6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9" autoAdjust="0"/>
    <p:restoredTop sz="94228" autoAdjust="0"/>
  </p:normalViewPr>
  <p:slideViewPr>
    <p:cSldViewPr>
      <p:cViewPr varScale="1">
        <p:scale>
          <a:sx n="68" d="100"/>
          <a:sy n="68" d="100"/>
        </p:scale>
        <p:origin x="444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29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ph Levy" userId="3766db8f-7892-44ce-ae9b-8fce39950acf" providerId="ADAL" clId="{BA477E0F-6F6E-485B-8454-2FA00526CE39}"/>
    <pc:docChg chg="undo custSel addSld delSld modSld modMainMaster">
      <pc:chgData name="Joseph Levy" userId="3766db8f-7892-44ce-ae9b-8fce39950acf" providerId="ADAL" clId="{BA477E0F-6F6E-485B-8454-2FA00526CE39}" dt="2020-10-06T05:21:10.273" v="1981" actId="15"/>
      <pc:docMkLst>
        <pc:docMk/>
      </pc:docMkLst>
      <pc:sldChg chg="modSp mod">
        <pc:chgData name="Joseph Levy" userId="3766db8f-7892-44ce-ae9b-8fce39950acf" providerId="ADAL" clId="{BA477E0F-6F6E-485B-8454-2FA00526CE39}" dt="2020-10-06T03:48:50.176" v="7" actId="20577"/>
        <pc:sldMkLst>
          <pc:docMk/>
          <pc:sldMk cId="0" sldId="256"/>
        </pc:sldMkLst>
        <pc:spChg chg="mod">
          <ac:chgData name="Joseph Levy" userId="3766db8f-7892-44ce-ae9b-8fce39950acf" providerId="ADAL" clId="{BA477E0F-6F6E-485B-8454-2FA00526CE39}" dt="2020-10-06T03:48:50.176" v="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Joseph Levy" userId="3766db8f-7892-44ce-ae9b-8fce39950acf" providerId="ADAL" clId="{BA477E0F-6F6E-485B-8454-2FA00526CE39}" dt="2020-10-06T03:48:59.937" v="8" actId="20577"/>
        <pc:sldMkLst>
          <pc:docMk/>
          <pc:sldMk cId="0" sldId="257"/>
        </pc:sldMkLst>
        <pc:spChg chg="mod">
          <ac:chgData name="Joseph Levy" userId="3766db8f-7892-44ce-ae9b-8fce39950acf" providerId="ADAL" clId="{BA477E0F-6F6E-485B-8454-2FA00526CE39}" dt="2020-10-06T03:48:59.937" v="8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Joseph Levy" userId="3766db8f-7892-44ce-ae9b-8fce39950acf" providerId="ADAL" clId="{BA477E0F-6F6E-485B-8454-2FA00526CE39}" dt="2020-10-06T03:50:23.147" v="12" actId="1076"/>
        <pc:sldMkLst>
          <pc:docMk/>
          <pc:sldMk cId="3512326192" sldId="265"/>
        </pc:sldMkLst>
        <pc:spChg chg="mod">
          <ac:chgData name="Joseph Levy" userId="3766db8f-7892-44ce-ae9b-8fce39950acf" providerId="ADAL" clId="{BA477E0F-6F6E-485B-8454-2FA00526CE39}" dt="2020-10-06T03:50:23.147" v="12" actId="1076"/>
          <ac:spMkLst>
            <pc:docMk/>
            <pc:sldMk cId="3512326192" sldId="265"/>
            <ac:spMk id="10243" creationId="{00000000-0000-0000-0000-000000000000}"/>
          </ac:spMkLst>
        </pc:spChg>
      </pc:sldChg>
      <pc:sldChg chg="modSp mod">
        <pc:chgData name="Joseph Levy" userId="3766db8f-7892-44ce-ae9b-8fce39950acf" providerId="ADAL" clId="{BA477E0F-6F6E-485B-8454-2FA00526CE39}" dt="2020-10-06T05:21:10.273" v="1981" actId="15"/>
        <pc:sldMkLst>
          <pc:docMk/>
          <pc:sldMk cId="2555810336" sldId="266"/>
        </pc:sldMkLst>
        <pc:spChg chg="mod">
          <ac:chgData name="Joseph Levy" userId="3766db8f-7892-44ce-ae9b-8fce39950acf" providerId="ADAL" clId="{BA477E0F-6F6E-485B-8454-2FA00526CE39}" dt="2020-10-06T05:21:10.273" v="1981" actId="15"/>
          <ac:spMkLst>
            <pc:docMk/>
            <pc:sldMk cId="2555810336" sldId="266"/>
            <ac:spMk id="20483" creationId="{00000000-0000-0000-0000-000000000000}"/>
          </ac:spMkLst>
        </pc:spChg>
      </pc:sldChg>
      <pc:sldChg chg="modSp mod">
        <pc:chgData name="Joseph Levy" userId="3766db8f-7892-44ce-ae9b-8fce39950acf" providerId="ADAL" clId="{BA477E0F-6F6E-485B-8454-2FA00526CE39}" dt="2020-10-06T04:30:39.698" v="848" actId="6549"/>
        <pc:sldMkLst>
          <pc:docMk/>
          <pc:sldMk cId="884494122" sldId="274"/>
        </pc:sldMkLst>
        <pc:spChg chg="mod">
          <ac:chgData name="Joseph Levy" userId="3766db8f-7892-44ce-ae9b-8fce39950acf" providerId="ADAL" clId="{BA477E0F-6F6E-485B-8454-2FA00526CE39}" dt="2020-10-06T04:30:39.698" v="848" actId="6549"/>
          <ac:spMkLst>
            <pc:docMk/>
            <pc:sldMk cId="884494122" sldId="274"/>
            <ac:spMk id="37891" creationId="{00000000-0000-0000-0000-000000000000}"/>
          </ac:spMkLst>
        </pc:spChg>
      </pc:sldChg>
      <pc:sldChg chg="modSp mod">
        <pc:chgData name="Joseph Levy" userId="3766db8f-7892-44ce-ae9b-8fce39950acf" providerId="ADAL" clId="{BA477E0F-6F6E-485B-8454-2FA00526CE39}" dt="2020-10-06T04:26:05.262" v="667" actId="108"/>
        <pc:sldMkLst>
          <pc:docMk/>
          <pc:sldMk cId="1014535486" sldId="371"/>
        </pc:sldMkLst>
        <pc:spChg chg="mod">
          <ac:chgData name="Joseph Levy" userId="3766db8f-7892-44ce-ae9b-8fce39950acf" providerId="ADAL" clId="{BA477E0F-6F6E-485B-8454-2FA00526CE39}" dt="2020-10-06T04:26:05.262" v="667" actId="108"/>
          <ac:spMkLst>
            <pc:docMk/>
            <pc:sldMk cId="1014535486" sldId="371"/>
            <ac:spMk id="3" creationId="{00000000-0000-0000-0000-000000000000}"/>
          </ac:spMkLst>
        </pc:spChg>
      </pc:sldChg>
      <pc:sldChg chg="modSp mod">
        <pc:chgData name="Joseph Levy" userId="3766db8f-7892-44ce-ae9b-8fce39950acf" providerId="ADAL" clId="{BA477E0F-6F6E-485B-8454-2FA00526CE39}" dt="2020-10-06T04:13:39.979" v="117" actId="20577"/>
        <pc:sldMkLst>
          <pc:docMk/>
          <pc:sldMk cId="3808178165" sldId="372"/>
        </pc:sldMkLst>
        <pc:spChg chg="mod">
          <ac:chgData name="Joseph Levy" userId="3766db8f-7892-44ce-ae9b-8fce39950acf" providerId="ADAL" clId="{BA477E0F-6F6E-485B-8454-2FA00526CE39}" dt="2020-10-06T04:13:39.979" v="117" actId="20577"/>
          <ac:spMkLst>
            <pc:docMk/>
            <pc:sldMk cId="3808178165" sldId="372"/>
            <ac:spMk id="3" creationId="{00000000-0000-0000-0000-000000000000}"/>
          </ac:spMkLst>
        </pc:spChg>
      </pc:sldChg>
      <pc:sldChg chg="del">
        <pc:chgData name="Joseph Levy" userId="3766db8f-7892-44ce-ae9b-8fce39950acf" providerId="ADAL" clId="{BA477E0F-6F6E-485B-8454-2FA00526CE39}" dt="2020-10-06T04:14:26.252" v="129" actId="47"/>
        <pc:sldMkLst>
          <pc:docMk/>
          <pc:sldMk cId="394461541" sldId="373"/>
        </pc:sldMkLst>
      </pc:sldChg>
      <pc:sldChg chg="modSp mod">
        <pc:chgData name="Joseph Levy" userId="3766db8f-7892-44ce-ae9b-8fce39950acf" providerId="ADAL" clId="{BA477E0F-6F6E-485B-8454-2FA00526CE39}" dt="2020-10-06T04:55:40.545" v="1138" actId="20577"/>
        <pc:sldMkLst>
          <pc:docMk/>
          <pc:sldMk cId="450234842" sldId="375"/>
        </pc:sldMkLst>
        <pc:spChg chg="mod">
          <ac:chgData name="Joseph Levy" userId="3766db8f-7892-44ce-ae9b-8fce39950acf" providerId="ADAL" clId="{BA477E0F-6F6E-485B-8454-2FA00526CE39}" dt="2020-10-06T04:14:22.911" v="128" actId="20577"/>
          <ac:spMkLst>
            <pc:docMk/>
            <pc:sldMk cId="450234842" sldId="375"/>
            <ac:spMk id="2" creationId="{75887927-5688-47CF-9FE7-C981F1A8C528}"/>
          </ac:spMkLst>
        </pc:spChg>
        <pc:spChg chg="mod">
          <ac:chgData name="Joseph Levy" userId="3766db8f-7892-44ce-ae9b-8fce39950acf" providerId="ADAL" clId="{BA477E0F-6F6E-485B-8454-2FA00526CE39}" dt="2020-10-06T04:55:40.545" v="1138" actId="20577"/>
          <ac:spMkLst>
            <pc:docMk/>
            <pc:sldMk cId="450234842" sldId="375"/>
            <ac:spMk id="3" creationId="{4153FACA-C59E-4DDB-9D03-E86EBFB36B64}"/>
          </ac:spMkLst>
        </pc:spChg>
      </pc:sldChg>
      <pc:sldChg chg="modSp mod">
        <pc:chgData name="Joseph Levy" userId="3766db8f-7892-44ce-ae9b-8fce39950acf" providerId="ADAL" clId="{BA477E0F-6F6E-485B-8454-2FA00526CE39}" dt="2020-10-06T04:24:00.087" v="665" actId="1076"/>
        <pc:sldMkLst>
          <pc:docMk/>
          <pc:sldMk cId="3733965771" sldId="376"/>
        </pc:sldMkLst>
        <pc:spChg chg="mod">
          <ac:chgData name="Joseph Levy" userId="3766db8f-7892-44ce-ae9b-8fce39950acf" providerId="ADAL" clId="{BA477E0F-6F6E-485B-8454-2FA00526CE39}" dt="2020-10-06T04:23:49.866" v="663" actId="14100"/>
          <ac:spMkLst>
            <pc:docMk/>
            <pc:sldMk cId="3733965771" sldId="376"/>
            <ac:spMk id="2" creationId="{575A07F2-1172-4E3F-B230-56DFDBACA5FC}"/>
          </ac:spMkLst>
        </pc:spChg>
        <pc:spChg chg="mod">
          <ac:chgData name="Joseph Levy" userId="3766db8f-7892-44ce-ae9b-8fce39950acf" providerId="ADAL" clId="{BA477E0F-6F6E-485B-8454-2FA00526CE39}" dt="2020-10-06T04:24:00.087" v="665" actId="1076"/>
          <ac:spMkLst>
            <pc:docMk/>
            <pc:sldMk cId="3733965771" sldId="376"/>
            <ac:spMk id="3" creationId="{6D538D88-E16B-44C9-A541-DEDBDC182221}"/>
          </ac:spMkLst>
        </pc:spChg>
      </pc:sldChg>
      <pc:sldChg chg="modSp add mod">
        <pc:chgData name="Joseph Levy" userId="3766db8f-7892-44ce-ae9b-8fce39950acf" providerId="ADAL" clId="{BA477E0F-6F6E-485B-8454-2FA00526CE39}" dt="2020-10-06T04:34:07.166" v="982" actId="20577"/>
        <pc:sldMkLst>
          <pc:docMk/>
          <pc:sldMk cId="1798558926" sldId="377"/>
        </pc:sldMkLst>
        <pc:spChg chg="mod">
          <ac:chgData name="Joseph Levy" userId="3766db8f-7892-44ce-ae9b-8fce39950acf" providerId="ADAL" clId="{BA477E0F-6F6E-485B-8454-2FA00526CE39}" dt="2020-10-06T04:32:02.022" v="850" actId="20577"/>
          <ac:spMkLst>
            <pc:docMk/>
            <pc:sldMk cId="1798558926" sldId="377"/>
            <ac:spMk id="2" creationId="{75887927-5688-47CF-9FE7-C981F1A8C528}"/>
          </ac:spMkLst>
        </pc:spChg>
        <pc:spChg chg="mod">
          <ac:chgData name="Joseph Levy" userId="3766db8f-7892-44ce-ae9b-8fce39950acf" providerId="ADAL" clId="{BA477E0F-6F6E-485B-8454-2FA00526CE39}" dt="2020-10-06T04:34:07.166" v="982" actId="20577"/>
          <ac:spMkLst>
            <pc:docMk/>
            <pc:sldMk cId="1798558926" sldId="377"/>
            <ac:spMk id="3" creationId="{4153FACA-C59E-4DDB-9D03-E86EBFB36B64}"/>
          </ac:spMkLst>
        </pc:spChg>
      </pc:sldChg>
      <pc:sldChg chg="modSp new mod">
        <pc:chgData name="Joseph Levy" userId="3766db8f-7892-44ce-ae9b-8fce39950acf" providerId="ADAL" clId="{BA477E0F-6F6E-485B-8454-2FA00526CE39}" dt="2020-10-06T05:18:47.113" v="1956" actId="20577"/>
        <pc:sldMkLst>
          <pc:docMk/>
          <pc:sldMk cId="666304023" sldId="378"/>
        </pc:sldMkLst>
        <pc:spChg chg="mod">
          <ac:chgData name="Joseph Levy" userId="3766db8f-7892-44ce-ae9b-8fce39950acf" providerId="ADAL" clId="{BA477E0F-6F6E-485B-8454-2FA00526CE39}" dt="2020-10-06T05:12:23.817" v="1668" actId="20577"/>
          <ac:spMkLst>
            <pc:docMk/>
            <pc:sldMk cId="666304023" sldId="378"/>
            <ac:spMk id="2" creationId="{95E8BBD8-50DB-4614-9A89-2C8A21AB1847}"/>
          </ac:spMkLst>
        </pc:spChg>
        <pc:spChg chg="mod">
          <ac:chgData name="Joseph Levy" userId="3766db8f-7892-44ce-ae9b-8fce39950acf" providerId="ADAL" clId="{BA477E0F-6F6E-485B-8454-2FA00526CE39}" dt="2020-10-06T05:18:47.113" v="1956" actId="20577"/>
          <ac:spMkLst>
            <pc:docMk/>
            <pc:sldMk cId="666304023" sldId="378"/>
            <ac:spMk id="3" creationId="{92894C3B-E88A-4CF8-B91F-C572F31D09B8}"/>
          </ac:spMkLst>
        </pc:spChg>
      </pc:sldChg>
      <pc:sldMasterChg chg="modSp mod">
        <pc:chgData name="Joseph Levy" userId="3766db8f-7892-44ce-ae9b-8fce39950acf" providerId="ADAL" clId="{BA477E0F-6F6E-485B-8454-2FA00526CE39}" dt="2020-10-06T03:48:36.747" v="5" actId="20577"/>
        <pc:sldMasterMkLst>
          <pc:docMk/>
          <pc:sldMasterMk cId="0" sldId="2147483648"/>
        </pc:sldMasterMkLst>
        <pc:spChg chg="mod">
          <ac:chgData name="Joseph Levy" userId="3766db8f-7892-44ce-ae9b-8fce39950acf" providerId="ADAL" clId="{BA477E0F-6F6E-485B-8454-2FA00526CE39}" dt="2020-10-06T03:48:36.747" v="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2009</a:t>
            </a:r>
          </a:p>
        </p:txBody>
      </p:sp>
      <p:sp>
        <p:nvSpPr>
          <p:cNvPr id="11270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6DCF333B-947A-4500-AB79-A2728DBCF767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773027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Jan 2009</a:t>
            </a:r>
          </a:p>
        </p:txBody>
      </p:sp>
      <p:sp>
        <p:nvSpPr>
          <p:cNvPr id="1331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F76AD833-F326-48D3-A662-B127F7E4458F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dirty="0"/>
          </a:p>
        </p:txBody>
      </p:sp>
      <p:sp>
        <p:nvSpPr>
          <p:cNvPr id="133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18692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802.11-16/1093r2</a:t>
            </a:r>
          </a:p>
        </p:txBody>
      </p:sp>
      <p:sp>
        <p:nvSpPr>
          <p:cNvPr id="16388" name="Rectangle 3"/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16389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163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9EFE332B-4021-47BB-B2B7-CB32DEB01A9B}" type="slidenum">
              <a:rPr lang="en-GB" altLang="en-US" smtClean="0"/>
              <a:pPr>
                <a:spcBef>
                  <a:spcPct val="0"/>
                </a:spcBef>
              </a:pPr>
              <a:t>6</a:t>
            </a:fld>
            <a:endParaRPr lang="en-GB" altLang="en-US" dirty="0"/>
          </a:p>
        </p:txBody>
      </p:sp>
      <p:sp>
        <p:nvSpPr>
          <p:cNvPr id="163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4538"/>
            <a:ext cx="6621462" cy="3725862"/>
          </a:xfrm>
          <a:ln/>
        </p:spPr>
      </p:sp>
      <p:sp>
        <p:nvSpPr>
          <p:cNvPr id="163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560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42404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August, 17 2016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Joseph Levy (InterDigital)</a:t>
            </a:r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1A0F9B1D-73C6-47E5-9FB5-FE6C23108F33}" type="slidenum">
              <a:rPr lang="en-US" altLang="en-US" smtClean="0"/>
              <a:pPr>
                <a:spcBef>
                  <a:spcPct val="0"/>
                </a:spcBef>
              </a:pPr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82586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October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802.11-20/1577r0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262-04-AANI-cc32-aani-report-comments.xlsx" TargetMode="External"/><Relationship Id="rId2" Type="http://schemas.openxmlformats.org/officeDocument/2006/relationships/hyperlink" Target="https://mentor.ieee.org/802.11/dcn/20/11-20-1262-00-AANI-cc32-aani-report-comments.xlsx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574-00-AANI-2020-10-13-tutorial-802-11-aani-sc-status.pptx" TargetMode="External"/><Relationship Id="rId2" Type="http://schemas.openxmlformats.org/officeDocument/2006/relationships/hyperlink" Target="https://mentor.ieee.org/802.11/dcn/20/11-20-1562-00-AANI-5gs-wlan-interworking-model-and-qos-management.ppt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802.11/attendance-log?d=10/06/2020&amp;p=3200600005&amp;t=47200043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board/pat/pat-slideset.ppt" TargetMode="External"/><Relationship Id="rId5" Type="http://schemas.openxmlformats.org/officeDocument/2006/relationships/hyperlink" Target="http://www.ieee.org/web/membership/ethics/code_ethics.html" TargetMode="External"/><Relationship Id="rId4" Type="http://schemas.openxmlformats.org/officeDocument/2006/relationships/hyperlink" Target="http://standards.ieee.org/resources/antitrust-guidelines.pd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0580-00-AANI-consideration-of-interworking-between-3gpp-5g-core-and-ieee-802-11.pptx" TargetMode="External"/><Relationship Id="rId3" Type="http://schemas.openxmlformats.org/officeDocument/2006/relationships/hyperlink" Target="https://mentor.ieee.org/802.11/dcn/19/11-19-1529-01-AANI-objective-and-scope-of-technical-report-on-interworking-between-5g-core-network-and-wlan.docx" TargetMode="External"/><Relationship Id="rId7" Type="http://schemas.openxmlformats.org/officeDocument/2006/relationships/hyperlink" Target="https://mentor.ieee.org/802.11/dcn/20/11-20-0013-01-AANI-draft-technical-report-on-interworking-between-3gpp-5g-network-wlan.docx" TargetMode="External"/><Relationship Id="rId2" Type="http://schemas.openxmlformats.org/officeDocument/2006/relationships/hyperlink" Target="https://mentor.ieee.org/802.11/dcn/19/11-19-1160-01-AANI-proposal-on-interworking-between-ieee-802-11-wlan-and-3gpp-5g-core-network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0013-00-AANI-draft-technical-report-on-interworking-between-3gpp-5g-network-wlan.docx" TargetMode="External"/><Relationship Id="rId11" Type="http://schemas.openxmlformats.org/officeDocument/2006/relationships/hyperlink" Target="https://mentor.ieee.org/802.11/dcn/20/11-20-1031-02-AANI-11-20-0013-00-aani-draft-technical-report-on-interworking-between-3gpp-5g-network-wlan-intel-comments.docx" TargetMode="External"/><Relationship Id="rId5" Type="http://schemas.openxmlformats.org/officeDocument/2006/relationships/hyperlink" Target="https://mentor.ieee.org/802.11/dcn/19/11-19-1843-00-AANI-initial-technical-draft-report-on-interworking-between-3gpp-5g-network-and-wlan.docx" TargetMode="External"/><Relationship Id="rId10" Type="http://schemas.openxmlformats.org/officeDocument/2006/relationships/hyperlink" Target="https://mentor.ieee.org/802.11/dcn/20/11-20-0013-03-AANI-draft-technical-report-on-interworking-between-3gpp-5g-network-wlan.docx" TargetMode="External"/><Relationship Id="rId4" Type="http://schemas.openxmlformats.org/officeDocument/2006/relationships/hyperlink" Target="https://mentor.ieee.org/802.11/dcn/19/11-19-2046-00-AANI-the-initial-technical-draft-report-on-interworking-between-3gpp-5g-network-network.pptx" TargetMode="External"/><Relationship Id="rId9" Type="http://schemas.openxmlformats.org/officeDocument/2006/relationships/hyperlink" Target="https://mentor.ieee.org/802.11/dcn/20/11-20-0013-02-AANI-draft-technical-report-on-interworking-between-3gpp-5g-network-wlan.docx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76-00-AANI-technical-report-on-interworking-between-3gpp-5g-system-and-wlan.docx" TargetMode="External"/><Relationship Id="rId3" Type="http://schemas.openxmlformats.org/officeDocument/2006/relationships/hyperlink" Target="https://mentor.ieee.org/802.11/dcn/20/11-20-0013-05-AANI-draft-technical-report-on-interworking-between-3gpp-5g-network-wlan.docx" TargetMode="External"/><Relationship Id="rId7" Type="http://schemas.openxmlformats.org/officeDocument/2006/relationships/hyperlink" Target="https://mentor.ieee.org/802.11/dcn/20/11-20-1356-00-AANI-proposed-comment-resolution-for-cid-10-11-12-105-on-comment-collection-sheet-11-20-1262r2.docx" TargetMode="External"/><Relationship Id="rId2" Type="http://schemas.openxmlformats.org/officeDocument/2006/relationships/hyperlink" Target="https://mentor.ieee.org/802.11/dcn/20/11-20-0013-04-AANI-draft-technical-report-on-interworking-between-3gpp-5g-network-wla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0013-05-AANI-draft-technical-report-on-interworking-between-3gpp-5g-network-wlan.pdf" TargetMode="External"/><Relationship Id="rId5" Type="http://schemas.openxmlformats.org/officeDocument/2006/relationships/hyperlink" Target="https://mentor.ieee.org/802.11/dcn/20/11-20-1262-03-AANI-cc32-aani-report-comments.xlsx" TargetMode="External"/><Relationship Id="rId10" Type="http://schemas.openxmlformats.org/officeDocument/2006/relationships/hyperlink" Target="https://mentor.ieee.org/802.11/dcn/20/11-20-1567-AANI-aani-sc-teleconference-1-oct-2020-meeting-minutes.docx" TargetMode="External"/><Relationship Id="rId4" Type="http://schemas.openxmlformats.org/officeDocument/2006/relationships/hyperlink" Target="https://mentor.ieee.org/802.11/dcn/20/11-20-1262-02-AANI-cc32-aani-report-comments.xlsx" TargetMode="External"/><Relationship Id="rId9" Type="http://schemas.openxmlformats.org/officeDocument/2006/relationships/hyperlink" Target="https://mentor.ieee.org/802.11/dcn/20/11-20-1512-01-AANI-aani-sc-teleconference-15-sep-2020-meeting-minutes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dirty="0"/>
              <a:t>AANI SC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838200" y="1675607"/>
            <a:ext cx="10361084" cy="380999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2019-10-06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00421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0299121"/>
              </p:ext>
            </p:extLst>
          </p:nvPr>
        </p:nvGraphicFramePr>
        <p:xfrm>
          <a:off x="461963" y="2495550"/>
          <a:ext cx="11333162" cy="3910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45386" imgH="2853457" progId="Word.Document.8">
                  <p:embed/>
                </p:oleObj>
              </mc:Choice>
              <mc:Fallback>
                <p:oleObj name="Document" r:id="rId4" imgW="8245386" imgH="2853457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95550"/>
                        <a:ext cx="11333162" cy="39100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11185"/>
          </a:xfrm>
        </p:spPr>
        <p:txBody>
          <a:bodyPr/>
          <a:lstStyle/>
          <a:p>
            <a:pPr>
              <a:spcBef>
                <a:spcPts val="200"/>
              </a:spcBef>
              <a:defRPr/>
            </a:pPr>
            <a:r>
              <a:rPr lang="en-US" altLang="en-US" dirty="0"/>
              <a:t>Comment Resolution 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11658600" cy="5027614"/>
          </a:xfrm>
        </p:spPr>
        <p:txBody>
          <a:bodyPr/>
          <a:lstStyle/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hlinkClick r:id="rId2"/>
              </a:rPr>
              <a:t>1</a:t>
            </a:r>
            <a:r>
              <a:rPr lang="en-US" sz="3200" b="0" dirty="0">
                <a:hlinkClick r:id="rId3"/>
              </a:rPr>
              <a:t>1-20/1262r4</a:t>
            </a:r>
            <a:r>
              <a:rPr lang="en-US" sz="3200" b="0" dirty="0"/>
              <a:t> “CC32 AANI Report Comments” </a:t>
            </a:r>
            <a:br>
              <a:rPr lang="en-US" sz="3200" b="0" dirty="0"/>
            </a:br>
            <a:endParaRPr lang="en-US" sz="32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A88828E-F8E7-4675-94D6-CC55BF41DD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2260600"/>
            <a:ext cx="10744200" cy="314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5098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11185"/>
          </a:xfrm>
        </p:spPr>
        <p:txBody>
          <a:bodyPr/>
          <a:lstStyle/>
          <a:p>
            <a:r>
              <a:rPr lang="en-US" dirty="0"/>
              <a:t>Contributions on Comment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11658600" cy="5027614"/>
          </a:xfrm>
        </p:spPr>
        <p:txBody>
          <a:bodyPr/>
          <a:lstStyle/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b="1" dirty="0">
                <a:solidFill>
                  <a:schemeClr val="tx1"/>
                </a:solidFill>
              </a:rPr>
              <a:t>???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81781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87927-5688-47CF-9FE7-C981F1A8C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3FACA-C59E-4DDB-9D03-E86EBFB36B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24000"/>
            <a:ext cx="10361084" cy="4113213"/>
          </a:xfrm>
        </p:spPr>
        <p:txBody>
          <a:bodyPr/>
          <a:lstStyle/>
          <a:p>
            <a:r>
              <a:rPr lang="en-US" dirty="0"/>
              <a:t>The AANI SC should:</a:t>
            </a:r>
          </a:p>
          <a:p>
            <a:pPr marL="0" indent="0"/>
            <a:r>
              <a:rPr lang="en-US" dirty="0"/>
              <a:t>Accept the proposed resolutions for the proposed resolutions for the 46 Technical Comments accepted in 11-20-1262r4: CIDs: 2, 3, 6, 9, 13-17, 32-38, 40, 41, 43, 44, 46, 48, 74, 76-79, 82-90, 97, 100, 101, 103, 106-111 </a:t>
            </a:r>
            <a:r>
              <a:rPr lang="en-US" altLang="en-US" b="1" dirty="0">
                <a:solidFill>
                  <a:schemeClr val="tx1"/>
                </a:solidFill>
              </a:rPr>
              <a:t>– with editorial privileges given the AANI Chair</a:t>
            </a:r>
            <a:r>
              <a:rPr lang="en-US" dirty="0"/>
              <a:t>. </a:t>
            </a:r>
          </a:p>
          <a:p>
            <a:pPr marL="0" indent="0"/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Yes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No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Abstain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i="1" dirty="0"/>
              <a:t>Note: CIDs:  5, 10, 11(108), 12(108), 19, 75(7), 91(75), 96(8, 92), 98(8), 104(1), 105 were addressed in 11-20-1550r1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5B6CD7-2ADB-465C-B3F5-C50E1F1945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53F939-8B7D-4552-9112-E28D4ADF91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1CF37A-E8FC-47EC-A169-0ED6827650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02348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87927-5688-47CF-9FE7-C981F1A8C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3FACA-C59E-4DDB-9D03-E86EBFB36B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AANI SC should:</a:t>
            </a:r>
          </a:p>
          <a:p>
            <a:pPr marL="0" indent="0"/>
            <a:r>
              <a:rPr lang="en-US" dirty="0"/>
              <a:t>Accept the proposed resolutions for the proposed resolutions for the 3 General Comments accepted in 11-20-1262r4: CIDs: 92, 93, 99 </a:t>
            </a:r>
            <a:r>
              <a:rPr lang="en-US" altLang="en-US" b="1" dirty="0">
                <a:solidFill>
                  <a:schemeClr val="tx1"/>
                </a:solidFill>
              </a:rPr>
              <a:t>– with editorial privileges given the AANI Chair</a:t>
            </a:r>
            <a:r>
              <a:rPr lang="en-US" dirty="0"/>
              <a:t>. </a:t>
            </a:r>
          </a:p>
          <a:p>
            <a:pPr marL="0" indent="0"/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Yes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No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Abstain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5B6CD7-2ADB-465C-B3F5-C50E1F1945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53F939-8B7D-4552-9112-E28D4ADF91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1CF37A-E8FC-47EC-A169-0ED6827650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85589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8BBD8-50DB-4614-9A89-2C8A21AB1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Report Actions Pending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894C3B-E88A-4CF8-B91F-C572F31D09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351" y="1751014"/>
            <a:ext cx="10653183" cy="4267199"/>
          </a:xfrm>
        </p:spPr>
        <p:txBody>
          <a:bodyPr/>
          <a:lstStyle/>
          <a:p>
            <a:r>
              <a:rPr lang="en-US" dirty="0"/>
              <a:t>11-20/1162r4 “CC32 AANI Report Comments” – needs to be updated:</a:t>
            </a:r>
          </a:p>
          <a:p>
            <a:pPr marL="857250" lvl="1" indent="-457200">
              <a:buAutoNum type="arabicParenR"/>
            </a:pPr>
            <a:r>
              <a:rPr lang="en-US" sz="2400" dirty="0"/>
              <a:t>Updated proposed resolutions based on SPs  (with editorial corrections)</a:t>
            </a:r>
          </a:p>
          <a:p>
            <a:pPr marL="857250" lvl="1" indent="-457200">
              <a:buAutoNum type="arabicParenR"/>
            </a:pPr>
            <a:r>
              <a:rPr lang="en-US" sz="2400" dirty="0"/>
              <a:t>Highlight CIDs that have resolutions that are ready for motion (agreed via SP) </a:t>
            </a:r>
          </a:p>
          <a:p>
            <a:pPr marL="857250" lvl="1" indent="-457200">
              <a:buAutoNum type="arabicParenR"/>
            </a:pPr>
            <a:r>
              <a:rPr lang="en-US" sz="2400" dirty="0"/>
              <a:t>Highlight CIDs that have agreed resolutions (agreed via motion)</a:t>
            </a:r>
          </a:p>
          <a:p>
            <a:pPr marL="857250" lvl="1" indent="-457200">
              <a:buAutoNum type="arabicParenR"/>
            </a:pPr>
            <a:r>
              <a:rPr lang="en-US" sz="2400" dirty="0"/>
              <a:t>Flag open CIDs</a:t>
            </a:r>
          </a:p>
          <a:p>
            <a:pPr marL="457200" indent="-457200">
              <a:buAutoNum type="arabicParenR"/>
            </a:pPr>
            <a:endParaRPr lang="en-US" dirty="0"/>
          </a:p>
          <a:p>
            <a:pPr marL="0" indent="0"/>
            <a:r>
              <a:rPr lang="en-US" dirty="0"/>
              <a:t>11-20/0013r6 – should be posted to Mentor (an update of r5 with motioned resolutions implemented)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Contributions with resolutions/text proposal for open CIDs are encouraged.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346FB4-AF45-4DE4-8284-5A46A8BB08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909BAC-AEC5-428B-B6F2-BDB849FF38E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689271C-2004-4291-8C93-D3898CCF906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63040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A07F2-1172-4E3F-B230-56DFDBACA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550862"/>
          </a:xfrm>
        </p:spPr>
        <p:txBody>
          <a:bodyPr/>
          <a:lstStyle/>
          <a:p>
            <a:r>
              <a:rPr lang="en-US" dirty="0"/>
              <a:t>802 Tutorial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538D88-E16B-44C9-A541-DEDBDC1822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7985" y="1316041"/>
            <a:ext cx="10591799" cy="5159373"/>
          </a:xfrm>
        </p:spPr>
        <p:txBody>
          <a:bodyPr/>
          <a:lstStyle/>
          <a:p>
            <a:pPr marL="45720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0" dirty="0">
                <a:latin typeface="Times New Roman" panose="02020603050405020304" pitchFamily="18" charset="0"/>
                <a:ea typeface="Calibri" panose="020F0502020204030204" pitchFamily="34" charset="0"/>
              </a:rPr>
              <a:t>It will be held on: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Oct 13, 2020 10-11:20 AM ET</a:t>
            </a:r>
          </a:p>
          <a:p>
            <a:pPr marL="45720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0" dirty="0">
                <a:latin typeface="Times New Roman" panose="02020603050405020304" pitchFamily="18" charset="0"/>
                <a:ea typeface="Calibri" panose="020F0502020204030204" pitchFamily="34" charset="0"/>
              </a:rPr>
              <a:t>Webex: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Mtg Number = 173 869 2585 and the password is  802tutorial </a:t>
            </a:r>
          </a:p>
          <a:p>
            <a:pPr marL="45720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0" dirty="0">
                <a:latin typeface="Times New Roman" panose="02020603050405020304" pitchFamily="18" charset="0"/>
                <a:ea typeface="Calibri" panose="020F0502020204030204" pitchFamily="34" charset="0"/>
              </a:rPr>
              <a:t>The title of the Tutorial: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802.11 WLAN and 3GPP 5G System Interworking </a:t>
            </a:r>
          </a:p>
          <a:p>
            <a:pPr marL="45720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0" dirty="0">
                <a:latin typeface="Times New Roman" panose="02020603050405020304" pitchFamily="18" charset="0"/>
                <a:ea typeface="Calibri" panose="020F0502020204030204" pitchFamily="34" charset="0"/>
              </a:rPr>
              <a:t>Sponsored by: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Dorothy Stanley, 802.11 Chair</a:t>
            </a:r>
          </a:p>
          <a:p>
            <a:pPr marL="45720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Working Agenda (updated):</a:t>
            </a:r>
          </a:p>
          <a:p>
            <a:pPr marL="347345" marR="0" fontAlgn="base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5 mins Welcome and introduction – Dorothy STANLEY </a:t>
            </a:r>
            <a:r>
              <a:rPr lang="en-US" sz="1800" b="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– 11-20-1573</a:t>
            </a:r>
          </a:p>
          <a:p>
            <a:pPr marL="747395" lvl="1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+mn-cs"/>
              </a:rPr>
              <a:t>Welcome, P&amp;P reminders, attendance reminder, brief remarks on the topic </a:t>
            </a:r>
          </a:p>
          <a:p>
            <a:pPr marL="347345" marR="0" fontAlgn="base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50 mins -Topic presentations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0410" marR="0" fontAlgn="base"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35-40 minutes – 802.11 WLAN and 3GPP System Interworking – Binita GUPTA - </a:t>
            </a:r>
            <a:endParaRPr lang="en-US" sz="1800" b="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0410"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10-12 mins – QoS Considerations - Hyun Seo OH </a:t>
            </a:r>
            <a:r>
              <a:rPr lang="en-US" sz="1800" b="0" i="1" dirty="0">
                <a:latin typeface="Calibri" panose="020F0502020204030204" pitchFamily="34" charset="0"/>
                <a:ea typeface="Calibri" panose="020F0502020204030204" pitchFamily="34" charset="0"/>
              </a:rPr>
              <a:t>- </a:t>
            </a:r>
            <a:r>
              <a:rPr lang="en-US" sz="1800" b="0" i="1" dirty="0"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11-20-1562r0</a:t>
            </a:r>
            <a:r>
              <a:rPr lang="en-US" sz="1800" b="0" i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b="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1800" b="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7345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7-10 mins Work underway &amp; Completed in AANI – Joseph LEVY </a:t>
            </a:r>
            <a:r>
              <a:rPr lang="en-US" sz="1800" b="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 </a:t>
            </a:r>
            <a:r>
              <a:rPr lang="en-US" sz="1800" b="0" i="1" dirty="0"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11-20-1574r0</a:t>
            </a:r>
            <a:r>
              <a:rPr lang="en-US" sz="1800" b="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7345" marR="0" fontAlgn="base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10 mins Q&amp;A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7345" marR="0" fontAlgn="base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Closing Remarks – Dorothy STANLEY</a:t>
            </a:r>
            <a:r>
              <a:rPr lang="en-US" sz="1800" b="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– 11-20-1573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marR="0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09CCFD-ADD7-49E3-A65B-DFC5B3FB9C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492B46-913A-43F1-AF5A-46315956201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001345B-C03C-48AA-991C-775A1719FD5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39657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884541" y="628793"/>
            <a:ext cx="10361084" cy="380999"/>
          </a:xfrm>
        </p:spPr>
        <p:txBody>
          <a:bodyPr/>
          <a:lstStyle/>
          <a:p>
            <a:r>
              <a:rPr lang="en-US" altLang="en-US" dirty="0"/>
              <a:t>Future Sessions Planning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569022" y="1045704"/>
            <a:ext cx="10992122" cy="535509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it-IT" altLang="en-US" sz="2000" b="0" i="1" dirty="0"/>
              <a:t>802.11 WG Plenary Teleconferences Monday 2 November – Tuesday 10 November 2020:</a:t>
            </a:r>
          </a:p>
          <a:p>
            <a:pPr>
              <a:spcBef>
                <a:spcPts val="0"/>
              </a:spcBef>
            </a:pPr>
            <a:r>
              <a:rPr lang="it-IT" altLang="en-US" sz="1800" b="0" i="1" dirty="0"/>
              <a:t>	Tentitive: </a:t>
            </a:r>
            <a:r>
              <a:rPr lang="it-IT" altLang="en-US" sz="1600" b="0" i="1" dirty="0"/>
              <a:t>AANI SC -  Tuesday </a:t>
            </a:r>
            <a:r>
              <a:rPr lang="it-IT" altLang="en-US" sz="1800" b="0" i="1" dirty="0"/>
              <a:t>3 November 2020 9:00-10:00 h ET </a:t>
            </a:r>
          </a:p>
          <a:p>
            <a:pPr>
              <a:spcBef>
                <a:spcPts val="0"/>
              </a:spcBef>
            </a:pPr>
            <a:r>
              <a:rPr lang="it-IT" altLang="en-US" sz="1800" b="0" i="1" dirty="0"/>
              <a:t>	Plenary a</a:t>
            </a:r>
            <a:r>
              <a:rPr lang="it-IT" altLang="en-US" sz="1600" b="0" i="1" dirty="0"/>
              <a:t>genda not yet available</a:t>
            </a:r>
          </a:p>
          <a:p>
            <a:r>
              <a:rPr lang="it-IT" altLang="en-US" sz="2000" dirty="0"/>
              <a:t>Teleconference Plan (if the Chair is not aware of any planned contributions calls may be cancelled):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latin typeface="Times New Roman" panose="02020603050405020304" pitchFamily="18" charset="0"/>
              </a:rPr>
              <a:t>Tuesday 13 October 9:00-10:00 h ET: Comment resolution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latin typeface="Times New Roman" panose="02020603050405020304" pitchFamily="18" charset="0"/>
              </a:rPr>
              <a:t>Tuesday 20 October 9:00-10:00 h ET: Comment resolution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latin typeface="Times New Roman" panose="02020603050405020304" pitchFamily="18" charset="0"/>
              </a:rPr>
              <a:t>Tuesday 27 October 9:00-10:00 h ET: Comment resolution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</a:rPr>
              <a:t>Tuesday 3</a:t>
            </a:r>
            <a:r>
              <a:rPr lang="en-US" sz="2000" dirty="0">
                <a:latin typeface="Times New Roman" panose="02020603050405020304" pitchFamily="18" charset="0"/>
              </a:rPr>
              <a:t> November 9:00-10:00 h ET: Comment resolution</a:t>
            </a:r>
          </a:p>
          <a:p>
            <a:pPr marL="0" indent="0">
              <a:spcBef>
                <a:spcPts val="0"/>
              </a:spcBef>
            </a:pPr>
            <a:r>
              <a:rPr lang="it-IT" altLang="en-US" sz="2000" b="1" dirty="0">
                <a:cs typeface="+mn-cs"/>
              </a:rPr>
              <a:t>	</a:t>
            </a:r>
            <a:r>
              <a:rPr lang="it-IT" altLang="en-US" sz="1400" b="0" dirty="0">
                <a:cs typeface="+mn-cs"/>
              </a:rPr>
              <a:t>Additional Teleconferences Scheduled as required (with 10 days notice)</a:t>
            </a:r>
          </a:p>
          <a:p>
            <a:r>
              <a:rPr lang="en-US" dirty="0"/>
              <a:t>The AANI SC is contribution driven, </a:t>
            </a:r>
            <a:r>
              <a:rPr lang="en-US" dirty="0">
                <a:highlight>
                  <a:srgbClr val="FFFF00"/>
                </a:highlight>
              </a:rPr>
              <a:t>contributions are requested</a:t>
            </a:r>
            <a:r>
              <a:rPr lang="en-US" dirty="0"/>
              <a:t>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Contributions are critical to support the resolution of the comments generated in </a:t>
            </a:r>
            <a:r>
              <a:rPr lang="en-US" sz="2000" b="0" dirty="0"/>
              <a:t>CC32. </a:t>
            </a:r>
            <a:r>
              <a:rPr lang="en-US" dirty="0"/>
              <a:t>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Contributions on 802.11 technical performance relative to IMT-2020 requirements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Contributions on interworking/integration of 802.11 with the 3GPP Next Generation System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In support of 802.1 Nendica </a:t>
            </a:r>
            <a:endParaRPr lang="en-US" altLang="en-US" dirty="0"/>
          </a:p>
          <a:p>
            <a:pPr lvl="2"/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4494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812799" y="1524000"/>
            <a:ext cx="10665885" cy="4951414"/>
          </a:xfrm>
          <a:ln/>
        </p:spPr>
        <p:txBody>
          <a:bodyPr/>
          <a:lstStyle/>
          <a:p>
            <a:pPr algn="ctr"/>
            <a:r>
              <a:rPr lang="en-US" altLang="en-US" sz="2800" dirty="0"/>
              <a:t>Agenda for:</a:t>
            </a:r>
          </a:p>
          <a:p>
            <a:pPr algn="ctr"/>
            <a:r>
              <a:rPr lang="en-US" altLang="en-US" sz="2800" dirty="0"/>
              <a:t> 802.11 AANI SC </a:t>
            </a:r>
            <a:br>
              <a:rPr lang="en-US" altLang="en-US" sz="2800" dirty="0"/>
            </a:br>
            <a:r>
              <a:rPr lang="en-US" altLang="en-US" dirty="0"/>
              <a:t>(Advanced Access Network Interface Standing Committee)</a:t>
            </a:r>
          </a:p>
          <a:p>
            <a:pPr algn="ctr"/>
            <a:r>
              <a:rPr lang="en-US" altLang="en-US" dirty="0"/>
              <a:t>6 October 2020</a:t>
            </a:r>
          </a:p>
          <a:p>
            <a:pPr algn="ctr"/>
            <a:r>
              <a:rPr lang="en-GB" dirty="0"/>
              <a:t>  Teleconference</a:t>
            </a:r>
          </a:p>
          <a:p>
            <a:pPr algn="ctr"/>
            <a:r>
              <a:rPr lang="en-US" altLang="en-US" dirty="0"/>
              <a:t>Chair: Joseph Levy (InterDigital)</a:t>
            </a:r>
          </a:p>
          <a:p>
            <a:pPr algn="ctr"/>
            <a:r>
              <a:rPr lang="en-US" altLang="en-US" dirty="0"/>
              <a:t>Vice Chair: Open</a:t>
            </a:r>
          </a:p>
          <a:p>
            <a:pPr algn="ctr"/>
            <a:r>
              <a:rPr lang="en-US" altLang="en-US" dirty="0"/>
              <a:t>Secretary: Open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pPr eaLnBrk="1" hangingPunct="1"/>
            <a:r>
              <a:rPr lang="en-US" altLang="en-US" dirty="0"/>
              <a:t>Reminders and Rules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227543" y="941033"/>
            <a:ext cx="11734800" cy="5561014"/>
          </a:xfrm>
        </p:spPr>
        <p:txBody>
          <a:bodyPr/>
          <a:lstStyle/>
          <a:p>
            <a:r>
              <a:rPr lang="en-US" altLang="en-US" sz="2800" dirty="0"/>
              <a:t>Call for Secretary</a:t>
            </a:r>
          </a:p>
          <a:p>
            <a:pPr eaLnBrk="1" hangingPunct="1"/>
            <a:r>
              <a:rPr lang="en-US" altLang="en-US" sz="2800" dirty="0"/>
              <a:t>Reminders to attendees:</a:t>
            </a:r>
          </a:p>
          <a:p>
            <a:pPr lvl="1"/>
            <a:r>
              <a:rPr lang="en-US" altLang="en-US" sz="2400" dirty="0"/>
              <a:t>Please record your attendance: </a:t>
            </a:r>
            <a:r>
              <a:rPr lang="en-US" sz="1600" dirty="0">
                <a:hlinkClick r:id="rId3"/>
              </a:rPr>
              <a:t>https://imat.ieee.org/802.11/attendance-log?d=10/06/2020&amp;p=3200600005&amp;t=47200043</a:t>
            </a:r>
            <a:r>
              <a:rPr lang="en-US" sz="1600" dirty="0"/>
              <a:t> </a:t>
            </a:r>
            <a:endParaRPr lang="en-US" altLang="en-US" sz="3600" dirty="0"/>
          </a:p>
          <a:p>
            <a:pPr lvl="1" eaLnBrk="1" hangingPunct="1"/>
            <a:r>
              <a:rPr lang="en-US" altLang="en-US" sz="2400" dirty="0"/>
              <a:t>Please mute yourself, unless you wish to speak</a:t>
            </a:r>
          </a:p>
          <a:p>
            <a:pPr lvl="1" eaLnBrk="1" hangingPunct="1"/>
            <a:r>
              <a:rPr lang="en-US" altLang="en-US" sz="2400" dirty="0"/>
              <a:t>No recordings</a:t>
            </a:r>
          </a:p>
          <a:p>
            <a:pPr eaLnBrk="1" hangingPunct="1"/>
            <a:r>
              <a:rPr lang="en-US" altLang="en-US" sz="2800" dirty="0"/>
              <a:t>AANI SC Operating Rules:</a:t>
            </a:r>
          </a:p>
          <a:p>
            <a:pPr lvl="1" eaLnBrk="1" hangingPunct="1"/>
            <a:r>
              <a:rPr lang="en-US" altLang="en-US" sz="2400" dirty="0"/>
              <a:t>Anyone present can vote on straw polls</a:t>
            </a:r>
          </a:p>
          <a:p>
            <a:pPr lvl="1" eaLnBrk="1" hangingPunct="1"/>
            <a:r>
              <a:rPr lang="en-US" altLang="en-US" sz="1600" dirty="0"/>
              <a:t>Non-preannounced Motions are not in order during 802.11 teleconferences</a:t>
            </a:r>
          </a:p>
          <a:p>
            <a:pPr lvl="1" eaLnBrk="1" hangingPunct="1"/>
            <a:r>
              <a:rPr lang="en-US" altLang="en-US" sz="1600" dirty="0"/>
              <a:t>Motions with 10 days notice are allowed (please contact the Chair)</a:t>
            </a:r>
          </a:p>
          <a:p>
            <a:pPr lvl="1" eaLnBrk="1" hangingPunct="1"/>
            <a:r>
              <a:rPr lang="en-US" altLang="en-US" sz="1600" dirty="0"/>
              <a:t>Anyone present can vote or make motions</a:t>
            </a:r>
          </a:p>
          <a:p>
            <a:pPr lvl="1" eaLnBrk="1" hangingPunct="1"/>
            <a:r>
              <a:rPr lang="en-US" altLang="en-US" sz="1600" dirty="0"/>
              <a:t>75% majority required to pass </a:t>
            </a:r>
          </a:p>
          <a:p>
            <a:r>
              <a:rPr lang="en-US" altLang="en-US" sz="2800" dirty="0"/>
              <a:t>Note this is a one-hour teleconference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326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273050"/>
          </a:xfrm>
        </p:spPr>
        <p:txBody>
          <a:bodyPr/>
          <a:lstStyle/>
          <a:p>
            <a:pPr eaLnBrk="1" hangingPunct="1"/>
            <a:r>
              <a:rPr lang="en-US" altLang="en-US" dirty="0"/>
              <a:t>Agenda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656724" y="1219200"/>
            <a:ext cx="10978036" cy="5256214"/>
          </a:xfrm>
        </p:spPr>
        <p:txBody>
          <a:bodyPr/>
          <a:lstStyle/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altLang="en-US" dirty="0"/>
              <a:t>Call for Secretary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dirty="0"/>
              <a:t>Administrative: Reminders, Rules, Guidelines, Resources,  Participation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dirty="0"/>
              <a:t>Background/Status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dirty="0"/>
              <a:t>Technical Report:</a:t>
            </a:r>
          </a:p>
          <a:p>
            <a:pPr marL="857250" lvl="1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dirty="0"/>
              <a:t>Status of 802.11 WG </a:t>
            </a:r>
            <a:r>
              <a:rPr lang="en-GB" dirty="0"/>
              <a:t>comment collection on </a:t>
            </a:r>
            <a:r>
              <a:rPr lang="en-US" dirty="0"/>
              <a:t>11-20/0013r5 “Draft technical report on interworking between 3GPP 5G network &amp; WLAN”, Hyun Seo OH (ETRI), et al.</a:t>
            </a:r>
          </a:p>
          <a:p>
            <a:pPr marL="857250" lvl="1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dirty="0"/>
              <a:t>Comment Resolution ?</a:t>
            </a:r>
          </a:p>
          <a:p>
            <a:pPr marL="857250" lvl="1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dirty="0"/>
              <a:t>Straw Polls</a:t>
            </a:r>
          </a:p>
          <a:p>
            <a:pPr marL="857250" lvl="1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dirty="0"/>
              <a:t>Technical Report Actions Pending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dirty="0"/>
              <a:t>Tutorial Update</a:t>
            </a:r>
          </a:p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altLang="en-US" dirty="0"/>
              <a:t>Future Sessions Planning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5810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9A92-BF3E-43D7-B080-F0104D6B9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US" altLang="en-US" dirty="0"/>
              <a:t>Guidelines for IEEE-SA Meetings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EDC840-3D08-462E-8EE4-982DE5C72FF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307F00-F37C-4244-A16F-C28D05A0170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D6072B-7049-4D6F-8190-4CBA8CDB29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36AA29B-7296-4958-AD1C-F6C5186159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343" y="1143000"/>
            <a:ext cx="11125200" cy="5332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400" dirty="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400" dirty="0"/>
              <a:t>Technical considerations remain primary focus</a:t>
            </a:r>
            <a:endParaRPr lang="en-US" altLang="en-US" sz="1400" dirty="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50" b="1" dirty="0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400" b="1" dirty="0"/>
            </a:br>
            <a:endParaRPr lang="en-US" altLang="en-US" sz="14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See </a:t>
            </a:r>
            <a:r>
              <a:rPr lang="en-US" altLang="en-US" sz="1400" b="1" i="1" dirty="0"/>
              <a:t>IEEE-SA Standards Board Operations Manual</a:t>
            </a:r>
            <a:r>
              <a:rPr lang="en-US" altLang="en-US" sz="1400" b="1" dirty="0"/>
              <a:t>, clause 5.3.10 and </a:t>
            </a:r>
            <a:r>
              <a:rPr lang="en-GB" altLang="en-US" sz="1400" b="1" dirty="0"/>
              <a:t>“Promoting Competition and Innovation: What You Need to Know about the IEEE Standards Association's Antitrust and Competition Policy”</a:t>
            </a:r>
            <a:r>
              <a:rPr lang="en-US" altLang="en-US" sz="1400" b="1" dirty="0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4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This slide set is available </a:t>
            </a:r>
            <a:br>
              <a:rPr lang="en-US" altLang="en-US" sz="1400" b="1" dirty="0"/>
            </a:br>
            <a:r>
              <a:rPr lang="en-US" altLang="en-US" sz="1400" b="1" dirty="0"/>
              <a:t>at https://development.standards.ieee.org/myproject/Public/mytools/mob/preparslides.ppt</a:t>
            </a:r>
          </a:p>
        </p:txBody>
      </p:sp>
    </p:spTree>
    <p:extLst>
      <p:ext uri="{BB962C8B-B14F-4D97-AF65-F5344CB8AC3E}">
        <p14:creationId xmlns:p14="http://schemas.microsoft.com/office/powerpoint/2010/main" val="18803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>
                <a:solidFill>
                  <a:schemeClr val="tx1"/>
                </a:solidFill>
              </a:rPr>
              <a:t>Resources – URLs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Link to IEEE Disclosure of Affiliation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3"/>
              </a:rPr>
              <a:t>http://standards.ieee.org/faqs/affiliationFAQ.html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Links to IEEE Antitrust Guidelines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4"/>
              </a:rPr>
              <a:t>http://standards.ieee.org/resources/antitrust-guidelines.pdf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Link to IEEE Code of Ethics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5"/>
              </a:rPr>
              <a:t>http://www.ieee.org/web/membership/ethics/code_ethics.html</a:t>
            </a:r>
            <a:r>
              <a:rPr lang="en-US" altLang="en-US" sz="2400" dirty="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Link to IEEE Patent Policy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6"/>
              </a:rPr>
              <a:t>http://standards.ieee.org/board/pat/pat-slideset.ppt</a:t>
            </a:r>
            <a:endParaRPr lang="en-US" altLang="en-US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8977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GB" altLang="en-US" dirty="0">
                <a:ea typeface="MS Gothic" panose="020B0609070205080204" pitchFamily="49" charset="-128"/>
              </a:rPr>
              <a:t>Participation in IEEE 802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4996" y="1143000"/>
            <a:ext cx="10361084" cy="5181600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b="1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IEEE-SA Standards Board Bylaws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require that “participants in the IEEE standards development individual process shall act based on their qualifications and experience”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 means participants: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85800" algn="l"/>
                <a:tab pos="91440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Shall act &amp; vote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based on their personal &amp; independent opinions derived from their expertise, knowledge, and qualifications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85800" algn="l"/>
                <a:tab pos="91440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Shall not act or vote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based on any obligation to or any direction from any other person or organization, including an employer or client, regardless of any external commitments, agreements, contracts, or orders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85800" algn="l"/>
                <a:tab pos="91440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Shall not direct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actions or votes of other participants or retaliate against other participants for fulfilling their responsibility to act &amp; vote based on their personal &amp; independently developed opinions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 participating in this meeting, you are deemed to accept these requirements; if you are unable to satisfy these requirements then you shall immediately cease any participation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0" hangingPunct="0">
              <a:buClrTx/>
            </a:pPr>
            <a:endParaRPr lang="en-GB" altLang="en-US" sz="1400" b="0" kern="1200" dirty="0">
              <a:latin typeface="Times New Roman" pitchFamily="16" charset="0"/>
              <a:ea typeface="MS Gothic" panose="020B0609070205080204" pitchFamily="49" charset="-128"/>
            </a:endParaRP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3740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09557"/>
          </a:xfrm>
        </p:spPr>
        <p:txBody>
          <a:bodyPr/>
          <a:lstStyle/>
          <a:p>
            <a:r>
              <a:rPr lang="en-US" dirty="0"/>
              <a:t>Status on the Proposal on Interworking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35046"/>
            <a:ext cx="11860742" cy="5400680"/>
          </a:xfrm>
        </p:spPr>
        <p:txBody>
          <a:bodyPr/>
          <a:lstStyle/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July 2019 a proposal was made: </a:t>
            </a:r>
            <a:r>
              <a:rPr lang="en-US" altLang="en-US" sz="1600" b="0" dirty="0">
                <a:solidFill>
                  <a:schemeClr val="tx1"/>
                </a:solidFill>
                <a:hlinkClick r:id="rId2"/>
              </a:rPr>
              <a:t>11-19/1160r1</a:t>
            </a:r>
            <a:r>
              <a:rPr lang="en-US" altLang="en-US" sz="1600" b="0" dirty="0">
                <a:solidFill>
                  <a:schemeClr val="tx1"/>
                </a:solidFill>
              </a:rPr>
              <a:t> Proposal on Interworking between IEEE 802.11 WLAN and 3GPP 5G Core Network</a:t>
            </a:r>
          </a:p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Sept 2019 more details: </a:t>
            </a:r>
            <a:r>
              <a:rPr lang="en-US" altLang="en-US" sz="1600" b="0" dirty="0">
                <a:solidFill>
                  <a:schemeClr val="tx1"/>
                </a:solidFill>
                <a:hlinkClick r:id="rId3"/>
              </a:rPr>
              <a:t>11-19/1529r1</a:t>
            </a:r>
            <a:r>
              <a:rPr lang="en-US" altLang="en-US" sz="1600" b="0" dirty="0">
                <a:solidFill>
                  <a:schemeClr val="tx1"/>
                </a:solidFill>
              </a:rPr>
              <a:t>, “</a:t>
            </a:r>
            <a:r>
              <a:rPr lang="en-US" sz="1600" b="0" dirty="0"/>
              <a:t>Objective and scope of technical report on interworking between 5G core network and WLAN”</a:t>
            </a:r>
          </a:p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November 2019 two contributions were discussed: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hlinkClick r:id="rId4"/>
              </a:rPr>
              <a:t>11-19/2046r0</a:t>
            </a:r>
            <a:r>
              <a:rPr lang="en-US" sz="1400" dirty="0"/>
              <a:t> The Initial Technical Draft Report on Interworking between 3GPP 5G Network &amp; WLAN - </a:t>
            </a:r>
            <a:r>
              <a:rPr lang="en-GB" sz="1400" dirty="0"/>
              <a:t>Hyun Seo OH (ETRI)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400" dirty="0">
                <a:hlinkClick r:id="rId5"/>
              </a:rPr>
              <a:t>11-19/1843</a:t>
            </a:r>
            <a:r>
              <a:rPr lang="en-GB" sz="1400" dirty="0"/>
              <a:t> - Initial technical draft report on interworking between 3GPP 5G network &amp; WLAN  - Hyun Seo OH (ETRI)</a:t>
            </a:r>
          </a:p>
          <a:p>
            <a:pPr marL="457200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600" b="0" dirty="0">
                <a:solidFill>
                  <a:schemeClr val="tx1"/>
                </a:solidFill>
              </a:rPr>
              <a:t>January 2020 a contribution was discussed: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hlinkClick r:id="rId6"/>
              </a:rPr>
              <a:t>11-20/0013r0</a:t>
            </a:r>
            <a:r>
              <a:rPr lang="en-US" sz="1400" dirty="0"/>
              <a:t> “Draft technical report on interworking between 3GPP 5G network &amp; WLAN” - Hyun Seo OH(ETRI)</a:t>
            </a:r>
          </a:p>
          <a:p>
            <a:pPr marL="457200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April 2020 two contributions were discussed: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11-20/o013r1</a:t>
            </a: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 “</a:t>
            </a:r>
            <a:r>
              <a:rPr lang="en-US" sz="1600" dirty="0">
                <a:solidFill>
                  <a:schemeClr val="tx1"/>
                </a:solidFill>
                <a:cs typeface="+mn-cs"/>
              </a:rPr>
              <a:t>Draft technical report on interworking between 3GPP 5G network &amp; WLAN” - Hyun Seo OH(ETRI)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11-20/0580r0</a:t>
            </a: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 “Consideration of interworking between 3GPP 5G core and IEEE 802.11” - Max Riegel (Nokia)</a:t>
            </a:r>
          </a:p>
          <a:p>
            <a:pPr marL="457200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June 2020 report was discussed: </a:t>
            </a:r>
            <a:r>
              <a:rPr lang="en-US" altLang="en-US" sz="1600" b="0" dirty="0">
                <a:solidFill>
                  <a:schemeClr val="tx1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11-20/0013r2</a:t>
            </a:r>
            <a:r>
              <a:rPr lang="en-US" altLang="en-US" sz="1600" b="0" dirty="0">
                <a:solidFill>
                  <a:schemeClr val="tx1"/>
                </a:solidFill>
              </a:rPr>
              <a:t> “</a:t>
            </a:r>
            <a:r>
              <a:rPr lang="en-US" sz="1600" b="0" dirty="0">
                <a:solidFill>
                  <a:schemeClr val="tx1"/>
                </a:solidFill>
              </a:rPr>
              <a:t>Draft technical report on interworking between 3GPP 5G network &amp; WLAN”</a:t>
            </a:r>
          </a:p>
          <a:p>
            <a:pPr marL="457200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6 July 2020 an updated version of the report was discussed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11-20/0013r3</a:t>
            </a: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 “</a:t>
            </a:r>
            <a:r>
              <a:rPr lang="en-US" sz="1600" dirty="0">
                <a:solidFill>
                  <a:schemeClr val="tx1"/>
                </a:solidFill>
                <a:cs typeface="+mn-cs"/>
              </a:rPr>
              <a:t>Draft technical report on interworking between 3GPP 5G network &amp; WLAN”</a:t>
            </a:r>
            <a:br>
              <a:rPr lang="en-US" sz="1600" dirty="0">
                <a:solidFill>
                  <a:schemeClr val="tx1"/>
                </a:solidFill>
                <a:cs typeface="+mn-cs"/>
              </a:rPr>
            </a:br>
            <a:r>
              <a:rPr lang="en-US" sz="1600" dirty="0">
                <a:solidFill>
                  <a:schemeClr val="tx1"/>
                </a:solidFill>
                <a:cs typeface="+mn-cs"/>
              </a:rPr>
              <a:t>Hyun Seo OH (ETRI) was reviewed and changes were discussed</a:t>
            </a:r>
            <a:endParaRPr lang="en-US" altLang="en-US" sz="1600" dirty="0">
              <a:solidFill>
                <a:schemeClr val="tx1"/>
              </a:solidFill>
              <a:cs typeface="+mn-cs"/>
            </a:endParaRPr>
          </a:p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14 July 2020 – 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hlinkClick r:id="rId10"/>
              </a:rPr>
              <a:t>11-20/0013r3</a:t>
            </a:r>
            <a:r>
              <a:rPr lang="en-US" sz="1600" dirty="0"/>
              <a:t> </a:t>
            </a:r>
            <a:r>
              <a:rPr lang="en-US" sz="1600" b="0" dirty="0"/>
              <a:t>“Draft technical report on interworking between 3GPP 5G network &amp; WLAN”, Hyun Seo OH (ETRI), et al.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hlinkClick r:id="rId11"/>
              </a:rPr>
              <a:t>11-20/1031r0</a:t>
            </a:r>
            <a:r>
              <a:rPr lang="en-US" sz="1600" dirty="0"/>
              <a:t> </a:t>
            </a:r>
            <a:r>
              <a:rPr lang="en-US" sz="1600" b="0" dirty="0"/>
              <a:t>“11-20-0013-03-AANI-draft-technical-report-on-interworking-between-3gpp-5g-network-wlan-Intel-comments”, Binita Gupta (Intel), Necati Canpolat (Intel), Carlos Cordeiro (Intel)</a:t>
            </a:r>
            <a:br>
              <a:rPr lang="en-US" sz="1400" b="0" dirty="0"/>
            </a:br>
            <a:endParaRPr lang="en-US" altLang="en-US" sz="1400" dirty="0">
              <a:solidFill>
                <a:schemeClr val="tx1"/>
              </a:solidFill>
              <a:cs typeface="+mn-cs"/>
            </a:endParaRP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GB" dirty="0"/>
          </a:p>
          <a:p>
            <a:pPr marL="571500" indent="-457200">
              <a:buFont typeface="Arial" panose="020B0604020202020204" pitchFamily="34" charset="0"/>
              <a:buChar char="•"/>
            </a:pPr>
            <a:endParaRPr lang="en-US" alt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1275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09557"/>
          </a:xfrm>
        </p:spPr>
        <p:txBody>
          <a:bodyPr/>
          <a:lstStyle/>
          <a:p>
            <a:r>
              <a:rPr lang="en-US" dirty="0"/>
              <a:t>Status on the Proposal on Interworking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35046"/>
            <a:ext cx="11860742" cy="5400680"/>
          </a:xfrm>
        </p:spPr>
        <p:txBody>
          <a:bodyPr/>
          <a:lstStyle/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29 July 2020 – 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11-20/0013r4</a:t>
            </a:r>
            <a:r>
              <a:rPr lang="en-US" sz="1600" dirty="0">
                <a:solidFill>
                  <a:schemeClr val="tx1"/>
                </a:solidFill>
                <a:cs typeface="+mn-cs"/>
              </a:rPr>
              <a:t> “Draft technical report on interworking between 3GPP 5G network &amp; WLAN”, Hyun Seo OH (ETRI), et al. was reviewed.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  <a:cs typeface="+mn-cs"/>
              </a:rPr>
              <a:t>A Straw Poll was taken:</a:t>
            </a:r>
          </a:p>
          <a:p>
            <a:pPr marL="0" indent="0">
              <a:spcBef>
                <a:spcPts val="200"/>
              </a:spcBef>
              <a:defRPr/>
            </a:pPr>
            <a:r>
              <a:rPr lang="en-US" sz="1600" b="0" dirty="0">
                <a:solidFill>
                  <a:schemeClr val="tx1"/>
                </a:solidFill>
              </a:rPr>
              <a:t>Should the AANI SC request a 20 day 802.11 WG comment collection on the “Draft technical report on interworking between 3GPP 5G network &amp; WLAN" 11-20/0013R4? </a:t>
            </a:r>
            <a:r>
              <a:rPr lang="en-US" altLang="en-US" sz="1600" b="0" dirty="0">
                <a:solidFill>
                  <a:schemeClr val="tx1"/>
                </a:solidFill>
              </a:rPr>
              <a:t>Yes:15, No:0, Abstain:1, No Answer: 2</a:t>
            </a:r>
          </a:p>
          <a:p>
            <a:pPr lvl="1" indent="-3429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The 802.11 AANI Chair created a PDF version of the document for comment collection and requested that the 802.11 WG Chair run a 20 day comment collection on the report, starting on or about 31 July.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30 July 2020 – a 20 day 802.11 WG Comment Collection (CC32) on </a:t>
            </a:r>
            <a:r>
              <a:rPr lang="en-US" sz="1600" b="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11-20/0013r5</a:t>
            </a:r>
            <a:r>
              <a:rPr lang="en-US" altLang="en-US" sz="1600" b="0" dirty="0">
                <a:solidFill>
                  <a:schemeClr val="tx1"/>
                </a:solidFill>
              </a:rPr>
              <a:t> was launched, completed on 19 August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111 Comments received:  60 technical, 43 editorial, 8 general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000" b="0" dirty="0">
                <a:solidFill>
                  <a:schemeClr val="tx1"/>
                </a:solidFill>
              </a:rPr>
              <a:t>25 August 2020 – Comment Resolution kicked off -  104 of 111 Comments Assigned – </a:t>
            </a:r>
            <a:r>
              <a:rPr lang="en-US" altLang="en-US" sz="2000" b="0" dirty="0">
                <a:solidFill>
                  <a:schemeClr val="tx1"/>
                </a:solidFill>
                <a:hlinkClick r:id="rId4"/>
              </a:rPr>
              <a:t>11-20/1262r2</a:t>
            </a:r>
            <a:endParaRPr lang="en-US" altLang="en-US" sz="2000" b="0" dirty="0">
              <a:solidFill>
                <a:schemeClr val="tx1"/>
              </a:solidFill>
            </a:endParaRP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0" dirty="0">
                <a:solidFill>
                  <a:schemeClr val="tx1"/>
                </a:solidFill>
              </a:rPr>
              <a:t>1 September 2020 – Comment Resolution: 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  <a:cs typeface="+mn-cs"/>
              </a:rPr>
              <a:t>Reviewed proposed comment resolutions in </a:t>
            </a:r>
            <a:r>
              <a:rPr lang="en-US" altLang="en-US" sz="1600" dirty="0">
                <a:solidFill>
                  <a:schemeClr val="tx1"/>
                </a:solidFill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11-20/1262r3</a:t>
            </a: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 on technical report: </a:t>
            </a:r>
            <a:r>
              <a:rPr lang="en-US" altLang="en-US" sz="1600" dirty="0">
                <a:solidFill>
                  <a:schemeClr val="tx1"/>
                </a:solidFill>
                <a:cs typeface="+mn-cs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11-20/0013r5</a:t>
            </a:r>
            <a:endParaRPr lang="en-US" altLang="en-US" sz="1600" dirty="0">
              <a:solidFill>
                <a:schemeClr val="tx1"/>
              </a:solidFill>
              <a:cs typeface="+mn-cs"/>
            </a:endParaRP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Reviewed </a:t>
            </a:r>
            <a:r>
              <a:rPr lang="en-US" sz="1600" dirty="0">
                <a:solidFill>
                  <a:schemeClr val="tx1"/>
                </a:solidFill>
                <a:cs typeface="+mn-cs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11-20/1356r0</a:t>
            </a:r>
            <a:r>
              <a:rPr lang="en-US" sz="1600" dirty="0">
                <a:solidFill>
                  <a:schemeClr val="tx1"/>
                </a:solidFill>
                <a:cs typeface="+mn-cs"/>
              </a:rPr>
              <a:t> Proposed comment resolution for CID 10,11, 12, 105</a:t>
            </a:r>
            <a:endParaRPr lang="en-US" altLang="en-US" sz="1600" dirty="0">
              <a:solidFill>
                <a:schemeClr val="tx1"/>
              </a:solidFill>
              <a:cs typeface="+mn-cs"/>
            </a:endParaRP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Alternate technical report was briefly reviewed: </a:t>
            </a:r>
            <a:r>
              <a:rPr lang="en-US" altLang="en-US" sz="1600" dirty="0">
                <a:solidFill>
                  <a:schemeClr val="tx1"/>
                </a:solidFill>
                <a:cs typeface="+mn-cs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11-20/1376r0</a:t>
            </a:r>
            <a:endParaRPr lang="en-US" altLang="en-US" sz="1600" dirty="0">
              <a:solidFill>
                <a:schemeClr val="tx1"/>
              </a:solidFill>
              <a:cs typeface="+mn-cs"/>
            </a:endParaRP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000" b="0" dirty="0">
                <a:solidFill>
                  <a:schemeClr val="tx1"/>
                </a:solidFill>
              </a:rPr>
              <a:t>15 September 2020 – Comment Resolution (see minutes: </a:t>
            </a:r>
            <a:r>
              <a:rPr lang="en-US" altLang="en-US" sz="2000" b="0" dirty="0">
                <a:solidFill>
                  <a:schemeClr val="tx1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11-20/1512r1</a:t>
            </a:r>
            <a:r>
              <a:rPr lang="en-US" altLang="en-US" sz="2000" b="0" dirty="0">
                <a:solidFill>
                  <a:schemeClr val="tx1"/>
                </a:solidFill>
              </a:rPr>
              <a:t>) – one Motion passed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000" b="0" dirty="0">
                <a:solidFill>
                  <a:schemeClr val="tx1"/>
                </a:solidFill>
              </a:rPr>
              <a:t>1 October 2020 – (see minutes: </a:t>
            </a:r>
            <a:r>
              <a:rPr lang="en-US" altLang="en-US" sz="2000" b="0" dirty="0">
                <a:solidFill>
                  <a:schemeClr val="tx1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11-20/1567</a:t>
            </a:r>
            <a:r>
              <a:rPr lang="en-US" altLang="en-US" sz="2000" b="0" dirty="0">
                <a:solidFill>
                  <a:schemeClr val="tx1"/>
                </a:solidFill>
              </a:rPr>
              <a:t>) – one Straw Poll agreed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4535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7DFCADC33959499CA2174C6C12CE0D" ma:contentTypeVersion="13" ma:contentTypeDescription="Create a new document." ma:contentTypeScope="" ma:versionID="a3fc4679fdd7500c1d3a32e1d1f4f41d">
  <xsd:schema xmlns:xsd="http://www.w3.org/2001/XMLSchema" xmlns:xs="http://www.w3.org/2001/XMLSchema" xmlns:p="http://schemas.microsoft.com/office/2006/metadata/properties" xmlns:ns3="60873816-0101-4504-946e-6fdefec58fb5" xmlns:ns4="4e36d776-f4f9-4739-bb28-fcc060563e14" targetNamespace="http://schemas.microsoft.com/office/2006/metadata/properties" ma:root="true" ma:fieldsID="5e5750bb2fd743998b6e6034b6081643" ns3:_="" ns4:_="">
    <xsd:import namespace="60873816-0101-4504-946e-6fdefec58fb5"/>
    <xsd:import namespace="4e36d776-f4f9-4739-bb28-fcc060563e1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873816-0101-4504-946e-6fdefec58f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36d776-f4f9-4739-bb28-fcc060563e1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034F48E-90AD-4246-ACE4-D7D7572A3FA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3F14640-4E7F-4A2D-B44E-1E3362A4DF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873816-0101-4504-946e-6fdefec58fb5"/>
    <ds:schemaRef ds:uri="4e36d776-f4f9-4739-bb28-fcc060563e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1B35010-95F5-442D-8F5B-357EDA6B4347}">
  <ds:schemaRefs>
    <ds:schemaRef ds:uri="http://purl.org/dc/elements/1.1/"/>
    <ds:schemaRef ds:uri="http://schemas.microsoft.com/office/2006/metadata/properties"/>
    <ds:schemaRef ds:uri="60873816-0101-4504-946e-6fdefec58fb5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4e36d776-f4f9-4739-bb28-fcc060563e14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47926</TotalTime>
  <Words>1970</Words>
  <Application>Microsoft Office PowerPoint</Application>
  <PresentationFormat>Widescreen</PresentationFormat>
  <Paragraphs>230</Paragraphs>
  <Slides>16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Monotype Sorts</vt:lpstr>
      <vt:lpstr>Times New Roman</vt:lpstr>
      <vt:lpstr>Office Theme</vt:lpstr>
      <vt:lpstr>Document</vt:lpstr>
      <vt:lpstr>AANI SC Teleconference Agenda</vt:lpstr>
      <vt:lpstr>Abstract</vt:lpstr>
      <vt:lpstr>Reminders and Rules</vt:lpstr>
      <vt:lpstr>Agenda</vt:lpstr>
      <vt:lpstr>Guidelines for IEEE-SA Meetings</vt:lpstr>
      <vt:lpstr>Resources – URLs</vt:lpstr>
      <vt:lpstr>Participation in IEEE 802 Meetings</vt:lpstr>
      <vt:lpstr>Status on the Proposal on Interworking</vt:lpstr>
      <vt:lpstr>Status on the Proposal on Interworking (cont.)</vt:lpstr>
      <vt:lpstr>Comment Resolution Status</vt:lpstr>
      <vt:lpstr>Contributions on Comment Resolution</vt:lpstr>
      <vt:lpstr>Straw Poll 1</vt:lpstr>
      <vt:lpstr>Straw Poll 2</vt:lpstr>
      <vt:lpstr>Technical Report Actions Pending</vt:lpstr>
      <vt:lpstr>802 Tutorial Update</vt:lpstr>
      <vt:lpstr>Future Sessions Planning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11-20-1560-00-AANI-aani-sc-teleconference-agenda-8-September-2020</dc:title>
  <dc:creator>Levy, Joseph</dc:creator>
  <cp:lastModifiedBy>Joseph Levy</cp:lastModifiedBy>
  <cp:revision>416</cp:revision>
  <cp:lastPrinted>1601-01-01T00:00:00Z</cp:lastPrinted>
  <dcterms:created xsi:type="dcterms:W3CDTF">2017-06-02T20:57:23Z</dcterms:created>
  <dcterms:modified xsi:type="dcterms:W3CDTF">2020-10-06T05:21:21Z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0x0101005C7DFCADC33959499CA2174C6C12CE0D</vt:lpwstr>
  </property>
</Properties>
</file>