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62" r:id="rId4"/>
    <p:sldId id="267" r:id="rId5"/>
    <p:sldId id="268" r:id="rId6"/>
    <p:sldId id="271" r:id="rId7"/>
    <p:sldId id="272" r:id="rId8"/>
    <p:sldId id="270" r:id="rId9"/>
    <p:sldId id="264" r:id="rId10"/>
    <p:sldId id="273" r:id="rId11"/>
    <p:sldId id="266" r:id="rId12"/>
    <p:sldId id="269" r:id="rId13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4" autoAdjust="0"/>
    <p:restoredTop sz="94228" autoAdjust="0"/>
  </p:normalViewPr>
  <p:slideViewPr>
    <p:cSldViewPr>
      <p:cViewPr varScale="1">
        <p:scale>
          <a:sx n="68" d="100"/>
          <a:sy n="68" d="100"/>
        </p:scale>
        <p:origin x="292" y="4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seph Levy" userId="3766db8f-7892-44ce-ae9b-8fce39950acf" providerId="ADAL" clId="{B4F500C1-2EFC-4DA9-A591-6DCD3FB8626E}"/>
    <pc:docChg chg="modSld">
      <pc:chgData name="Joseph Levy" userId="3766db8f-7892-44ce-ae9b-8fce39950acf" providerId="ADAL" clId="{B4F500C1-2EFC-4DA9-A591-6DCD3FB8626E}" dt="2020-10-05T22:47:40" v="22" actId="14100"/>
      <pc:docMkLst>
        <pc:docMk/>
      </pc:docMkLst>
      <pc:sldChg chg="modSp mod">
        <pc:chgData name="Joseph Levy" userId="3766db8f-7892-44ce-ae9b-8fce39950acf" providerId="ADAL" clId="{B4F500C1-2EFC-4DA9-A591-6DCD3FB8626E}" dt="2020-10-05T22:45:03.995" v="16" actId="20577"/>
        <pc:sldMkLst>
          <pc:docMk/>
          <pc:sldMk cId="0" sldId="257"/>
        </pc:sldMkLst>
        <pc:spChg chg="mod">
          <ac:chgData name="Joseph Levy" userId="3766db8f-7892-44ce-ae9b-8fce39950acf" providerId="ADAL" clId="{B4F500C1-2EFC-4DA9-A591-6DCD3FB8626E}" dt="2020-10-05T22:45:03.995" v="16" actId="20577"/>
          <ac:spMkLst>
            <pc:docMk/>
            <pc:sldMk cId="0" sldId="257"/>
            <ac:spMk id="4098" creationId="{00000000-0000-0000-0000-000000000000}"/>
          </ac:spMkLst>
        </pc:spChg>
      </pc:sldChg>
      <pc:sldChg chg="modSp mod">
        <pc:chgData name="Joseph Levy" userId="3766db8f-7892-44ce-ae9b-8fce39950acf" providerId="ADAL" clId="{B4F500C1-2EFC-4DA9-A591-6DCD3FB8626E}" dt="2020-10-05T22:47:09.607" v="19" actId="1076"/>
        <pc:sldMkLst>
          <pc:docMk/>
          <pc:sldMk cId="3532808576" sldId="271"/>
        </pc:sldMkLst>
        <pc:spChg chg="mod">
          <ac:chgData name="Joseph Levy" userId="3766db8f-7892-44ce-ae9b-8fce39950acf" providerId="ADAL" clId="{B4F500C1-2EFC-4DA9-A591-6DCD3FB8626E}" dt="2020-10-05T22:47:09.607" v="19" actId="1076"/>
          <ac:spMkLst>
            <pc:docMk/>
            <pc:sldMk cId="3532808576" sldId="271"/>
            <ac:spMk id="11" creationId="{A5196357-3424-4DDC-B09D-A4C87B4AEFA7}"/>
          </ac:spMkLst>
        </pc:spChg>
      </pc:sldChg>
      <pc:sldChg chg="modSp mod">
        <pc:chgData name="Joseph Levy" userId="3766db8f-7892-44ce-ae9b-8fce39950acf" providerId="ADAL" clId="{B4F500C1-2EFC-4DA9-A591-6DCD3FB8626E}" dt="2020-10-05T22:47:40" v="22" actId="14100"/>
        <pc:sldMkLst>
          <pc:docMk/>
          <pc:sldMk cId="766152658" sldId="272"/>
        </pc:sldMkLst>
        <pc:spChg chg="mod">
          <ac:chgData name="Joseph Levy" userId="3766db8f-7892-44ce-ae9b-8fce39950acf" providerId="ADAL" clId="{B4F500C1-2EFC-4DA9-A591-6DCD3FB8626E}" dt="2020-10-05T22:47:40" v="22" actId="14100"/>
          <ac:spMkLst>
            <pc:docMk/>
            <pc:sldMk cId="766152658" sldId="272"/>
            <ac:spMk id="2" creationId="{00000000-0000-0000-0000-000000000000}"/>
          </ac:spMkLst>
        </pc:spChg>
        <pc:spChg chg="mod">
          <ac:chgData name="Joseph Levy" userId="3766db8f-7892-44ce-ae9b-8fce39950acf" providerId="ADAL" clId="{B4F500C1-2EFC-4DA9-A591-6DCD3FB8626E}" dt="2020-10-05T22:47:33.681" v="21" actId="1036"/>
          <ac:spMkLst>
            <pc:docMk/>
            <pc:sldMk cId="766152658" sldId="272"/>
            <ac:spMk id="10" creationId="{8532D87C-DA0A-4814-848B-09843F53D708}"/>
          </ac:spMkLst>
        </pc:spChg>
        <pc:graphicFrameChg chg="mod">
          <ac:chgData name="Joseph Levy" userId="3766db8f-7892-44ce-ae9b-8fce39950acf" providerId="ADAL" clId="{B4F500C1-2EFC-4DA9-A591-6DCD3FB8626E}" dt="2020-10-05T22:47:33.681" v="21" actId="1036"/>
          <ac:graphicFrameMkLst>
            <pc:docMk/>
            <pc:sldMk cId="766152658" sldId="272"/>
            <ac:graphicFrameMk id="3" creationId="{97819A39-75E9-4B86-9A0B-20B7AA8CBE92}"/>
          </ac:graphicFrameMkLst>
        </pc:graphicFrameChg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10/5/2020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11</a:t>
            </a:fld>
            <a:endParaRPr lang="en-US" dirty="0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50353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12</a:t>
            </a:fld>
            <a:endParaRPr lang="en-US" dirty="0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28342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8195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5</a:t>
            </a:fld>
            <a:endParaRPr lang="en-US" dirty="0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31392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6</a:t>
            </a:fld>
            <a:endParaRPr lang="en-US" dirty="0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25925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7</a:t>
            </a:fld>
            <a:endParaRPr lang="en-US" dirty="0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918630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8</a:t>
            </a:fld>
            <a:endParaRPr lang="en-US" dirty="0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543033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E6AF579C-E269-44CC-A9F4-B7D1E2EA3836}" type="slidenum">
              <a:rPr lang="en-US"/>
              <a:pPr/>
              <a:t>9</a:t>
            </a:fld>
            <a:endParaRPr lang="en-US" dirty="0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October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Joseph Levy (InterDigital) - 802.11 AANI Chair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Joseph Levy (InterDigital) - 802.11 AANI Chair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October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October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Joseph Levy (InterDigital) - 802.11 AANI Chair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October 2020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Joseph Levy (InterDigital) - 802.11 AANI Chair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October 2020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Joseph Levy (InterDigital) - 802.11 AANI Chair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October 2020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Joseph Levy (InterDigital) - 802.11 AANI Chair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October 2020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Joseph Levy (InterDigital) - 802.11 AANI Chair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October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Joseph Levy (InterDigital) - 802.11 AANI Chair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October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Joseph Levy (InterDigital) - 802.11 AANI Chair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October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Joseph Levy (InterDigital) - 802.11 AANI Chair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493148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Tutorial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172200" y="357166"/>
            <a:ext cx="5162587" cy="22702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802.11-20/1574r0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16/11-16-1510-02-AANI-reply-to-liaison-from-3gpp-ran2-on-estimated-throughput-11-16-1384.docx" TargetMode="External"/><Relationship Id="rId13" Type="http://schemas.openxmlformats.org/officeDocument/2006/relationships/hyperlink" Target="https://mentor.ieee.org/802.11/dcn/17/11-17-1750-03-AANI-draft-ls-from-802-11-to-ieee-ieee-5g-on-the-ieee-5g-roadmap-wp.docx" TargetMode="External"/><Relationship Id="rId3" Type="http://schemas.openxmlformats.org/officeDocument/2006/relationships/hyperlink" Target="https://mentor.ieee.org/802.11/dcn/17/11-17-0315-00-0000-liaison-statement-from-3gpp-ran2-on-estimated-wlan-throughput.doc" TargetMode="External"/><Relationship Id="rId7" Type="http://schemas.openxmlformats.org/officeDocument/2006/relationships/hyperlink" Target="https://mentor.ieee.org/802.11/dcn/16/11-16-1101-10-0000-draft-ls-from-802-11-to-3gpp-ran-and-sa-on-imt-2020.docx" TargetMode="External"/><Relationship Id="rId12" Type="http://schemas.openxmlformats.org/officeDocument/2006/relationships/hyperlink" Target="https://mentor.ieee.org/802.11/dcn/17/11-17-1744-03-AANI-draft-reply-ls-from-802-11-to-ngmn-ls-on-e2e-architectural-framework.docx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17/11-17-1569-00-0000-liaison-statement-from-ngmn-on-e2e-architecture.doc" TargetMode="External"/><Relationship Id="rId11" Type="http://schemas.openxmlformats.org/officeDocument/2006/relationships/hyperlink" Target="https://mentor.ieee.org/802.11/dcn/16/11-16-1574-03-AANI-draft-ls-from-802-11-to-3gpp-sa-requesting-status-and-information-on-wlan-integration-in-3gpp-nextgen-system.docx" TargetMode="External"/><Relationship Id="rId5" Type="http://schemas.openxmlformats.org/officeDocument/2006/relationships/hyperlink" Target="https://mentor.ieee.org/802.11/dcn/17/11-17-0903-00-0000-liaison-statement-from-3gpp-tsg-sa-on-wlan-integration.doc" TargetMode="External"/><Relationship Id="rId15" Type="http://schemas.openxmlformats.org/officeDocument/2006/relationships/hyperlink" Target="https://mentor.ieee.org/802.11/dcn/19/11-19-1300-01-AANI-draft-ls-to-3gpp-wlan-integration-r17.docx" TargetMode="External"/><Relationship Id="rId10" Type="http://schemas.openxmlformats.org/officeDocument/2006/relationships/hyperlink" Target="https://mentor.ieee.org/802.11/dcn/17/11-17-0378-02-AANI-reply-ls-to-reply-ls-from-3gpp-ran2-on-estimated-throughput-11-17-315r0.docx" TargetMode="External"/><Relationship Id="rId4" Type="http://schemas.openxmlformats.org/officeDocument/2006/relationships/hyperlink" Target="https://mentor.ieee.org/802.11/dcn/17/11-17-0444-00-0000-liaison-from-3gpp-ran-on-radio-level-integration.doc" TargetMode="External"/><Relationship Id="rId9" Type="http://schemas.openxmlformats.org/officeDocument/2006/relationships/hyperlink" Target="https://mentor.ieee.org/802.11/dcn/16/11-16-1573-03-AANI-draft-ls-from-802-11-to-3gpp-ran-requesting-status-and-information-on-radio-level-integration.docx" TargetMode="External"/><Relationship Id="rId14" Type="http://schemas.openxmlformats.org/officeDocument/2006/relationships/hyperlink" Target="https://mentor.ieee.org/802.11/dcn/18/11-18-1340-06-AANI-proposed-ls-to-3gpp-wfa-wba-wififorward-on-the-studies-done-regarding-benchmarking-of-802-11ax-capabilities.docx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0/11-20-0013-05-AANI-draft-technical-report-on-interworking-between-3gpp-5g-network-wlan.docx" TargetMode="External"/><Relationship Id="rId3" Type="http://schemas.openxmlformats.org/officeDocument/2006/relationships/hyperlink" Target="https://mentor.ieee.org/802-ec/dcn/16/ec-16-0119-01-5GSG-report-ieee-802-ec-5g-imt-2020-sc.pptx" TargetMode="External"/><Relationship Id="rId7" Type="http://schemas.openxmlformats.org/officeDocument/2006/relationships/hyperlink" Target="https://mentor.ieee.org/802.11/dcn/19/11-19-1160-01-AANI-proposal-on-interworking-between-ieee-802-11-wlan-and-3gpp-5g-core-network.pptx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19/11-19-1284-02-AANI-summary-of-802-11ax-self-evaluation-for-imt-2020-embb-indoor-hotspot-and-dense-urban-test-environments.docx" TargetMode="External"/><Relationship Id="rId11" Type="http://schemas.openxmlformats.org/officeDocument/2006/relationships/hyperlink" Target="https://mentor.ieee.org/802.11/dcn/20/11-20-1262-AANI-cc32-aani-report-comments.xlsx" TargetMode="External"/><Relationship Id="rId5" Type="http://schemas.openxmlformats.org/officeDocument/2006/relationships/hyperlink" Target="https://standards.ieee.org/news/2019/5g-indoor-hotspot-and-dense-urban-deployments.html" TargetMode="External"/><Relationship Id="rId10" Type="http://schemas.openxmlformats.org/officeDocument/2006/relationships/hyperlink" Target="https://mentor.ieee.org/802.11/dcn/20/11-20-1472-00-AANI-context-on-11-20-1376r0-technical-report.pptx" TargetMode="External"/><Relationship Id="rId4" Type="http://schemas.openxmlformats.org/officeDocument/2006/relationships/hyperlink" Target="https://mentor.ieee.org/802.11/dcn/16/11-16-1057-01-0000-802-11-imt-2020-5g-sc-proposal.pptx" TargetMode="External"/><Relationship Id="rId9" Type="http://schemas.openxmlformats.org/officeDocument/2006/relationships/hyperlink" Target="https://mentor.ieee.org/802.11/dcn/20/11-20-1376-00-AANI-technical-report-on-interworking-between-3gpp-5g-system-and-wlan.doc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25417" y="611517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2020-10-13 Tutorial 802.11 AANI SC Status </a:t>
            </a:r>
            <a:endParaRPr lang="en-GB" sz="40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2092524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2020-10-13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October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/>
              <a:t>Joseph Levy (InterDigital) - 802.11 AANI Chair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67727206"/>
              </p:ext>
            </p:extLst>
          </p:nvPr>
        </p:nvGraphicFramePr>
        <p:xfrm>
          <a:off x="957262" y="3305649"/>
          <a:ext cx="10277475" cy="2482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ocument" r:id="rId4" imgW="10444320" imgH="2540160" progId="Word.Document.8">
                  <p:embed/>
                </p:oleObj>
              </mc:Choice>
              <mc:Fallback>
                <p:oleObj name="Document" r:id="rId4" imgW="10444320" imgH="254016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57262" y="3305649"/>
                        <a:ext cx="10277475" cy="24828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57262" y="2889878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4321B8-1D22-41A0-931B-0E4BA06FB8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Back-up Slides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D88353-798A-4801-B6F9-8D7460161679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October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84460D-33E5-481E-AC0E-C8954EFFE4B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/>
              <a:t>Joseph Levy (InterDigital) - 802.11 AANI Chair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9ABFA0-3736-4C34-A32F-A5759A96EE7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ABCC52B-A3F7-440B-BBF2-55191E6E7773}" type="slidenum">
              <a:rPr lang="en-GB" smtClean="0"/>
              <a:pPr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235665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304799"/>
          </a:xfrm>
        </p:spPr>
        <p:txBody>
          <a:bodyPr/>
          <a:lstStyle/>
          <a:p>
            <a:r>
              <a:rPr lang="en-GB" dirty="0"/>
              <a:t>Background on the 802.11 AANI SC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755649" y="1119187"/>
            <a:ext cx="10780185" cy="5405438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/>
              <a:t>In response to interest and concerns regarding 5G/IMT-2020 activity in 2016: </a:t>
            </a:r>
            <a:br>
              <a:rPr lang="en-GB" dirty="0"/>
            </a:br>
            <a:r>
              <a:rPr lang="en-GB" dirty="0"/>
              <a:t>IEEE 802 formed a committee to generate a report [1] on: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Costs and benefits of creating an IEEE 5G specification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Cost and benefits of providing a proposal for IMT-2020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The report generated 2 key recommended Actions: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Action A – </a:t>
            </a:r>
            <a:r>
              <a:rPr lang="en-US" sz="2000" dirty="0">
                <a:latin typeface="Georgia"/>
              </a:rPr>
              <a:t>Adoption of IEEE</a:t>
            </a:r>
            <a:r>
              <a:rPr lang="en-US" sz="2000" dirty="0">
                <a:latin typeface="Georgia"/>
                <a:ea typeface="Times New Roman" pitchFamily="-92" charset="0"/>
                <a:cs typeface="Times New Roman" pitchFamily="-92" charset="0"/>
                <a:sym typeface="Times New Roman" pitchFamily="-92" charset="0"/>
              </a:rPr>
              <a:t> </a:t>
            </a:r>
            <a:r>
              <a:rPr lang="en-US" sz="2000" dirty="0">
                <a:latin typeface="Georgia"/>
              </a:rPr>
              <a:t>802 Access Network specification in multiple disparate operator networks.</a:t>
            </a:r>
            <a:r>
              <a:rPr lang="en-GB" dirty="0"/>
              <a:t>.  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Action B3 – IMT-2020 proposal, external proposal:</a:t>
            </a:r>
            <a:br>
              <a:rPr lang="en-GB" dirty="0"/>
            </a:br>
            <a:r>
              <a:rPr lang="en-US" dirty="0"/>
              <a:t>Support development of a 3GPP proposal for IMT-2020 incorporating references to integration of IEEE 802.11 or an IEEE 802 Access Network.</a:t>
            </a:r>
          </a:p>
          <a:p>
            <a:pPr>
              <a:buFont typeface="Times New Roman" pitchFamily="16" charset="0"/>
              <a:buChar char="•"/>
            </a:pPr>
            <a:r>
              <a:rPr lang="en-GB" b="0" dirty="0"/>
              <a:t>Action A led 802.1 to create the Nendica (</a:t>
            </a:r>
            <a:r>
              <a:rPr lang="en-US" b="0" dirty="0"/>
              <a:t>Network Enhancements for the Next Decade) </a:t>
            </a:r>
            <a:r>
              <a:rPr lang="en-GB" b="0" dirty="0"/>
              <a:t>Industry Connections Project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Action B3 led 802.11 to create the 802.11 AANI SC [2]:</a:t>
            </a:r>
          </a:p>
          <a:p>
            <a:pPr marL="0" indent="0">
              <a:spcBef>
                <a:spcPts val="0"/>
              </a:spcBef>
            </a:pPr>
            <a:r>
              <a:rPr lang="en-GB" dirty="0"/>
              <a:t> </a:t>
            </a:r>
            <a:r>
              <a:rPr lang="en-GB" sz="3200" dirty="0"/>
              <a:t>Advanced Access Network Interface Standing Committee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dirty="0"/>
              <a:t>Joseph Levy (InterDigital) - 802.11 AANI Chair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7064355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85799"/>
          </a:xfrm>
        </p:spPr>
        <p:txBody>
          <a:bodyPr/>
          <a:lstStyle/>
          <a:p>
            <a:r>
              <a:rPr lang="en-GB" dirty="0"/>
              <a:t>802.11 AANI SC Liaison Statements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675917" y="1371600"/>
            <a:ext cx="10744199" cy="457199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/>
              <a:t>The AANI SC </a:t>
            </a:r>
            <a:r>
              <a:rPr lang="en-US" dirty="0"/>
              <a:t>has sent, replied to, and received liaison statements with 3GPP: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dirty="0"/>
              <a:t>Joseph Levy (InterDigital) - 802.11 AANI Chair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2020</a:t>
            </a: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2943FB9-23E2-4250-9B09-1416A45256E4}"/>
              </a:ext>
            </a:extLst>
          </p:cNvPr>
          <p:cNvSpPr txBox="1"/>
          <p:nvPr/>
        </p:nvSpPr>
        <p:spPr>
          <a:xfrm>
            <a:off x="6094943" y="1917497"/>
            <a:ext cx="4814984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alt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Liaison Statements Received:</a:t>
            </a:r>
          </a:p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3GPP RAN2 WG LS (</a:t>
            </a:r>
            <a:r>
              <a:rPr kumimoji="0" lang="en-US" alt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  <a:hlinkClick r:id="rId3"/>
              </a:rPr>
              <a:t>11-17/0315r0</a:t>
            </a:r>
            <a:r>
              <a:rPr kumimoji="0" lang="en-US" alt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) (3/17)</a:t>
            </a:r>
          </a:p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3GPP RAN TSG LS (</a:t>
            </a:r>
            <a:r>
              <a:rPr kumimoji="0" lang="en-US" alt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  <a:hlinkClick r:id="rId4"/>
              </a:rPr>
              <a:t>11-17/0444r0</a:t>
            </a:r>
            <a:r>
              <a:rPr kumimoji="0" lang="en-US" alt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) (3/17)</a:t>
            </a:r>
          </a:p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endParaRPr kumimoji="0" lang="en-US" altLang="en-US" sz="1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  <a:cs typeface="+mn-cs"/>
            </a:endParaRPr>
          </a:p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endParaRPr lang="en-US" altLang="en-US" sz="1800" b="1" kern="0" dirty="0">
              <a:solidFill>
                <a:srgbClr val="000000"/>
              </a:solidFill>
              <a:latin typeface="Times New Roman"/>
              <a:ea typeface="MS Gothic"/>
            </a:endParaRPr>
          </a:p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3GPP SA TSG LS (</a:t>
            </a:r>
            <a:r>
              <a:rPr kumimoji="0" lang="en-US" alt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  <a:hlinkClick r:id="rId5"/>
              </a:rPr>
              <a:t>11-17/0903r0</a:t>
            </a:r>
            <a:r>
              <a:rPr kumimoji="0" lang="en-US" alt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) (6/17)</a:t>
            </a:r>
          </a:p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NGMN LS (</a:t>
            </a:r>
            <a:r>
              <a:rPr kumimoji="0" lang="en-US" alt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  <a:hlinkClick r:id="rId6"/>
              </a:rPr>
              <a:t>11-17/1569r0</a:t>
            </a:r>
            <a:r>
              <a:rPr kumimoji="0" lang="en-US" alt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) (10/17)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DBC0747-7FBA-441B-BAC4-8DC5E58039A3}"/>
              </a:ext>
            </a:extLst>
          </p:cNvPr>
          <p:cNvSpPr txBox="1"/>
          <p:nvPr/>
        </p:nvSpPr>
        <p:spPr>
          <a:xfrm>
            <a:off x="801592" y="1917497"/>
            <a:ext cx="5293351" cy="35548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>
              <a:spcBef>
                <a:spcPts val="600"/>
              </a:spcBef>
              <a:defRPr/>
            </a:pPr>
            <a:r>
              <a:rPr kumimoji="0" lang="en-US" alt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Liaison Statements Sent:</a:t>
            </a:r>
          </a:p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LS (</a:t>
            </a:r>
            <a:r>
              <a:rPr kumimoji="0" lang="en-US" alt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  <a:hlinkClick r:id="rId7"/>
              </a:rPr>
              <a:t>11-16/1101r10</a:t>
            </a:r>
            <a:r>
              <a:rPr kumimoji="0" lang="en-US" alt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) to 3GPP RAN &amp; SA (9/16)</a:t>
            </a:r>
          </a:p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LS (</a:t>
            </a:r>
            <a:r>
              <a:rPr kumimoji="0" lang="en-US" alt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  <a:hlinkClick r:id="rId8"/>
              </a:rPr>
              <a:t>11-16/1510r2</a:t>
            </a:r>
            <a:r>
              <a:rPr kumimoji="0" lang="en-US" alt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) to 3GPP RAN2 (1/17)</a:t>
            </a:r>
          </a:p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LS (</a:t>
            </a:r>
            <a:r>
              <a:rPr kumimoji="0" lang="en-US" alt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  <a:hlinkClick r:id="rId9"/>
              </a:rPr>
              <a:t>11-16/1573r3</a:t>
            </a:r>
            <a:r>
              <a:rPr kumimoji="0" lang="en-US" alt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) to 3GPP RAN (1/17)</a:t>
            </a:r>
          </a:p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LS (</a:t>
            </a:r>
            <a:r>
              <a:rPr kumimoji="0" lang="en-US" alt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  <a:hlinkClick r:id="rId10"/>
              </a:rPr>
              <a:t>11-17-0378r2</a:t>
            </a:r>
            <a:r>
              <a:rPr kumimoji="0" lang="en-US" alt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) to 3GPP RAN2 (5/17)</a:t>
            </a:r>
          </a:p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LS (</a:t>
            </a:r>
            <a:r>
              <a:rPr kumimoji="0" lang="en-US" alt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  <a:hlinkClick r:id="rId11"/>
              </a:rPr>
              <a:t>11-16/1574r3</a:t>
            </a:r>
            <a:r>
              <a:rPr kumimoji="0" lang="en-US" alt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) to 3GPP SA (5/17)</a:t>
            </a:r>
          </a:p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LS (</a:t>
            </a:r>
            <a:r>
              <a:rPr kumimoji="0" lang="en-US" alt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  <a:hlinkClick r:id="rId12"/>
              </a:rPr>
              <a:t>11-17/1744r3</a:t>
            </a:r>
            <a:r>
              <a:rPr kumimoji="0" lang="en-US" alt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) to NGMN (11/17)</a:t>
            </a:r>
          </a:p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LS (</a:t>
            </a:r>
            <a:r>
              <a:rPr kumimoji="0" lang="en-US" alt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  <a:hlinkClick r:id="rId13"/>
              </a:rPr>
              <a:t>11-17/1750r3</a:t>
            </a:r>
            <a:r>
              <a:rPr kumimoji="0" lang="en-US" alt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) to IEEE 5G (11/17)</a:t>
            </a:r>
          </a:p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lang="en-US" sz="1800" b="1" kern="0" dirty="0">
                <a:solidFill>
                  <a:srgbClr val="000000"/>
                </a:solidFill>
                <a:latin typeface="Times New Roman"/>
                <a:ea typeface="MS Gothic"/>
              </a:rPr>
              <a:t>LS (</a:t>
            </a:r>
            <a:r>
              <a:rPr lang="en-US" sz="1800" b="1" i="0" u="sng" dirty="0">
                <a:solidFill>
                  <a:srgbClr val="954F72"/>
                </a:solidFill>
                <a:effectLst/>
                <a:latin typeface="Times New Roman" panose="02020603050405020304" pitchFamily="18" charset="0"/>
                <a:hlinkClick r:id="rId14"/>
              </a:rPr>
              <a:t>11-18/1340r6</a:t>
            </a:r>
            <a:r>
              <a:rPr lang="en-US" sz="1800" b="1" kern="0" dirty="0">
                <a:solidFill>
                  <a:srgbClr val="000000"/>
                </a:solidFill>
                <a:latin typeface="Times New Roman"/>
                <a:ea typeface="MS Gothic"/>
              </a:rPr>
              <a:t>) to 3GPP/WFA/WBA (11/18)</a:t>
            </a:r>
          </a:p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lang="en-US" sz="1800" b="1" kern="0" dirty="0">
                <a:solidFill>
                  <a:srgbClr val="000000"/>
                </a:solidFill>
                <a:latin typeface="Times New Roman"/>
                <a:ea typeface="MS Gothic"/>
              </a:rPr>
              <a:t>LS (</a:t>
            </a:r>
            <a:r>
              <a:rPr lang="en-US" sz="1800" b="1" i="0" u="none" strike="noStrike" dirty="0">
                <a:solidFill>
                  <a:srgbClr val="954F72"/>
                </a:solidFill>
                <a:effectLst/>
                <a:latin typeface="Times New Roman" panose="02020603050405020304" pitchFamily="18" charset="0"/>
                <a:hlinkClick r:id="rId15"/>
              </a:rPr>
              <a:t>11-19/1300r1</a:t>
            </a:r>
            <a:r>
              <a:rPr lang="en-US" sz="1800" b="1" kern="0" dirty="0">
                <a:solidFill>
                  <a:srgbClr val="000000"/>
                </a:solidFill>
                <a:latin typeface="Times New Roman"/>
                <a:ea typeface="MS Gothic"/>
              </a:rPr>
              <a:t>) to 3GPP SA (7/19)</a:t>
            </a:r>
          </a:p>
        </p:txBody>
      </p:sp>
    </p:spTree>
    <p:extLst>
      <p:ext uri="{BB962C8B-B14F-4D97-AF65-F5344CB8AC3E}">
        <p14:creationId xmlns:p14="http://schemas.microsoft.com/office/powerpoint/2010/main" val="341114447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b="0" dirty="0"/>
              <a:t>For the IEEE 802 Plenary Electronic Session, Tutorial Session on Tuesday  October  13, 2020: “802.11 WLAN and 3GPP 5G System Interworking”: </a:t>
            </a:r>
            <a:r>
              <a:rPr lang="en-GB" b="0" dirty="0"/>
              <a:t> Summary of the activities of the 802.11 AANI SC and the status of the technical </a:t>
            </a:r>
            <a:r>
              <a:rPr lang="en-US" b="0" dirty="0"/>
              <a:t>on interworking between 3GPP 5G network &amp; WLAN. 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dirty="0"/>
              <a:t>Joseph Levy (InterDigital) - 802.11 AANI Chair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2020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Outline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/>
              <a:t>Introduction to the 802.11 AANI SC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802.11 AANI SC: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Performance of 802.11ax in the IMT-2020 Dense Urban and Indoor Hotspot environment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Status: “Technical report on interworking between 3GPP 5G network &amp; WLAN”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dirty="0"/>
              <a:t>Joseph Levy (InterDigital) - 802.11 AANI Chair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2020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2350" y="617522"/>
            <a:ext cx="10361084" cy="380999"/>
          </a:xfrm>
        </p:spPr>
        <p:txBody>
          <a:bodyPr/>
          <a:lstStyle/>
          <a:p>
            <a:r>
              <a:rPr lang="en-GB" dirty="0"/>
              <a:t>802.11 AANI SC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304800" y="1155655"/>
            <a:ext cx="11336184" cy="5265798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/>
              <a:t>“</a:t>
            </a:r>
            <a:r>
              <a:rPr lang="en-GB" sz="2400" dirty="0"/>
              <a:t>Advanced Access Network Interface Standing Committee” (</a:t>
            </a:r>
            <a:r>
              <a:rPr lang="en-GB" dirty="0"/>
              <a:t>AANI SC) is a committee of the 802.11 WG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200" dirty="0"/>
              <a:t>Chair: Joseph Levy (InterDigital)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200" dirty="0"/>
              <a:t>Vice Chair/Secretary: Currently Vacant (prior: Roger Marks (EthAirNet Associates)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Ongoing Activity: Development of the “Technical Report on Interworking between 3GPP 5G Network and WLAN” </a:t>
            </a:r>
            <a:endParaRPr lang="en-US" sz="2200" b="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dirty="0"/>
              <a:t>Resolve all outstanding comments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dirty="0"/>
              <a:t>Present the report to the 802.11 WG for endorsement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dirty="0"/>
              <a:t>Generate an action plan to implement the reports recommendations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Previous Activity (completed work): 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200" dirty="0"/>
              <a:t>Performance analysis of 802.11ax in the IMT-2020 Dense Urban and Indoor Hotspot environments 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2200" dirty="0"/>
              <a:t>Communicated with 3GPP via Liaison Statements regarding 5G/IMT-2020 Interworking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dirty="0"/>
              <a:t>Joseph Levy (InterDigital) - 802.11 AANI Chair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810199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57200" lvl="1" indent="0"/>
            <a:r>
              <a:rPr lang="en-GB" dirty="0"/>
              <a:t>Performance of 802.11ax in the IMT-2020 Dense Urban and Indoor Hotspot environment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858176" y="1830390"/>
            <a:ext cx="10618258" cy="4113213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/>
              <a:t>IEEE Press Release [3]:</a:t>
            </a:r>
          </a:p>
          <a:p>
            <a:pPr marL="800100" lvl="2" indent="0"/>
            <a:r>
              <a:rPr lang="en-GB" sz="2500" dirty="0">
                <a:solidFill>
                  <a:schemeClr val="accent6">
                    <a:lumMod val="75000"/>
                  </a:schemeClr>
                </a:solidFill>
              </a:rPr>
              <a:t>“</a:t>
            </a:r>
            <a:r>
              <a:rPr lang="en-US" sz="2500" dirty="0">
                <a:solidFill>
                  <a:schemeClr val="accent6">
                    <a:lumMod val="75000"/>
                  </a:schemeClr>
                </a:solidFill>
                <a:effectLst/>
                <a:latin typeface="open_sansbold"/>
              </a:rPr>
              <a:t>IEEE P802.11ax™ Meets Requirements for 5G Indoor Hotspot and Dense Urban Deployments Enabling Enhanced Wireless Network Performance</a:t>
            </a:r>
          </a:p>
          <a:p>
            <a:pPr marL="800100" lvl="2" indent="0"/>
            <a:r>
              <a:rPr lang="en-US" sz="2400" b="0" i="1" dirty="0">
                <a:solidFill>
                  <a:schemeClr val="accent6">
                    <a:lumMod val="75000"/>
                  </a:schemeClr>
                </a:solidFill>
                <a:effectLst/>
                <a:latin typeface="open_sansregular"/>
              </a:rPr>
              <a:t>Draft standard provides a cost-effective option for 5G deployments as defined by International Telecommunications Union</a:t>
            </a:r>
            <a:r>
              <a:rPr lang="en-US" sz="2600" b="0" i="1" dirty="0">
                <a:solidFill>
                  <a:schemeClr val="accent6">
                    <a:lumMod val="75000"/>
                  </a:schemeClr>
                </a:solidFill>
                <a:effectLst/>
                <a:latin typeface="open_sansregular"/>
              </a:rPr>
              <a:t>”</a:t>
            </a:r>
          </a:p>
          <a:p>
            <a:pPr>
              <a:buFont typeface="Times New Roman" pitchFamily="16" charset="0"/>
              <a:buChar char="•"/>
            </a:pPr>
            <a:r>
              <a:rPr lang="en-US" dirty="0"/>
              <a:t>The Press Release was supported by the technical report:</a:t>
            </a:r>
            <a:br>
              <a:rPr lang="en-US" dirty="0"/>
            </a:br>
            <a:r>
              <a:rPr lang="en-US" dirty="0"/>
              <a:t>“Summary of 802.11ax Self Evaluation for IMT-2020 EMBB Indoor Hotspot and Dense Urban Test Environments” [4]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dirty="0"/>
              <a:t>Joseph Levy (InterDigital) - 802.11 AANI Chair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6808810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6436" y="578381"/>
            <a:ext cx="11219128" cy="809915"/>
          </a:xfrm>
        </p:spPr>
        <p:txBody>
          <a:bodyPr/>
          <a:lstStyle/>
          <a:p>
            <a:pPr marL="457200" lvl="1" indent="0"/>
            <a:r>
              <a:rPr lang="en-GB" dirty="0"/>
              <a:t>802.11ax: IMT-2020 Indoor Hotspot environment [4]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dirty="0"/>
              <a:t>Joseph Levy (InterDigital) - 802.11 AANI Chair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2020</a:t>
            </a:r>
            <a:endParaRPr lang="en-GB" dirty="0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11E8885B-A4DD-406C-9FFC-8F53B9F42A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0386545"/>
              </p:ext>
            </p:extLst>
          </p:nvPr>
        </p:nvGraphicFramePr>
        <p:xfrm>
          <a:off x="373063" y="1360251"/>
          <a:ext cx="11545357" cy="4653498"/>
        </p:xfrm>
        <a:graphic>
          <a:graphicData uri="http://schemas.openxmlformats.org/drawingml/2006/table">
            <a:tbl>
              <a:tblPr firstRow="1" firstCol="1" bandRow="1">
                <a:tableStyleId>{B301B821-A1FF-4177-AEE7-76D212191A09}</a:tableStyleId>
              </a:tblPr>
              <a:tblGrid>
                <a:gridCol w="471052">
                  <a:extLst>
                    <a:ext uri="{9D8B030D-6E8A-4147-A177-3AD203B41FA5}">
                      <a16:colId xmlns:a16="http://schemas.microsoft.com/office/drawing/2014/main" val="2021758725"/>
                    </a:ext>
                  </a:extLst>
                </a:gridCol>
                <a:gridCol w="1970820">
                  <a:extLst>
                    <a:ext uri="{9D8B030D-6E8A-4147-A177-3AD203B41FA5}">
                      <a16:colId xmlns:a16="http://schemas.microsoft.com/office/drawing/2014/main" val="232999386"/>
                    </a:ext>
                  </a:extLst>
                </a:gridCol>
                <a:gridCol w="2823865">
                  <a:extLst>
                    <a:ext uri="{9D8B030D-6E8A-4147-A177-3AD203B41FA5}">
                      <a16:colId xmlns:a16="http://schemas.microsoft.com/office/drawing/2014/main" val="802056446"/>
                    </a:ext>
                  </a:extLst>
                </a:gridCol>
                <a:gridCol w="2819400">
                  <a:extLst>
                    <a:ext uri="{9D8B030D-6E8A-4147-A177-3AD203B41FA5}">
                      <a16:colId xmlns:a16="http://schemas.microsoft.com/office/drawing/2014/main" val="3240944515"/>
                    </a:ext>
                  </a:extLst>
                </a:gridCol>
                <a:gridCol w="3460220">
                  <a:extLst>
                    <a:ext uri="{9D8B030D-6E8A-4147-A177-3AD203B41FA5}">
                      <a16:colId xmlns:a16="http://schemas.microsoft.com/office/drawing/2014/main" val="3910685674"/>
                    </a:ext>
                  </a:extLst>
                </a:gridCol>
              </a:tblGrid>
              <a:tr h="365978">
                <a:tc>
                  <a:txBody>
                    <a:bodyPr/>
                    <a:lstStyle/>
                    <a:p>
                      <a:pPr marL="0" marR="0" algn="l" hangingPunct="0">
                        <a:spcBef>
                          <a:spcPts val="400"/>
                        </a:spcBef>
                        <a:spcAft>
                          <a:spcPts val="4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US" sz="2000" noProof="0" dirty="0">
                          <a:effectLst/>
                        </a:rPr>
                        <a:t> </a:t>
                      </a:r>
                      <a:endParaRPr lang="en-US" sz="2800" b="1" noProof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770" marR="64770" marT="17780" marB="17780" anchor="ctr"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hangingPunct="0">
                        <a:spcBef>
                          <a:spcPts val="400"/>
                        </a:spcBef>
                        <a:spcAft>
                          <a:spcPts val="4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US" sz="1800" noProof="0" dirty="0">
                          <a:effectLst/>
                        </a:rPr>
                        <a:t>Metric</a:t>
                      </a:r>
                      <a:endParaRPr lang="en-US" sz="2400" b="1" noProof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770" marR="64770" marT="17780" marB="17780" anchor="ctr"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hangingPunct="0">
                        <a:spcBef>
                          <a:spcPts val="400"/>
                        </a:spcBef>
                        <a:spcAft>
                          <a:spcPts val="4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US" sz="1800" noProof="0" dirty="0">
                          <a:effectLst/>
                        </a:rPr>
                        <a:t>ITU-R Evaluation Method</a:t>
                      </a:r>
                      <a:endParaRPr lang="en-US" sz="2400" b="1" noProof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770" marR="64770" marT="17780" marB="17780" anchor="ctr"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hangingPunct="0">
                        <a:spcBef>
                          <a:spcPts val="400"/>
                        </a:spcBef>
                        <a:spcAft>
                          <a:spcPts val="4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US" sz="1800" noProof="0" dirty="0">
                          <a:effectLst/>
                        </a:rPr>
                        <a:t>Minimum Requirement </a:t>
                      </a:r>
                      <a:endParaRPr lang="en-US" sz="2400" b="1" noProof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770" marR="64770" marT="17780" marB="17780" anchor="ctr"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hangingPunct="0">
                        <a:spcBef>
                          <a:spcPts val="400"/>
                        </a:spcBef>
                        <a:spcAft>
                          <a:spcPts val="4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US" sz="1800" noProof="0" dirty="0">
                          <a:effectLst/>
                        </a:rPr>
                        <a:t>802.11ax Performance (</a:t>
                      </a:r>
                      <a:r>
                        <a:rPr lang="en-US" sz="1400" b="1" i="1" kern="1200" noProof="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Source </a:t>
                      </a:r>
                      <a:r>
                        <a:rPr lang="en-US" sz="1400" i="1" noProof="0" dirty="0">
                          <a:effectLst/>
                        </a:rPr>
                        <a:t>[4]</a:t>
                      </a:r>
                      <a:r>
                        <a:rPr lang="en-US" sz="1800" noProof="0" dirty="0">
                          <a:effectLst/>
                        </a:rPr>
                        <a:t>)</a:t>
                      </a:r>
                      <a:endParaRPr lang="en-US" sz="2400" b="1" noProof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770" marR="64770" marT="17780" marB="17780" anchor="ctr">
                    <a:solidFill>
                      <a:srgbClr val="339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5531962"/>
                  </a:ext>
                </a:extLst>
              </a:tr>
              <a:tr h="380900"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US" sz="1800" noProof="0" dirty="0">
                          <a:effectLst/>
                        </a:rPr>
                        <a:t>1</a:t>
                      </a:r>
                      <a:endParaRPr lang="en-US" sz="2400" noProof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770" marR="64770" marT="17780" marB="17780" anchor="ctr"/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US" sz="1800" b="0" noProof="0" dirty="0">
                          <a:effectLst/>
                        </a:rPr>
                        <a:t>Peak data rate</a:t>
                      </a:r>
                      <a:endParaRPr lang="en-US" sz="2400" b="0" noProof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770" marR="64770" marT="17780" marB="17780" anchor="ctr"/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US" sz="1800" b="0" noProof="0" dirty="0">
                          <a:effectLst/>
                        </a:rPr>
                        <a:t>Analytical</a:t>
                      </a:r>
                      <a:endParaRPr lang="en-US" sz="2400" b="0" noProof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770" marR="64770" marT="17780" marB="17780" anchor="ctr"/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US" sz="1800" b="0" noProof="0" dirty="0">
                          <a:effectLst/>
                        </a:rPr>
                        <a:t>DL/UL : 20/10 Gbps</a:t>
                      </a:r>
                      <a:endParaRPr lang="en-US" sz="2400" b="0" noProof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770" marR="64770" marT="17780" marB="17780" anchor="ctr"/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US" sz="1800" b="0" noProof="0" dirty="0">
                          <a:effectLst/>
                        </a:rPr>
                        <a:t>DL/UL :</a:t>
                      </a:r>
                      <a:r>
                        <a:rPr lang="en-US" sz="2400" b="0" noProof="0" dirty="0">
                          <a:effectLst/>
                        </a:rPr>
                        <a:t> </a:t>
                      </a:r>
                      <a:r>
                        <a:rPr lang="en-US" sz="1800" b="0" noProof="0" dirty="0">
                          <a:effectLst/>
                        </a:rPr>
                        <a:t>20.78 Gbps </a:t>
                      </a:r>
                      <a:r>
                        <a:rPr lang="en-US" sz="1200" b="0" noProof="0" dirty="0">
                          <a:effectLst/>
                        </a:rPr>
                        <a:t>[</a:t>
                      </a:r>
                      <a:r>
                        <a:rPr lang="en-US" sz="1200" b="0" i="1" noProof="0" dirty="0">
                          <a:effectLst/>
                        </a:rPr>
                        <a:t>Note 1</a:t>
                      </a:r>
                      <a:r>
                        <a:rPr lang="en-US" sz="1200" b="0" noProof="0" dirty="0">
                          <a:effectLst/>
                        </a:rPr>
                        <a:t>]</a:t>
                      </a:r>
                      <a:endParaRPr lang="en-US" sz="2400" b="0" i="1" noProof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770" marR="64770" marT="17780" marB="17780" anchor="ctr"/>
                </a:tc>
                <a:extLst>
                  <a:ext uri="{0D108BD9-81ED-4DB2-BD59-A6C34878D82A}">
                    <a16:rowId xmlns:a16="http://schemas.microsoft.com/office/drawing/2014/main" val="2693825530"/>
                  </a:ext>
                </a:extLst>
              </a:tr>
              <a:tr h="513080"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US" sz="1800" noProof="0" dirty="0">
                          <a:effectLst/>
                        </a:rPr>
                        <a:t>2</a:t>
                      </a:r>
                      <a:endParaRPr lang="en-US" sz="2400" noProof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770" marR="64770" marT="17780" marB="17780" anchor="ctr"/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US" sz="1800" b="0" noProof="0" dirty="0">
                          <a:effectLst/>
                        </a:rPr>
                        <a:t>Peak spectral efficiency</a:t>
                      </a:r>
                      <a:endParaRPr lang="en-US" sz="2400" b="0" noProof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770" marR="64770" marT="17780" marB="17780" anchor="ctr"/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US" sz="1800" b="0" noProof="0" dirty="0">
                          <a:effectLst/>
                        </a:rPr>
                        <a:t>Analytical</a:t>
                      </a:r>
                      <a:endParaRPr lang="en-US" sz="2400" b="0" noProof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770" marR="64770" marT="17780" marB="17780" anchor="ctr"/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US" sz="1800" b="0" noProof="0" dirty="0">
                          <a:effectLst/>
                        </a:rPr>
                        <a:t>DL/UL : 30/15 bits/s/Hz</a:t>
                      </a:r>
                      <a:endParaRPr lang="en-US" sz="2400" b="0" noProof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770" marR="64770" marT="17780" marB="17780" anchor="ctr"/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US" sz="1800" b="0" noProof="0" dirty="0">
                          <a:effectLst/>
                        </a:rPr>
                        <a:t>DL/UL : 58.01 bits/s/Hz </a:t>
                      </a:r>
                      <a:r>
                        <a:rPr lang="en-US" sz="1200" b="0" noProof="0" dirty="0">
                          <a:effectLst/>
                        </a:rPr>
                        <a:t>[</a:t>
                      </a:r>
                      <a:r>
                        <a:rPr lang="en-US" sz="1200" b="0" i="1" noProof="0" dirty="0">
                          <a:effectLst/>
                        </a:rPr>
                        <a:t>Note 2</a:t>
                      </a:r>
                      <a:r>
                        <a:rPr lang="en-US" sz="1200" b="0" noProof="0" dirty="0">
                          <a:effectLst/>
                        </a:rPr>
                        <a:t>]</a:t>
                      </a:r>
                      <a:endParaRPr lang="en-US" sz="2400" b="0" i="1" noProof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770" marR="64770" marT="17780" marB="17780" anchor="ctr"/>
                </a:tc>
                <a:extLst>
                  <a:ext uri="{0D108BD9-81ED-4DB2-BD59-A6C34878D82A}">
                    <a16:rowId xmlns:a16="http://schemas.microsoft.com/office/drawing/2014/main" val="3567483173"/>
                  </a:ext>
                </a:extLst>
              </a:tr>
              <a:tr h="462280"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US" sz="1800" noProof="0" dirty="0">
                          <a:effectLst/>
                        </a:rPr>
                        <a:t>3</a:t>
                      </a:r>
                      <a:endParaRPr lang="en-US" sz="2400" noProof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770" marR="64770" marT="17780" marB="17780" anchor="ctr"/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US" sz="1800" b="0" noProof="0" dirty="0">
                          <a:effectLst/>
                        </a:rPr>
                        <a:t>User experienced data rate</a:t>
                      </a:r>
                      <a:endParaRPr lang="en-US" sz="2400" b="0" noProof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770" marR="64770" marT="17780" marB="17780" anchor="ctr"/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US" sz="1800" b="0" noProof="0" dirty="0">
                          <a:effectLst/>
                        </a:rPr>
                        <a:t>Not applicable for Indoor Hotspot</a:t>
                      </a:r>
                      <a:endParaRPr lang="en-US" sz="2400" b="0" noProof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770" marR="64770" marT="17780" marB="17780" anchor="ctr"/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US" sz="1800" b="0" noProof="0" dirty="0">
                          <a:effectLst/>
                        </a:rPr>
                        <a:t>Not applicable for Indoor Hotspot</a:t>
                      </a:r>
                      <a:endParaRPr lang="en-US" sz="2400" b="0" noProof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770" marR="64770" marT="17780" marB="17780" anchor="ctr"/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US" sz="1800" b="0" noProof="0" dirty="0">
                          <a:effectLst/>
                        </a:rPr>
                        <a:t>Not applicable</a:t>
                      </a:r>
                      <a:endParaRPr lang="en-US" sz="2400" b="0" noProof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770" marR="64770" marT="17780" marB="17780" anchor="ctr"/>
                </a:tc>
                <a:extLst>
                  <a:ext uri="{0D108BD9-81ED-4DB2-BD59-A6C34878D82A}">
                    <a16:rowId xmlns:a16="http://schemas.microsoft.com/office/drawing/2014/main" val="2482401231"/>
                  </a:ext>
                </a:extLst>
              </a:tr>
              <a:tr h="619760"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US" sz="1800" noProof="0" dirty="0">
                          <a:effectLst/>
                        </a:rPr>
                        <a:t>4</a:t>
                      </a:r>
                      <a:endParaRPr lang="en-US" sz="2400" noProof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770" marR="64770" marT="17780" marB="17780" anchor="ctr"/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US" sz="1800" b="0" noProof="0" dirty="0">
                          <a:effectLst/>
                        </a:rPr>
                        <a:t>5</a:t>
                      </a:r>
                      <a:r>
                        <a:rPr lang="en-US" sz="1800" b="0" baseline="30000" noProof="0" dirty="0">
                          <a:effectLst/>
                        </a:rPr>
                        <a:t>th</a:t>
                      </a:r>
                      <a:r>
                        <a:rPr lang="en-US" sz="1800" b="0" noProof="0" dirty="0">
                          <a:effectLst/>
                        </a:rPr>
                        <a:t> percentile user spectral efficiency</a:t>
                      </a:r>
                      <a:endParaRPr lang="en-US" sz="2400" b="0" noProof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770" marR="64770" marT="17780" marB="17780" anchor="ctr"/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US" sz="1800" b="0" noProof="0" dirty="0">
                          <a:effectLst/>
                        </a:rPr>
                        <a:t>Simulation</a:t>
                      </a:r>
                      <a:endParaRPr lang="en-US" sz="2400" b="0" noProof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770" marR="64770" marT="17780" marB="17780" anchor="ctr"/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US" sz="1800" b="0" noProof="0" dirty="0">
                          <a:effectLst/>
                        </a:rPr>
                        <a:t>DL/UL : 0.3/0.21 bits/s/Hz</a:t>
                      </a:r>
                      <a:endParaRPr lang="en-US" sz="2400" b="0" noProof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770" marR="64770" marT="17780" marB="17780" anchor="ctr"/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US" sz="1800" b="0" noProof="0" dirty="0">
                          <a:effectLst/>
                        </a:rPr>
                        <a:t>DL/UL : 0.45/0.52 bits/s/Hz </a:t>
                      </a:r>
                      <a:r>
                        <a:rPr lang="en-US" sz="1200" b="0" noProof="0" dirty="0">
                          <a:effectLst/>
                        </a:rPr>
                        <a:t>[</a:t>
                      </a:r>
                      <a:r>
                        <a:rPr lang="en-US" sz="1200" b="0" i="1" noProof="0" dirty="0">
                          <a:effectLst/>
                        </a:rPr>
                        <a:t>Note 3</a:t>
                      </a:r>
                      <a:r>
                        <a:rPr lang="en-US" sz="1200" b="0" noProof="0" dirty="0">
                          <a:effectLst/>
                        </a:rPr>
                        <a:t>]</a:t>
                      </a:r>
                      <a:endParaRPr lang="en-US" sz="2400" b="0" i="1" noProof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770" marR="64770" marT="17780" marB="17780" anchor="ctr"/>
                </a:tc>
                <a:extLst>
                  <a:ext uri="{0D108BD9-81ED-4DB2-BD59-A6C34878D82A}">
                    <a16:rowId xmlns:a16="http://schemas.microsoft.com/office/drawing/2014/main" val="2634372138"/>
                  </a:ext>
                </a:extLst>
              </a:tr>
              <a:tr h="554475"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US" sz="1800" noProof="0" dirty="0">
                          <a:effectLst/>
                        </a:rPr>
                        <a:t>5</a:t>
                      </a:r>
                      <a:endParaRPr lang="en-US" sz="2400" noProof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770" marR="64770" marT="17780" marB="17780" anchor="ctr"/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US" sz="1800" b="0" noProof="0" dirty="0">
                          <a:effectLst/>
                        </a:rPr>
                        <a:t>Average spectral efficiency</a:t>
                      </a:r>
                      <a:endParaRPr lang="en-US" sz="2400" b="0" noProof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770" marR="64770" marT="17780" marB="17780" anchor="ctr"/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US" sz="1800" b="0" noProof="0" dirty="0">
                          <a:effectLst/>
                        </a:rPr>
                        <a:t>Simulation</a:t>
                      </a:r>
                      <a:endParaRPr lang="en-US" sz="2400" b="0" noProof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770" marR="64770" marT="17780" marB="17780" anchor="ctr"/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US" sz="1800" b="0" noProof="0" dirty="0">
                          <a:effectLst/>
                        </a:rPr>
                        <a:t>DL/UL : 9/6.75 bits/s/Hz/TRxP</a:t>
                      </a:r>
                      <a:endParaRPr lang="en-US" sz="2400" b="0" noProof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770" marR="64770" marT="17780" marB="17780" anchor="ctr"/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US" sz="1800" b="0" noProof="0" dirty="0">
                          <a:effectLst/>
                        </a:rPr>
                        <a:t>DL/UL : 9.82/13.7 bits/s/Hz/TRxP </a:t>
                      </a:r>
                      <a:r>
                        <a:rPr lang="en-US" sz="1200" b="0" noProof="0" dirty="0">
                          <a:effectLst/>
                        </a:rPr>
                        <a:t>[</a:t>
                      </a:r>
                      <a:r>
                        <a:rPr lang="en-US" sz="1200" b="0" i="1" noProof="0" dirty="0">
                          <a:effectLst/>
                        </a:rPr>
                        <a:t>Note 3</a:t>
                      </a:r>
                      <a:r>
                        <a:rPr lang="en-US" sz="1200" b="0" noProof="0" dirty="0">
                          <a:effectLst/>
                        </a:rPr>
                        <a:t>]</a:t>
                      </a:r>
                      <a:endParaRPr lang="en-US" sz="2400" b="0" i="1" noProof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770" marR="64770" marT="17780" marB="17780" anchor="ctr"/>
                </a:tc>
                <a:extLst>
                  <a:ext uri="{0D108BD9-81ED-4DB2-BD59-A6C34878D82A}">
                    <a16:rowId xmlns:a16="http://schemas.microsoft.com/office/drawing/2014/main" val="418941570"/>
                  </a:ext>
                </a:extLst>
              </a:tr>
              <a:tr h="554475"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US" sz="1800" noProof="0" dirty="0">
                          <a:effectLst/>
                        </a:rPr>
                        <a:t>6</a:t>
                      </a:r>
                      <a:endParaRPr lang="en-US" sz="2400" noProof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770" marR="64770" marT="17780" marB="17780" anchor="ctr"/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US" sz="1800" b="0" noProof="0" dirty="0">
                          <a:effectLst/>
                        </a:rPr>
                        <a:t>Area traffic capacity</a:t>
                      </a:r>
                      <a:endParaRPr lang="en-US" sz="2400" b="0" noProof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770" marR="64770" marT="17780" marB="17780" anchor="ctr"/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US" sz="1800" b="0" noProof="0" dirty="0">
                          <a:effectLst/>
                        </a:rPr>
                        <a:t>Analytical</a:t>
                      </a:r>
                      <a:endParaRPr lang="en-US" sz="2400" b="0" noProof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770" marR="64770" marT="17780" marB="17780" anchor="ctr"/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US" sz="1800" b="0" noProof="0" dirty="0">
                          <a:effectLst/>
                        </a:rPr>
                        <a:t>DL :</a:t>
                      </a:r>
                      <a:r>
                        <a:rPr lang="en-US" sz="2400" b="0" noProof="0" dirty="0">
                          <a:effectLst/>
                        </a:rPr>
                        <a:t> </a:t>
                      </a:r>
                      <a:r>
                        <a:rPr lang="en-US" sz="1800" b="0" noProof="0" dirty="0">
                          <a:effectLst/>
                        </a:rPr>
                        <a:t>10 Mbit/s/m</a:t>
                      </a:r>
                      <a:r>
                        <a:rPr lang="en-US" sz="1800" b="0" baseline="30000" noProof="0" dirty="0">
                          <a:effectLst/>
                        </a:rPr>
                        <a:t>2</a:t>
                      </a:r>
                      <a:endParaRPr lang="en-US" sz="2400" b="0" noProof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770" marR="64770" marT="17780" marB="17780" anchor="ctr"/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US" sz="1800" b="0" noProof="0" dirty="0">
                          <a:effectLst/>
                        </a:rPr>
                        <a:t>Required DL bandwidth = 170 MHz with 3 TRxP/site. </a:t>
                      </a:r>
                      <a:r>
                        <a:rPr lang="en-US" sz="1200" b="0" noProof="0" dirty="0">
                          <a:effectLst/>
                        </a:rPr>
                        <a:t>[</a:t>
                      </a:r>
                      <a:r>
                        <a:rPr lang="en-US" sz="1200" b="0" i="1" noProof="0" dirty="0">
                          <a:effectLst/>
                        </a:rPr>
                        <a:t>Note 4</a:t>
                      </a:r>
                      <a:r>
                        <a:rPr lang="en-US" sz="1200" b="0" noProof="0" dirty="0">
                          <a:effectLst/>
                        </a:rPr>
                        <a:t>]</a:t>
                      </a:r>
                      <a:endParaRPr lang="en-US" sz="2400" b="0" i="1" noProof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770" marR="64770" marT="17780" marB="17780" anchor="ctr"/>
                </a:tc>
                <a:extLst>
                  <a:ext uri="{0D108BD9-81ED-4DB2-BD59-A6C34878D82A}">
                    <a16:rowId xmlns:a16="http://schemas.microsoft.com/office/drawing/2014/main" val="2346433343"/>
                  </a:ext>
                </a:extLst>
              </a:tr>
              <a:tr h="294113"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US" sz="1800" noProof="0" dirty="0">
                          <a:effectLst/>
                        </a:rPr>
                        <a:t>7</a:t>
                      </a:r>
                      <a:endParaRPr lang="en-US" sz="2400" noProof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770" marR="64770" marT="17780" marB="17780" anchor="ctr"/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US" sz="1800" b="0" noProof="0" dirty="0">
                          <a:effectLst/>
                        </a:rPr>
                        <a:t>Mobility</a:t>
                      </a:r>
                      <a:endParaRPr lang="en-US" sz="2400" b="0" noProof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770" marR="64770" marT="17780" marB="17780" anchor="ctr"/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US" sz="1800" b="0" noProof="0" dirty="0">
                          <a:effectLst/>
                        </a:rPr>
                        <a:t>Simulation</a:t>
                      </a:r>
                      <a:endParaRPr lang="en-US" sz="2400" b="0" noProof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770" marR="64770" marT="17780" marB="17780" anchor="ctr"/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US" sz="1800" b="0" noProof="0" dirty="0">
                          <a:effectLst/>
                        </a:rPr>
                        <a:t>UL : 1.5 bits/s/Hz</a:t>
                      </a:r>
                      <a:endParaRPr lang="en-US" sz="2400" b="0" noProof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770" marR="64770" marT="17780" marB="17780" anchor="ctr"/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US" sz="1800" b="0" noProof="0" dirty="0">
                          <a:effectLst/>
                        </a:rPr>
                        <a:t>UL : 9.4 bits/s/Hz</a:t>
                      </a:r>
                      <a:endParaRPr lang="en-US" sz="2400" b="0" noProof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770" marR="64770" marT="17780" marB="17780" anchor="ctr"/>
                </a:tc>
                <a:extLst>
                  <a:ext uri="{0D108BD9-81ED-4DB2-BD59-A6C34878D82A}">
                    <a16:rowId xmlns:a16="http://schemas.microsoft.com/office/drawing/2014/main" val="1001006065"/>
                  </a:ext>
                </a:extLst>
              </a:tr>
              <a:tr h="294113"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US" sz="1800" noProof="0" dirty="0">
                          <a:effectLst/>
                        </a:rPr>
                        <a:t>8</a:t>
                      </a:r>
                      <a:endParaRPr lang="en-US" sz="2400" noProof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770" marR="64770" marT="17780" marB="17780" anchor="ctr"/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US" sz="1800" b="0" noProof="0" dirty="0">
                          <a:effectLst/>
                        </a:rPr>
                        <a:t>Bandwidth</a:t>
                      </a:r>
                      <a:endParaRPr lang="en-US" sz="2400" b="0" noProof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770" marR="64770" marT="17780" marB="17780" anchor="ctr"/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US" sz="1800" b="0" noProof="0" dirty="0">
                          <a:effectLst/>
                        </a:rPr>
                        <a:t>Inspection</a:t>
                      </a:r>
                      <a:endParaRPr lang="en-US" sz="2400" b="0" noProof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770" marR="64770" marT="17780" marB="17780" anchor="ctr"/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US" sz="1800" b="0" noProof="0" dirty="0">
                          <a:effectLst/>
                        </a:rPr>
                        <a:t>100 MHz, scalable</a:t>
                      </a:r>
                      <a:endParaRPr lang="en-US" sz="2400" b="0" noProof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770" marR="64770" marT="17780" marB="17780" anchor="ctr"/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US" sz="1800" b="0" noProof="0" dirty="0">
                          <a:effectLst/>
                        </a:rPr>
                        <a:t>20/40/80/80+80/160 MHz</a:t>
                      </a:r>
                      <a:endParaRPr lang="en-US" sz="2400" b="0" noProof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770" marR="64770" marT="17780" marB="17780" anchor="ctr"/>
                </a:tc>
                <a:extLst>
                  <a:ext uri="{0D108BD9-81ED-4DB2-BD59-A6C34878D82A}">
                    <a16:rowId xmlns:a16="http://schemas.microsoft.com/office/drawing/2014/main" val="48488611"/>
                  </a:ext>
                </a:extLst>
              </a:tr>
              <a:tr h="294113"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US" sz="1800" noProof="0" dirty="0">
                          <a:effectLst/>
                        </a:rPr>
                        <a:t>9</a:t>
                      </a:r>
                      <a:endParaRPr lang="en-US" sz="2400" noProof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770" marR="64770" marT="17780" marB="17780" anchor="ctr"/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US" sz="1800" b="0" noProof="0" dirty="0">
                          <a:effectLst/>
                        </a:rPr>
                        <a:t>User plane latency</a:t>
                      </a:r>
                      <a:endParaRPr lang="en-US" sz="2400" b="0" noProof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770" marR="64770" marT="17780" marB="17780" anchor="ctr"/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US" sz="1800" b="0" noProof="0" dirty="0">
                          <a:effectLst/>
                        </a:rPr>
                        <a:t>Analytical</a:t>
                      </a:r>
                      <a:endParaRPr lang="en-US" sz="2400" b="0" noProof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770" marR="64770" marT="17780" marB="17780" anchor="ctr"/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US" sz="1800" b="0" noProof="0" dirty="0">
                          <a:effectLst/>
                        </a:rPr>
                        <a:t>DL/UL : 4 ms</a:t>
                      </a:r>
                      <a:endParaRPr lang="en-US" sz="2400" b="0" noProof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770" marR="64770" marT="17780" marB="17780" anchor="ctr"/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US" sz="1800" b="0" noProof="0" dirty="0">
                          <a:effectLst/>
                        </a:rPr>
                        <a:t>DL/UL : 80 us </a:t>
                      </a:r>
                      <a:r>
                        <a:rPr lang="en-US" sz="1200" b="0" noProof="0" dirty="0">
                          <a:effectLst/>
                        </a:rPr>
                        <a:t>[</a:t>
                      </a:r>
                      <a:r>
                        <a:rPr lang="en-US" sz="1200" b="0" i="1" noProof="0" dirty="0">
                          <a:effectLst/>
                        </a:rPr>
                        <a:t>Note 5</a:t>
                      </a:r>
                      <a:r>
                        <a:rPr lang="en-US" sz="1200" b="0" noProof="0" dirty="0">
                          <a:effectLst/>
                        </a:rPr>
                        <a:t>]</a:t>
                      </a:r>
                      <a:endParaRPr lang="en-US" sz="2400" b="0" i="1" noProof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770" marR="64770" marT="17780" marB="17780" anchor="ctr"/>
                </a:tc>
                <a:extLst>
                  <a:ext uri="{0D108BD9-81ED-4DB2-BD59-A6C34878D82A}">
                    <a16:rowId xmlns:a16="http://schemas.microsoft.com/office/drawing/2014/main" val="4132326941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A5196357-3424-4DDC-B09D-A4C87B4AEFA7}"/>
              </a:ext>
            </a:extLst>
          </p:cNvPr>
          <p:cNvSpPr txBox="1"/>
          <p:nvPr/>
        </p:nvSpPr>
        <p:spPr>
          <a:xfrm>
            <a:off x="373063" y="6013749"/>
            <a:ext cx="853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i="1" dirty="0">
                <a:solidFill>
                  <a:schemeClr val="tx1"/>
                </a:solidFill>
              </a:rPr>
              <a:t>notes and references in the table are in [4]</a:t>
            </a:r>
            <a:endParaRPr lang="en-US" sz="360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280857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83620" y="568318"/>
            <a:ext cx="12375620" cy="741806"/>
          </a:xfrm>
        </p:spPr>
        <p:txBody>
          <a:bodyPr/>
          <a:lstStyle/>
          <a:p>
            <a:pPr marL="457200" lvl="1" indent="0"/>
            <a:r>
              <a:rPr lang="en-US" dirty="0"/>
              <a:t>802.11ax: IMT-2020 Dense Urban environment [4]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8DC72EFA-1DF8-481C-8B66-C8A1D5DAFDEA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dirty="0"/>
              <a:t>Joseph Levy (InterDigital) - 802.11 AANI Chair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2020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532D87C-DA0A-4814-848B-09843F53D708}"/>
              </a:ext>
            </a:extLst>
          </p:cNvPr>
          <p:cNvSpPr txBox="1"/>
          <p:nvPr/>
        </p:nvSpPr>
        <p:spPr>
          <a:xfrm>
            <a:off x="177221" y="6107668"/>
            <a:ext cx="109238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i="1" dirty="0">
                <a:solidFill>
                  <a:schemeClr val="tx1"/>
                </a:solidFill>
              </a:rPr>
              <a:t>notes and references in the table are in [4]</a:t>
            </a:r>
            <a:endParaRPr lang="en-US" sz="3600" i="1" dirty="0">
              <a:solidFill>
                <a:schemeClr val="tx1"/>
              </a:solidFill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97819A39-75E9-4B86-9A0B-20B7AA8CBE9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764704"/>
              </p:ext>
            </p:extLst>
          </p:nvPr>
        </p:nvGraphicFramePr>
        <p:xfrm>
          <a:off x="177221" y="1310124"/>
          <a:ext cx="11837558" cy="4797544"/>
        </p:xfrm>
        <a:graphic>
          <a:graphicData uri="http://schemas.openxmlformats.org/drawingml/2006/table">
            <a:tbl>
              <a:tblPr firstRow="1" firstCol="1" bandRow="1">
                <a:tableStyleId>{B301B821-A1FF-4177-AEE7-76D212191A09}</a:tableStyleId>
              </a:tblPr>
              <a:tblGrid>
                <a:gridCol w="329179">
                  <a:extLst>
                    <a:ext uri="{9D8B030D-6E8A-4147-A177-3AD203B41FA5}">
                      <a16:colId xmlns:a16="http://schemas.microsoft.com/office/drawing/2014/main" val="776927099"/>
                    </a:ext>
                  </a:extLst>
                </a:gridCol>
                <a:gridCol w="2216439">
                  <a:extLst>
                    <a:ext uri="{9D8B030D-6E8A-4147-A177-3AD203B41FA5}">
                      <a16:colId xmlns:a16="http://schemas.microsoft.com/office/drawing/2014/main" val="1407241826"/>
                    </a:ext>
                  </a:extLst>
                </a:gridCol>
                <a:gridCol w="2485219">
                  <a:extLst>
                    <a:ext uri="{9D8B030D-6E8A-4147-A177-3AD203B41FA5}">
                      <a16:colId xmlns:a16="http://schemas.microsoft.com/office/drawing/2014/main" val="2702057976"/>
                    </a:ext>
                  </a:extLst>
                </a:gridCol>
                <a:gridCol w="1896346">
                  <a:extLst>
                    <a:ext uri="{9D8B030D-6E8A-4147-A177-3AD203B41FA5}">
                      <a16:colId xmlns:a16="http://schemas.microsoft.com/office/drawing/2014/main" val="3800119241"/>
                    </a:ext>
                  </a:extLst>
                </a:gridCol>
                <a:gridCol w="3030196">
                  <a:extLst>
                    <a:ext uri="{9D8B030D-6E8A-4147-A177-3AD203B41FA5}">
                      <a16:colId xmlns:a16="http://schemas.microsoft.com/office/drawing/2014/main" val="4236042652"/>
                    </a:ext>
                  </a:extLst>
                </a:gridCol>
                <a:gridCol w="1880179">
                  <a:extLst>
                    <a:ext uri="{9D8B030D-6E8A-4147-A177-3AD203B41FA5}">
                      <a16:colId xmlns:a16="http://schemas.microsoft.com/office/drawing/2014/main" val="1579008729"/>
                    </a:ext>
                  </a:extLst>
                </a:gridCol>
              </a:tblGrid>
              <a:tr h="61673">
                <a:tc rowSpan="2">
                  <a:txBody>
                    <a:bodyPr/>
                    <a:lstStyle/>
                    <a:p>
                      <a:pPr marL="0" marR="0" algn="l" hangingPunct="0">
                        <a:spcBef>
                          <a:spcPts val="400"/>
                        </a:spcBef>
                        <a:spcAft>
                          <a:spcPts val="4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US" sz="1800" noProof="0" dirty="0">
                          <a:effectLst/>
                        </a:rPr>
                        <a:t> </a:t>
                      </a:r>
                      <a:endParaRPr lang="en-US" sz="2000" b="1" noProof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4801" marR="14801" marT="4063" marB="4063" anchor="ctr">
                    <a:solidFill>
                      <a:srgbClr val="339966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l" hangingPunct="0">
                        <a:spcBef>
                          <a:spcPts val="400"/>
                        </a:spcBef>
                        <a:spcAft>
                          <a:spcPts val="4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US" sz="1800" noProof="0" dirty="0">
                          <a:effectLst/>
                        </a:rPr>
                        <a:t>Metric</a:t>
                      </a:r>
                      <a:endParaRPr lang="en-US" sz="2000" b="1" noProof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4801" marR="14801" marT="4063" marB="4063" anchor="ctr">
                    <a:solidFill>
                      <a:srgbClr val="339966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l" hangingPunct="0">
                        <a:spcBef>
                          <a:spcPts val="400"/>
                        </a:spcBef>
                        <a:spcAft>
                          <a:spcPts val="4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US" sz="1800" noProof="0" dirty="0">
                          <a:effectLst/>
                        </a:rPr>
                        <a:t>ITU-R Evaluation Method</a:t>
                      </a:r>
                      <a:endParaRPr lang="en-US" sz="2000" b="1" noProof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4801" marR="14801" marT="4063" marB="4063" anchor="ctr">
                    <a:solidFill>
                      <a:srgbClr val="339966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l" hangingPunct="0">
                        <a:spcBef>
                          <a:spcPts val="400"/>
                        </a:spcBef>
                        <a:spcAft>
                          <a:spcPts val="4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US" sz="1800" noProof="0" dirty="0">
                          <a:effectLst/>
                        </a:rPr>
                        <a:t>Minimum Requirement</a:t>
                      </a:r>
                      <a:endParaRPr lang="en-US" sz="2000" b="1" noProof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4801" marR="14801" marT="4063" marB="4063" anchor="ctr">
                    <a:solidFill>
                      <a:srgbClr val="339966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 hangingPunct="0">
                        <a:spcBef>
                          <a:spcPts val="400"/>
                        </a:spcBef>
                        <a:spcAft>
                          <a:spcPts val="4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US" sz="1800" noProof="0" dirty="0">
                          <a:effectLst/>
                        </a:rPr>
                        <a:t>802.11ax Performance</a:t>
                      </a:r>
                      <a:endParaRPr lang="en-US" sz="2000" b="1" noProof="0" dirty="0">
                        <a:effectLst/>
                        <a:latin typeface="Times New Roman" panose="02020603050405020304" pitchFamily="18" charset="0"/>
                        <a:ea typeface="+mn-ea"/>
                      </a:endParaRPr>
                    </a:p>
                  </a:txBody>
                  <a:tcPr marL="14801" marR="14801" marT="4063" marB="4063" anchor="ctr">
                    <a:solidFill>
                      <a:srgbClr val="3399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3782620"/>
                  </a:ext>
                </a:extLst>
              </a:tr>
              <a:tr h="32156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400"/>
                        </a:spcBef>
                        <a:spcAft>
                          <a:spcPts val="4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US" sz="1800" b="1" noProof="0" dirty="0">
                          <a:effectLst/>
                        </a:rPr>
                        <a:t>Source </a:t>
                      </a:r>
                      <a:r>
                        <a:rPr lang="en-US" sz="1200" b="1" noProof="0" dirty="0">
                          <a:effectLst/>
                        </a:rPr>
                        <a:t>[</a:t>
                      </a:r>
                      <a:r>
                        <a:rPr lang="en-US" sz="1200" b="1" i="1" noProof="0" dirty="0">
                          <a:effectLst/>
                        </a:rPr>
                        <a:t>5</a:t>
                      </a:r>
                      <a:r>
                        <a:rPr lang="en-US" sz="1200" b="1" noProof="0" dirty="0">
                          <a:effectLst/>
                        </a:rPr>
                        <a:t>]</a:t>
                      </a:r>
                      <a:endParaRPr lang="en-US" sz="2000" b="1" i="1" noProof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4801" marR="14801" marT="4063" marB="4063" anchor="ctr"/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400"/>
                        </a:spcBef>
                        <a:spcAft>
                          <a:spcPts val="4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US" sz="1800" b="1" noProof="0" dirty="0">
                          <a:effectLst/>
                        </a:rPr>
                        <a:t>Source </a:t>
                      </a:r>
                      <a:r>
                        <a:rPr lang="en-US" sz="1200" b="1" noProof="0" dirty="0">
                          <a:effectLst/>
                        </a:rPr>
                        <a:t>[</a:t>
                      </a:r>
                      <a:r>
                        <a:rPr lang="en-US" sz="1200" b="1" i="1" noProof="0" dirty="0">
                          <a:effectLst/>
                        </a:rPr>
                        <a:t>8</a:t>
                      </a:r>
                      <a:r>
                        <a:rPr lang="en-US" sz="1200" b="1" noProof="0" dirty="0">
                          <a:effectLst/>
                        </a:rPr>
                        <a:t>]</a:t>
                      </a:r>
                      <a:endParaRPr lang="en-US" sz="2000" b="1" i="1" noProof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4801" marR="14801" marT="4063" marB="4063"/>
                </a:tc>
                <a:extLst>
                  <a:ext uri="{0D108BD9-81ED-4DB2-BD59-A6C34878D82A}">
                    <a16:rowId xmlns:a16="http://schemas.microsoft.com/office/drawing/2014/main" val="1360979090"/>
                  </a:ext>
                </a:extLst>
              </a:tr>
              <a:tr h="147434"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US" sz="1800" noProof="0" dirty="0">
                          <a:effectLst/>
                        </a:rPr>
                        <a:t>1</a:t>
                      </a:r>
                      <a:endParaRPr lang="en-US" sz="2000" noProof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4801" marR="14801" marT="4063" marB="4063" anchor="ctr"/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US" sz="1800" b="0" noProof="0" dirty="0">
                          <a:effectLst/>
                        </a:rPr>
                        <a:t>Peak data rate</a:t>
                      </a:r>
                      <a:endParaRPr lang="en-US" sz="2000" b="0" noProof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4801" marR="14801" marT="4063" marB="4063" anchor="ctr"/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US" sz="1800" b="0" noProof="0" dirty="0">
                          <a:effectLst/>
                        </a:rPr>
                        <a:t>Analytical</a:t>
                      </a:r>
                      <a:endParaRPr lang="en-US" sz="2000" b="0" noProof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4801" marR="14801" marT="4063" marB="4063" anchor="ctr"/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US" sz="1800" b="0" noProof="0" dirty="0">
                          <a:effectLst/>
                        </a:rPr>
                        <a:t>DL/UL: 20/10 Gbps</a:t>
                      </a:r>
                      <a:endParaRPr lang="en-US" sz="2000" b="0" noProof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4801" marR="14801" marT="4063" marB="4063" anchor="ctr"/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US" sz="1800" b="0" noProof="0" dirty="0">
                          <a:effectLst/>
                        </a:rPr>
                        <a:t>DL/UL:</a:t>
                      </a:r>
                      <a:r>
                        <a:rPr lang="en-US" sz="2000" b="0" noProof="0" dirty="0">
                          <a:effectLst/>
                        </a:rPr>
                        <a:t> </a:t>
                      </a:r>
                      <a:r>
                        <a:rPr lang="en-US" sz="1800" b="0" noProof="0" dirty="0">
                          <a:effectLst/>
                        </a:rPr>
                        <a:t>20.78 Gbps </a:t>
                      </a:r>
                      <a:r>
                        <a:rPr lang="en-US" sz="1200" b="0" noProof="0" dirty="0">
                          <a:effectLst/>
                        </a:rPr>
                        <a:t>[</a:t>
                      </a:r>
                      <a:r>
                        <a:rPr lang="en-US" sz="1200" b="0" i="1" noProof="0" dirty="0">
                          <a:effectLst/>
                        </a:rPr>
                        <a:t>Note 1</a:t>
                      </a:r>
                      <a:r>
                        <a:rPr lang="en-US" sz="1200" b="0" noProof="0" dirty="0">
                          <a:effectLst/>
                        </a:rPr>
                        <a:t>]</a:t>
                      </a:r>
                      <a:endParaRPr lang="en-US" sz="2000" b="0" noProof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4801" marR="14801" marT="4063" marB="4063" anchor="ctr"/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US" sz="1800" b="0" noProof="0" dirty="0">
                          <a:effectLst/>
                        </a:rPr>
                        <a:t>Same</a:t>
                      </a:r>
                      <a:endParaRPr lang="en-US" sz="2000" b="0" noProof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4801" marR="14801" marT="4063" marB="4063" anchor="ctr"/>
                </a:tc>
                <a:extLst>
                  <a:ext uri="{0D108BD9-81ED-4DB2-BD59-A6C34878D82A}">
                    <a16:rowId xmlns:a16="http://schemas.microsoft.com/office/drawing/2014/main" val="819973084"/>
                  </a:ext>
                </a:extLst>
              </a:tr>
              <a:tr h="147434"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US" sz="1800" noProof="0" dirty="0">
                          <a:effectLst/>
                        </a:rPr>
                        <a:t>2</a:t>
                      </a:r>
                      <a:endParaRPr lang="en-US" sz="2000" noProof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4801" marR="14801" marT="4063" marB="4063" anchor="ctr"/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US" sz="1800" b="0" noProof="0" dirty="0">
                          <a:effectLst/>
                        </a:rPr>
                        <a:t>Peak spectral efficiency</a:t>
                      </a:r>
                      <a:endParaRPr lang="en-US" sz="2000" b="0" noProof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4801" marR="14801" marT="4063" marB="4063" anchor="ctr"/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US" sz="1800" b="0" noProof="0" dirty="0">
                          <a:effectLst/>
                        </a:rPr>
                        <a:t>Analytical</a:t>
                      </a:r>
                      <a:endParaRPr lang="en-US" sz="2000" b="0" noProof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4801" marR="14801" marT="4063" marB="4063" anchor="ctr"/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US" sz="1800" b="0" noProof="0" dirty="0">
                          <a:effectLst/>
                        </a:rPr>
                        <a:t>DL/UL: 30/15 bits/s/Hz</a:t>
                      </a:r>
                      <a:endParaRPr lang="en-US" sz="2000" b="0" noProof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4801" marR="14801" marT="4063" marB="4063" anchor="ctr"/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US" sz="1800" b="0" noProof="0" dirty="0">
                          <a:effectLst/>
                        </a:rPr>
                        <a:t>DL/UL: 58.01 bits/s/Hz </a:t>
                      </a:r>
                      <a:r>
                        <a:rPr lang="en-US" sz="1200" b="0" noProof="0" dirty="0">
                          <a:effectLst/>
                        </a:rPr>
                        <a:t>[</a:t>
                      </a:r>
                      <a:r>
                        <a:rPr lang="en-US" sz="1200" b="0" i="1" noProof="0" dirty="0">
                          <a:effectLst/>
                        </a:rPr>
                        <a:t>Note 2</a:t>
                      </a:r>
                      <a:r>
                        <a:rPr lang="en-US" sz="1200" b="0" noProof="0" dirty="0">
                          <a:effectLst/>
                        </a:rPr>
                        <a:t>]</a:t>
                      </a:r>
                      <a:endParaRPr lang="en-US" sz="2000" b="0" i="1" noProof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4801" marR="14801" marT="4063" marB="4063" anchor="ctr"/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US" sz="1800" b="0" noProof="0" dirty="0">
                          <a:effectLst/>
                        </a:rPr>
                        <a:t>Same</a:t>
                      </a:r>
                      <a:endParaRPr lang="en-US" sz="2000" b="0" noProof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4801" marR="14801" marT="4063" marB="4063" anchor="ctr"/>
                </a:tc>
                <a:extLst>
                  <a:ext uri="{0D108BD9-81ED-4DB2-BD59-A6C34878D82A}">
                    <a16:rowId xmlns:a16="http://schemas.microsoft.com/office/drawing/2014/main" val="1215054343"/>
                  </a:ext>
                </a:extLst>
              </a:tr>
              <a:tr h="147434"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US" sz="1800" noProof="0" dirty="0">
                          <a:effectLst/>
                        </a:rPr>
                        <a:t>3</a:t>
                      </a:r>
                      <a:endParaRPr lang="en-US" sz="2000" noProof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4801" marR="14801" marT="4063" marB="4063" anchor="ctr"/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US" sz="1800" b="0" noProof="0" dirty="0">
                          <a:effectLst/>
                        </a:rPr>
                        <a:t>User experienced data rate</a:t>
                      </a:r>
                      <a:endParaRPr lang="en-US" sz="2000" b="0" noProof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4801" marR="14801" marT="4063" marB="4063" anchor="ctr"/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US" sz="1600" b="0" noProof="0" dirty="0">
                          <a:effectLst/>
                        </a:rPr>
                        <a:t>Analytical for single band and single layer; Simulation for multi-layer</a:t>
                      </a:r>
                      <a:endParaRPr lang="en-US" sz="1800" b="0" noProof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4801" marR="14801" marT="4063" marB="4063" anchor="ctr"/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US" sz="1800" b="0" noProof="0" dirty="0">
                          <a:effectLst/>
                        </a:rPr>
                        <a:t>DL/UL: 100/50 Mbit/s</a:t>
                      </a:r>
                      <a:endParaRPr lang="en-US" sz="2000" b="0" noProof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4801" marR="14801" marT="4063" marB="4063" anchor="ctr"/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US" sz="1800" b="0" noProof="0" dirty="0">
                          <a:effectLst/>
                        </a:rPr>
                        <a:t>DL/UL: 113.6/81.6 Mbps </a:t>
                      </a:r>
                      <a:r>
                        <a:rPr lang="en-US" sz="1200" b="0" noProof="0" dirty="0">
                          <a:effectLst/>
                        </a:rPr>
                        <a:t>[</a:t>
                      </a:r>
                      <a:r>
                        <a:rPr lang="en-US" sz="1200" b="0" i="1" noProof="0" dirty="0">
                          <a:effectLst/>
                        </a:rPr>
                        <a:t>Note 3</a:t>
                      </a:r>
                      <a:r>
                        <a:rPr lang="en-US" sz="1200" b="0" noProof="0" dirty="0">
                          <a:effectLst/>
                        </a:rPr>
                        <a:t>]</a:t>
                      </a:r>
                      <a:endParaRPr lang="en-US" sz="2000" b="0" i="1" noProof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4801" marR="14801" marT="4063" marB="4063" anchor="ctr"/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US" sz="1800" b="0" noProof="0" dirty="0">
                          <a:effectLst/>
                        </a:rPr>
                        <a:t>Same</a:t>
                      </a:r>
                      <a:endParaRPr lang="en-US" sz="2000" b="0" noProof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4801" marR="14801" marT="4063" marB="4063" anchor="ctr"/>
                </a:tc>
                <a:extLst>
                  <a:ext uri="{0D108BD9-81ED-4DB2-BD59-A6C34878D82A}">
                    <a16:rowId xmlns:a16="http://schemas.microsoft.com/office/drawing/2014/main" val="1816420970"/>
                  </a:ext>
                </a:extLst>
              </a:tr>
              <a:tr h="265687"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US" sz="1800" noProof="0" dirty="0">
                          <a:effectLst/>
                        </a:rPr>
                        <a:t>4</a:t>
                      </a:r>
                      <a:endParaRPr lang="en-US" sz="2000" noProof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4801" marR="14801" marT="4063" marB="4063" anchor="ctr"/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US" sz="1800" b="0" noProof="0" dirty="0">
                          <a:effectLst/>
                        </a:rPr>
                        <a:t>5</a:t>
                      </a:r>
                      <a:r>
                        <a:rPr lang="en-US" sz="1800" b="0" baseline="30000" noProof="0" dirty="0">
                          <a:effectLst/>
                        </a:rPr>
                        <a:t>th</a:t>
                      </a:r>
                      <a:r>
                        <a:rPr lang="en-US" sz="1800" b="0" noProof="0" dirty="0">
                          <a:effectLst/>
                        </a:rPr>
                        <a:t> percentile user spectral efficiency</a:t>
                      </a:r>
                      <a:endParaRPr lang="en-US" sz="2000" b="0" noProof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4801" marR="14801" marT="4063" marB="4063" anchor="ctr"/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US" sz="1800" b="0" noProof="0" dirty="0">
                          <a:effectLst/>
                        </a:rPr>
                        <a:t>Simulation</a:t>
                      </a:r>
                      <a:endParaRPr lang="en-US" sz="2000" b="0" noProof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4801" marR="14801" marT="4063" marB="4063" anchor="ctr"/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US" sz="1800" b="0" noProof="0" dirty="0">
                          <a:effectLst/>
                        </a:rPr>
                        <a:t>DL/UL: 0.225/0.15 bits/s/Hz</a:t>
                      </a:r>
                      <a:endParaRPr lang="en-US" sz="2000" b="0" noProof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4801" marR="14801" marT="4063" marB="4063" anchor="ctr"/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US" sz="1800" b="0" noProof="0" dirty="0">
                          <a:effectLst/>
                        </a:rPr>
                        <a:t>DL/UL: 0.71/0.51 bits/s/Hz </a:t>
                      </a:r>
                      <a:r>
                        <a:rPr lang="en-US" sz="1200" b="0" noProof="0" dirty="0">
                          <a:effectLst/>
                        </a:rPr>
                        <a:t>[</a:t>
                      </a:r>
                      <a:r>
                        <a:rPr lang="en-US" sz="1200" b="0" i="1" noProof="0" dirty="0">
                          <a:effectLst/>
                        </a:rPr>
                        <a:t>Note 3</a:t>
                      </a:r>
                      <a:r>
                        <a:rPr lang="en-US" sz="1200" b="0" noProof="0" dirty="0">
                          <a:effectLst/>
                        </a:rPr>
                        <a:t>]</a:t>
                      </a:r>
                      <a:endParaRPr lang="en-US" sz="2000" b="0" i="1" noProof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4801" marR="14801" marT="4063" marB="4063" anchor="ctr"/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US" sz="1800" b="0" noProof="0" dirty="0">
                          <a:effectLst/>
                        </a:rPr>
                        <a:t>DL/UL: 0.49/0.327 bits/s/Hz </a:t>
                      </a:r>
                      <a:endParaRPr lang="en-US" sz="2000" b="0" noProof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4801" marR="14801" marT="4063" marB="4063" anchor="ctr"/>
                </a:tc>
                <a:extLst>
                  <a:ext uri="{0D108BD9-81ED-4DB2-BD59-A6C34878D82A}">
                    <a16:rowId xmlns:a16="http://schemas.microsoft.com/office/drawing/2014/main" val="2647674001"/>
                  </a:ext>
                </a:extLst>
              </a:tr>
              <a:tr h="623321"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US" sz="1800" noProof="0" dirty="0">
                          <a:effectLst/>
                        </a:rPr>
                        <a:t>5</a:t>
                      </a:r>
                      <a:endParaRPr lang="en-US" sz="2000" noProof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4801" marR="14801" marT="4063" marB="4063" anchor="ctr"/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US" sz="1800" b="0" noProof="0" dirty="0">
                          <a:effectLst/>
                        </a:rPr>
                        <a:t>Average spectral efficiency</a:t>
                      </a:r>
                      <a:endParaRPr lang="en-US" sz="2000" b="0" noProof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4801" marR="14801" marT="4063" marB="4063" anchor="ctr"/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US" sz="1800" b="0" noProof="0" dirty="0">
                          <a:effectLst/>
                        </a:rPr>
                        <a:t>Simulation</a:t>
                      </a:r>
                      <a:endParaRPr lang="en-US" sz="2000" b="0" noProof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4801" marR="14801" marT="4063" marB="4063" anchor="ctr"/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US" sz="1800" b="0" noProof="0" dirty="0">
                          <a:effectLst/>
                        </a:rPr>
                        <a:t>DL/UL = 7.8/5.4 bits/s/Hz/TRxP</a:t>
                      </a:r>
                      <a:endParaRPr lang="en-US" sz="2000" b="0" noProof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4801" marR="14801" marT="4063" marB="4063" anchor="ctr"/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US" sz="1800" b="0" noProof="0" dirty="0">
                          <a:effectLst/>
                        </a:rPr>
                        <a:t>DL/UL: 10.84/8.75 bits/s/Hz/TRxP </a:t>
                      </a:r>
                      <a:r>
                        <a:rPr lang="en-US" sz="1200" b="0" noProof="0" dirty="0">
                          <a:effectLst/>
                        </a:rPr>
                        <a:t>[</a:t>
                      </a:r>
                      <a:r>
                        <a:rPr lang="en-US" sz="1200" b="0" i="1" noProof="0" dirty="0">
                          <a:effectLst/>
                        </a:rPr>
                        <a:t>Note 3</a:t>
                      </a:r>
                      <a:r>
                        <a:rPr lang="en-US" sz="1200" b="0" noProof="0" dirty="0">
                          <a:effectLst/>
                        </a:rPr>
                        <a:t>]</a:t>
                      </a:r>
                      <a:endParaRPr lang="en-US" sz="2000" b="0" i="1" noProof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4801" marR="14801" marT="4063" marB="4063" anchor="ctr"/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US" sz="1800" b="0" noProof="0" dirty="0">
                          <a:effectLst/>
                        </a:rPr>
                        <a:t>DL/UL: 9.61/7.34 bits/s/Hz/TRxP </a:t>
                      </a:r>
                      <a:endParaRPr lang="en-US" sz="2000" b="0" noProof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4801" marR="14801" marT="4063" marB="4063" anchor="ctr"/>
                </a:tc>
                <a:extLst>
                  <a:ext uri="{0D108BD9-81ED-4DB2-BD59-A6C34878D82A}">
                    <a16:rowId xmlns:a16="http://schemas.microsoft.com/office/drawing/2014/main" val="699621042"/>
                  </a:ext>
                </a:extLst>
              </a:tr>
              <a:tr h="460877"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US" sz="1800" noProof="0" dirty="0">
                          <a:effectLst/>
                        </a:rPr>
                        <a:t>6</a:t>
                      </a:r>
                      <a:endParaRPr lang="en-US" sz="2000" noProof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4801" marR="14801" marT="4063" marB="4063" anchor="ctr"/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US" sz="1800" b="0" noProof="0" dirty="0">
                          <a:effectLst/>
                        </a:rPr>
                        <a:t>Area traffic capacity</a:t>
                      </a:r>
                      <a:endParaRPr lang="en-US" sz="2000" b="0" noProof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4801" marR="14801" marT="4063" marB="4063" anchor="ctr"/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US" sz="1800" b="0" noProof="0" dirty="0">
                          <a:effectLst/>
                        </a:rPr>
                        <a:t>Analytical</a:t>
                      </a:r>
                      <a:endParaRPr lang="en-US" sz="2000" b="0" noProof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4801" marR="14801" marT="4063" marB="4063" anchor="ctr"/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US" sz="1800" b="0" noProof="0" dirty="0">
                          <a:effectLst/>
                        </a:rPr>
                        <a:t>Not applicable for Dense Urban</a:t>
                      </a:r>
                      <a:endParaRPr lang="en-US" sz="2000" b="0" noProof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4801" marR="14801" marT="4063" marB="4063" anchor="ctr"/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US" sz="1800" b="0" noProof="0" dirty="0">
                          <a:effectLst/>
                        </a:rPr>
                        <a:t>Not applicable</a:t>
                      </a:r>
                      <a:endParaRPr lang="en-US" sz="2000" b="0" noProof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4801" marR="14801" marT="4063" marB="4063" anchor="ctr"/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US" sz="1800" b="0" noProof="0" dirty="0">
                          <a:effectLst/>
                        </a:rPr>
                        <a:t>Not applicable</a:t>
                      </a:r>
                      <a:endParaRPr lang="en-US" sz="2000" b="0" noProof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4801" marR="14801" marT="4063" marB="4063" anchor="ctr"/>
                </a:tc>
                <a:extLst>
                  <a:ext uri="{0D108BD9-81ED-4DB2-BD59-A6C34878D82A}">
                    <a16:rowId xmlns:a16="http://schemas.microsoft.com/office/drawing/2014/main" val="129108395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US" sz="1800" noProof="0" dirty="0">
                          <a:effectLst/>
                        </a:rPr>
                        <a:t>7</a:t>
                      </a:r>
                      <a:endParaRPr lang="en-US" sz="2000" noProof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4801" marR="14801" marT="4063" marB="4063" anchor="ctr"/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US" sz="1800" b="0" noProof="0" dirty="0">
                          <a:effectLst/>
                        </a:rPr>
                        <a:t>Mobility</a:t>
                      </a:r>
                      <a:endParaRPr lang="en-US" sz="2000" b="0" noProof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4801" marR="14801" marT="4063" marB="4063" anchor="ctr"/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US" sz="1800" b="0" noProof="0" dirty="0">
                          <a:effectLst/>
                        </a:rPr>
                        <a:t>Simulation</a:t>
                      </a:r>
                      <a:endParaRPr lang="en-US" sz="2000" b="0" noProof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4801" marR="14801" marT="4063" marB="4063" anchor="ctr"/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US" sz="1800" b="0" noProof="0" dirty="0">
                          <a:effectLst/>
                        </a:rPr>
                        <a:t>UL: 1.12 bits/s/Hz</a:t>
                      </a:r>
                      <a:endParaRPr lang="en-US" sz="2000" b="0" noProof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4801" marR="14801" marT="4063" marB="4063" anchor="ctr"/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US" sz="1800" b="0" noProof="0" dirty="0">
                          <a:effectLst/>
                        </a:rPr>
                        <a:t>UL : 1.75 bits/s/Hz </a:t>
                      </a:r>
                      <a:r>
                        <a:rPr lang="en-US" sz="1200" b="0" noProof="0" dirty="0">
                          <a:effectLst/>
                        </a:rPr>
                        <a:t>[</a:t>
                      </a:r>
                      <a:r>
                        <a:rPr lang="en-US" sz="1200" b="0" i="1" noProof="0" dirty="0">
                          <a:effectLst/>
                        </a:rPr>
                        <a:t>Note 4</a:t>
                      </a:r>
                      <a:r>
                        <a:rPr lang="en-US" sz="1200" b="0" noProof="0" dirty="0">
                          <a:effectLst/>
                        </a:rPr>
                        <a:t>]</a:t>
                      </a:r>
                      <a:endParaRPr lang="en-US" sz="2000" b="0" i="1" noProof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4801" marR="14801" marT="4063" marB="4063" anchor="ctr"/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US" sz="1800" b="0" noProof="0" dirty="0">
                          <a:effectLst/>
                        </a:rPr>
                        <a:t>UL : 1.54 bits/s/Hz</a:t>
                      </a:r>
                      <a:endParaRPr lang="en-US" sz="2000" b="0" noProof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4801" marR="14801" marT="4063" marB="4063" anchor="ctr"/>
                </a:tc>
                <a:extLst>
                  <a:ext uri="{0D108BD9-81ED-4DB2-BD59-A6C34878D82A}">
                    <a16:rowId xmlns:a16="http://schemas.microsoft.com/office/drawing/2014/main" val="1050143650"/>
                  </a:ext>
                </a:extLst>
              </a:tr>
              <a:tr h="147434"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US" sz="1800" noProof="0" dirty="0">
                          <a:effectLst/>
                        </a:rPr>
                        <a:t>8</a:t>
                      </a:r>
                      <a:endParaRPr lang="en-US" sz="2000" noProof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4801" marR="14801" marT="4063" marB="4063" anchor="ctr"/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US" sz="1800" b="0" noProof="0" dirty="0">
                          <a:effectLst/>
                        </a:rPr>
                        <a:t>Bandwidth</a:t>
                      </a:r>
                      <a:endParaRPr lang="en-US" sz="2000" b="0" noProof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4801" marR="14801" marT="4063" marB="4063" anchor="ctr"/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US" sz="1800" b="0" noProof="0" dirty="0">
                          <a:effectLst/>
                        </a:rPr>
                        <a:t>Inspection</a:t>
                      </a:r>
                      <a:endParaRPr lang="en-US" sz="2000" b="0" noProof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4801" marR="14801" marT="4063" marB="4063" anchor="ctr"/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US" sz="1800" b="0" noProof="0" dirty="0">
                          <a:effectLst/>
                        </a:rPr>
                        <a:t>100 MHz, scalable</a:t>
                      </a:r>
                      <a:endParaRPr lang="en-US" sz="2000" b="0" noProof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4801" marR="14801" marT="4063" marB="4063" anchor="ctr"/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US" sz="1800" b="0" noProof="0" dirty="0">
                          <a:effectLst/>
                        </a:rPr>
                        <a:t>20/40/80/80+80/160 MHz</a:t>
                      </a:r>
                      <a:endParaRPr lang="en-US" sz="2000" b="0" noProof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4801" marR="14801" marT="4063" marB="4063" anchor="ctr"/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US" sz="1800" b="0" noProof="0" dirty="0">
                          <a:effectLst/>
                        </a:rPr>
                        <a:t>Same</a:t>
                      </a:r>
                      <a:endParaRPr lang="en-US" sz="2000" b="0" noProof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4801" marR="14801" marT="4063" marB="4063" anchor="ctr"/>
                </a:tc>
                <a:extLst>
                  <a:ext uri="{0D108BD9-81ED-4DB2-BD59-A6C34878D82A}">
                    <a16:rowId xmlns:a16="http://schemas.microsoft.com/office/drawing/2014/main" val="365222558"/>
                  </a:ext>
                </a:extLst>
              </a:tr>
              <a:tr h="147434"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US" sz="1800" noProof="0" dirty="0">
                          <a:effectLst/>
                        </a:rPr>
                        <a:t>9</a:t>
                      </a:r>
                      <a:endParaRPr lang="en-US" sz="2000" noProof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4801" marR="14801" marT="4063" marB="4063" anchor="ctr"/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US" sz="1800" b="0" noProof="0" dirty="0">
                          <a:effectLst/>
                        </a:rPr>
                        <a:t>User plane latency</a:t>
                      </a:r>
                      <a:endParaRPr lang="en-US" sz="2000" b="0" noProof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4801" marR="14801" marT="4063" marB="4063" anchor="ctr"/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US" sz="1800" b="0" noProof="0" dirty="0">
                          <a:effectLst/>
                        </a:rPr>
                        <a:t>Analytical</a:t>
                      </a:r>
                      <a:endParaRPr lang="en-US" sz="2000" b="0" noProof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4801" marR="14801" marT="4063" marB="4063" anchor="ctr"/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US" sz="1800" b="0" noProof="0" dirty="0">
                          <a:effectLst/>
                        </a:rPr>
                        <a:t>DL/UL : 4 ms</a:t>
                      </a:r>
                      <a:endParaRPr lang="en-US" sz="2000" b="0" noProof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4801" marR="14801" marT="4063" marB="4063" anchor="ctr"/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US" sz="1800" b="0" noProof="0" dirty="0">
                          <a:effectLst/>
                        </a:rPr>
                        <a:t>DL/UL : 80 us </a:t>
                      </a:r>
                      <a:r>
                        <a:rPr lang="en-US" sz="1200" b="0" noProof="0" dirty="0">
                          <a:effectLst/>
                        </a:rPr>
                        <a:t>[</a:t>
                      </a:r>
                      <a:r>
                        <a:rPr lang="en-US" sz="1200" b="0" i="1" noProof="0" dirty="0">
                          <a:effectLst/>
                        </a:rPr>
                        <a:t>Note 5</a:t>
                      </a:r>
                      <a:r>
                        <a:rPr lang="en-US" sz="1200" b="0" noProof="0" dirty="0">
                          <a:effectLst/>
                        </a:rPr>
                        <a:t>]</a:t>
                      </a:r>
                      <a:endParaRPr lang="en-US" sz="2000" b="0" noProof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4801" marR="14801" marT="4063" marB="4063" anchor="ctr"/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US" sz="1800" b="0" noProof="0" dirty="0">
                          <a:effectLst/>
                        </a:rPr>
                        <a:t>Same</a:t>
                      </a:r>
                      <a:endParaRPr lang="en-US" sz="2000" b="0" noProof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4801" marR="14801" marT="4063" marB="4063" anchor="ctr"/>
                </a:tc>
                <a:extLst>
                  <a:ext uri="{0D108BD9-81ED-4DB2-BD59-A6C34878D82A}">
                    <a16:rowId xmlns:a16="http://schemas.microsoft.com/office/drawing/2014/main" val="35950234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6615265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1"/>
            <a:ext cx="11506199" cy="533399"/>
          </a:xfrm>
        </p:spPr>
        <p:txBody>
          <a:bodyPr/>
          <a:lstStyle/>
          <a:p>
            <a:r>
              <a:rPr lang="en-GB" sz="2800" dirty="0"/>
              <a:t>“</a:t>
            </a:r>
            <a:r>
              <a:rPr lang="en-US" sz="2800" dirty="0"/>
              <a:t>Technical report on interworking between 3GPP 5G network &amp; WLAN”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507471" y="1308717"/>
            <a:ext cx="11276542" cy="5103814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/>
              <a:t>July 2019 – a proposal was made to develop a report on: </a:t>
            </a:r>
            <a:r>
              <a:rPr lang="en-US" altLang="en-US" b="0" dirty="0">
                <a:solidFill>
                  <a:schemeClr val="tx1"/>
                </a:solidFill>
              </a:rPr>
              <a:t>Interworking between IEEE 802.11 WLAN and 3GPP 5G Core Network [5]</a:t>
            </a:r>
          </a:p>
          <a:p>
            <a:pPr>
              <a:buFont typeface="Times New Roman" pitchFamily="16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July 2020 - A report was developed over the year resulting in: </a:t>
            </a:r>
            <a:br>
              <a:rPr lang="en-GB" b="0" dirty="0">
                <a:solidFill>
                  <a:schemeClr val="tx1"/>
                </a:solidFill>
              </a:rPr>
            </a:br>
            <a:r>
              <a:rPr lang="en-US" b="0" dirty="0"/>
              <a:t>“Draft technical report on interworking between 3GPP 5G network &amp; WLAN”, Hyun Seo OH (ETRI), et al. [6]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800" dirty="0"/>
              <a:t>R</a:t>
            </a:r>
            <a:r>
              <a:rPr lang="en-US" sz="1800" b="0" dirty="0"/>
              <a:t>eviewed by the 802.11 WG in a 20 Day Comment Collection (30 July 2020) – which generated 111 comments.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800" dirty="0"/>
              <a:t>Comment resolution is proceeding.</a:t>
            </a:r>
            <a:endParaRPr lang="en-US" sz="1800" b="0" dirty="0"/>
          </a:p>
          <a:p>
            <a:pPr>
              <a:buFont typeface="Times New Roman" pitchFamily="16" charset="0"/>
              <a:buChar char="•"/>
            </a:pPr>
            <a:r>
              <a:rPr lang="en-US" dirty="0"/>
              <a:t>August 2020 – An alternate technical report was contributed</a:t>
            </a:r>
            <a:r>
              <a:rPr lang="en-US" b="0" dirty="0"/>
              <a:t>:</a:t>
            </a:r>
            <a:br>
              <a:rPr lang="en-US" b="0" dirty="0"/>
            </a:br>
            <a:r>
              <a:rPr lang="en-US" b="0" dirty="0"/>
              <a:t>“Technical report on the interworking between 3GPP 5G system and WLAN”, Binita Gupta (Intel), Necati Canpolat (Intel) [7]. (Also see: “Context on 11-20-1376r0 technical report” [8])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800" b="0" dirty="0"/>
              <a:t>The merging of content from this report is being considered in the comment resolution process.</a:t>
            </a:r>
          </a:p>
          <a:p>
            <a:pPr>
              <a:buFont typeface="Times New Roman" pitchFamily="16" charset="0"/>
              <a:buChar char="•"/>
            </a:pPr>
            <a:r>
              <a:rPr lang="en-US" dirty="0"/>
              <a:t>Ongoing Activity – Comment Resolution/Technical Report development </a:t>
            </a:r>
            <a:r>
              <a:rPr lang="en-US" b="0" dirty="0"/>
              <a:t>[9]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dirty="0"/>
              <a:t>Joseph Levy (InterDigital) - 802.11 AANI Chair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6112095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2"/>
            <a:ext cx="10361084" cy="458786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97442" y="1066800"/>
            <a:ext cx="10896599" cy="5408614"/>
          </a:xfrm>
        </p:spPr>
        <p:txBody>
          <a:bodyPr/>
          <a:lstStyle/>
          <a:p>
            <a:r>
              <a:rPr lang="en-GB" sz="1800" dirty="0"/>
              <a:t>[1] </a:t>
            </a:r>
            <a:r>
              <a:rPr lang="en-GB" sz="1800" b="0" dirty="0">
                <a:solidFill>
                  <a:schemeClr val="accent6">
                    <a:lumMod val="40000"/>
                    <a:lumOff val="60000"/>
                  </a:schemeClr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ec-16/0119r1</a:t>
            </a:r>
            <a:r>
              <a:rPr lang="en-GB" sz="1800" dirty="0"/>
              <a:t>, </a:t>
            </a:r>
            <a:r>
              <a:rPr lang="en-US" altLang="en-US" sz="1800" dirty="0"/>
              <a:t>IEEE 802 EC 5G / IMT-2020 Standing Committee Report, Glenn Parsons (Ericsson),</a:t>
            </a:r>
            <a:r>
              <a:rPr lang="en-GB" sz="1800" dirty="0"/>
              <a:t> </a:t>
            </a:r>
          </a:p>
          <a:p>
            <a:r>
              <a:rPr lang="en-GB" sz="1800" dirty="0"/>
              <a:t>[2] </a:t>
            </a:r>
            <a:r>
              <a:rPr lang="en-US" sz="1800" b="0" dirty="0">
                <a:solidFill>
                  <a:schemeClr val="accent6">
                    <a:lumMod val="40000"/>
                    <a:lumOff val="60000"/>
                  </a:schemeClr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11-16/1057r1</a:t>
            </a:r>
            <a:r>
              <a:rPr lang="en-US" sz="1800" dirty="0"/>
              <a:t>, “802.11 IMT-2020/5G SC Proposal”, Joseph Levy (InterDigital)</a:t>
            </a:r>
            <a:endParaRPr lang="en-GB" sz="1800" dirty="0"/>
          </a:p>
          <a:p>
            <a:r>
              <a:rPr lang="en-GB" sz="1800" dirty="0"/>
              <a:t>[3] IEEE Press Release: </a:t>
            </a:r>
            <a:r>
              <a:rPr lang="en-US" sz="1800" b="0" dirty="0">
                <a:solidFill>
                  <a:schemeClr val="accent6">
                    <a:lumMod val="40000"/>
                    <a:lumOff val="60000"/>
                  </a:schemeClr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https://standards.ieee.org/news/2019/5g-indoor-hotspot-and-dense-urban-deployments.html</a:t>
            </a:r>
            <a:r>
              <a:rPr lang="en-US" sz="1800" dirty="0"/>
              <a:t>, “IEEE P802.11ax meets the salient requirements of IMT-2020 Indoor Hotspot and Dense Urban environments”, 17 Dec 2019</a:t>
            </a:r>
          </a:p>
          <a:p>
            <a:r>
              <a:rPr lang="en-US" sz="1800" dirty="0">
                <a:latin typeface="Times New Roman" panose="02020603050405020304" pitchFamily="18" charset="0"/>
              </a:rPr>
              <a:t>[4]</a:t>
            </a:r>
            <a:r>
              <a:rPr lang="en-US" sz="1800" b="0" dirty="0">
                <a:latin typeface="Times New Roman" panose="02020603050405020304" pitchFamily="18" charset="0"/>
              </a:rPr>
              <a:t> </a:t>
            </a:r>
            <a:r>
              <a:rPr lang="en-US" sz="1800" b="0" dirty="0">
                <a:solidFill>
                  <a:schemeClr val="accent6">
                    <a:lumMod val="40000"/>
                    <a:lumOff val="60000"/>
                  </a:schemeClr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11-19/1284r2</a:t>
            </a:r>
            <a:r>
              <a:rPr lang="en-US" sz="1800" dirty="0"/>
              <a:t>, “Summary of 802.11ax Self Evaluation for IMT-2020 EMBB Indoor Hotspot and Dense Urban Test Environments”, Sindhu Verma (Broadcom) and Shubhodeep Adhikari (Broadcom)</a:t>
            </a:r>
          </a:p>
          <a:p>
            <a:r>
              <a:rPr lang="en-US" sz="1800" dirty="0"/>
              <a:t>[5] </a:t>
            </a:r>
            <a:r>
              <a:rPr lang="en-US" altLang="en-US" sz="1800" b="0" dirty="0">
                <a:solidFill>
                  <a:schemeClr val="accent6">
                    <a:lumMod val="40000"/>
                    <a:lumOff val="60000"/>
                  </a:schemeClr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11-19/1160r1</a:t>
            </a:r>
            <a:r>
              <a:rPr lang="en-US" altLang="en-US" sz="1800" b="0" dirty="0">
                <a:solidFill>
                  <a:schemeClr val="tx1"/>
                </a:solidFill>
              </a:rPr>
              <a:t>, </a:t>
            </a:r>
            <a:r>
              <a:rPr lang="en-US" altLang="en-US" sz="1800" dirty="0"/>
              <a:t>“Proposal on Interworking between IEEE 802.11 WLAN and 3GPP 5G Core Network”, </a:t>
            </a:r>
            <a:r>
              <a:rPr lang="en-US" sz="1800" dirty="0"/>
              <a:t>Hyun Seo Oh, Hanbyeog Cho (ETRI), Chang Han Oh (allRadio Co. Ltd), Si Young Heo (KT), Hyeong Ho Lee (Netvision Telecom Inc., Korea Univ.)</a:t>
            </a:r>
          </a:p>
          <a:p>
            <a:r>
              <a:rPr lang="en-US" sz="1800" dirty="0"/>
              <a:t>[6] </a:t>
            </a:r>
            <a:r>
              <a:rPr lang="en-US" sz="1800" b="0" dirty="0">
                <a:solidFill>
                  <a:schemeClr val="accent6">
                    <a:lumMod val="40000"/>
                    <a:lumOff val="60000"/>
                  </a:schemeClr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11-20/0013r5</a:t>
            </a:r>
            <a:r>
              <a:rPr lang="en-US" sz="1800" b="0" dirty="0">
                <a:solidFill>
                  <a:schemeClr val="tx1"/>
                </a:solidFill>
              </a:rPr>
              <a:t>, </a:t>
            </a:r>
            <a:r>
              <a:rPr lang="en-US" sz="1800" dirty="0"/>
              <a:t>“Draft technical report on interworking between 3GPP 5G network &amp; WLAN”, Hyun Seo Oh, et. al.</a:t>
            </a:r>
          </a:p>
          <a:p>
            <a:r>
              <a:rPr lang="en-US" sz="1800" dirty="0"/>
              <a:t>[7] </a:t>
            </a:r>
            <a:r>
              <a:rPr lang="en-US" sz="1800" dirty="0">
                <a:hlinkClick r:id="rId9"/>
              </a:rPr>
              <a:t>11-20/1376r0</a:t>
            </a:r>
            <a:r>
              <a:rPr lang="en-US" sz="1800" dirty="0"/>
              <a:t>, “Technical report on interworking between 3GPP 5G system and WLAN”, Binita Gupta (Intel), Necati Canpolat (Intel)</a:t>
            </a:r>
          </a:p>
          <a:p>
            <a:r>
              <a:rPr lang="en-US" sz="1800" dirty="0"/>
              <a:t>[8] </a:t>
            </a:r>
            <a:r>
              <a:rPr lang="en-US" sz="1800" dirty="0">
                <a:hlinkClick r:id="rId10"/>
              </a:rPr>
              <a:t>11-20/1472r0</a:t>
            </a:r>
            <a:r>
              <a:rPr lang="en-US" sz="1800" dirty="0"/>
              <a:t>, “Setting context for submission 11-20/1376r0 ‘Technical report on the interworking between 3GPP 5G system and WLAN’ ”, Binita Gupta (Intel), Necati Canpolat (Intel)</a:t>
            </a:r>
          </a:p>
          <a:p>
            <a:r>
              <a:rPr lang="en-US" sz="1800" dirty="0"/>
              <a:t>[9] </a:t>
            </a:r>
            <a:r>
              <a:rPr lang="en-US" sz="1800" dirty="0">
                <a:hlinkClick r:id="rId11"/>
              </a:rPr>
              <a:t>11-20/1262</a:t>
            </a:r>
            <a:r>
              <a:rPr lang="en-US" sz="1800" dirty="0"/>
              <a:t>, “CC32-AANI_Report_Comments”, Joseph Levy (InterDigital)</a:t>
            </a:r>
          </a:p>
          <a:p>
            <a:endParaRPr lang="en-US" sz="1800" dirty="0"/>
          </a:p>
          <a:p>
            <a:endParaRPr lang="en-GB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531D307C-65C7-4BB3-B44A-1501D36803F7}" type="slidenum">
              <a:rPr lang="en-GB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dirty="0"/>
              <a:t>Joseph Levy (InterDigital) - 802.11 AANI Chair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2020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 (2)</Template>
  <TotalTime>1884</TotalTime>
  <Words>1913</Words>
  <Application>Microsoft Office PowerPoint</Application>
  <PresentationFormat>Widescreen</PresentationFormat>
  <Paragraphs>269</Paragraphs>
  <Slides>12</Slides>
  <Notes>11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Georgia</vt:lpstr>
      <vt:lpstr>open_sansbold</vt:lpstr>
      <vt:lpstr>open_sansregular</vt:lpstr>
      <vt:lpstr>Times New Roman</vt:lpstr>
      <vt:lpstr>Office Theme</vt:lpstr>
      <vt:lpstr>Document</vt:lpstr>
      <vt:lpstr>2020-10-13 Tutorial 802.11 AANI SC Status </vt:lpstr>
      <vt:lpstr>Abstract</vt:lpstr>
      <vt:lpstr>Outline</vt:lpstr>
      <vt:lpstr>802.11 AANI SC</vt:lpstr>
      <vt:lpstr>Performance of 802.11ax in the IMT-2020 Dense Urban and Indoor Hotspot environment</vt:lpstr>
      <vt:lpstr>802.11ax: IMT-2020 Indoor Hotspot environment [4]</vt:lpstr>
      <vt:lpstr>802.11ax: IMT-2020 Dense Urban environment [4]</vt:lpstr>
      <vt:lpstr>“Technical report on interworking between 3GPP 5G network &amp; WLAN”</vt:lpstr>
      <vt:lpstr>References</vt:lpstr>
      <vt:lpstr>Back-up Slides</vt:lpstr>
      <vt:lpstr>Background on the 802.11 AANI SC</vt:lpstr>
      <vt:lpstr>802.11 AANI SC Liaison Statements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Joseph Levy</dc:creator>
  <cp:lastModifiedBy>Joseph Levy</cp:lastModifiedBy>
  <cp:revision>11</cp:revision>
  <cp:lastPrinted>1601-01-01T00:00:00Z</cp:lastPrinted>
  <dcterms:created xsi:type="dcterms:W3CDTF">2020-09-29T23:02:28Z</dcterms:created>
  <dcterms:modified xsi:type="dcterms:W3CDTF">2020-10-05T22:47:43Z</dcterms:modified>
</cp:coreProperties>
</file>