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2" r:id="rId4"/>
    <p:sldId id="263" r:id="rId5"/>
    <p:sldId id="268" r:id="rId6"/>
    <p:sldId id="266" r:id="rId7"/>
    <p:sldId id="267" r:id="rId8"/>
    <p:sldId id="270" r:id="rId9"/>
    <p:sldId id="265" r:id="rId10"/>
    <p:sldId id="269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4" autoAdjust="0"/>
    <p:restoredTop sz="94660"/>
  </p:normalViewPr>
  <p:slideViewPr>
    <p:cSldViewPr>
      <p:cViewPr varScale="1">
        <p:scale>
          <a:sx n="122" d="100"/>
          <a:sy n="122" d="100"/>
        </p:scale>
        <p:origin x="120" y="83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01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362D4-5DD5-1441-A093-8EF5773AF7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17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EAE42-E3FE-4405-B7FC-4425D05B92A0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154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EAE42-E3FE-4405-B7FC-4425D05B92A0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528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042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October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814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87680" y="1645920"/>
            <a:ext cx="11101917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884EB-C6E3-684C-A39B-0E652C4E0E6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6"/>
          </p:nvPr>
        </p:nvSpPr>
        <p:spPr>
          <a:xfrm>
            <a:off x="914400" y="6380957"/>
            <a:ext cx="219074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October 2020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9461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DU - 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1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Subtitle should use sentence case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1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8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95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92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8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85" indent="-304798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82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7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FE4726-5DB4-4EBB-AF01-671CA4B9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01" y="389903"/>
            <a:ext cx="11078400" cy="397299"/>
          </a:xfrm>
          <a:prstGeom prst="rect">
            <a:avLst/>
          </a:prstGeom>
        </p:spPr>
        <p:txBody>
          <a:bodyPr lIns="0" tIns="0" rIns="0" bIns="0"/>
          <a:lstStyle>
            <a:lvl1pPr>
              <a:defRPr lang="fr-FR" baseline="0">
                <a:solidFill>
                  <a:schemeClr val="tx1"/>
                </a:solidFill>
                <a:ea typeface="ヒラギノ角ゴ Pro W3" charset="0"/>
                <a:cs typeface="ヒラギノ角ゴ Pro W3" charset="0"/>
              </a:defRPr>
            </a:lvl1pPr>
          </a:lstStyle>
          <a:p>
            <a:pPr marL="0" lvl="0" indent="0">
              <a:spcAft>
                <a:spcPts val="807"/>
              </a:spcAft>
              <a:buFont typeface="Arial" charset="0"/>
              <a:buNone/>
            </a:pPr>
            <a:r>
              <a:rPr lang="en-US"/>
              <a:t>Click to edit Master title style</a:t>
            </a:r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929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October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802.11-20/1573r0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562-00-AANI-5gs-wlan-interworking-model-and-qos-management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574-00-AANI-2020-10-13-tutorial-802-11-aani-sc-status.ppt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802tele_calendar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.bin"/><Relationship Id="rId5" Type="http://schemas.openxmlformats.org/officeDocument/2006/relationships/hyperlink" Target="https://imat.ieee.org/wg524200043/attendance-log?d=10/13/2020&amp;p=3168600005&amp;t=524200043" TargetMode="External"/><Relationship Id="rId4" Type="http://schemas.openxmlformats.org/officeDocument/2006/relationships/hyperlink" Target="https://development.standards.ieee.org/myproject/Public/mytools/mob/preparslides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2020-10-13 Tutorial Agenda &amp; opening slides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2020-10-06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457088"/>
              </p:ext>
            </p:extLst>
          </p:nvPr>
        </p:nvGraphicFramePr>
        <p:xfrm>
          <a:off x="993775" y="2416175"/>
          <a:ext cx="10272713" cy="249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Document" r:id="rId4" imgW="10442994" imgH="2544564" progId="Word.Document.8">
                  <p:embed/>
                </p:oleObj>
              </mc:Choice>
              <mc:Fallback>
                <p:oleObj name="Document" r:id="rId4" imgW="10442994" imgH="25445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6175"/>
                        <a:ext cx="10272713" cy="24939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06425"/>
            <a:ext cx="10361084" cy="1065213"/>
          </a:xfrm>
        </p:spPr>
        <p:txBody>
          <a:bodyPr/>
          <a:lstStyle/>
          <a:p>
            <a:r>
              <a:rPr lang="en-US" dirty="0" smtClean="0"/>
              <a:t>Thank you for attending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11353800" cy="2971800"/>
          </a:xfrm>
        </p:spPr>
        <p:txBody>
          <a:bodyPr/>
          <a:lstStyle/>
          <a:p>
            <a:endParaRPr lang="en-US" sz="1600" u="sng" dirty="0"/>
          </a:p>
          <a:p>
            <a:endParaRPr lang="en-US" sz="1600" dirty="0"/>
          </a:p>
          <a:p>
            <a:endParaRPr lang="en-US" sz="1600" u="sng" dirty="0" smtClean="0"/>
          </a:p>
          <a:p>
            <a:endParaRPr lang="en-GB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5078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mentor.ieee.org/802.11/dcn/20/11-20-1562-00-AANI-5gs-wlan-interworking-model-and-qos-management.pptx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mentor.ieee.org/802.11/dcn/20/11-20-1574-00-AANI-2020-10-13-tutorial-802-11-aani-sc-status.pptx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contains the agenda and intro/closing slides for the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2020-10-13 802 Tutorial on WLAN &amp; 3GPP interworking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10am Eastern Oct 13</a:t>
            </a:r>
            <a:r>
              <a:rPr lang="en-GB" baseline="30000" dirty="0"/>
              <a:t>th</a:t>
            </a:r>
            <a:r>
              <a:rPr lang="en-GB" dirty="0"/>
              <a:t>, 1 hour 20 </a:t>
            </a:r>
            <a:r>
              <a:rPr lang="en-GB" dirty="0" smtClean="0"/>
              <a:t>minutes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Teleconference </a:t>
            </a:r>
            <a:r>
              <a:rPr lang="en-US" dirty="0"/>
              <a:t>meeting information: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ieee802.org/802tele_calendar.html</a:t>
            </a:r>
            <a:r>
              <a:rPr lang="en-US" dirty="0" smtClean="0"/>
              <a:t> 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Teleconference reminder:</a:t>
            </a:r>
          </a:p>
          <a:p>
            <a:r>
              <a:rPr lang="en-US" dirty="0"/>
              <a:t>	Please use the chat window to request to be in the </a:t>
            </a:r>
            <a:r>
              <a:rPr lang="en-US" dirty="0" smtClean="0"/>
              <a:t>queue.</a:t>
            </a:r>
            <a:br>
              <a:rPr lang="en-US" dirty="0" smtClean="0"/>
            </a:br>
            <a:r>
              <a:rPr lang="en-US" dirty="0" smtClean="0"/>
              <a:t>Please </a:t>
            </a:r>
            <a:r>
              <a:rPr lang="en-US" dirty="0"/>
              <a:t>be on mute when not speaking.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 Agenda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lvl="0"/>
            <a:r>
              <a:rPr lang="en-GB" dirty="0"/>
              <a:t>5 mins Welcome and introduction – Dorothy STANLEY </a:t>
            </a:r>
            <a:endParaRPr lang="en-GB" sz="2800" dirty="0"/>
          </a:p>
          <a:p>
            <a:pPr lvl="1"/>
            <a:r>
              <a:rPr lang="en-GB" dirty="0" smtClean="0"/>
              <a:t>Welcome</a:t>
            </a:r>
            <a:r>
              <a:rPr lang="en-GB" dirty="0"/>
              <a:t>, P&amp;P reminders, attendance reminder</a:t>
            </a:r>
            <a:r>
              <a:rPr lang="en-GB" dirty="0" smtClean="0"/>
              <a:t>, brief remarks on the topic </a:t>
            </a:r>
            <a:endParaRPr lang="en-GB" sz="2400" dirty="0"/>
          </a:p>
          <a:p>
            <a:r>
              <a:rPr lang="en-GB" dirty="0" smtClean="0"/>
              <a:t>50 </a:t>
            </a:r>
            <a:r>
              <a:rPr lang="en-GB" dirty="0"/>
              <a:t>mins -Topic </a:t>
            </a:r>
            <a:r>
              <a:rPr lang="en-GB" dirty="0" smtClean="0"/>
              <a:t>presentations </a:t>
            </a:r>
          </a:p>
          <a:p>
            <a:pPr lvl="1"/>
            <a:r>
              <a:rPr lang="en-GB" b="1" dirty="0" smtClean="0"/>
              <a:t>35-40 minutes – 802.11 WLAN </a:t>
            </a:r>
            <a:r>
              <a:rPr lang="en-GB" b="1" dirty="0"/>
              <a:t>and 3GPP System Interworking – </a:t>
            </a:r>
            <a:r>
              <a:rPr lang="en-GB" b="1" dirty="0" err="1"/>
              <a:t>Binita</a:t>
            </a:r>
            <a:r>
              <a:rPr lang="en-GB" b="1" dirty="0"/>
              <a:t> GUPTA</a:t>
            </a:r>
          </a:p>
          <a:p>
            <a:pPr lvl="1"/>
            <a:r>
              <a:rPr lang="en-GB" b="1" dirty="0" smtClean="0"/>
              <a:t>10-12 </a:t>
            </a:r>
            <a:r>
              <a:rPr lang="en-GB" b="1" dirty="0"/>
              <a:t>mins – </a:t>
            </a:r>
            <a:r>
              <a:rPr lang="en-GB" b="1" dirty="0" err="1" smtClean="0"/>
              <a:t>QoS</a:t>
            </a:r>
            <a:r>
              <a:rPr lang="en-GB" b="1" dirty="0" smtClean="0"/>
              <a:t> Considerations - Hyun </a:t>
            </a:r>
            <a:r>
              <a:rPr lang="en-GB" b="1" dirty="0" err="1"/>
              <a:t>Seo</a:t>
            </a:r>
            <a:r>
              <a:rPr lang="en-GB" b="1" dirty="0"/>
              <a:t> OH </a:t>
            </a:r>
            <a:r>
              <a:rPr lang="en-GB" b="1" dirty="0" smtClean="0"/>
              <a:t> </a:t>
            </a:r>
            <a:endParaRPr lang="en-GB" sz="2400" b="1" dirty="0" smtClean="0"/>
          </a:p>
          <a:p>
            <a:pPr lvl="0"/>
            <a:r>
              <a:rPr lang="en-GB" dirty="0" smtClean="0"/>
              <a:t>7-10 mins Work underway &amp; Completed in AANI – Joseph LEVY</a:t>
            </a:r>
          </a:p>
          <a:p>
            <a:pPr lvl="0"/>
            <a:r>
              <a:rPr lang="en-GB" dirty="0" smtClean="0"/>
              <a:t>10 </a:t>
            </a:r>
            <a:r>
              <a:rPr lang="en-GB" dirty="0"/>
              <a:t>mins Q&amp;A </a:t>
            </a:r>
            <a:endParaRPr lang="en-GB" sz="2800" dirty="0"/>
          </a:p>
          <a:p>
            <a:pPr lvl="0"/>
            <a:r>
              <a:rPr lang="en-GB" dirty="0" smtClean="0"/>
              <a:t>Closing </a:t>
            </a:r>
            <a:r>
              <a:rPr lang="en-GB" dirty="0"/>
              <a:t>Remarks – Dorothy </a:t>
            </a:r>
            <a:r>
              <a:rPr lang="en-GB" dirty="0" smtClean="0"/>
              <a:t>STANLEY</a:t>
            </a:r>
          </a:p>
          <a:p>
            <a:pPr lvl="1"/>
            <a:r>
              <a:rPr lang="en-GB" dirty="0" smtClean="0"/>
              <a:t>Attendance </a:t>
            </a:r>
            <a:r>
              <a:rPr lang="en-GB" dirty="0"/>
              <a:t>reminder, </a:t>
            </a:r>
            <a:r>
              <a:rPr lang="en-GB" dirty="0" smtClean="0"/>
              <a:t>straw </a:t>
            </a:r>
            <a:r>
              <a:rPr lang="en-GB" dirty="0"/>
              <a:t>poll on electronic meeting for tutorial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 smtClean="0"/>
              <a:t>Policy reminders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96200" y="2057400"/>
            <a:ext cx="4267200" cy="2362200"/>
          </a:xfrm>
        </p:spPr>
        <p:txBody>
          <a:bodyPr/>
          <a:lstStyle/>
          <a:p>
            <a:r>
              <a:rPr lang="en-US" sz="1600" dirty="0" smtClean="0"/>
              <a:t>Policy Slide:</a:t>
            </a:r>
            <a:endParaRPr lang="en-US" sz="1600" dirty="0"/>
          </a:p>
          <a:p>
            <a:r>
              <a:rPr lang="en-US" sz="1600" u="sng" dirty="0" smtClean="0">
                <a:hlinkClick r:id="rId4"/>
              </a:rPr>
              <a:t>https</a:t>
            </a:r>
            <a:r>
              <a:rPr lang="en-US" sz="1600" u="sng" dirty="0">
                <a:hlinkClick r:id="rId4"/>
              </a:rPr>
              <a:t>://</a:t>
            </a:r>
            <a:r>
              <a:rPr lang="en-US" sz="1600" u="sng" dirty="0" smtClean="0">
                <a:hlinkClick r:id="rId4"/>
              </a:rPr>
              <a:t>development.standards.ieee.org/myproject/Public/mytools/mob/preparslides.pdf</a:t>
            </a:r>
            <a:r>
              <a:rPr lang="en-US" sz="1600" u="sng" dirty="0" smtClean="0"/>
              <a:t> </a:t>
            </a:r>
          </a:p>
          <a:p>
            <a:r>
              <a:rPr lang="en-US" sz="1600" dirty="0" smtClean="0"/>
              <a:t>Attendance:</a:t>
            </a:r>
            <a:endParaRPr lang="en-US" sz="1600" dirty="0"/>
          </a:p>
          <a:p>
            <a:r>
              <a:rPr lang="en-US" sz="1600" u="sng" dirty="0" smtClean="0">
                <a:hlinkClick r:id="rId5"/>
              </a:rPr>
              <a:t>https</a:t>
            </a:r>
            <a:r>
              <a:rPr lang="en-US" sz="1600" u="sng" dirty="0">
                <a:hlinkClick r:id="rId5"/>
              </a:rPr>
              <a:t>://</a:t>
            </a:r>
            <a:r>
              <a:rPr lang="en-US" sz="1600" u="sng" dirty="0" smtClean="0">
                <a:hlinkClick r:id="rId5"/>
              </a:rPr>
              <a:t>imat.ieee.org/wg524200043/attendance-log?d=10/13/2020&amp;p=3168600005&amp;t=524200043</a:t>
            </a:r>
            <a:r>
              <a:rPr lang="en-US" sz="1600" u="sng" dirty="0" smtClean="0"/>
              <a:t> </a:t>
            </a:r>
          </a:p>
          <a:p>
            <a:endParaRPr lang="en-GB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909534"/>
              </p:ext>
            </p:extLst>
          </p:nvPr>
        </p:nvGraphicFramePr>
        <p:xfrm>
          <a:off x="260072" y="1206439"/>
          <a:ext cx="6858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Acrobat Document" r:id="rId6" imgW="6857824" imgH="5143500" progId="AcroExch.Document.11">
                  <p:embed/>
                </p:oleObj>
              </mc:Choice>
              <mc:Fallback>
                <p:oleObj name="Acrobat Document" r:id="rId6" imgW="6857824" imgH="51435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0072" y="1206439"/>
                        <a:ext cx="6858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1A0DCE3C-DA77-4722-8962-2013327B5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01" y="942297"/>
            <a:ext cx="11078400" cy="397299"/>
          </a:xfrm>
        </p:spPr>
        <p:txBody>
          <a:bodyPr/>
          <a:lstStyle/>
          <a:p>
            <a:r>
              <a:rPr lang="en-GB" dirty="0"/>
              <a:t>IEEE 802.11 components are now and will be an important part of carrier deployments continuing into the future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7200" y="1828800"/>
            <a:ext cx="3931674" cy="21336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25B0661-5EE0-4C1E-B591-781B61C6937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6801" y="1921531"/>
            <a:ext cx="7367999" cy="4479269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/>
              <a:t> </a:t>
            </a:r>
            <a:r>
              <a:rPr lang="en-US" sz="2400" b="1" dirty="0"/>
              <a:t>Today’s 3/4G networks include 802.11 technologies</a:t>
            </a:r>
          </a:p>
          <a:p>
            <a:pPr lvl="1"/>
            <a:r>
              <a:rPr lang="en-US" sz="1800" dirty="0"/>
              <a:t>For offload: More traffic is offloaded from cellular networks (on to Wi-Fi) than remains on cellular networks (Cisco VNI 2019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Use of 802.11/Wi-Fi on mobile </a:t>
            </a:r>
            <a:r>
              <a:rPr lang="en-US" sz="1800" dirty="0"/>
              <a:t>d</a:t>
            </a:r>
            <a:r>
              <a:rPr lang="en-US" sz="1800" dirty="0" smtClean="0"/>
              <a:t>evices is </a:t>
            </a:r>
            <a:r>
              <a:rPr lang="en-US" sz="1800" dirty="0"/>
              <a:t>s</a:t>
            </a:r>
            <a:r>
              <a:rPr lang="en-US" sz="1800" dirty="0" smtClean="0"/>
              <a:t>ignificant </a:t>
            </a:r>
            <a:r>
              <a:rPr lang="en-US" sz="1800" dirty="0"/>
              <a:t>and </a:t>
            </a:r>
            <a:r>
              <a:rPr lang="en-US" sz="1800" dirty="0" smtClean="0"/>
              <a:t>increasing</a:t>
            </a:r>
          </a:p>
          <a:p>
            <a:pPr lvl="1"/>
            <a:r>
              <a:rPr lang="en-US" sz="1800" dirty="0" smtClean="0"/>
              <a:t>For </a:t>
            </a:r>
            <a:r>
              <a:rPr lang="en-US" sz="1800" dirty="0"/>
              <a:t>Wi-Fi </a:t>
            </a:r>
            <a:r>
              <a:rPr lang="en-US" sz="1800" dirty="0" smtClean="0"/>
              <a:t>calling and internet access</a:t>
            </a:r>
            <a:endParaRPr lang="en-US" sz="1800" dirty="0"/>
          </a:p>
          <a:p>
            <a:pPr marL="0" lvl="1"/>
            <a:r>
              <a:rPr lang="en-US" sz="2400" b="1" dirty="0"/>
              <a:t>Wi-Fi carries most public &amp; private Internet traffic worldwide</a:t>
            </a:r>
          </a:p>
          <a:p>
            <a:pPr lvl="1"/>
            <a:r>
              <a:rPr lang="en-US" sz="1800" dirty="0"/>
              <a:t>Between 50-80% depending on the country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 </a:t>
            </a:r>
            <a:r>
              <a:rPr lang="en-US" sz="2400" b="1" dirty="0"/>
              <a:t>5G </a:t>
            </a:r>
            <a:r>
              <a:rPr lang="en-US" sz="2400" b="1" dirty="0" smtClean="0"/>
              <a:t>Interworking natively incorporates </a:t>
            </a:r>
            <a:r>
              <a:rPr lang="en-US" sz="2400" b="1" dirty="0"/>
              <a:t>802.11 systems </a:t>
            </a:r>
          </a:p>
          <a:p>
            <a:pPr lvl="1"/>
            <a:r>
              <a:rPr lang="en-US" sz="1800" dirty="0"/>
              <a:t>802.11/Wi-Fi is a Peer Radio Access Technology </a:t>
            </a:r>
            <a:r>
              <a:rPr lang="en-US" sz="1800" dirty="0" smtClean="0"/>
              <a:t>with LTE and NR in </a:t>
            </a:r>
            <a:r>
              <a:rPr lang="en-US" sz="1800" dirty="0"/>
              <a:t>the 5G </a:t>
            </a:r>
            <a:r>
              <a:rPr lang="en-US" sz="1800" dirty="0" smtClean="0"/>
              <a:t>Architecture</a:t>
            </a:r>
          </a:p>
          <a:p>
            <a:pPr lvl="1"/>
            <a:r>
              <a:rPr lang="en-US" sz="1800" dirty="0" smtClean="0"/>
              <a:t>5G capable cellular mobile devices will continue to rely on 802.11 components for internet access and services</a:t>
            </a:r>
            <a:endParaRPr lang="en-US" sz="1800" dirty="0"/>
          </a:p>
          <a:p>
            <a:endParaRPr lang="en-US" dirty="0"/>
          </a:p>
        </p:txBody>
      </p:sp>
      <p:sp>
        <p:nvSpPr>
          <p:cNvPr id="7" name="Date Placeholder 2"/>
          <p:cNvSpPr txBox="1">
            <a:spLocks/>
          </p:cNvSpPr>
          <p:nvPr/>
        </p:nvSpPr>
        <p:spPr>
          <a:xfrm>
            <a:off x="5750613" y="6578504"/>
            <a:ext cx="995579" cy="210312"/>
          </a:xfrm>
          <a:prstGeom prst="rect">
            <a:avLst/>
          </a:prstGeom>
        </p:spPr>
        <p:txBody>
          <a:bodyPr vert="horz" lIns="0" tIns="0" rIns="0" bIns="0" rtlCol="0">
            <a:normAutofit fontScale="40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None/>
              <a:defRPr sz="2667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54864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7315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8686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05156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8872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7160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54480" indent="-13716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September 2020</a:t>
            </a:r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565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676" y="445079"/>
            <a:ext cx="11274741" cy="852364"/>
          </a:xfrm>
        </p:spPr>
        <p:txBody>
          <a:bodyPr/>
          <a:lstStyle/>
          <a:p>
            <a:r>
              <a:rPr lang="en-US" dirty="0" smtClean="0"/>
              <a:t>IEEE 802 LAN/MAN Standards Committee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1F2884EB-C6E3-684C-A39B-0E652C4E0E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>
          <a:xfrm>
            <a:off x="4729589" y="6355989"/>
            <a:ext cx="2190749" cy="365125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October 2020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3581400" y="2868007"/>
            <a:ext cx="8433389" cy="3030906"/>
            <a:chOff x="2403017" y="1959801"/>
            <a:chExt cx="9687942" cy="3592527"/>
          </a:xfrm>
        </p:grpSpPr>
        <p:sp>
          <p:nvSpPr>
            <p:cNvPr id="45" name="Line 4"/>
            <p:cNvSpPr>
              <a:spLocks noChangeShapeType="1"/>
            </p:cNvSpPr>
            <p:nvPr/>
          </p:nvSpPr>
          <p:spPr bwMode="auto">
            <a:xfrm>
              <a:off x="11506196" y="3117850"/>
              <a:ext cx="0" cy="31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44" name="Line 4"/>
            <p:cNvSpPr>
              <a:spLocks noChangeShapeType="1"/>
            </p:cNvSpPr>
            <p:nvPr/>
          </p:nvSpPr>
          <p:spPr bwMode="auto">
            <a:xfrm>
              <a:off x="10591796" y="3119437"/>
              <a:ext cx="0" cy="31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9681704" y="3146425"/>
              <a:ext cx="0" cy="31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6576554" y="3146425"/>
              <a:ext cx="0" cy="2444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7624304" y="3141662"/>
              <a:ext cx="0" cy="31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8605379" y="3146425"/>
              <a:ext cx="0" cy="3111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2861804" y="3151187"/>
              <a:ext cx="0" cy="2444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4657267" y="3146425"/>
              <a:ext cx="0" cy="2444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H="1">
              <a:off x="5558967" y="3149600"/>
              <a:ext cx="0" cy="22860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H="1">
              <a:off x="6340669" y="2816225"/>
              <a:ext cx="0" cy="3460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3326942" y="3414712"/>
              <a:ext cx="738187" cy="860425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802.3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CSMA/CD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Ethernet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1176790" y="3356834"/>
              <a:ext cx="634210" cy="911953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802.24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  Vertical </a:t>
              </a:r>
              <a:endParaRPr lang="en-US" sz="1000" b="1" dirty="0" smtClean="0">
                <a:solidFill>
                  <a:srgbClr val="FFFFFF"/>
                </a:solidFill>
                <a:ea typeface="MS PGothic" pitchFamily="34" charset="-128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 smtClean="0">
                  <a:solidFill>
                    <a:srgbClr val="FFFFFF"/>
                  </a:solidFill>
                  <a:ea typeface="MS PGothic" pitchFamily="34" charset="-128"/>
                </a:rPr>
                <a:t>App</a:t>
              </a: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.</a:t>
              </a:r>
              <a:b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</a:b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TAG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4254042" y="3416300"/>
              <a:ext cx="739775" cy="858837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802.11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Wireless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WLAN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5170029" y="3414712"/>
              <a:ext cx="739775" cy="860425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802.15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Wireless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Specialty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Networks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9224728" y="3430587"/>
              <a:ext cx="739775" cy="858838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802.21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Media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Independent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Handoff </a:t>
              </a: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V="1">
              <a:off x="2866566" y="3128963"/>
              <a:ext cx="8639630" cy="22224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8084001" y="3427412"/>
              <a:ext cx="868362" cy="858838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802.19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Co-existence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WG</a:t>
              </a: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907626" y="1959801"/>
              <a:ext cx="2866086" cy="856424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00" b="1" dirty="0">
                <a:solidFill>
                  <a:srgbClr val="FFFF00"/>
                </a:solidFill>
                <a:ea typeface="MS PGothic" pitchFamily="34" charset="-128"/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 smtClean="0">
                  <a:solidFill>
                    <a:schemeClr val="bg1"/>
                  </a:solidFill>
                  <a:ea typeface="MS PGothic" pitchFamily="34" charset="-128"/>
                </a:rPr>
                <a:t>IEEE </a:t>
              </a:r>
              <a:r>
                <a:rPr lang="en-US" sz="1000" b="1" dirty="0">
                  <a:solidFill>
                    <a:schemeClr val="bg1"/>
                  </a:solidFill>
                  <a:ea typeface="MS PGothic" pitchFamily="34" charset="-128"/>
                </a:rPr>
                <a:t>802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chemeClr val="bg1"/>
                  </a:solidFill>
                  <a:ea typeface="MS PGothic" pitchFamily="34" charset="-128"/>
                </a:rPr>
                <a:t>Local and Metropolitan Area Networks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 smtClean="0">
                  <a:solidFill>
                    <a:schemeClr val="bg1"/>
                  </a:solidFill>
                  <a:ea typeface="MS PGothic" pitchFamily="34" charset="-128"/>
                </a:rPr>
                <a:t>Standards Committee (LMSC</a:t>
              </a:r>
              <a:r>
                <a:rPr lang="en-US" sz="1000" b="1" dirty="0">
                  <a:solidFill>
                    <a:schemeClr val="bg1"/>
                  </a:solidFill>
                  <a:ea typeface="MS PGothic" pitchFamily="34" charset="-128"/>
                </a:rPr>
                <a:t>)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000" b="1" dirty="0">
                <a:solidFill>
                  <a:srgbClr val="FFFF00"/>
                </a:solidFill>
                <a:ea typeface="MS PGothic" pitchFamily="34" charset="-128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7127893" y="3422650"/>
              <a:ext cx="739775" cy="858837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802.18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Radio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Regulatory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TAG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117767" y="3408362"/>
              <a:ext cx="739775" cy="860425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bg2"/>
              </a:solidFill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802.16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Wireless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Broadband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Access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10254792" y="3414451"/>
              <a:ext cx="718004" cy="854336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802.22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Wireless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Regional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Area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 dirty="0">
                  <a:solidFill>
                    <a:srgbClr val="FFFFFF"/>
                  </a:solidFill>
                  <a:ea typeface="MS PGothic" pitchFamily="34" charset="-128"/>
                </a:rPr>
                <a:t>Networks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2403017" y="3424237"/>
              <a:ext cx="738187" cy="860425"/>
            </a:xfrm>
            <a:prstGeom prst="rect">
              <a:avLst/>
            </a:prstGeom>
            <a:solidFill>
              <a:srgbClr val="00B0F0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>
              <a:flatTx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802.1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Higher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Layer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LAN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FFFFFF"/>
                  </a:solidFill>
                  <a:ea typeface="MS PGothic" pitchFamily="34" charset="-128"/>
                </a:rPr>
                <a:t>Protocols</a:t>
              </a:r>
            </a:p>
          </p:txBody>
        </p:sp>
        <p:sp>
          <p:nvSpPr>
            <p:cNvPr id="40" name="Oval 39"/>
            <p:cNvSpPr>
              <a:spLocks noChangeArrowheads="1"/>
            </p:cNvSpPr>
            <p:nvPr/>
          </p:nvSpPr>
          <p:spPr bwMode="auto">
            <a:xfrm>
              <a:off x="4020680" y="2989262"/>
              <a:ext cx="1295400" cy="1676400"/>
            </a:xfrm>
            <a:prstGeom prst="ellipse">
              <a:avLst/>
            </a:prstGeom>
            <a:noFill/>
            <a:ln w="28575">
              <a:solidFill>
                <a:srgbClr val="00B050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70C0"/>
                </a:solidFill>
                <a:ea typeface="MS PGothic" pitchFamily="34" charset="-128"/>
              </a:endParaRPr>
            </a:p>
          </p:txBody>
        </p:sp>
        <p:sp>
          <p:nvSpPr>
            <p:cNvPr id="41" name="Text Box 42"/>
            <p:cNvSpPr txBox="1">
              <a:spLocks noChangeArrowheads="1"/>
            </p:cNvSpPr>
            <p:nvPr/>
          </p:nvSpPr>
          <p:spPr bwMode="auto">
            <a:xfrm>
              <a:off x="6857542" y="4786233"/>
              <a:ext cx="5233417" cy="7660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800" b="1" dirty="0" smtClean="0">
                  <a:solidFill>
                    <a:srgbClr val="000000"/>
                  </a:solidFill>
                </a:rPr>
                <a:t>IEEE 802.11 WG Voting Members: </a:t>
              </a:r>
              <a:r>
                <a:rPr lang="en-US" b="1" dirty="0" smtClean="0">
                  <a:solidFill>
                    <a:srgbClr val="000000"/>
                  </a:solidFill>
                </a:rPr>
                <a:t>300+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7" name="Group 70"/>
          <p:cNvGrpSpPr>
            <a:grpSpLocks/>
          </p:cNvGrpSpPr>
          <p:nvPr/>
        </p:nvGrpSpPr>
        <p:grpSpPr bwMode="auto">
          <a:xfrm>
            <a:off x="652101" y="2341829"/>
            <a:ext cx="2175090" cy="3895480"/>
            <a:chOff x="6096000" y="1371600"/>
            <a:chExt cx="2362200" cy="3963988"/>
          </a:xfrm>
        </p:grpSpPr>
        <p:sp>
          <p:nvSpPr>
            <p:cNvPr id="48" name="CustomShape 3"/>
            <p:cNvSpPr>
              <a:spLocks noChangeArrowheads="1"/>
            </p:cNvSpPr>
            <p:nvPr/>
          </p:nvSpPr>
          <p:spPr bwMode="auto">
            <a:xfrm>
              <a:off x="6781800" y="4876800"/>
              <a:ext cx="1676400" cy="457200"/>
            </a:xfrm>
            <a:prstGeom prst="rect">
              <a:avLst/>
            </a:prstGeom>
            <a:solidFill>
              <a:srgbClr val="FF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CustomShape 4"/>
            <p:cNvSpPr>
              <a:spLocks noChangeArrowheads="1"/>
            </p:cNvSpPr>
            <p:nvPr/>
          </p:nvSpPr>
          <p:spPr bwMode="auto">
            <a:xfrm>
              <a:off x="7010400" y="2057400"/>
              <a:ext cx="1219200" cy="2819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" name="CustomShape 5"/>
            <p:cNvSpPr>
              <a:spLocks noChangeArrowheads="1"/>
            </p:cNvSpPr>
            <p:nvPr/>
          </p:nvSpPr>
          <p:spPr bwMode="auto">
            <a:xfrm>
              <a:off x="6783388" y="1371600"/>
              <a:ext cx="1579562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600" dirty="0">
                  <a:solidFill>
                    <a:srgbClr val="000000"/>
                  </a:solidFill>
                </a:rPr>
                <a:t>OSI Reference </a:t>
              </a:r>
              <a:endParaRPr lang="en-US" altLang="en-US" dirty="0"/>
            </a:p>
            <a:p>
              <a:pPr eaLnBrk="1" hangingPunct="1"/>
              <a:r>
                <a:rPr lang="en-US" altLang="en-US" sz="1600" dirty="0">
                  <a:solidFill>
                    <a:srgbClr val="000000"/>
                  </a:solidFill>
                </a:rPr>
                <a:t>Model</a:t>
              </a:r>
              <a:endParaRPr lang="en-US" altLang="en-US" dirty="0"/>
            </a:p>
          </p:txBody>
        </p:sp>
        <p:sp>
          <p:nvSpPr>
            <p:cNvPr id="51" name="CustomShape 6"/>
            <p:cNvSpPr>
              <a:spLocks noChangeArrowheads="1"/>
            </p:cNvSpPr>
            <p:nvPr/>
          </p:nvSpPr>
          <p:spPr bwMode="auto">
            <a:xfrm>
              <a:off x="7075488" y="2133600"/>
              <a:ext cx="10509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Application</a:t>
              </a:r>
              <a:endParaRPr lang="en-US" altLang="en-US" dirty="0"/>
            </a:p>
          </p:txBody>
        </p:sp>
        <p:sp>
          <p:nvSpPr>
            <p:cNvPr id="52" name="CustomShape 7"/>
            <p:cNvSpPr>
              <a:spLocks noChangeArrowheads="1"/>
            </p:cNvSpPr>
            <p:nvPr/>
          </p:nvSpPr>
          <p:spPr bwMode="auto">
            <a:xfrm>
              <a:off x="7010400" y="2535238"/>
              <a:ext cx="1179513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Presentation</a:t>
              </a:r>
              <a:endParaRPr lang="en-US" altLang="en-US" dirty="0"/>
            </a:p>
          </p:txBody>
        </p:sp>
        <p:sp>
          <p:nvSpPr>
            <p:cNvPr id="53" name="CustomShape 8"/>
            <p:cNvSpPr>
              <a:spLocks noChangeArrowheads="1"/>
            </p:cNvSpPr>
            <p:nvPr/>
          </p:nvSpPr>
          <p:spPr bwMode="auto">
            <a:xfrm>
              <a:off x="7194550" y="2938463"/>
              <a:ext cx="812800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Session</a:t>
              </a:r>
              <a:endParaRPr lang="en-US" altLang="en-US"/>
            </a:p>
          </p:txBody>
        </p:sp>
        <p:sp>
          <p:nvSpPr>
            <p:cNvPr id="54" name="CustomShape 9"/>
            <p:cNvSpPr>
              <a:spLocks noChangeArrowheads="1"/>
            </p:cNvSpPr>
            <p:nvPr/>
          </p:nvSpPr>
          <p:spPr bwMode="auto">
            <a:xfrm>
              <a:off x="7132638" y="3341688"/>
              <a:ext cx="935037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Transport</a:t>
              </a:r>
              <a:endParaRPr lang="en-US" altLang="en-US" dirty="0"/>
            </a:p>
          </p:txBody>
        </p:sp>
        <p:sp>
          <p:nvSpPr>
            <p:cNvPr id="55" name="CustomShape 10"/>
            <p:cNvSpPr>
              <a:spLocks noChangeArrowheads="1"/>
            </p:cNvSpPr>
            <p:nvPr/>
          </p:nvSpPr>
          <p:spPr bwMode="auto">
            <a:xfrm>
              <a:off x="7183438" y="3743325"/>
              <a:ext cx="833437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Network</a:t>
              </a:r>
              <a:endParaRPr lang="en-US" altLang="en-US"/>
            </a:p>
          </p:txBody>
        </p:sp>
        <p:sp>
          <p:nvSpPr>
            <p:cNvPr id="56" name="CustomShape 11"/>
            <p:cNvSpPr>
              <a:spLocks noChangeArrowheads="1"/>
            </p:cNvSpPr>
            <p:nvPr/>
          </p:nvSpPr>
          <p:spPr bwMode="auto">
            <a:xfrm>
              <a:off x="7132638" y="4146550"/>
              <a:ext cx="931862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Data Link</a:t>
              </a:r>
              <a:endParaRPr lang="en-US" altLang="en-US"/>
            </a:p>
          </p:txBody>
        </p:sp>
        <p:sp>
          <p:nvSpPr>
            <p:cNvPr id="57" name="CustomShape 12"/>
            <p:cNvSpPr>
              <a:spLocks noChangeArrowheads="1"/>
            </p:cNvSpPr>
            <p:nvPr/>
          </p:nvSpPr>
          <p:spPr bwMode="auto">
            <a:xfrm>
              <a:off x="7178675" y="4549775"/>
              <a:ext cx="842963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Physical</a:t>
              </a:r>
              <a:endParaRPr lang="en-US" altLang="en-US" dirty="0"/>
            </a:p>
          </p:txBody>
        </p:sp>
        <p:sp>
          <p:nvSpPr>
            <p:cNvPr id="58" name="CustomShape 13"/>
            <p:cNvSpPr>
              <a:spLocks noChangeArrowheads="1"/>
            </p:cNvSpPr>
            <p:nvPr/>
          </p:nvSpPr>
          <p:spPr bwMode="auto">
            <a:xfrm>
              <a:off x="7192963" y="4953000"/>
              <a:ext cx="812800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Medium</a:t>
              </a:r>
              <a:endParaRPr lang="en-US" altLang="en-US"/>
            </a:p>
          </p:txBody>
        </p:sp>
        <p:sp>
          <p:nvSpPr>
            <p:cNvPr id="59" name="Line 14"/>
            <p:cNvSpPr>
              <a:spLocks noChangeShapeType="1"/>
            </p:cNvSpPr>
            <p:nvPr/>
          </p:nvSpPr>
          <p:spPr bwMode="auto">
            <a:xfrm>
              <a:off x="7010400" y="25146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15"/>
            <p:cNvSpPr>
              <a:spLocks noChangeShapeType="1"/>
            </p:cNvSpPr>
            <p:nvPr/>
          </p:nvSpPr>
          <p:spPr bwMode="auto">
            <a:xfrm>
              <a:off x="7010400" y="28956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6"/>
            <p:cNvSpPr>
              <a:spLocks noChangeShapeType="1"/>
            </p:cNvSpPr>
            <p:nvPr/>
          </p:nvSpPr>
          <p:spPr bwMode="auto">
            <a:xfrm>
              <a:off x="7010400" y="32766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7010400" y="37338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18"/>
            <p:cNvSpPr>
              <a:spLocks noChangeShapeType="1"/>
            </p:cNvSpPr>
            <p:nvPr/>
          </p:nvSpPr>
          <p:spPr bwMode="auto">
            <a:xfrm>
              <a:off x="7010400" y="41148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9"/>
            <p:cNvSpPr>
              <a:spLocks noChangeShapeType="1"/>
            </p:cNvSpPr>
            <p:nvPr/>
          </p:nvSpPr>
          <p:spPr bwMode="auto">
            <a:xfrm>
              <a:off x="7010400" y="44958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20"/>
            <p:cNvSpPr>
              <a:spLocks noChangeShapeType="1"/>
            </p:cNvSpPr>
            <p:nvPr/>
          </p:nvSpPr>
          <p:spPr bwMode="auto">
            <a:xfrm>
              <a:off x="6096000" y="4114800"/>
              <a:ext cx="838200" cy="1588"/>
            </a:xfrm>
            <a:prstGeom prst="line">
              <a:avLst/>
            </a:prstGeom>
            <a:noFill/>
            <a:ln w="38160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21"/>
            <p:cNvSpPr>
              <a:spLocks noChangeShapeType="1"/>
            </p:cNvSpPr>
            <p:nvPr/>
          </p:nvSpPr>
          <p:spPr bwMode="auto">
            <a:xfrm>
              <a:off x="6248400" y="5334000"/>
              <a:ext cx="457200" cy="1588"/>
            </a:xfrm>
            <a:prstGeom prst="line">
              <a:avLst/>
            </a:prstGeom>
            <a:noFill/>
            <a:ln w="38160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CustomShape 22"/>
            <p:cNvSpPr>
              <a:spLocks noChangeArrowheads="1"/>
            </p:cNvSpPr>
            <p:nvPr/>
          </p:nvSpPr>
          <p:spPr bwMode="auto">
            <a:xfrm>
              <a:off x="6173788" y="4343400"/>
              <a:ext cx="701675" cy="642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IEEE</a:t>
              </a:r>
              <a:endParaRPr lang="en-US" altLang="en-US"/>
            </a:p>
            <a:p>
              <a:pPr eaLnBrk="1" hangingPunct="1"/>
              <a:r>
                <a:rPr lang="en-US" altLang="en-US">
                  <a:solidFill>
                    <a:srgbClr val="000000"/>
                  </a:solidFill>
                </a:rPr>
                <a:t>802</a:t>
              </a:r>
              <a:endParaRPr lang="en-US" altLang="en-US"/>
            </a:p>
          </p:txBody>
        </p:sp>
      </p:grpSp>
      <p:sp>
        <p:nvSpPr>
          <p:cNvPr id="68" name="Content Placeholder 68"/>
          <p:cNvSpPr txBox="1">
            <a:spLocks/>
          </p:cNvSpPr>
          <p:nvPr/>
        </p:nvSpPr>
        <p:spPr bwMode="auto">
          <a:xfrm>
            <a:off x="203631" y="1150499"/>
            <a:ext cx="7010847" cy="134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spcBef>
                <a:spcPts val="11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spcBef>
                <a:spcPts val="4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sz="2000" kern="0" dirty="0" smtClean="0"/>
              <a:t>Focus on </a:t>
            </a:r>
            <a:r>
              <a:rPr lang="en-US" altLang="en-US" sz="2000" b="1" kern="0" dirty="0" smtClean="0"/>
              <a:t>link </a:t>
            </a:r>
            <a:r>
              <a:rPr lang="en-US" altLang="en-US" sz="2000" b="1" kern="0" dirty="0"/>
              <a:t>and physical layers </a:t>
            </a:r>
            <a:r>
              <a:rPr lang="en-US" altLang="en-US" sz="2000" kern="0" dirty="0"/>
              <a:t>of the network </a:t>
            </a:r>
            <a:r>
              <a:rPr lang="en-US" altLang="en-US" sz="2000" kern="0" dirty="0" smtClean="0"/>
              <a:t>stack</a:t>
            </a:r>
          </a:p>
          <a:p>
            <a:r>
              <a:rPr lang="en-US" altLang="en-US" sz="2000" kern="0" dirty="0" smtClean="0"/>
              <a:t>Leverage IETF protocols for upper layers</a:t>
            </a:r>
            <a:endParaRPr lang="en-US" altLang="en-US" sz="2000" kern="0" dirty="0"/>
          </a:p>
          <a:p>
            <a:endParaRPr lang="en-US" altLang="en-US" kern="0" dirty="0"/>
          </a:p>
        </p:txBody>
      </p:sp>
    </p:spTree>
    <p:extLst>
      <p:ext uri="{BB962C8B-B14F-4D97-AF65-F5344CB8AC3E}">
        <p14:creationId xmlns:p14="http://schemas.microsoft.com/office/powerpoint/2010/main" val="18120067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676" y="445079"/>
            <a:ext cx="11274741" cy="852364"/>
          </a:xfrm>
        </p:spPr>
        <p:txBody>
          <a:bodyPr/>
          <a:lstStyle/>
          <a:p>
            <a:r>
              <a:rPr lang="en-US" dirty="0" smtClean="0"/>
              <a:t>802.11 Focus is on the interface in 3GPP systems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6"/>
          </p:nvPr>
        </p:nvSpPr>
        <p:spPr>
          <a:xfrm>
            <a:off x="548737" y="212830"/>
            <a:ext cx="2190749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October 2020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7" name="Group 70"/>
          <p:cNvGrpSpPr>
            <a:grpSpLocks/>
          </p:cNvGrpSpPr>
          <p:nvPr/>
        </p:nvGrpSpPr>
        <p:grpSpPr bwMode="auto">
          <a:xfrm>
            <a:off x="533400" y="2341829"/>
            <a:ext cx="2293791" cy="3895480"/>
            <a:chOff x="5967088" y="1371600"/>
            <a:chExt cx="2491112" cy="3963988"/>
          </a:xfrm>
        </p:grpSpPr>
        <p:sp>
          <p:nvSpPr>
            <p:cNvPr id="48" name="CustomShape 3"/>
            <p:cNvSpPr>
              <a:spLocks noChangeArrowheads="1"/>
            </p:cNvSpPr>
            <p:nvPr/>
          </p:nvSpPr>
          <p:spPr bwMode="auto">
            <a:xfrm>
              <a:off x="6781800" y="4876800"/>
              <a:ext cx="1676400" cy="457200"/>
            </a:xfrm>
            <a:prstGeom prst="rect">
              <a:avLst/>
            </a:prstGeom>
            <a:solidFill>
              <a:srgbClr val="FFC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CustomShape 4"/>
            <p:cNvSpPr>
              <a:spLocks noChangeArrowheads="1"/>
            </p:cNvSpPr>
            <p:nvPr/>
          </p:nvSpPr>
          <p:spPr bwMode="auto">
            <a:xfrm>
              <a:off x="7010400" y="2057400"/>
              <a:ext cx="1219200" cy="2819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0" name="CustomShape 5"/>
            <p:cNvSpPr>
              <a:spLocks noChangeArrowheads="1"/>
            </p:cNvSpPr>
            <p:nvPr/>
          </p:nvSpPr>
          <p:spPr bwMode="auto">
            <a:xfrm>
              <a:off x="6783388" y="1371600"/>
              <a:ext cx="1579562" cy="581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600" dirty="0">
                  <a:solidFill>
                    <a:srgbClr val="000000"/>
                  </a:solidFill>
                </a:rPr>
                <a:t>OSI Reference </a:t>
              </a:r>
              <a:endParaRPr lang="en-US" altLang="en-US" dirty="0"/>
            </a:p>
            <a:p>
              <a:pPr eaLnBrk="1" hangingPunct="1"/>
              <a:r>
                <a:rPr lang="en-US" altLang="en-US" sz="1600" dirty="0">
                  <a:solidFill>
                    <a:srgbClr val="000000"/>
                  </a:solidFill>
                </a:rPr>
                <a:t>Model</a:t>
              </a:r>
              <a:endParaRPr lang="en-US" altLang="en-US" dirty="0"/>
            </a:p>
          </p:txBody>
        </p:sp>
        <p:sp>
          <p:nvSpPr>
            <p:cNvPr id="51" name="CustomShape 6"/>
            <p:cNvSpPr>
              <a:spLocks noChangeArrowheads="1"/>
            </p:cNvSpPr>
            <p:nvPr/>
          </p:nvSpPr>
          <p:spPr bwMode="auto">
            <a:xfrm>
              <a:off x="7075488" y="2133600"/>
              <a:ext cx="10509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Application</a:t>
              </a:r>
              <a:endParaRPr lang="en-US" altLang="en-US" dirty="0"/>
            </a:p>
          </p:txBody>
        </p:sp>
        <p:sp>
          <p:nvSpPr>
            <p:cNvPr id="52" name="CustomShape 7"/>
            <p:cNvSpPr>
              <a:spLocks noChangeArrowheads="1"/>
            </p:cNvSpPr>
            <p:nvPr/>
          </p:nvSpPr>
          <p:spPr bwMode="auto">
            <a:xfrm>
              <a:off x="7010400" y="2535238"/>
              <a:ext cx="1179513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Presentation</a:t>
              </a:r>
              <a:endParaRPr lang="en-US" altLang="en-US" dirty="0"/>
            </a:p>
          </p:txBody>
        </p:sp>
        <p:sp>
          <p:nvSpPr>
            <p:cNvPr id="53" name="CustomShape 8"/>
            <p:cNvSpPr>
              <a:spLocks noChangeArrowheads="1"/>
            </p:cNvSpPr>
            <p:nvPr/>
          </p:nvSpPr>
          <p:spPr bwMode="auto">
            <a:xfrm>
              <a:off x="7194550" y="2938463"/>
              <a:ext cx="812800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Session</a:t>
              </a:r>
              <a:endParaRPr lang="en-US" altLang="en-US"/>
            </a:p>
          </p:txBody>
        </p:sp>
        <p:sp>
          <p:nvSpPr>
            <p:cNvPr id="54" name="CustomShape 9"/>
            <p:cNvSpPr>
              <a:spLocks noChangeArrowheads="1"/>
            </p:cNvSpPr>
            <p:nvPr/>
          </p:nvSpPr>
          <p:spPr bwMode="auto">
            <a:xfrm>
              <a:off x="7132638" y="3341688"/>
              <a:ext cx="935037" cy="306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Transport</a:t>
              </a:r>
              <a:endParaRPr lang="en-US" altLang="en-US" dirty="0"/>
            </a:p>
          </p:txBody>
        </p:sp>
        <p:sp>
          <p:nvSpPr>
            <p:cNvPr id="55" name="CustomShape 10"/>
            <p:cNvSpPr>
              <a:spLocks noChangeArrowheads="1"/>
            </p:cNvSpPr>
            <p:nvPr/>
          </p:nvSpPr>
          <p:spPr bwMode="auto">
            <a:xfrm>
              <a:off x="7183438" y="3743325"/>
              <a:ext cx="833437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Network</a:t>
              </a:r>
              <a:endParaRPr lang="en-US" altLang="en-US"/>
            </a:p>
          </p:txBody>
        </p:sp>
        <p:sp>
          <p:nvSpPr>
            <p:cNvPr id="56" name="CustomShape 11"/>
            <p:cNvSpPr>
              <a:spLocks noChangeArrowheads="1"/>
            </p:cNvSpPr>
            <p:nvPr/>
          </p:nvSpPr>
          <p:spPr bwMode="auto">
            <a:xfrm>
              <a:off x="7132638" y="4146550"/>
              <a:ext cx="931862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Data Link</a:t>
              </a:r>
              <a:endParaRPr lang="en-US" altLang="en-US"/>
            </a:p>
          </p:txBody>
        </p:sp>
        <p:sp>
          <p:nvSpPr>
            <p:cNvPr id="57" name="CustomShape 12"/>
            <p:cNvSpPr>
              <a:spLocks noChangeArrowheads="1"/>
            </p:cNvSpPr>
            <p:nvPr/>
          </p:nvSpPr>
          <p:spPr bwMode="auto">
            <a:xfrm>
              <a:off x="7178675" y="4549775"/>
              <a:ext cx="842963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 dirty="0">
                  <a:solidFill>
                    <a:srgbClr val="000000"/>
                  </a:solidFill>
                </a:rPr>
                <a:t>Physical</a:t>
              </a:r>
              <a:endParaRPr lang="en-US" altLang="en-US" dirty="0"/>
            </a:p>
          </p:txBody>
        </p:sp>
        <p:sp>
          <p:nvSpPr>
            <p:cNvPr id="58" name="CustomShape 13"/>
            <p:cNvSpPr>
              <a:spLocks noChangeArrowheads="1"/>
            </p:cNvSpPr>
            <p:nvPr/>
          </p:nvSpPr>
          <p:spPr bwMode="auto">
            <a:xfrm>
              <a:off x="7192963" y="4953000"/>
              <a:ext cx="812800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sz="1400">
                  <a:solidFill>
                    <a:srgbClr val="000000"/>
                  </a:solidFill>
                </a:rPr>
                <a:t>Medium</a:t>
              </a:r>
              <a:endParaRPr lang="en-US" altLang="en-US"/>
            </a:p>
          </p:txBody>
        </p:sp>
        <p:sp>
          <p:nvSpPr>
            <p:cNvPr id="59" name="Line 14"/>
            <p:cNvSpPr>
              <a:spLocks noChangeShapeType="1"/>
            </p:cNvSpPr>
            <p:nvPr/>
          </p:nvSpPr>
          <p:spPr bwMode="auto">
            <a:xfrm>
              <a:off x="7010400" y="25146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15"/>
            <p:cNvSpPr>
              <a:spLocks noChangeShapeType="1"/>
            </p:cNvSpPr>
            <p:nvPr/>
          </p:nvSpPr>
          <p:spPr bwMode="auto">
            <a:xfrm>
              <a:off x="7010400" y="28956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6"/>
            <p:cNvSpPr>
              <a:spLocks noChangeShapeType="1"/>
            </p:cNvSpPr>
            <p:nvPr/>
          </p:nvSpPr>
          <p:spPr bwMode="auto">
            <a:xfrm>
              <a:off x="7010400" y="32766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7010400" y="37338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18"/>
            <p:cNvSpPr>
              <a:spLocks noChangeShapeType="1"/>
            </p:cNvSpPr>
            <p:nvPr/>
          </p:nvSpPr>
          <p:spPr bwMode="auto">
            <a:xfrm>
              <a:off x="7010400" y="41148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9"/>
            <p:cNvSpPr>
              <a:spLocks noChangeShapeType="1"/>
            </p:cNvSpPr>
            <p:nvPr/>
          </p:nvSpPr>
          <p:spPr bwMode="auto">
            <a:xfrm>
              <a:off x="7010400" y="4495800"/>
              <a:ext cx="1219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20"/>
            <p:cNvSpPr>
              <a:spLocks noChangeShapeType="1"/>
            </p:cNvSpPr>
            <p:nvPr/>
          </p:nvSpPr>
          <p:spPr bwMode="auto">
            <a:xfrm>
              <a:off x="6096000" y="4114800"/>
              <a:ext cx="838200" cy="1588"/>
            </a:xfrm>
            <a:prstGeom prst="line">
              <a:avLst/>
            </a:prstGeom>
            <a:noFill/>
            <a:ln w="38160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21"/>
            <p:cNvSpPr>
              <a:spLocks noChangeShapeType="1"/>
            </p:cNvSpPr>
            <p:nvPr/>
          </p:nvSpPr>
          <p:spPr bwMode="auto">
            <a:xfrm>
              <a:off x="6248400" y="5334000"/>
              <a:ext cx="457200" cy="1588"/>
            </a:xfrm>
            <a:prstGeom prst="line">
              <a:avLst/>
            </a:prstGeom>
            <a:noFill/>
            <a:ln w="38160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CustomShape 22"/>
            <p:cNvSpPr>
              <a:spLocks noChangeArrowheads="1"/>
            </p:cNvSpPr>
            <p:nvPr/>
          </p:nvSpPr>
          <p:spPr bwMode="auto">
            <a:xfrm>
              <a:off x="5967088" y="4343400"/>
              <a:ext cx="701675" cy="642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DejaVu Sans" pitchFamily="34" charset="0"/>
                  <a:cs typeface="DejaVu Sans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solidFill>
                    <a:srgbClr val="000000"/>
                  </a:solidFill>
                </a:rPr>
                <a:t>IEEE</a:t>
              </a:r>
              <a:endParaRPr lang="en-US" altLang="en-US" dirty="0"/>
            </a:p>
            <a:p>
              <a:pPr eaLnBrk="1" hangingPunct="1"/>
              <a:r>
                <a:rPr lang="en-US" altLang="en-US" dirty="0">
                  <a:solidFill>
                    <a:srgbClr val="000000"/>
                  </a:solidFill>
                </a:rPr>
                <a:t>802</a:t>
              </a:r>
              <a:endParaRPr lang="en-US" altLang="en-US" dirty="0"/>
            </a:p>
          </p:txBody>
        </p:sp>
      </p:grpSp>
      <p:sp>
        <p:nvSpPr>
          <p:cNvPr id="68" name="Content Placeholder 68"/>
          <p:cNvSpPr txBox="1">
            <a:spLocks/>
          </p:cNvSpPr>
          <p:nvPr/>
        </p:nvSpPr>
        <p:spPr bwMode="auto">
          <a:xfrm>
            <a:off x="76200" y="1288459"/>
            <a:ext cx="7010847" cy="134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74320" algn="l" rtl="0" eaLnBrk="1" fontAlgn="base" hangingPunct="1">
              <a:spcBef>
                <a:spcPts val="11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pitchFamily="18" charset="2"/>
              <a:buChar char="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1pPr>
            <a:lvl2pPr marL="571500" indent="-276225" algn="l" rtl="0" eaLnBrk="1" fontAlgn="base" hangingPunct="1">
              <a:spcBef>
                <a:spcPts val="4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2pPr>
            <a:lvl3pPr marL="809625" indent="-228600" algn="l" rtl="0" eaLnBrk="1" fontAlgn="base" hangingPunct="1">
              <a:spcBef>
                <a:spcPts val="4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3pPr>
            <a:lvl4pPr marL="102870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-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4pPr>
            <a:lvl5pPr marL="1200150" indent="-17145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itchFamily="34" charset="0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sz="2000" kern="0" dirty="0" smtClean="0"/>
              <a:t>Focus on </a:t>
            </a:r>
            <a:r>
              <a:rPr lang="en-US" altLang="en-US" sz="2000" b="1" kern="0" dirty="0" smtClean="0"/>
              <a:t>link </a:t>
            </a:r>
            <a:r>
              <a:rPr lang="en-US" altLang="en-US" sz="2000" b="1" kern="0" dirty="0"/>
              <a:t>and physical layers </a:t>
            </a:r>
            <a:r>
              <a:rPr lang="en-US" altLang="en-US" sz="2000" kern="0" dirty="0"/>
              <a:t>of the network </a:t>
            </a:r>
            <a:r>
              <a:rPr lang="en-US" altLang="en-US" sz="2000" kern="0" dirty="0" smtClean="0"/>
              <a:t>stack</a:t>
            </a:r>
          </a:p>
          <a:p>
            <a:r>
              <a:rPr lang="en-US" altLang="en-US" sz="2000" kern="0" dirty="0" smtClean="0"/>
              <a:t>Leverage IETF protocols for upper layers</a:t>
            </a:r>
            <a:endParaRPr lang="en-US" altLang="en-US" sz="2000" kern="0" dirty="0"/>
          </a:p>
          <a:p>
            <a:endParaRPr lang="en-US" altLang="en-US" kern="0" dirty="0"/>
          </a:p>
        </p:txBody>
      </p:sp>
      <p:sp>
        <p:nvSpPr>
          <p:cNvPr id="3" name="Left Arrow 2"/>
          <p:cNvSpPr/>
          <p:nvPr/>
        </p:nvSpPr>
        <p:spPr bwMode="auto">
          <a:xfrm>
            <a:off x="2955196" y="4769382"/>
            <a:ext cx="1845403" cy="536473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Defined interfaces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Slide Number Placeholder 3"/>
          <p:cNvSpPr txBox="1">
            <a:spLocks/>
          </p:cNvSpPr>
          <p:nvPr/>
        </p:nvSpPr>
        <p:spPr bwMode="auto">
          <a:xfrm>
            <a:off x="5943600" y="6553200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fld id="{1F2884EB-C6E3-684C-A39B-0E652C4E0E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1" name="CustomShape 3"/>
          <p:cNvSpPr>
            <a:spLocks noChangeArrowheads="1"/>
          </p:cNvSpPr>
          <p:nvPr/>
        </p:nvSpPr>
        <p:spPr bwMode="auto">
          <a:xfrm>
            <a:off x="7954784" y="5578221"/>
            <a:ext cx="1543612" cy="449298"/>
          </a:xfrm>
          <a:prstGeom prst="rect">
            <a:avLst/>
          </a:prstGeom>
          <a:solidFill>
            <a:srgbClr val="FF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" name="CustomShape 4"/>
          <p:cNvSpPr>
            <a:spLocks noChangeArrowheads="1"/>
          </p:cNvSpPr>
          <p:nvPr/>
        </p:nvSpPr>
        <p:spPr bwMode="auto">
          <a:xfrm>
            <a:off x="8165276" y="2807548"/>
            <a:ext cx="1122627" cy="2770673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3" name="CustomShape 5"/>
          <p:cNvSpPr>
            <a:spLocks noChangeArrowheads="1"/>
          </p:cNvSpPr>
          <p:nvPr/>
        </p:nvSpPr>
        <p:spPr bwMode="auto">
          <a:xfrm>
            <a:off x="7956246" y="2133600"/>
            <a:ext cx="1454445" cy="570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600" dirty="0">
                <a:solidFill>
                  <a:srgbClr val="000000"/>
                </a:solidFill>
              </a:rPr>
              <a:t>OSI Reference </a:t>
            </a:r>
            <a:endParaRPr lang="en-US" altLang="en-US" dirty="0"/>
          </a:p>
          <a:p>
            <a:pPr eaLnBrk="1" hangingPunct="1"/>
            <a:r>
              <a:rPr lang="en-US" altLang="en-US" sz="1600" dirty="0">
                <a:solidFill>
                  <a:srgbClr val="000000"/>
                </a:solidFill>
              </a:rPr>
              <a:t>Model</a:t>
            </a:r>
            <a:endParaRPr lang="en-US" altLang="en-US" dirty="0"/>
          </a:p>
        </p:txBody>
      </p:sp>
      <p:sp>
        <p:nvSpPr>
          <p:cNvPr id="74" name="CustomShape 6"/>
          <p:cNvSpPr>
            <a:spLocks noChangeArrowheads="1"/>
          </p:cNvSpPr>
          <p:nvPr/>
        </p:nvSpPr>
        <p:spPr bwMode="auto">
          <a:xfrm>
            <a:off x="8225209" y="2882431"/>
            <a:ext cx="967681" cy="302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solidFill>
                  <a:srgbClr val="000000"/>
                </a:solidFill>
              </a:rPr>
              <a:t>Application</a:t>
            </a:r>
            <a:endParaRPr lang="en-US" altLang="en-US" dirty="0"/>
          </a:p>
        </p:txBody>
      </p:sp>
      <p:sp>
        <p:nvSpPr>
          <p:cNvPr id="75" name="CustomShape 7"/>
          <p:cNvSpPr>
            <a:spLocks noChangeArrowheads="1"/>
          </p:cNvSpPr>
          <p:nvPr/>
        </p:nvSpPr>
        <p:spPr bwMode="auto">
          <a:xfrm>
            <a:off x="8165276" y="3277127"/>
            <a:ext cx="1086084" cy="301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solidFill>
                  <a:srgbClr val="000000"/>
                </a:solidFill>
              </a:rPr>
              <a:t>Presentation</a:t>
            </a:r>
            <a:endParaRPr lang="en-US" altLang="en-US" dirty="0"/>
          </a:p>
        </p:txBody>
      </p:sp>
      <p:sp>
        <p:nvSpPr>
          <p:cNvPr id="76" name="CustomShape 8"/>
          <p:cNvSpPr>
            <a:spLocks noChangeArrowheads="1"/>
          </p:cNvSpPr>
          <p:nvPr/>
        </p:nvSpPr>
        <p:spPr bwMode="auto">
          <a:xfrm>
            <a:off x="8334840" y="3673384"/>
            <a:ext cx="748418" cy="301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000000"/>
                </a:solidFill>
              </a:rPr>
              <a:t>Session</a:t>
            </a:r>
            <a:endParaRPr lang="en-US" altLang="en-US"/>
          </a:p>
        </p:txBody>
      </p:sp>
      <p:sp>
        <p:nvSpPr>
          <p:cNvPr id="77" name="CustomShape 9"/>
          <p:cNvSpPr>
            <a:spLocks noChangeArrowheads="1"/>
          </p:cNvSpPr>
          <p:nvPr/>
        </p:nvSpPr>
        <p:spPr bwMode="auto">
          <a:xfrm>
            <a:off x="8277832" y="4069640"/>
            <a:ext cx="860973" cy="301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solidFill>
                  <a:srgbClr val="000000"/>
                </a:solidFill>
              </a:rPr>
              <a:t>Transport</a:t>
            </a:r>
            <a:endParaRPr lang="en-US" altLang="en-US" dirty="0"/>
          </a:p>
        </p:txBody>
      </p:sp>
      <p:sp>
        <p:nvSpPr>
          <p:cNvPr id="78" name="CustomShape 10"/>
          <p:cNvSpPr>
            <a:spLocks noChangeArrowheads="1"/>
          </p:cNvSpPr>
          <p:nvPr/>
        </p:nvSpPr>
        <p:spPr bwMode="auto">
          <a:xfrm>
            <a:off x="8324608" y="4464335"/>
            <a:ext cx="767420" cy="301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000000"/>
                </a:solidFill>
              </a:rPr>
              <a:t>Network</a:t>
            </a:r>
            <a:endParaRPr lang="en-US" altLang="en-US"/>
          </a:p>
        </p:txBody>
      </p:sp>
      <p:sp>
        <p:nvSpPr>
          <p:cNvPr id="79" name="CustomShape 11"/>
          <p:cNvSpPr>
            <a:spLocks noChangeArrowheads="1"/>
          </p:cNvSpPr>
          <p:nvPr/>
        </p:nvSpPr>
        <p:spPr bwMode="auto">
          <a:xfrm>
            <a:off x="8277832" y="4860592"/>
            <a:ext cx="858049" cy="301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000000"/>
                </a:solidFill>
              </a:rPr>
              <a:t>Data Link</a:t>
            </a:r>
            <a:endParaRPr lang="en-US" altLang="en-US"/>
          </a:p>
        </p:txBody>
      </p:sp>
      <p:sp>
        <p:nvSpPr>
          <p:cNvPr id="80" name="CustomShape 12"/>
          <p:cNvSpPr>
            <a:spLocks noChangeArrowheads="1"/>
          </p:cNvSpPr>
          <p:nvPr/>
        </p:nvSpPr>
        <p:spPr bwMode="auto">
          <a:xfrm>
            <a:off x="8320222" y="5256848"/>
            <a:ext cx="776192" cy="301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 dirty="0">
                <a:solidFill>
                  <a:srgbClr val="000000"/>
                </a:solidFill>
              </a:rPr>
              <a:t>Physical</a:t>
            </a:r>
            <a:endParaRPr lang="en-US" altLang="en-US" dirty="0"/>
          </a:p>
        </p:txBody>
      </p:sp>
      <p:sp>
        <p:nvSpPr>
          <p:cNvPr id="81" name="CustomShape 13"/>
          <p:cNvSpPr>
            <a:spLocks noChangeArrowheads="1"/>
          </p:cNvSpPr>
          <p:nvPr/>
        </p:nvSpPr>
        <p:spPr bwMode="auto">
          <a:xfrm>
            <a:off x="8333378" y="5653104"/>
            <a:ext cx="748418" cy="301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000000"/>
                </a:solidFill>
              </a:rPr>
              <a:t>Medium</a:t>
            </a:r>
            <a:endParaRPr lang="en-US" altLang="en-US"/>
          </a:p>
        </p:txBody>
      </p:sp>
      <p:sp>
        <p:nvSpPr>
          <p:cNvPr id="82" name="Line 14"/>
          <p:cNvSpPr>
            <a:spLocks noChangeShapeType="1"/>
          </p:cNvSpPr>
          <p:nvPr/>
        </p:nvSpPr>
        <p:spPr bwMode="auto">
          <a:xfrm>
            <a:off x="8165276" y="3256846"/>
            <a:ext cx="1122627" cy="1561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15"/>
          <p:cNvSpPr>
            <a:spLocks noChangeShapeType="1"/>
          </p:cNvSpPr>
          <p:nvPr/>
        </p:nvSpPr>
        <p:spPr bwMode="auto">
          <a:xfrm>
            <a:off x="8165276" y="3631261"/>
            <a:ext cx="1122627" cy="1561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16"/>
          <p:cNvSpPr>
            <a:spLocks noChangeShapeType="1"/>
          </p:cNvSpPr>
          <p:nvPr/>
        </p:nvSpPr>
        <p:spPr bwMode="auto">
          <a:xfrm>
            <a:off x="8165276" y="4005677"/>
            <a:ext cx="1122627" cy="1561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17"/>
          <p:cNvSpPr>
            <a:spLocks noChangeShapeType="1"/>
          </p:cNvSpPr>
          <p:nvPr/>
        </p:nvSpPr>
        <p:spPr bwMode="auto">
          <a:xfrm>
            <a:off x="8165276" y="4454975"/>
            <a:ext cx="1122627" cy="1561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18"/>
          <p:cNvSpPr>
            <a:spLocks noChangeShapeType="1"/>
          </p:cNvSpPr>
          <p:nvPr/>
        </p:nvSpPr>
        <p:spPr bwMode="auto">
          <a:xfrm>
            <a:off x="8165276" y="4829390"/>
            <a:ext cx="1122627" cy="1561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19"/>
          <p:cNvSpPr>
            <a:spLocks noChangeShapeType="1"/>
          </p:cNvSpPr>
          <p:nvPr/>
        </p:nvSpPr>
        <p:spPr bwMode="auto">
          <a:xfrm>
            <a:off x="8165276" y="5203806"/>
            <a:ext cx="1122627" cy="1561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20"/>
          <p:cNvSpPr>
            <a:spLocks noChangeShapeType="1"/>
          </p:cNvSpPr>
          <p:nvPr/>
        </p:nvSpPr>
        <p:spPr bwMode="auto">
          <a:xfrm>
            <a:off x="7316790" y="2703022"/>
            <a:ext cx="771806" cy="1561"/>
          </a:xfrm>
          <a:prstGeom prst="line">
            <a:avLst/>
          </a:prstGeom>
          <a:noFill/>
          <a:ln w="38160" cap="rnd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21"/>
          <p:cNvSpPr>
            <a:spLocks noChangeShapeType="1"/>
          </p:cNvSpPr>
          <p:nvPr/>
        </p:nvSpPr>
        <p:spPr bwMode="auto">
          <a:xfrm>
            <a:off x="7463634" y="6027519"/>
            <a:ext cx="420985" cy="1561"/>
          </a:xfrm>
          <a:prstGeom prst="line">
            <a:avLst/>
          </a:prstGeom>
          <a:noFill/>
          <a:ln w="38160" cap="rnd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CustomShape 22"/>
          <p:cNvSpPr>
            <a:spLocks noChangeArrowheads="1"/>
          </p:cNvSpPr>
          <p:nvPr/>
        </p:nvSpPr>
        <p:spPr bwMode="auto">
          <a:xfrm>
            <a:off x="7037224" y="3481463"/>
            <a:ext cx="1035963" cy="631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000000"/>
                </a:solidFill>
              </a:rPr>
              <a:t>3GPP</a:t>
            </a:r>
            <a:endParaRPr lang="en-US" altLang="en-US" dirty="0"/>
          </a:p>
        </p:txBody>
      </p:sp>
      <p:sp>
        <p:nvSpPr>
          <p:cNvPr id="91" name="Left Arrow 90"/>
          <p:cNvSpPr/>
          <p:nvPr/>
        </p:nvSpPr>
        <p:spPr bwMode="auto">
          <a:xfrm>
            <a:off x="9601200" y="4561933"/>
            <a:ext cx="2362200" cy="536473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nterworking extensions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75285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06425"/>
            <a:ext cx="10361084" cy="1065213"/>
          </a:xfrm>
        </p:spPr>
        <p:txBody>
          <a:bodyPr/>
          <a:lstStyle/>
          <a:p>
            <a:r>
              <a:rPr lang="en-US" dirty="0" smtClean="0"/>
              <a:t>Q&amp;A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11353800" cy="2971800"/>
          </a:xfrm>
        </p:spPr>
        <p:txBody>
          <a:bodyPr/>
          <a:lstStyle/>
          <a:p>
            <a:endParaRPr lang="en-US" sz="2000" u="sng" dirty="0"/>
          </a:p>
          <a:p>
            <a:r>
              <a:rPr lang="en-US" sz="2000" dirty="0" smtClean="0"/>
              <a:t>Please use the chat window to request to be in the queue.</a:t>
            </a:r>
          </a:p>
          <a:p>
            <a:endParaRPr lang="en-US" sz="2000" dirty="0"/>
          </a:p>
          <a:p>
            <a:r>
              <a:rPr lang="en-US" sz="2000" dirty="0" smtClean="0"/>
              <a:t>Please be on mute when not speaking.</a:t>
            </a: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4106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 smtClean="0"/>
              <a:t>Straw poll on meeting format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11353800" cy="2971800"/>
          </a:xfrm>
        </p:spPr>
        <p:txBody>
          <a:bodyPr/>
          <a:lstStyle/>
          <a:p>
            <a:endParaRPr lang="en-US" sz="1600" u="sng" dirty="0"/>
          </a:p>
          <a:p>
            <a:r>
              <a:rPr lang="en-US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The electronic format for the tutorial is </a:t>
            </a:r>
          </a:p>
          <a:p>
            <a:r>
              <a:rPr lang="en-US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(a) Beneficial, continue</a:t>
            </a:r>
          </a:p>
          <a:p>
            <a:r>
              <a:rPr lang="en-US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(b) I prefer the in-person format</a:t>
            </a:r>
          </a:p>
          <a:p>
            <a:r>
              <a:rPr lang="en-US" sz="28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(c) Abstain</a:t>
            </a:r>
          </a:p>
          <a:p>
            <a:endParaRPr lang="en-US" sz="1600" dirty="0"/>
          </a:p>
          <a:p>
            <a:endParaRPr lang="en-US" sz="1600" u="sng" dirty="0" smtClean="0"/>
          </a:p>
          <a:p>
            <a:endParaRPr lang="en-GB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8441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439</TotalTime>
  <Words>575</Words>
  <Application>Microsoft Office PowerPoint</Application>
  <PresentationFormat>Widescreen</PresentationFormat>
  <Paragraphs>198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Arial Unicode MS</vt:lpstr>
      <vt:lpstr>MS Gothic</vt:lpstr>
      <vt:lpstr>MS PGothic</vt:lpstr>
      <vt:lpstr>MS PGothic</vt:lpstr>
      <vt:lpstr>Arial</vt:lpstr>
      <vt:lpstr>DejaVu Sans</vt:lpstr>
      <vt:lpstr>Nokia Pure Text</vt:lpstr>
      <vt:lpstr>Nokia Pure Text Light</vt:lpstr>
      <vt:lpstr>Times New Roman</vt:lpstr>
      <vt:lpstr>Wingdings 2</vt:lpstr>
      <vt:lpstr>ヒラギノ角ゴ Pro W3</vt:lpstr>
      <vt:lpstr>Office Theme</vt:lpstr>
      <vt:lpstr>Document</vt:lpstr>
      <vt:lpstr>Acrobat Document</vt:lpstr>
      <vt:lpstr>2020-10-13 Tutorial Agenda &amp; opening slides </vt:lpstr>
      <vt:lpstr>Abstract</vt:lpstr>
      <vt:lpstr>Tutorial Agenda</vt:lpstr>
      <vt:lpstr>Policy reminders</vt:lpstr>
      <vt:lpstr>IEEE 802.11 components are now and will be an important part of carrier deployments continuing into the future</vt:lpstr>
      <vt:lpstr>IEEE 802 LAN/MAN Standards Committee</vt:lpstr>
      <vt:lpstr>802.11 Focus is on the interface in 3GPP systems</vt:lpstr>
      <vt:lpstr>Q&amp;A</vt:lpstr>
      <vt:lpstr>Straw poll on meeting format</vt:lpstr>
      <vt:lpstr>Thank you for attending</vt:lpstr>
      <vt:lpstr>References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2020-10-13 Tutorial </dc:title>
  <dc:creator>Stanley, Dorothy</dc:creator>
  <cp:keywords>11-20-xxxx/r0</cp:keywords>
  <cp:lastModifiedBy>Stanley, Dorothy</cp:lastModifiedBy>
  <cp:revision>17</cp:revision>
  <cp:lastPrinted>1601-01-01T00:00:00Z</cp:lastPrinted>
  <dcterms:created xsi:type="dcterms:W3CDTF">2020-10-02T16:04:31Z</dcterms:created>
  <dcterms:modified xsi:type="dcterms:W3CDTF">2020-10-06T13:56:42Z</dcterms:modified>
</cp:coreProperties>
</file>