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6"/>
  </p:notesMasterIdLst>
  <p:handoutMasterIdLst>
    <p:handoutMasterId r:id="rId107"/>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89" r:id="rId28"/>
    <p:sldId id="687" r:id="rId29"/>
    <p:sldId id="691" r:id="rId30"/>
    <p:sldId id="692" r:id="rId31"/>
    <p:sldId id="690" r:id="rId32"/>
    <p:sldId id="688" r:id="rId33"/>
    <p:sldId id="693" r:id="rId34"/>
    <p:sldId id="702" r:id="rId35"/>
    <p:sldId id="665" r:id="rId36"/>
    <p:sldId id="657" r:id="rId37"/>
    <p:sldId id="694" r:id="rId38"/>
    <p:sldId id="676" r:id="rId39"/>
    <p:sldId id="696" r:id="rId40"/>
    <p:sldId id="703" r:id="rId41"/>
    <p:sldId id="704" r:id="rId42"/>
    <p:sldId id="697" r:id="rId43"/>
    <p:sldId id="656" r:id="rId44"/>
    <p:sldId id="695" r:id="rId45"/>
    <p:sldId id="664" r:id="rId46"/>
    <p:sldId id="705" r:id="rId47"/>
    <p:sldId id="659" r:id="rId48"/>
    <p:sldId id="677" r:id="rId49"/>
    <p:sldId id="678" r:id="rId50"/>
    <p:sldId id="679" r:id="rId51"/>
    <p:sldId id="706" r:id="rId52"/>
    <p:sldId id="707" r:id="rId53"/>
    <p:sldId id="708" r:id="rId54"/>
    <p:sldId id="680" r:id="rId55"/>
    <p:sldId id="698" r:id="rId56"/>
    <p:sldId id="699" r:id="rId57"/>
    <p:sldId id="700" r:id="rId58"/>
    <p:sldId id="709" r:id="rId59"/>
    <p:sldId id="710" r:id="rId60"/>
    <p:sldId id="711" r:id="rId61"/>
    <p:sldId id="712" r:id="rId62"/>
    <p:sldId id="713" r:id="rId63"/>
    <p:sldId id="701" r:id="rId64"/>
    <p:sldId id="683" r:id="rId65"/>
    <p:sldId id="716" r:id="rId66"/>
    <p:sldId id="714" r:id="rId67"/>
    <p:sldId id="715" r:id="rId68"/>
    <p:sldId id="717" r:id="rId69"/>
    <p:sldId id="718" r:id="rId70"/>
    <p:sldId id="719" r:id="rId71"/>
    <p:sldId id="720" r:id="rId72"/>
    <p:sldId id="818" r:id="rId73"/>
    <p:sldId id="721" r:id="rId74"/>
    <p:sldId id="816" r:id="rId75"/>
    <p:sldId id="723" r:id="rId76"/>
    <p:sldId id="722" r:id="rId77"/>
    <p:sldId id="817" r:id="rId78"/>
    <p:sldId id="684" r:id="rId79"/>
    <p:sldId id="685" r:id="rId80"/>
    <p:sldId id="660" r:id="rId81"/>
    <p:sldId id="820" r:id="rId82"/>
    <p:sldId id="821" r:id="rId83"/>
    <p:sldId id="574" r:id="rId84"/>
    <p:sldId id="575" r:id="rId85"/>
    <p:sldId id="822" r:id="rId86"/>
    <p:sldId id="823" r:id="rId87"/>
    <p:sldId id="824" r:id="rId88"/>
    <p:sldId id="825" r:id="rId89"/>
    <p:sldId id="826" r:id="rId90"/>
    <p:sldId id="827" r:id="rId91"/>
    <p:sldId id="828" r:id="rId92"/>
    <p:sldId id="829" r:id="rId93"/>
    <p:sldId id="830" r:id="rId94"/>
    <p:sldId id="831" r:id="rId95"/>
    <p:sldId id="315" r:id="rId96"/>
    <p:sldId id="312" r:id="rId97"/>
    <p:sldId id="318" r:id="rId98"/>
    <p:sldId id="472" r:id="rId99"/>
    <p:sldId id="473" r:id="rId100"/>
    <p:sldId id="474" r:id="rId101"/>
    <p:sldId id="480" r:id="rId102"/>
    <p:sldId id="259" r:id="rId103"/>
    <p:sldId id="260" r:id="rId104"/>
    <p:sldId id="261" r:id="rId10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Nov. 3th - Nov. IEEE Electronic Meeting" id="{6EF0D20E-9CD3-4981-8AC2-171F84531D0D}">
          <p14:sldIdLst>
            <p14:sldId id="658"/>
            <p14:sldId id="673"/>
            <p14:sldId id="669"/>
            <p14:sldId id="689"/>
            <p14:sldId id="687"/>
            <p14:sldId id="691"/>
            <p14:sldId id="692"/>
            <p14:sldId id="690"/>
            <p14:sldId id="688"/>
            <p14:sldId id="693"/>
            <p14:sldId id="702"/>
            <p14:sldId id="665"/>
            <p14:sldId id="657"/>
          </p14:sldIdLst>
        </p14:section>
        <p14:section name="Nov. 4th slot 1- Nov. IEEE electronic meeting" id="{CAF49197-A9CA-4D60-A248-EC97EE23FED7}">
          <p14:sldIdLst>
            <p14:sldId id="694"/>
            <p14:sldId id="676"/>
            <p14:sldId id="696"/>
            <p14:sldId id="703"/>
            <p14:sldId id="704"/>
            <p14:sldId id="697"/>
          </p14:sldIdLst>
        </p14:section>
        <p14:section name="Nov. 4th slot 2 - Nov. IEEE electronic meeting" id="{A419389E-3DB5-4A96-94D8-B7DFEE26FCF0}">
          <p14:sldIdLst>
            <p14:sldId id="656"/>
            <p14:sldId id="695"/>
            <p14:sldId id="664"/>
            <p14:sldId id="705"/>
            <p14:sldId id="659"/>
          </p14:sldIdLst>
        </p14:section>
        <p14:section name="Nov. 5th slot 1- Nov. IEEE electronic meeting" id="{5906853D-78D7-4DA8-9FA6-A28981EEDFB8}">
          <p14:sldIdLst>
            <p14:sldId id="677"/>
            <p14:sldId id="678"/>
            <p14:sldId id="679"/>
            <p14:sldId id="706"/>
            <p14:sldId id="707"/>
            <p14:sldId id="708"/>
            <p14:sldId id="680"/>
          </p14:sldIdLst>
        </p14:section>
        <p14:section name="Nov. 5th slot 2 - Nov. IEEE electronic meeting" id="{3655E0F8-1ADE-46B9-83A9-68B2D557D6A2}">
          <p14:sldIdLst>
            <p14:sldId id="698"/>
            <p14:sldId id="699"/>
            <p14:sldId id="700"/>
            <p14:sldId id="709"/>
            <p14:sldId id="710"/>
            <p14:sldId id="711"/>
            <p14:sldId id="712"/>
            <p14:sldId id="713"/>
            <p14:sldId id="701"/>
          </p14:sldIdLst>
        </p14:section>
        <p14:section name="Nov. 9th - IEEE electronic meeting" id="{DE843586-E506-4D30-A655-52B441F0114A}">
          <p14:sldIdLst>
            <p14:sldId id="683"/>
            <p14:sldId id="716"/>
            <p14:sldId id="714"/>
            <p14:sldId id="715"/>
            <p14:sldId id="717"/>
            <p14:sldId id="718"/>
            <p14:sldId id="719"/>
            <p14:sldId id="720"/>
            <p14:sldId id="818"/>
            <p14:sldId id="721"/>
            <p14:sldId id="816"/>
            <p14:sldId id="723"/>
            <p14:sldId id="722"/>
            <p14:sldId id="817"/>
            <p14:sldId id="684"/>
            <p14:sldId id="685"/>
          </p14:sldIdLst>
        </p14:section>
        <p14:section name="Nov. 18 Telecon" id="{AA7037D8-F02B-4077-B8D7-55614523563B}">
          <p14:sldIdLst>
            <p14:sldId id="660"/>
            <p14:sldId id="820"/>
            <p14:sldId id="821"/>
            <p14:sldId id="574"/>
            <p14:sldId id="575"/>
          </p14:sldIdLst>
        </p14:section>
        <p14:section name="Dec. 2nd Telecon" id="{9DCB449C-3E2C-45E7-A4FC-C37C416B5CFC}">
          <p14:sldIdLst>
            <p14:sldId id="822"/>
            <p14:sldId id="823"/>
            <p14:sldId id="824"/>
            <p14:sldId id="825"/>
            <p14:sldId id="826"/>
          </p14:sldIdLst>
        </p14:section>
        <p14:section name="Dec. 9th Telecon" id="{9360B0D8-0ADB-4E3B-B7DC-1F4BBB2F07AF}">
          <p14:sldIdLst>
            <p14:sldId id="827"/>
            <p14:sldId id="828"/>
            <p14:sldId id="829"/>
            <p14:sldId id="830"/>
            <p14:sldId id="831"/>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6" autoAdjust="0"/>
    <p:restoredTop sz="96807" autoAdjust="0"/>
  </p:normalViewPr>
  <p:slideViewPr>
    <p:cSldViewPr>
      <p:cViewPr varScale="1">
        <p:scale>
          <a:sx n="114" d="100"/>
          <a:sy n="114" d="100"/>
        </p:scale>
        <p:origin x="108" y="57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handoutMaster" Target="handoutMasters/handoutMaster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12/8/2020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2892838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10208653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83</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7543274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93</a:t>
            </a:fld>
            <a:endParaRPr lang="en-US"/>
          </a:p>
        </p:txBody>
      </p:sp>
    </p:spTree>
    <p:extLst>
      <p:ext uri="{BB962C8B-B14F-4D97-AF65-F5344CB8AC3E}">
        <p14:creationId xmlns:p14="http://schemas.microsoft.com/office/powerpoint/2010/main" val="40385195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102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2311488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2560694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Dec.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Dec.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Dec.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Dec.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Dec.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Dec.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2020</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802.11-20/1570r16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2020-12-01</a:t>
            </a:r>
          </a:p>
        </p:txBody>
      </p:sp>
      <p:sp>
        <p:nvSpPr>
          <p:cNvPr id="6" name="Date Placeholder 3"/>
          <p:cNvSpPr>
            <a:spLocks noGrp="1"/>
          </p:cNvSpPr>
          <p:nvPr>
            <p:ph type="dt" idx="10"/>
          </p:nvPr>
        </p:nvSpPr>
        <p:spPr/>
        <p:txBody>
          <a:bodyPr/>
          <a:lstStyle/>
          <a:p>
            <a:r>
              <a:rPr lang="en-US"/>
              <a:t>Dec.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30902998"/>
              </p:ext>
            </p:extLst>
          </p:nvPr>
        </p:nvGraphicFramePr>
        <p:xfrm>
          <a:off x="993775" y="2394277"/>
          <a:ext cx="10542588" cy="2470150"/>
        </p:xfrm>
        <a:graphic>
          <a:graphicData uri="http://schemas.openxmlformats.org/presentationml/2006/ole">
            <mc:AlternateContent xmlns:mc="http://schemas.openxmlformats.org/markup-compatibility/2006">
              <mc:Choice xmlns:v="urn:schemas-microsoft-com:vml" Requires="v">
                <p:oleObj spid="_x0000_s3599"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394277"/>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102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 Electronic Meeting Agenda </a:t>
            </a:r>
          </a:p>
          <a:p>
            <a:pPr algn="ctr">
              <a:lnSpc>
                <a:spcPct val="90000"/>
              </a:lnSpc>
              <a:buFontTx/>
              <a:buNone/>
            </a:pPr>
            <a:r>
              <a:rPr lang="en-US" altLang="en-US" sz="3600" dirty="0">
                <a:cs typeface="Times New Roman" panose="02020603050405020304" pitchFamily="18" charset="0"/>
              </a:rPr>
              <a:t>And meetings running between Nov. 2020 and Jan.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pPr>
              <a:buFont typeface="Arial" panose="020B0604020202020204" pitchFamily="34" charset="0"/>
              <a:buChar char="•"/>
            </a:pPr>
            <a:r>
              <a:rPr lang="en-US" dirty="0"/>
              <a:t>Please mute the microphone unless you want to address the group.</a:t>
            </a:r>
          </a:p>
          <a:p>
            <a:pPr>
              <a:buFont typeface="Arial" panose="020B0604020202020204" pitchFamily="34" charset="0"/>
              <a:buChar char="•"/>
            </a:pPr>
            <a:r>
              <a:rPr lang="en-US" dirty="0"/>
              <a:t>Use the chat window for requesting to join the feedback queue. </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Electronic Meeting Week Agenda</a:t>
            </a:r>
            <a:endParaRPr lang="en-US" dirty="0"/>
          </a:p>
        </p:txBody>
      </p:sp>
      <p:sp>
        <p:nvSpPr>
          <p:cNvPr id="3" name="Content Placeholder 2"/>
          <p:cNvSpPr>
            <a:spLocks noGrp="1"/>
          </p:cNvSpPr>
          <p:nvPr>
            <p:ph idx="1"/>
          </p:nvPr>
        </p:nvSpPr>
        <p:spPr>
          <a:xfrm>
            <a:off x="551384" y="1247802"/>
            <a:ext cx="10724101"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CR submissions. – as permitted.</a:t>
            </a:r>
          </a:p>
          <a:p>
            <a:pPr lvl="1" algn="just">
              <a:spcBef>
                <a:spcPct val="20000"/>
              </a:spcBef>
              <a:buFontTx/>
              <a:buChar char="•"/>
            </a:pPr>
            <a:r>
              <a:rPr lang="en-US" sz="1400" b="0" dirty="0"/>
              <a:t>Consider readiness for recirculation ballot out of the Nov. meeting.</a:t>
            </a:r>
          </a:p>
          <a:p>
            <a:pPr algn="just">
              <a:spcBef>
                <a:spcPct val="20000"/>
              </a:spcBef>
              <a:buFontTx/>
              <a:buChar char="•"/>
            </a:pPr>
            <a:r>
              <a:rPr lang="en-US" sz="1800" b="0" dirty="0"/>
              <a:t>Consider LB 249 ballot completion and recirculation.</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pic>
        <p:nvPicPr>
          <p:cNvPr id="10" name="Picture 9" descr="A picture containing outdoor, boat, person, holding&#10;&#10;Description automatically generated">
            <a:extLst>
              <a:ext uri="{FF2B5EF4-FFF2-40B4-BE49-F238E27FC236}">
                <a16:creationId xmlns:a16="http://schemas.microsoft.com/office/drawing/2014/main" id="{01C9902A-F97C-489F-A63E-037F90CC81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8568294" y="2998389"/>
            <a:ext cx="3840270" cy="2880202"/>
          </a:xfrm>
          <a:prstGeom prst="rect">
            <a:avLst/>
          </a:prstGeom>
        </p:spPr>
      </p:pic>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52685302"/>
              </p:ext>
            </p:extLst>
          </p:nvPr>
        </p:nvGraphicFramePr>
        <p:xfrm>
          <a:off x="914401" y="1260086"/>
          <a:ext cx="10460567" cy="460224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                                                   </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extLst>
                  <a:ext uri="{0D108BD9-81ED-4DB2-BD59-A6C34878D82A}">
                    <a16:rowId xmlns:a16="http://schemas.microsoft.com/office/drawing/2014/main" val="10001"/>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2"/>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3"/>
                  </a:ext>
                </a:extLst>
              </a:tr>
              <a:tr h="0">
                <a:tc>
                  <a:txBody>
                    <a:bodyPr/>
                    <a:lstStyle/>
                    <a:p>
                      <a:r>
                        <a:rPr lang="en-US" sz="1400" dirty="0"/>
                        <a:t>11-20-1245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Tx Power control for Non-TB Ranging – follow up.</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4"/>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 (Tue.)</a:t>
                      </a:r>
                    </a:p>
                  </a:txBody>
                  <a:tcPr marT="45712" marB="45712"/>
                </a:tc>
                <a:extLst>
                  <a:ext uri="{0D108BD9-81ED-4DB2-BD59-A6C34878D82A}">
                    <a16:rowId xmlns:a16="http://schemas.microsoft.com/office/drawing/2014/main" val="10005"/>
                  </a:ext>
                </a:extLst>
              </a:tr>
              <a:tr h="152392">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 (Wed. AM1)</a:t>
                      </a:r>
                    </a:p>
                  </a:txBody>
                  <a:tcPr marT="45712" marB="45712"/>
                </a:tc>
                <a:extLst>
                  <a:ext uri="{0D108BD9-81ED-4DB2-BD59-A6C34878D82A}">
                    <a16:rowId xmlns:a16="http://schemas.microsoft.com/office/drawing/2014/main" val="4070303568"/>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 (supporting material in 11-20-1752)</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6"/>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(P)</a:t>
                      </a:r>
                    </a:p>
                  </a:txBody>
                  <a:tcPr marT="45712" marB="45712"/>
                </a:tc>
                <a:extLst>
                  <a:ext uri="{0D108BD9-81ED-4DB2-BD59-A6C34878D82A}">
                    <a16:rowId xmlns:a16="http://schemas.microsoft.com/office/drawing/2014/main" val="10008"/>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9"/>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extLst>
                  <a:ext uri="{0D108BD9-81ED-4DB2-BD59-A6C34878D82A}">
                    <a16:rowId xmlns:a16="http://schemas.microsoft.com/office/drawing/2014/main" val="417787606"/>
                  </a:ext>
                </a:extLst>
              </a:tr>
              <a:tr h="0">
                <a:tc>
                  <a:txBody>
                    <a:bodyPr/>
                    <a:lstStyle/>
                    <a:p>
                      <a:r>
                        <a:rPr lang="en-US" sz="1400" dirty="0"/>
                        <a:t>11-20-1787</a:t>
                      </a:r>
                    </a:p>
                  </a:txBody>
                  <a:tcPr marT="45712" marB="45712"/>
                </a:tc>
                <a:tc>
                  <a:txBody>
                    <a:bodyPr/>
                    <a:lstStyle/>
                    <a:p>
                      <a:r>
                        <a:rPr lang="en-US" sz="1400" dirty="0"/>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resolution to CID 3635</a:t>
                      </a:r>
                    </a:p>
                  </a:txBody>
                  <a:tcPr marT="45712" marB="45712"/>
                </a:tc>
                <a:tc>
                  <a:txBody>
                    <a:bodyPr/>
                    <a:lstStyle/>
                    <a:p>
                      <a:r>
                        <a:rPr lang="en-US" sz="1400" dirty="0"/>
                        <a:t>CR (1)</a:t>
                      </a:r>
                    </a:p>
                  </a:txBody>
                  <a:tcPr marT="45712" marB="45712"/>
                </a:tc>
                <a:extLst>
                  <a:ext uri="{0D108BD9-81ED-4DB2-BD59-A6C34878D82A}">
                    <a16:rowId xmlns:a16="http://schemas.microsoft.com/office/drawing/2014/main" val="2065515736"/>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extLst>
                  <a:ext uri="{0D108BD9-81ED-4DB2-BD59-A6C34878D82A}">
                    <a16:rowId xmlns:a16="http://schemas.microsoft.com/office/drawing/2014/main" val="189236854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15556449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approval of previous meeting minutes. (5 min)</a:t>
            </a:r>
          </a:p>
          <a:p>
            <a:pPr algn="just">
              <a:spcBef>
                <a:spcPct val="20000"/>
              </a:spcBef>
              <a:buFontTx/>
              <a:buChar char="•"/>
            </a:pPr>
            <a:r>
              <a:rPr lang="en-US" altLang="en-US" sz="1800" b="0" dirty="0"/>
              <a:t>Consider motions that met SP threshold from earlier meetings. (20min – as needed)</a:t>
            </a:r>
          </a:p>
          <a:p>
            <a:pPr algn="just">
              <a:spcBef>
                <a:spcPct val="20000"/>
              </a:spcBef>
              <a:buFontTx/>
              <a:buChar char="•"/>
            </a:pPr>
            <a:r>
              <a:rPr lang="en-US" altLang="en-US" sz="1800" b="0" dirty="0"/>
              <a:t>Review submissions – as time permits </a:t>
            </a:r>
          </a:p>
          <a:p>
            <a:pPr lvl="1" algn="just">
              <a:spcBef>
                <a:spcPct val="20000"/>
              </a:spcBef>
              <a:buFontTx/>
              <a:buChar char="•"/>
            </a:pPr>
            <a:r>
              <a:rPr lang="en-US" altLang="en-US" sz="1400" b="0" dirty="0"/>
              <a:t>Time allocation of 5min X #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9113340"/>
              </p:ext>
            </p:extLst>
          </p:nvPr>
        </p:nvGraphicFramePr>
        <p:xfrm>
          <a:off x="479376" y="1260086"/>
          <a:ext cx="11305258" cy="280401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a:t>
                      </a:r>
                    </a:p>
                  </a:txBody>
                  <a:tcPr marT="45712" marB="45712"/>
                </a:tc>
                <a:tc>
                  <a:txBody>
                    <a:bodyPr/>
                    <a:lstStyle/>
                    <a:p>
                      <a:r>
                        <a:rPr lang="en-US" sz="1600" dirty="0"/>
                        <a:t>10 min</a:t>
                      </a:r>
                      <a:endParaRPr lang="en-US" dirty="0"/>
                    </a:p>
                  </a:txBody>
                  <a:tcPr marT="45712" marB="45712"/>
                </a:tc>
                <a:extLst>
                  <a:ext uri="{0D108BD9-81ED-4DB2-BD59-A6C34878D82A}">
                    <a16:rowId xmlns:a16="http://schemas.microsoft.com/office/drawing/2014/main" val="10003"/>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tc>
                  <a:txBody>
                    <a:bodyPr/>
                    <a:lstStyle/>
                    <a:p>
                      <a:r>
                        <a:rPr lang="en-US" sz="1400" dirty="0"/>
                        <a:t>1.5hr (as time permits)</a:t>
                      </a:r>
                    </a:p>
                  </a:txBody>
                  <a:tcPr marT="45712" marB="45712"/>
                </a:tc>
                <a:extLst>
                  <a:ext uri="{0D108BD9-81ED-4DB2-BD59-A6C34878D82A}">
                    <a16:rowId xmlns:a16="http://schemas.microsoft.com/office/drawing/2014/main" val="584268669"/>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a:t>11-20-1731</a:t>
                      </a:r>
                      <a:endParaRPr lang="en-US" sz="1400" dirty="0"/>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Consider submissions that met the TG agreed threshold.</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 Electronic meeting and teleconferences running between the Nov. 11</a:t>
            </a:r>
            <a:r>
              <a:rPr lang="en-US" altLang="en-US" baseline="30000" dirty="0"/>
              <a:t>th</a:t>
            </a:r>
            <a:r>
              <a:rPr lang="en-US" altLang="en-US" dirty="0"/>
              <a:t> till the January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5152951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1612906167"/>
              </p:ext>
            </p:extLst>
          </p:nvPr>
        </p:nvGraphicFramePr>
        <p:xfrm>
          <a:off x="479376" y="1489080"/>
          <a:ext cx="11305258" cy="298689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(19)</a:t>
                      </a:r>
                    </a:p>
                  </a:txBody>
                  <a:tcPr marT="45712" marB="45712"/>
                </a:tc>
                <a:tc>
                  <a:txBody>
                    <a:bodyPr/>
                    <a:lstStyle/>
                    <a:p>
                      <a:r>
                        <a:rPr lang="en-US" sz="1400" dirty="0"/>
                        <a:t>For completion (motion) + 10min</a:t>
                      </a:r>
                    </a:p>
                  </a:txBody>
                  <a:tcPr marT="45712" marB="45712"/>
                </a:tc>
                <a:extLst>
                  <a:ext uri="{0D108BD9-81ED-4DB2-BD59-A6C34878D82A}">
                    <a16:rowId xmlns:a16="http://schemas.microsoft.com/office/drawing/2014/main" val="584268669"/>
                  </a:ext>
                </a:extLst>
              </a:tr>
              <a:tr h="0">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a:t>
                      </a:r>
                    </a:p>
                  </a:txBody>
                  <a:tcPr marT="45712" marB="45712"/>
                </a:tc>
                <a:tc>
                  <a:txBody>
                    <a:bodyPr/>
                    <a:lstStyle/>
                    <a:p>
                      <a:r>
                        <a:rPr lang="en-US" sz="1400" dirty="0"/>
                        <a:t>65 min</a:t>
                      </a:r>
                    </a:p>
                  </a:txBody>
                  <a:tcPr marT="45712" marB="45712"/>
                </a:tc>
                <a:extLst>
                  <a:ext uri="{0D108BD9-81ED-4DB2-BD59-A6C34878D82A}">
                    <a16:rowId xmlns:a16="http://schemas.microsoft.com/office/drawing/2014/main" val="2735396040"/>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507166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111154"/>
            <a:ext cx="11017223" cy="4983261"/>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852410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CR status of open CIDs (35min) – Roy Want</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8" name="Content Placeholder 7">
            <a:extLst>
              <a:ext uri="{FF2B5EF4-FFF2-40B4-BE49-F238E27FC236}">
                <a16:creationId xmlns:a16="http://schemas.microsoft.com/office/drawing/2014/main" id="{8225A7B2-8EAD-4D08-8171-C32BEEB7607F}"/>
              </a:ext>
            </a:extLst>
          </p:cNvPr>
          <p:cNvSpPr>
            <a:spLocks noGrp="1"/>
          </p:cNvSpPr>
          <p:nvPr>
            <p:ph idx="1"/>
          </p:nvPr>
        </p:nvSpPr>
        <p:spPr/>
        <p:txBody>
          <a:bodyPr/>
          <a:lstStyle/>
          <a:p>
            <a:endParaRPr lang="en-US"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2822556003"/>
              </p:ext>
            </p:extLst>
          </p:nvPr>
        </p:nvGraphicFramePr>
        <p:xfrm>
          <a:off x="479376" y="1489080"/>
          <a:ext cx="11305258" cy="2468752"/>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228588">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for motion</a:t>
                      </a:r>
                    </a:p>
                  </a:txBody>
                  <a:tcPr marT="45712" marB="45712"/>
                </a:tc>
                <a:extLst>
                  <a:ext uri="{0D108BD9-81ED-4DB2-BD59-A6C34878D82A}">
                    <a16:rowId xmlns:a16="http://schemas.microsoft.com/office/drawing/2014/main" val="1860526693"/>
                  </a:ext>
                </a:extLst>
              </a:tr>
              <a:tr h="152392">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a:t>
                      </a:r>
                    </a:p>
                  </a:txBody>
                  <a:tcPr marT="45712" marB="45712"/>
                </a:tc>
                <a:extLst>
                  <a:ext uri="{0D108BD9-81ED-4DB2-BD59-A6C34878D82A}">
                    <a16:rowId xmlns:a16="http://schemas.microsoft.com/office/drawing/2014/main" val="1397412442"/>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843419723"/>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As time permits</a:t>
                      </a:r>
                      <a:endParaRPr lang="en-US" sz="1600" dirty="0"/>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For a later slot.</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5534793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(needed)</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8106133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30289081"/>
              </p:ext>
            </p:extLst>
          </p:nvPr>
        </p:nvGraphicFramePr>
        <p:xfrm>
          <a:off x="914401" y="1260086"/>
          <a:ext cx="10460567" cy="3200256"/>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711831">
                  <a:extLst>
                    <a:ext uri="{9D8B030D-6E8A-4147-A177-3AD203B41FA5}">
                      <a16:colId xmlns:a16="http://schemas.microsoft.com/office/drawing/2014/main" val="3761052771"/>
                    </a:ext>
                  </a:extLst>
                </a:gridCol>
                <a:gridCol w="3744416">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10 min – for completion</a:t>
                      </a:r>
                    </a:p>
                  </a:txBody>
                  <a:tcPr marT="45712" marB="45712"/>
                </a:tc>
                <a:extLst>
                  <a:ext uri="{0D108BD9-81ED-4DB2-BD59-A6C34878D82A}">
                    <a16:rowId xmlns:a16="http://schemas.microsoft.com/office/drawing/2014/main" val="10001"/>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follow up</a:t>
                      </a:r>
                    </a:p>
                  </a:txBody>
                  <a:tcPr marT="45712" marB="45712"/>
                </a:tc>
                <a:extLst>
                  <a:ext uri="{0D108BD9-81ED-4DB2-BD59-A6C34878D82A}">
                    <a16:rowId xmlns:a16="http://schemas.microsoft.com/office/drawing/2014/main" val="10002"/>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(2)</a:t>
                      </a:r>
                    </a:p>
                  </a:txBody>
                  <a:tcPr marT="45712" marB="45712"/>
                </a:tc>
                <a:tc>
                  <a:txBody>
                    <a:bodyPr/>
                    <a:lstStyle/>
                    <a:p>
                      <a:r>
                        <a:rPr lang="en-US" sz="1400" dirty="0"/>
                        <a:t>10 min – follow up</a:t>
                      </a:r>
                    </a:p>
                  </a:txBody>
                  <a:tcPr marT="45712" marB="45712"/>
                </a:tc>
                <a:extLst>
                  <a:ext uri="{0D108BD9-81ED-4DB2-BD59-A6C34878D82A}">
                    <a16:rowId xmlns:a16="http://schemas.microsoft.com/office/drawing/2014/main" val="10003"/>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7 min </a:t>
                      </a:r>
                      <a:endParaRPr lang="en-US" sz="1600" dirty="0"/>
                    </a:p>
                  </a:txBody>
                  <a:tcPr marT="45712" marB="45712"/>
                </a:tc>
                <a:extLst>
                  <a:ext uri="{0D108BD9-81ED-4DB2-BD59-A6C34878D82A}">
                    <a16:rowId xmlns:a16="http://schemas.microsoft.com/office/drawing/2014/main" val="10004"/>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tc>
                  <a:txBody>
                    <a:bodyPr/>
                    <a:lstStyle/>
                    <a:p>
                      <a:r>
                        <a:rPr lang="en-US" sz="1400" dirty="0"/>
                        <a:t>35min – follow up</a:t>
                      </a:r>
                    </a:p>
                  </a:txBody>
                  <a:tcPr marT="45712" marB="45712"/>
                </a:tc>
                <a:extLst>
                  <a:ext uri="{0D108BD9-81ED-4DB2-BD59-A6C34878D82A}">
                    <a16:rowId xmlns:a16="http://schemas.microsoft.com/office/drawing/2014/main" val="10005"/>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As time permits – 7min</a:t>
                      </a:r>
                    </a:p>
                  </a:txBody>
                  <a:tcPr marT="45712" marB="45712"/>
                </a:tc>
                <a:extLst>
                  <a:ext uri="{0D108BD9-81ED-4DB2-BD59-A6C34878D82A}">
                    <a16:rowId xmlns:a16="http://schemas.microsoft.com/office/drawing/2014/main" val="10006"/>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as time permits </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 status 11-20-017 (10min)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41792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graphicFrame>
        <p:nvGraphicFramePr>
          <p:cNvPr id="9" name="Content Placeholder 6">
            <a:extLst>
              <a:ext uri="{FF2B5EF4-FFF2-40B4-BE49-F238E27FC236}">
                <a16:creationId xmlns:a16="http://schemas.microsoft.com/office/drawing/2014/main" id="{E3605139-16E9-46A1-9BB4-DD83E23D525D}"/>
              </a:ext>
            </a:extLst>
          </p:cNvPr>
          <p:cNvGraphicFramePr>
            <a:graphicFrameLocks noGrp="1"/>
          </p:cNvGraphicFramePr>
          <p:nvPr>
            <p:ph idx="1"/>
            <p:extLst>
              <p:ext uri="{D42A27DB-BD31-4B8C-83A1-F6EECF244321}">
                <p14:modId xmlns:p14="http://schemas.microsoft.com/office/powerpoint/2010/main" val="3709275490"/>
              </p:ext>
            </p:extLst>
          </p:nvPr>
        </p:nvGraphicFramePr>
        <p:xfrm>
          <a:off x="864659" y="1369282"/>
          <a:ext cx="10460567" cy="2468752"/>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711831">
                  <a:extLst>
                    <a:ext uri="{9D8B030D-6E8A-4147-A177-3AD203B41FA5}">
                      <a16:colId xmlns:a16="http://schemas.microsoft.com/office/drawing/2014/main" val="3761052771"/>
                    </a:ext>
                  </a:extLst>
                </a:gridCol>
                <a:gridCol w="3744416">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Motion – 5min</a:t>
                      </a:r>
                      <a:endParaRPr lang="en-US" sz="1600" dirty="0"/>
                    </a:p>
                  </a:txBody>
                  <a:tcPr marT="45712" marB="45712"/>
                </a:tc>
                <a:extLst>
                  <a:ext uri="{0D108BD9-81ED-4DB2-BD59-A6C34878D82A}">
                    <a16:rowId xmlns:a16="http://schemas.microsoft.com/office/drawing/2014/main" val="10004"/>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tc>
                  <a:txBody>
                    <a:bodyPr/>
                    <a:lstStyle/>
                    <a:p>
                      <a:r>
                        <a:rPr lang="en-US" sz="1400" dirty="0"/>
                        <a:t>35min – follow up</a:t>
                      </a:r>
                    </a:p>
                  </a:txBody>
                  <a:tcPr marT="45712" marB="45712"/>
                </a:tc>
                <a:extLst>
                  <a:ext uri="{0D108BD9-81ED-4DB2-BD59-A6C34878D82A}">
                    <a16:rowId xmlns:a16="http://schemas.microsoft.com/office/drawing/2014/main" val="10005"/>
                  </a:ext>
                </a:extLst>
              </a:tr>
              <a:tr h="0">
                <a:tc>
                  <a:txBody>
                    <a:bodyPr/>
                    <a:lstStyle/>
                    <a:p>
                      <a:r>
                        <a:rPr lang="en-US" sz="1400" dirty="0"/>
                        <a:t>11-20-1787</a:t>
                      </a:r>
                    </a:p>
                  </a:txBody>
                  <a:tcPr marT="45712" marB="45712"/>
                </a:tc>
                <a:tc>
                  <a:txBody>
                    <a:bodyPr/>
                    <a:lstStyle/>
                    <a:p>
                      <a:r>
                        <a:rPr lang="en-US" sz="1400" dirty="0"/>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resolution to CID 3635</a:t>
                      </a:r>
                    </a:p>
                  </a:txBody>
                  <a:tcPr marT="45712" marB="45712"/>
                </a:tc>
                <a:tc>
                  <a:txBody>
                    <a:bodyPr/>
                    <a:lstStyle/>
                    <a:p>
                      <a:r>
                        <a:rPr lang="en-US" sz="1400" dirty="0"/>
                        <a:t>CR (1)</a:t>
                      </a:r>
                    </a:p>
                  </a:txBody>
                  <a:tcPr marT="45712" marB="45712"/>
                </a:tc>
                <a:tc>
                  <a:txBody>
                    <a:bodyPr/>
                    <a:lstStyle/>
                    <a:p>
                      <a:r>
                        <a:rPr lang="en-US" sz="1400" dirty="0"/>
                        <a:t>7 min</a:t>
                      </a:r>
                    </a:p>
                  </a:txBody>
                  <a:tcPr marT="45712" marB="45712"/>
                </a:tc>
                <a:extLst>
                  <a:ext uri="{0D108BD9-81ED-4DB2-BD59-A6C34878D82A}">
                    <a16:rowId xmlns:a16="http://schemas.microsoft.com/office/drawing/2014/main" val="10006"/>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8 min </a:t>
                      </a:r>
                    </a:p>
                  </a:txBody>
                  <a:tcPr marT="45712" marB="45712"/>
                </a:tc>
                <a:extLst>
                  <a:ext uri="{0D108BD9-81ED-4DB2-BD59-A6C34878D82A}">
                    <a16:rowId xmlns:a16="http://schemas.microsoft.com/office/drawing/2014/main" val="10008"/>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r>
                        <a:rPr lang="en-US" sz="1400" dirty="0"/>
                        <a:t>Miscellaneous CIDs for clause 11.22.6.3.3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(6)</a:t>
                      </a:r>
                    </a:p>
                  </a:txBody>
                  <a:tcPr marT="45712" marB="45712"/>
                </a:tc>
                <a:tc>
                  <a:txBody>
                    <a:bodyPr/>
                    <a:lstStyle/>
                    <a:p>
                      <a:r>
                        <a:rPr lang="en-US" sz="1400" dirty="0"/>
                        <a:t>10 min – follow up</a:t>
                      </a:r>
                    </a:p>
                  </a:txBody>
                  <a:tcPr marT="45712" marB="45712"/>
                </a:tc>
                <a:extLst>
                  <a:ext uri="{0D108BD9-81ED-4DB2-BD59-A6C34878D82A}">
                    <a16:rowId xmlns:a16="http://schemas.microsoft.com/office/drawing/2014/main" val="10009"/>
                  </a:ext>
                </a:extLst>
              </a:tr>
              <a:tr h="0">
                <a:tc>
                  <a:txBody>
                    <a:bodyPr/>
                    <a:lstStyle/>
                    <a:p>
                      <a:r>
                        <a:rPr lang="en-US" sz="1400" dirty="0"/>
                        <a:t>11-20-1789</a:t>
                      </a:r>
                    </a:p>
                  </a:txBody>
                  <a:tcPr marT="45712" marB="45712"/>
                </a:tc>
                <a:tc>
                  <a:txBody>
                    <a:bodyPr/>
                    <a:lstStyle/>
                    <a:p>
                      <a:r>
                        <a:rPr lang="en-US" sz="1400" dirty="0"/>
                        <a:t>Ali Raissinia</a:t>
                      </a:r>
                    </a:p>
                  </a:txBody>
                  <a:tcPr marT="45712" marB="45712"/>
                </a:tc>
                <a:tc>
                  <a:txBody>
                    <a:bodyPr/>
                    <a:lstStyle/>
                    <a:p>
                      <a:r>
                        <a:rPr lang="en-US" sz="1400" dirty="0"/>
                        <a:t>Resolution for CID 3128 LB249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(1)</a:t>
                      </a:r>
                    </a:p>
                  </a:txBody>
                  <a:tcPr marT="45712" marB="45712"/>
                </a:tc>
                <a:tc>
                  <a:txBody>
                    <a:bodyPr/>
                    <a:lstStyle/>
                    <a:p>
                      <a:r>
                        <a:rPr lang="en-US" sz="1400" dirty="0"/>
                        <a:t>10 min</a:t>
                      </a:r>
                    </a:p>
                  </a:txBody>
                  <a:tcPr marT="45712" marB="45712"/>
                </a:tc>
                <a:extLst>
                  <a:ext uri="{0D108BD9-81ED-4DB2-BD59-A6C34878D82A}">
                    <a16:rowId xmlns:a16="http://schemas.microsoft.com/office/drawing/2014/main" val="234328026"/>
                  </a:ext>
                </a:extLst>
              </a:tr>
              <a:tr h="0">
                <a:tc>
                  <a:txBody>
                    <a:bodyPr/>
                    <a:lstStyle/>
                    <a:p>
                      <a:r>
                        <a:rPr lang="en-US" sz="1400" dirty="0"/>
                        <a:t>11-20-1799</a:t>
                      </a:r>
                    </a:p>
                  </a:txBody>
                  <a:tcPr marT="45712" marB="45712"/>
                </a:tc>
                <a:tc>
                  <a:txBody>
                    <a:bodyPr/>
                    <a:lstStyle/>
                    <a:p>
                      <a:r>
                        <a:rPr lang="en-US" sz="1400" dirty="0"/>
                        <a:t>Nehru Bhandaru </a:t>
                      </a:r>
                    </a:p>
                  </a:txBody>
                  <a:tcPr marT="45712" marB="45712"/>
                </a:tc>
                <a:tc>
                  <a:txBody>
                    <a:bodyPr/>
                    <a:lstStyle/>
                    <a:p>
                      <a:r>
                        <a:rPr lang="en-US" sz="1400" dirty="0"/>
                        <a:t>Element ID for Fine Timing Parameter element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a:t>
                      </a:r>
                    </a:p>
                  </a:txBody>
                  <a:tcPr marT="45712" marB="45712"/>
                </a:tc>
                <a:tc>
                  <a:txBody>
                    <a:bodyPr/>
                    <a:lstStyle/>
                    <a:p>
                      <a:r>
                        <a:rPr lang="en-US" sz="1400" dirty="0"/>
                        <a:t>7 min </a:t>
                      </a:r>
                    </a:p>
                  </a:txBody>
                  <a:tcPr marT="45712" marB="45712"/>
                </a:tc>
                <a:extLst>
                  <a:ext uri="{0D108BD9-81ED-4DB2-BD59-A6C34878D82A}">
                    <a16:rowId xmlns:a16="http://schemas.microsoft.com/office/drawing/2014/main" val="2482489312"/>
                  </a:ext>
                </a:extLst>
              </a:tr>
            </a:tbl>
          </a:graphicData>
        </a:graphic>
      </p:graphicFrame>
    </p:spTree>
    <p:extLst>
      <p:ext uri="{BB962C8B-B14F-4D97-AF65-F5344CB8AC3E}">
        <p14:creationId xmlns:p14="http://schemas.microsoft.com/office/powerpoint/2010/main" val="18971926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95312703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11-20-1666r6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a:t>
            </a:r>
          </a:p>
          <a:p>
            <a:pPr marL="0" indent="0"/>
            <a:endParaRPr lang="en-US" sz="2000" b="0" dirty="0"/>
          </a:p>
          <a:p>
            <a:pPr marL="0" indent="0"/>
            <a:r>
              <a:rPr lang="en-US" sz="2000" b="0" dirty="0"/>
              <a:t>Tabled to later time.</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092410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5286393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remaining CIDs and propose resolutions – as needed.</a:t>
            </a:r>
          </a:p>
          <a:p>
            <a:pPr algn="just">
              <a:spcBef>
                <a:spcPct val="20000"/>
              </a:spcBef>
              <a:buFontTx/>
              <a:buChar char="•"/>
            </a:pPr>
            <a:r>
              <a:rPr lang="en-US" sz="1600" b="0" dirty="0"/>
              <a:t>Conduct group CR – as needed.</a:t>
            </a:r>
          </a:p>
          <a:p>
            <a:pPr algn="just">
              <a:spcBef>
                <a:spcPct val="20000"/>
              </a:spcBef>
              <a:buFontTx/>
              <a:buChar char="•"/>
            </a:pPr>
            <a:r>
              <a:rPr lang="en-US" sz="1600" b="0" dirty="0"/>
              <a:t>Consider LB249 CR completion and re-circulation – if needed (10min)</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graphicFrame>
        <p:nvGraphicFramePr>
          <p:cNvPr id="9" name="Content Placeholder 6">
            <a:extLst>
              <a:ext uri="{FF2B5EF4-FFF2-40B4-BE49-F238E27FC236}">
                <a16:creationId xmlns:a16="http://schemas.microsoft.com/office/drawing/2014/main" id="{E3605139-16E9-46A1-9BB4-DD83E23D525D}"/>
              </a:ext>
            </a:extLst>
          </p:cNvPr>
          <p:cNvGraphicFramePr>
            <a:graphicFrameLocks noGrp="1"/>
          </p:cNvGraphicFramePr>
          <p:nvPr>
            <p:ph idx="1"/>
            <p:extLst>
              <p:ext uri="{D42A27DB-BD31-4B8C-83A1-F6EECF244321}">
                <p14:modId xmlns:p14="http://schemas.microsoft.com/office/powerpoint/2010/main" val="3747446512"/>
              </p:ext>
            </p:extLst>
          </p:nvPr>
        </p:nvGraphicFramePr>
        <p:xfrm>
          <a:off x="839416" y="1369282"/>
          <a:ext cx="10485810" cy="2895472"/>
        </p:xfrm>
        <a:graphic>
          <a:graphicData uri="http://schemas.openxmlformats.org/drawingml/2006/table">
            <a:tbl>
              <a:tblPr firstRow="1" bandRow="1">
                <a:tableStyleId>{21E4AEA4-8DFA-4A89-87EB-49C32662AFE0}</a:tableStyleId>
              </a:tblPr>
              <a:tblGrid>
                <a:gridCol w="1118747">
                  <a:extLst>
                    <a:ext uri="{9D8B030D-6E8A-4147-A177-3AD203B41FA5}">
                      <a16:colId xmlns:a16="http://schemas.microsoft.com/office/drawing/2014/main" val="20000"/>
                    </a:ext>
                  </a:extLst>
                </a:gridCol>
                <a:gridCol w="1545549">
                  <a:extLst>
                    <a:ext uri="{9D8B030D-6E8A-4147-A177-3AD203B41FA5}">
                      <a16:colId xmlns:a16="http://schemas.microsoft.com/office/drawing/2014/main" val="3761052771"/>
                    </a:ext>
                  </a:extLst>
                </a:gridCol>
                <a:gridCol w="3910698">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r>
                        <a:rPr lang="en-US" sz="1400" dirty="0"/>
                        <a:t>Miscellaneous CIDs for clause 11.22.6.3.3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(6)</a:t>
                      </a:r>
                    </a:p>
                  </a:txBody>
                  <a:tcPr marT="45712" marB="45712"/>
                </a:tc>
                <a:tc>
                  <a:txBody>
                    <a:bodyPr/>
                    <a:lstStyle/>
                    <a:p>
                      <a:r>
                        <a:rPr lang="en-US" sz="1400" dirty="0"/>
                        <a:t>5 min – motion</a:t>
                      </a:r>
                    </a:p>
                  </a:txBody>
                  <a:tcPr marT="45712" marB="45712"/>
                </a:tc>
                <a:extLst>
                  <a:ext uri="{0D108BD9-81ED-4DB2-BD59-A6C34878D82A}">
                    <a16:rowId xmlns:a16="http://schemas.microsoft.com/office/drawing/2014/main" val="10004"/>
                  </a:ext>
                </a:extLst>
              </a:tr>
              <a:tr h="152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Phase shift feedback response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7 min – motion</a:t>
                      </a:r>
                    </a:p>
                  </a:txBody>
                  <a:tcPr marT="45712" marB="45712"/>
                </a:tc>
                <a:extLst>
                  <a:ext uri="{0D108BD9-81ED-4DB2-BD59-A6C34878D82A}">
                    <a16:rowId xmlns:a16="http://schemas.microsoft.com/office/drawing/2014/main" val="10005"/>
                  </a:ext>
                </a:extLst>
              </a:tr>
              <a:tr h="152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11-20-1649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Girish Madpuwar/Ali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LB249 Secure LTF and other CIDs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10 min – motion</a:t>
                      </a:r>
                    </a:p>
                  </a:txBody>
                  <a:tcPr marT="45712" marB="45712"/>
                </a:tc>
                <a:extLst>
                  <a:ext uri="{0D108BD9-81ED-4DB2-BD59-A6C34878D82A}">
                    <a16:rowId xmlns:a16="http://schemas.microsoft.com/office/drawing/2014/main" val="411343707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11-20-1245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Tx Power control for Non-TB Ranging – follow up.</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 min - motion</a:t>
                      </a:r>
                    </a:p>
                  </a:txBody>
                  <a:tcPr marT="45712" marB="45712"/>
                </a:tc>
                <a:extLst>
                  <a:ext uri="{0D108BD9-81ED-4DB2-BD59-A6C34878D82A}">
                    <a16:rowId xmlns:a16="http://schemas.microsoft.com/office/drawing/2014/main" val="1000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11-20-1789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Resolution for CID 3128 LB249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10 min</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11-20-1820</a:t>
                      </a:r>
                    </a:p>
                  </a:txBody>
                  <a:tcPr marT="45712" marB="45712"/>
                </a:tc>
                <a:tc>
                  <a:txBody>
                    <a:bodyPr/>
                    <a:lstStyle/>
                    <a:p>
                      <a:r>
                        <a:rPr lang="en-US" sz="1400" kern="1200" dirty="0">
                          <a:solidFill>
                            <a:schemeClr val="dk1"/>
                          </a:solidFill>
                          <a:latin typeface="+mn-lt"/>
                          <a:ea typeface="+mn-ea"/>
                          <a:cs typeface="+mn-cs"/>
                        </a:rPr>
                        <a:t>Dibakar Das</a:t>
                      </a:r>
                    </a:p>
                  </a:txBody>
                  <a:tcPr marT="45712" marB="45712"/>
                </a:tc>
                <a:tc>
                  <a:txBody>
                    <a:bodyPr/>
                    <a:lstStyle/>
                    <a:p>
                      <a:r>
                        <a:rPr lang="en-US" sz="1400" kern="1200" dirty="0">
                          <a:solidFill>
                            <a:schemeClr val="dk1"/>
                          </a:solidFill>
                          <a:latin typeface="+mn-lt"/>
                          <a:ea typeface="+mn-ea"/>
                          <a:cs typeface="+mn-cs"/>
                        </a:rPr>
                        <a:t>CR for CID 3131</a:t>
                      </a:r>
                    </a:p>
                  </a:txBody>
                  <a:tcPr marT="45712" marB="45712"/>
                </a:tc>
                <a:tc>
                  <a:txBody>
                    <a:bodyPr/>
                    <a:lstStyle/>
                    <a:p>
                      <a:r>
                        <a:rPr lang="en-US" sz="1400" kern="1200" dirty="0">
                          <a:solidFill>
                            <a:schemeClr val="dk1"/>
                          </a:solidFill>
                          <a:latin typeface="+mn-lt"/>
                          <a:ea typeface="+mn-ea"/>
                          <a:cs typeface="+mn-cs"/>
                        </a:rPr>
                        <a:t>CR (1)</a:t>
                      </a:r>
                    </a:p>
                  </a:txBody>
                  <a:tcPr marT="45712" marB="45712"/>
                </a:tc>
                <a:tc>
                  <a:txBody>
                    <a:bodyPr/>
                    <a:lstStyle/>
                    <a:p>
                      <a:r>
                        <a:rPr lang="en-US" sz="1400" kern="1200" dirty="0">
                          <a:solidFill>
                            <a:schemeClr val="dk1"/>
                          </a:solidFill>
                          <a:latin typeface="+mn-lt"/>
                          <a:ea typeface="+mn-ea"/>
                          <a:cs typeface="+mn-cs"/>
                        </a:rPr>
                        <a:t>5 min</a:t>
                      </a:r>
                    </a:p>
                  </a:txBody>
                  <a:tcPr marT="45712" marB="45712"/>
                </a:tc>
                <a:extLst>
                  <a:ext uri="{0D108BD9-81ED-4DB2-BD59-A6C34878D82A}">
                    <a16:rowId xmlns:a16="http://schemas.microsoft.com/office/drawing/2014/main" val="344972451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 min</a:t>
                      </a:r>
                    </a:p>
                  </a:txBody>
                  <a:tcPr marT="45712" marB="45712"/>
                </a:tc>
                <a:extLst>
                  <a:ext uri="{0D108BD9-81ED-4DB2-BD59-A6C34878D82A}">
                    <a16:rowId xmlns:a16="http://schemas.microsoft.com/office/drawing/2014/main" val="3462426936"/>
                  </a:ext>
                </a:extLst>
              </a:tr>
            </a:tbl>
          </a:graphicData>
        </a:graphic>
      </p:graphicFrame>
    </p:spTree>
    <p:extLst>
      <p:ext uri="{BB962C8B-B14F-4D97-AF65-F5344CB8AC3E}">
        <p14:creationId xmlns:p14="http://schemas.microsoft.com/office/powerpoint/2010/main" val="312685466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11-20-1817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(202011-25):</a:t>
            </a:r>
            <a:endParaRPr lang="en-US" sz="2000" dirty="0">
              <a:solidFill>
                <a:schemeClr val="tx1"/>
              </a:solidFill>
            </a:endParaRPr>
          </a:p>
          <a:p>
            <a:pPr marL="0" indent="0"/>
            <a:r>
              <a:rPr lang="en-US" sz="2000" b="0" dirty="0"/>
              <a:t>Move to adopt the resolution depicted by document 11-20-1817r? for CIDs 3900</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83269488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0A954-CAC6-492D-900B-8C331689A432}"/>
              </a:ext>
            </a:extLst>
          </p:cNvPr>
          <p:cNvSpPr>
            <a:spLocks noGrp="1"/>
          </p:cNvSpPr>
          <p:nvPr>
            <p:ph type="title"/>
          </p:nvPr>
        </p:nvSpPr>
        <p:spPr/>
        <p:txBody>
          <a:bodyPr/>
          <a:lstStyle/>
          <a:p>
            <a:r>
              <a:rPr lang="en-US" dirty="0"/>
              <a:t>Group Comment Resolution</a:t>
            </a:r>
          </a:p>
        </p:txBody>
      </p:sp>
      <p:sp>
        <p:nvSpPr>
          <p:cNvPr id="3" name="Content Placeholder 2">
            <a:extLst>
              <a:ext uri="{FF2B5EF4-FFF2-40B4-BE49-F238E27FC236}">
                <a16:creationId xmlns:a16="http://schemas.microsoft.com/office/drawing/2014/main" id="{D45D408C-6B2E-4967-913E-E854CF3EA5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E47E7DD-7536-47C0-A4DE-6261ECD318E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13380DB8-B900-406A-BBF8-6A13502711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128EC2-51A2-4D01-A82B-15D9606BFC8B}"/>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56012130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Dec.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117780577"/>
              </p:ext>
            </p:extLst>
          </p:nvPr>
        </p:nvGraphicFramePr>
        <p:xfrm>
          <a:off x="442315" y="1628800"/>
          <a:ext cx="10123451" cy="1554400"/>
        </p:xfrm>
        <a:graphic>
          <a:graphicData uri="http://schemas.openxmlformats.org/drawingml/2006/table">
            <a:tbl>
              <a:tblPr firstRow="1" bandRow="1">
                <a:tableStyleId>{21E4AEA4-8DFA-4A89-87EB-49C32662AFE0}</a:tableStyleId>
              </a:tblPr>
              <a:tblGrid>
                <a:gridCol w="1333205">
                  <a:extLst>
                    <a:ext uri="{9D8B030D-6E8A-4147-A177-3AD203B41FA5}">
                      <a16:colId xmlns:a16="http://schemas.microsoft.com/office/drawing/2014/main" val="20000"/>
                    </a:ext>
                  </a:extLst>
                </a:gridCol>
                <a:gridCol w="1660472">
                  <a:extLst>
                    <a:ext uri="{9D8B030D-6E8A-4147-A177-3AD203B41FA5}">
                      <a16:colId xmlns:a16="http://schemas.microsoft.com/office/drawing/2014/main" val="20001"/>
                    </a:ext>
                  </a:extLst>
                </a:gridCol>
                <a:gridCol w="4679512">
                  <a:extLst>
                    <a:ext uri="{9D8B030D-6E8A-4147-A177-3AD203B41FA5}">
                      <a16:colId xmlns:a16="http://schemas.microsoft.com/office/drawing/2014/main" val="20002"/>
                    </a:ext>
                  </a:extLst>
                </a:gridCol>
                <a:gridCol w="2450262">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strike="noStrike" dirty="0"/>
                        <a:t>11-20-1097</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Secure LTF using DFT </a:t>
                      </a:r>
                      <a:r>
                        <a:rPr lang="en-US" sz="1400" strike="noStrike" dirty="0" err="1"/>
                        <a:t>precoded</a:t>
                      </a:r>
                      <a:r>
                        <a:rPr lang="en-US" sz="1400" strike="noStrike" dirty="0"/>
                        <a:t> OFDM</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321378393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extLst>
                  <a:ext uri="{0D108BD9-81ED-4DB2-BD59-A6C34878D82A}">
                    <a16:rowId xmlns:a16="http://schemas.microsoft.com/office/drawing/2014/main" val="2331891055"/>
                  </a:ext>
                </a:extLst>
              </a:tr>
              <a:tr h="0">
                <a:tc>
                  <a:txBody>
                    <a:bodyPr/>
                    <a:lstStyle/>
                    <a:p>
                      <a:endParaRPr lang="en-US" sz="1400" strike="noStrike" dirty="0"/>
                    </a:p>
                  </a:txBody>
                  <a:tcPr marT="45712" marB="45712"/>
                </a:tc>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3981147244"/>
                  </a:ext>
                </a:extLst>
              </a:tr>
              <a:tr h="0">
                <a:tc>
                  <a:txBody>
                    <a:bodyPr/>
                    <a:lstStyle/>
                    <a:p>
                      <a:endParaRPr lang="en-US" sz="1400" strike="noStrike" dirty="0"/>
                    </a:p>
                  </a:txBody>
                  <a:tcPr marT="45712" marB="45712"/>
                </a:tc>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2248664178"/>
                  </a:ext>
                </a:extLst>
              </a:tr>
            </a:tbl>
          </a:graphicData>
        </a:graphic>
      </p:graphicFrame>
    </p:spTree>
    <p:extLst>
      <p:ext uri="{BB962C8B-B14F-4D97-AF65-F5344CB8AC3E}">
        <p14:creationId xmlns:p14="http://schemas.microsoft.com/office/powerpoint/2010/main" val="32237076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a:xfrm>
            <a:off x="407368" y="685801"/>
            <a:ext cx="10868117" cy="1065213"/>
          </a:xfrm>
        </p:spPr>
        <p:txBody>
          <a:bodyPr/>
          <a:lstStyle/>
          <a:p>
            <a:r>
              <a:rPr lang="en-US" dirty="0"/>
              <a:t>Achievement this week and Comment Resolution (CR)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 - admirable effort by members.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114 comments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~472 out of 482 technical and general comments with ~11 comments remaining.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all 540 editorial comments.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Group is still in CR of LB249.</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0">
                <a:srgbClr val="FFFF00"/>
              </a:gs>
              <a:gs pos="0">
                <a:srgbClr val="FFFF00"/>
              </a:gs>
              <a:gs pos="4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15356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telecons</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Dec.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Nov. 18</a:t>
            </a:r>
            <a:r>
              <a:rPr lang="en-US" altLang="en-US" sz="1600" b="0" kern="0" baseline="30000" dirty="0"/>
              <a:t>th</a:t>
            </a:r>
            <a:r>
              <a:rPr lang="en-US" altLang="en-US" sz="1600" b="0" kern="0" dirty="0"/>
              <a:t>  	(Wed.),  	13:00 ET – 15:00 ET</a:t>
            </a:r>
          </a:p>
          <a:p>
            <a:pPr marL="285750" indent="-285750">
              <a:buFont typeface="Arial" panose="020B0604020202020204" pitchFamily="34" charset="0"/>
              <a:buChar char="•"/>
            </a:pPr>
            <a:r>
              <a:rPr lang="en-US" altLang="en-US" sz="1600" b="0" kern="0" dirty="0"/>
              <a:t>Dec. 2</a:t>
            </a:r>
            <a:r>
              <a:rPr lang="en-US" altLang="en-US" sz="1600" b="0" kern="0" baseline="30000" dirty="0"/>
              <a:t>nd</a:t>
            </a:r>
            <a:r>
              <a:rPr lang="en-US" altLang="en-US" sz="1600" b="0" kern="0" dirty="0"/>
              <a:t> 	(Wed.),  	13:00 ET – 15:00 ET</a:t>
            </a:r>
          </a:p>
          <a:p>
            <a:pPr marL="285750" indent="-285750">
              <a:buFont typeface="Arial" panose="020B0604020202020204" pitchFamily="34" charset="0"/>
              <a:buChar char="•"/>
            </a:pPr>
            <a:endParaRPr lang="en-US" altLang="en-US" sz="1600" b="0" kern="0" dirty="0"/>
          </a:p>
          <a:p>
            <a:pPr marL="0" indent="0"/>
            <a:endParaRPr lang="en-US" altLang="en-US" sz="1600" b="0" kern="0" dirty="0"/>
          </a:p>
        </p:txBody>
      </p:sp>
    </p:spTree>
    <p:extLst>
      <p:ext uri="{BB962C8B-B14F-4D97-AF65-F5344CB8AC3E}">
        <p14:creationId xmlns:p14="http://schemas.microsoft.com/office/powerpoint/2010/main" val="32992650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18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3min</a:t>
            </a:r>
          </a:p>
          <a:p>
            <a:pPr algn="just">
              <a:spcBef>
                <a:spcPct val="20000"/>
              </a:spcBef>
              <a:buFontTx/>
              <a:buChar char="•"/>
            </a:pPr>
            <a:r>
              <a:rPr lang="en-US" altLang="en-US" sz="1600" b="0" dirty="0"/>
              <a:t>Review submissions:</a:t>
            </a:r>
          </a:p>
          <a:p>
            <a:pPr lvl="1" algn="just">
              <a:spcBef>
                <a:spcPct val="20000"/>
              </a:spcBef>
              <a:buFontTx/>
              <a:buChar char="•"/>
            </a:pPr>
            <a:r>
              <a:rPr lang="en-US" sz="1400" kern="1200" dirty="0">
                <a:solidFill>
                  <a:schemeClr val="dk1"/>
                </a:solidFill>
              </a:rPr>
              <a:t>11-20-1817 Proposed resolution to 11az LB249 CID 3900 (Qi Wang) – 15min</a:t>
            </a:r>
          </a:p>
          <a:p>
            <a:pPr lvl="1" algn="just">
              <a:spcBef>
                <a:spcPct val="20000"/>
              </a:spcBef>
              <a:buFontTx/>
              <a:buChar char="•"/>
            </a:pPr>
            <a:r>
              <a:rPr lang="en-US" sz="1400" kern="1200" dirty="0">
                <a:solidFill>
                  <a:schemeClr val="dk1"/>
                </a:solidFill>
              </a:rPr>
              <a:t>11-20-1097 </a:t>
            </a:r>
            <a:r>
              <a:rPr lang="en-US" sz="1400" dirty="0"/>
              <a:t>Secure LTF using DFT </a:t>
            </a:r>
            <a:r>
              <a:rPr lang="en-US" sz="1400" dirty="0" err="1"/>
              <a:t>precoded</a:t>
            </a:r>
            <a:r>
              <a:rPr lang="en-US" sz="1400" dirty="0"/>
              <a:t> OFDM (Christian Berger) – 35min</a:t>
            </a:r>
          </a:p>
          <a:p>
            <a:pPr lvl="1" algn="just">
              <a:spcBef>
                <a:spcPct val="20000"/>
              </a:spcBef>
              <a:buFontTx/>
              <a:buChar char="•"/>
            </a:pPr>
            <a:r>
              <a:rPr lang="en-US" sz="1400" dirty="0"/>
              <a:t>11-20- 1373 Attacks to Fully Random OFDM Sounding Signal (Qinghua Li) –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Dec.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755901032"/>
              </p:ext>
            </p:extLst>
          </p:nvPr>
        </p:nvGraphicFramePr>
        <p:xfrm>
          <a:off x="442315" y="1628800"/>
          <a:ext cx="11305256" cy="216396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strike="noStrike" dirty="0"/>
                        <a:t>11-20-1097</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Secure LTF using DFT </a:t>
                      </a:r>
                      <a:r>
                        <a:rPr lang="en-US" sz="1400" strike="noStrike" dirty="0" err="1"/>
                        <a:t>precoded</a:t>
                      </a:r>
                      <a:r>
                        <a:rPr lang="en-US" sz="1400" strike="noStrike" dirty="0"/>
                        <a:t> OFDM</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1000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extLst>
                  <a:ext uri="{0D108BD9-81ED-4DB2-BD59-A6C34878D82A}">
                    <a16:rowId xmlns:a16="http://schemas.microsoft.com/office/drawing/2014/main" val="10007"/>
                  </a:ext>
                </a:extLst>
              </a:tr>
              <a:tr h="0">
                <a:tc>
                  <a:txBody>
                    <a:bodyPr/>
                    <a:lstStyle/>
                    <a:p>
                      <a:r>
                        <a:rPr lang="en-US" sz="1400" dirty="0"/>
                        <a:t>11-20-1373</a:t>
                      </a:r>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Attacks to Fully Random OFDM Sounding Signal</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994471977"/>
                  </a:ext>
                </a:extLst>
              </a:tr>
              <a:tr h="0">
                <a:tc>
                  <a:txBody>
                    <a:bodyPr/>
                    <a:lstStyle/>
                    <a:p>
                      <a:r>
                        <a:rPr lang="en-US" sz="1400" dirty="0"/>
                        <a:t>11-20-1855</a:t>
                      </a:r>
                    </a:p>
                  </a:txBody>
                  <a:tcPr marT="45712" marB="45712"/>
                </a:tc>
                <a:tc>
                  <a:txBody>
                    <a:bodyPr/>
                    <a:lstStyle/>
                    <a:p>
                      <a:r>
                        <a:rPr lang="en-US" sz="1400" dirty="0"/>
                        <a:t>Anuj Batra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Further Updates on 11az Secure LTF design</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11-20-1863</a:t>
                      </a:r>
                    </a:p>
                  </a:txBody>
                  <a:tcPr marT="45712" marB="45712"/>
                </a:tc>
                <a:tc>
                  <a:txBody>
                    <a:bodyPr/>
                    <a:lstStyle/>
                    <a:p>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Secure LTFs: Additional Design Details </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Dec.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indent="-285750">
              <a:buFont typeface="Arial" panose="020B0604020202020204" pitchFamily="34" charset="0"/>
              <a:buChar char="•"/>
            </a:pPr>
            <a:r>
              <a:rPr lang="en-US" altLang="en-US" sz="1600" b="0" kern="0" dirty="0"/>
              <a:t>Dec. 2</a:t>
            </a:r>
            <a:r>
              <a:rPr lang="en-US" altLang="en-US" sz="1600" b="0" kern="0" baseline="30000" dirty="0"/>
              <a:t>nd</a:t>
            </a:r>
            <a:r>
              <a:rPr lang="en-US" altLang="en-US" sz="1600" b="0" kern="0" dirty="0"/>
              <a:t> 	(Wed.),  	13:00 ET – 15:00 ET</a:t>
            </a:r>
          </a:p>
          <a:p>
            <a:pPr marL="285750" indent="-285750">
              <a:buFont typeface="Arial" panose="020B0604020202020204" pitchFamily="34" charset="0"/>
              <a:buChar char="•"/>
            </a:pPr>
            <a:r>
              <a:rPr lang="en-US" altLang="en-US" sz="1600" b="0" kern="0" dirty="0"/>
              <a:t>Dec. 9</a:t>
            </a:r>
            <a:r>
              <a:rPr lang="en-US" altLang="en-US" sz="1600" b="0" kern="0" baseline="30000" dirty="0"/>
              <a:t>th</a:t>
            </a:r>
            <a:r>
              <a:rPr lang="en-US" altLang="en-US" sz="1600" b="0" kern="0" dirty="0"/>
              <a:t> 	 (Wed.),  	13:00 ET – 15:00 ET</a:t>
            </a:r>
            <a:r>
              <a:rPr lang="en-US" altLang="en-US" sz="1600" b="0" kern="0" baseline="30000" dirty="0"/>
              <a:t> +</a:t>
            </a:r>
            <a:endParaRPr lang="en-US" altLang="en-US" sz="1600" b="0" kern="0" dirty="0"/>
          </a:p>
          <a:p>
            <a:pPr marL="285750" indent="-285750">
              <a:buFont typeface="Arial" panose="020B0604020202020204" pitchFamily="34" charset="0"/>
              <a:buChar char="•"/>
            </a:pPr>
            <a:r>
              <a:rPr lang="en-US" altLang="en-US" sz="1600" b="0" kern="0" dirty="0"/>
              <a:t>Dec. 16</a:t>
            </a:r>
            <a:r>
              <a:rPr lang="en-US" altLang="en-US" sz="1600" b="0" kern="0" baseline="30000" dirty="0"/>
              <a:t>th</a:t>
            </a:r>
            <a:r>
              <a:rPr lang="en-US" altLang="en-US" sz="1600" b="0" kern="0" dirty="0"/>
              <a:t> 	 (Wed.),  	13:00 ET – 15:00 ET</a:t>
            </a:r>
            <a:r>
              <a:rPr lang="en-US" altLang="en-US" sz="1600" b="0" kern="0" baseline="30000" dirty="0"/>
              <a:t> +</a:t>
            </a:r>
          </a:p>
          <a:p>
            <a:pPr marL="285750" indent="-285750">
              <a:buFont typeface="Arial" panose="020B0604020202020204" pitchFamily="34" charset="0"/>
              <a:buChar char="•"/>
            </a:pPr>
            <a:r>
              <a:rPr lang="en-US" altLang="en-US" sz="1600" b="0" kern="0" dirty="0"/>
              <a:t>Jan. 6</a:t>
            </a:r>
            <a:r>
              <a:rPr lang="en-US" altLang="en-US" sz="1600" b="0" kern="0" baseline="30000" dirty="0"/>
              <a:t>th</a:t>
            </a:r>
            <a:r>
              <a:rPr lang="en-US" altLang="en-US" sz="1600" b="0" kern="0" dirty="0"/>
              <a:t> 	 (Wed.),  	13:00 ET – 15:00 ET</a:t>
            </a:r>
            <a:r>
              <a:rPr lang="en-US" altLang="en-US" sz="1600" b="0" kern="0" baseline="30000" dirty="0"/>
              <a:t> +</a:t>
            </a:r>
          </a:p>
          <a:p>
            <a:pPr marL="0" indent="0"/>
            <a:endParaRPr lang="en-US" altLang="en-US" sz="1600" b="0" kern="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Dec. 2</a:t>
            </a:r>
            <a:r>
              <a:rPr lang="en-US" altLang="en-US" baseline="30000" dirty="0">
                <a:solidFill>
                  <a:schemeClr val="tx2"/>
                </a:solidFill>
              </a:rPr>
              <a:t>nd</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Draft 2.6 status (5min) – (Roy Want)</a:t>
            </a:r>
          </a:p>
          <a:p>
            <a:pPr marL="0" indent="0" algn="just">
              <a:spcBef>
                <a:spcPct val="20000"/>
              </a:spcBef>
            </a:pPr>
            <a:r>
              <a:rPr lang="en-US" altLang="en-US" sz="1600" b="0" dirty="0"/>
              <a:t>	Please verify CR from Nov. meeting integrated properly. </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11-20-1373 Attacks to Fully Random OFDM Sounding Signal (Qinghua Li) – for completion (10min)</a:t>
            </a:r>
          </a:p>
          <a:p>
            <a:pPr lvl="1" algn="just">
              <a:spcBef>
                <a:spcPct val="20000"/>
              </a:spcBef>
              <a:buFontTx/>
              <a:buChar char="•"/>
            </a:pPr>
            <a:r>
              <a:rPr lang="en-US" sz="1400" b="0" dirty="0"/>
              <a:t>11-20-1855 </a:t>
            </a:r>
            <a:r>
              <a:rPr lang="en-US" sz="1400" dirty="0"/>
              <a:t>- Further Updates on 11az Secure LTF design (Anuj Batra) (45min) </a:t>
            </a:r>
          </a:p>
          <a:p>
            <a:pPr lvl="1" algn="just">
              <a:spcBef>
                <a:spcPct val="20000"/>
              </a:spcBef>
              <a:buFontTx/>
              <a:buChar char="•"/>
            </a:pPr>
            <a:r>
              <a:rPr lang="en-US" sz="1400" dirty="0"/>
              <a:t>11-20-1863 - Secure LTFs: Additional Design Details (Steve Shellhammer) – as time permits</a:t>
            </a:r>
            <a:endParaRPr lang="en-US" sz="16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3min</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87679405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Dec.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238499714"/>
              </p:ext>
            </p:extLst>
          </p:nvPr>
        </p:nvGraphicFramePr>
        <p:xfrm>
          <a:off x="442315" y="1628800"/>
          <a:ext cx="11305256" cy="155440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strike="sngStrike" dirty="0"/>
                        <a:t>11-20-1373</a:t>
                      </a:r>
                    </a:p>
                  </a:txBody>
                  <a:tcPr marT="45712" marB="45712"/>
                </a:tc>
                <a:tc>
                  <a:txBody>
                    <a:bodyPr/>
                    <a:lstStyle/>
                    <a:p>
                      <a:r>
                        <a:rPr lang="en-US" sz="1400" strike="sngStrike"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Attacks to Fully Random OFDM Sounding Signal</a:t>
                      </a:r>
                    </a:p>
                  </a:txBody>
                  <a:tcPr marT="45712" marB="45712"/>
                </a:tc>
                <a:tc>
                  <a:txBody>
                    <a:bodyPr/>
                    <a:lstStyle/>
                    <a:p>
                      <a:r>
                        <a:rPr lang="en-US" sz="1400" strike="sngStrike" dirty="0"/>
                        <a:t>Technical</a:t>
                      </a:r>
                    </a:p>
                  </a:txBody>
                  <a:tcPr marT="45712" marB="45712"/>
                </a:tc>
                <a:extLst>
                  <a:ext uri="{0D108BD9-81ED-4DB2-BD59-A6C34878D82A}">
                    <a16:rowId xmlns:a16="http://schemas.microsoft.com/office/drawing/2014/main" val="994471977"/>
                  </a:ext>
                </a:extLst>
              </a:tr>
              <a:tr h="0">
                <a:tc>
                  <a:txBody>
                    <a:bodyPr/>
                    <a:lstStyle/>
                    <a:p>
                      <a:r>
                        <a:rPr lang="en-US" sz="1400" strike="sngStrike" dirty="0"/>
                        <a:t>11-20-1855</a:t>
                      </a:r>
                    </a:p>
                  </a:txBody>
                  <a:tcPr marT="45712" marB="45712"/>
                </a:tc>
                <a:tc>
                  <a:txBody>
                    <a:bodyPr/>
                    <a:lstStyle/>
                    <a:p>
                      <a:r>
                        <a:rPr lang="en-US" sz="1400" strike="sngStrike" dirty="0"/>
                        <a:t>Anuj Batra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Further Updates on 11az Secure LTF design</a:t>
                      </a:r>
                    </a:p>
                  </a:txBody>
                  <a:tcPr marT="45712" marB="45712"/>
                </a:tc>
                <a:tc>
                  <a:txBody>
                    <a:bodyPr/>
                    <a:lstStyle/>
                    <a:p>
                      <a:r>
                        <a:rPr lang="en-US" sz="1400" strike="sngStrike"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11-20-1863</a:t>
                      </a:r>
                    </a:p>
                  </a:txBody>
                  <a:tcPr marT="45712" marB="45712"/>
                </a:tc>
                <a:tc>
                  <a:txBody>
                    <a:bodyPr/>
                    <a:lstStyle/>
                    <a:p>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Secure LTFs: Additional Design Details </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342771890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Dec.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indent="-285750">
              <a:buFont typeface="Arial" panose="020B0604020202020204" pitchFamily="34" charset="0"/>
              <a:buChar char="•"/>
            </a:pPr>
            <a:r>
              <a:rPr lang="en-US" altLang="en-US" sz="1600" b="0" kern="0" dirty="0"/>
              <a:t>Dec. 9</a:t>
            </a:r>
            <a:r>
              <a:rPr lang="en-US" altLang="en-US" sz="1600" b="0" kern="0" baseline="30000" dirty="0"/>
              <a:t>th</a:t>
            </a:r>
            <a:r>
              <a:rPr lang="en-US" altLang="en-US" sz="1600" b="0" kern="0" dirty="0"/>
              <a:t> 	 (Wed.),  	13:00 ET – 15:00 ET</a:t>
            </a:r>
            <a:r>
              <a:rPr lang="en-US" altLang="en-US" sz="1600" b="0" kern="0" baseline="30000" dirty="0"/>
              <a:t> +</a:t>
            </a:r>
            <a:endParaRPr lang="en-US" altLang="en-US" sz="1600" b="0" kern="0" dirty="0"/>
          </a:p>
          <a:p>
            <a:pPr marL="285750" indent="-285750">
              <a:buFont typeface="Arial" panose="020B0604020202020204" pitchFamily="34" charset="0"/>
              <a:buChar char="•"/>
            </a:pPr>
            <a:r>
              <a:rPr lang="en-US" altLang="en-US" sz="1600" b="0" kern="0" dirty="0"/>
              <a:t>Dec. 16</a:t>
            </a:r>
            <a:r>
              <a:rPr lang="en-US" altLang="en-US" sz="1600" b="0" kern="0" baseline="30000" dirty="0"/>
              <a:t>th</a:t>
            </a:r>
            <a:r>
              <a:rPr lang="en-US" altLang="en-US" sz="1600" b="0" kern="0" dirty="0"/>
              <a:t> 	 (Wed.),  	13:00 ET – 15:00 ET</a:t>
            </a:r>
            <a:r>
              <a:rPr lang="en-US" altLang="en-US" sz="1600" b="0" kern="0" baseline="30000" dirty="0"/>
              <a:t> +</a:t>
            </a:r>
          </a:p>
          <a:p>
            <a:pPr marL="285750" indent="-285750">
              <a:buFont typeface="Arial" panose="020B0604020202020204" pitchFamily="34" charset="0"/>
              <a:buChar char="•"/>
            </a:pPr>
            <a:r>
              <a:rPr lang="en-US" altLang="en-US" sz="1600" b="0" kern="0" dirty="0"/>
              <a:t>Jan. 6</a:t>
            </a:r>
            <a:r>
              <a:rPr lang="en-US" altLang="en-US" sz="1600" b="0" kern="0" baseline="30000" dirty="0"/>
              <a:t>th</a:t>
            </a:r>
            <a:r>
              <a:rPr lang="en-US" altLang="en-US" sz="1600" b="0" kern="0" dirty="0"/>
              <a:t> 	 (Wed.),  	13:00 ET – 15:00 ET</a:t>
            </a:r>
            <a:r>
              <a:rPr lang="en-US" altLang="en-US" sz="1600" b="0" kern="0" baseline="30000" dirty="0"/>
              <a:t> +</a:t>
            </a:r>
          </a:p>
          <a:p>
            <a:pPr marL="0" indent="0"/>
            <a:endParaRPr lang="en-US" altLang="en-US" sz="1600" b="0" kern="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123323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19217597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251243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Dec. 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11-20-1863 - Secure LTFs: Additional Design Details (Steve Shellhammer) – as needed.</a:t>
            </a:r>
            <a:endParaRPr lang="en-US" sz="16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3min</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93172542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Dec.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91857577"/>
              </p:ext>
            </p:extLst>
          </p:nvPr>
        </p:nvGraphicFramePr>
        <p:xfrm>
          <a:off x="442315" y="1628800"/>
          <a:ext cx="11305256" cy="94483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11-20-1863</a:t>
                      </a:r>
                    </a:p>
                  </a:txBody>
                  <a:tcPr marT="45712" marB="45712"/>
                </a:tc>
                <a:tc>
                  <a:txBody>
                    <a:bodyPr/>
                    <a:lstStyle/>
                    <a:p>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Secure LTFs: Additional Design Details </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425278299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Dec.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indent="-285750">
              <a:buFont typeface="Arial" panose="020B0604020202020204" pitchFamily="34" charset="0"/>
              <a:buChar char="•"/>
            </a:pPr>
            <a:r>
              <a:rPr lang="en-US" altLang="en-US" sz="1600" b="0" kern="0" dirty="0"/>
              <a:t>Dec. 16</a:t>
            </a:r>
            <a:r>
              <a:rPr lang="en-US" altLang="en-US" sz="1600" b="0" kern="0" baseline="30000" dirty="0"/>
              <a:t>th</a:t>
            </a:r>
            <a:r>
              <a:rPr lang="en-US" altLang="en-US" sz="1600" b="0" kern="0" dirty="0"/>
              <a:t> 	 (Wed.),  	13:00 ET – 15:00 ET</a:t>
            </a:r>
            <a:r>
              <a:rPr lang="en-US" altLang="en-US" sz="1600" b="0" kern="0" baseline="30000" dirty="0"/>
              <a:t> </a:t>
            </a:r>
          </a:p>
          <a:p>
            <a:pPr marL="285750" indent="-285750">
              <a:buFont typeface="Arial" panose="020B0604020202020204" pitchFamily="34" charset="0"/>
              <a:buChar char="•"/>
            </a:pPr>
            <a:r>
              <a:rPr lang="en-US" altLang="en-US" sz="1600" b="0" kern="0" dirty="0"/>
              <a:t>Jan. 6</a:t>
            </a:r>
            <a:r>
              <a:rPr lang="en-US" altLang="en-US" sz="1600" b="0" kern="0" baseline="30000" dirty="0"/>
              <a:t>th</a:t>
            </a:r>
            <a:r>
              <a:rPr lang="en-US" altLang="en-US" sz="1600" b="0" kern="0" dirty="0"/>
              <a:t> 	 (Wed.),  	13:00 ET – 15:00 ET</a:t>
            </a:r>
            <a:r>
              <a:rPr lang="en-US" altLang="en-US" sz="1600" b="0" kern="0" baseline="30000" dirty="0"/>
              <a:t> </a:t>
            </a:r>
          </a:p>
          <a:p>
            <a:pPr marL="0" indent="0"/>
            <a:endParaRPr lang="en-US" altLang="en-US" sz="1600" b="0" kern="0" dirty="0"/>
          </a:p>
          <a:p>
            <a:pPr marL="0" indent="0"/>
            <a:endParaRPr lang="en-US" altLang="en-US" sz="1600" b="0" kern="0" dirty="0"/>
          </a:p>
        </p:txBody>
      </p:sp>
    </p:spTree>
    <p:extLst>
      <p:ext uri="{BB962C8B-B14F-4D97-AF65-F5344CB8AC3E}">
        <p14:creationId xmlns:p14="http://schemas.microsoft.com/office/powerpoint/2010/main" val="3767829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0937480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4747511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 to recirculate</a:t>
            </a:r>
            <a:endParaRPr lang="en-US" dirty="0"/>
          </a:p>
        </p:txBody>
      </p:sp>
      <p:sp>
        <p:nvSpPr>
          <p:cNvPr id="3" name="Content Placeholder 2"/>
          <p:cNvSpPr>
            <a:spLocks noGrp="1"/>
          </p:cNvSpPr>
          <p:nvPr>
            <p:ph idx="1"/>
          </p:nvPr>
        </p:nvSpPr>
        <p:spPr/>
        <p:txBody>
          <a:bodyPr/>
          <a:lstStyle/>
          <a:p>
            <a:r>
              <a:rPr lang="en-US" sz="2000" dirty="0"/>
              <a:t>Motion (#</a:t>
            </a:r>
            <a:r>
              <a:rPr lang="en-US" sz="2000" b="0" dirty="0"/>
              <a:t>?):</a:t>
            </a:r>
          </a:p>
          <a:p>
            <a:r>
              <a:rPr lang="en-US" sz="2000" dirty="0"/>
              <a:t>•	Having approved comment resolutions for all of the comments received from &lt;ballot&gt; on &lt;group&gt; &lt;draft&gt; as contained in document &lt;resolution doc ref&gt;,</a:t>
            </a:r>
          </a:p>
          <a:p>
            <a:r>
              <a:rPr lang="en-US" sz="2000" dirty="0"/>
              <a:t>•	Instruct the editor to prepare Draft &lt;draft&gt; incorporating these resolutions and,</a:t>
            </a:r>
          </a:p>
          <a:p>
            <a:r>
              <a:rPr lang="en-US" sz="2000" dirty="0"/>
              <a:t>•	Approve a 15 day Working Group Recirculation Ballot asking the question “Should &lt;group&gt; &lt;draft&gt; be forwarded to Sponsor Ballot?”</a:t>
            </a:r>
          </a:p>
          <a:p>
            <a:endParaRPr lang="en-US" sz="2000" dirty="0"/>
          </a:p>
          <a:p>
            <a:r>
              <a:rPr lang="en-US" sz="2000" dirty="0"/>
              <a:t>•	[Moved by &lt;name&gt; on behalf of &lt;group&gt;</a:t>
            </a:r>
          </a:p>
          <a:p>
            <a:r>
              <a:rPr lang="en-US" sz="2000" dirty="0"/>
              <a:t>•	&lt;group&gt; vote:] </a:t>
            </a:r>
          </a:p>
          <a:p>
            <a:r>
              <a:rPr lang="en-US" sz="2000" dirty="0"/>
              <a:t>•	[Moved: &lt;name&gt;,  Seconded: &lt;name&gt;, Result: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0264540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134424</TotalTime>
  <Words>9179</Words>
  <Application>Microsoft Office PowerPoint</Application>
  <PresentationFormat>Widescreen</PresentationFormat>
  <Paragraphs>1443</Paragraphs>
  <Slides>104</Slides>
  <Notes>18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104</vt:i4>
      </vt:variant>
    </vt:vector>
  </HeadingPairs>
  <TitlesOfParts>
    <vt:vector size="112" baseType="lpstr">
      <vt:lpstr>Arial</vt:lpstr>
      <vt:lpstr>Calibri</vt:lpstr>
      <vt:lpstr>Monotype Sorts</vt:lpstr>
      <vt:lpstr>Montserrat</vt:lpstr>
      <vt:lpstr>Times</vt:lpstr>
      <vt:lpstr>Times New Roman</vt:lpstr>
      <vt:lpstr>Office Theme</vt:lpstr>
      <vt:lpstr>Document</vt:lpstr>
      <vt:lpstr>TGaz Next Generation Positioning  Nov.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Nov. IEEE  Electronic Meeting Week Agenda</vt:lpstr>
      <vt:lpstr>Submission List for the week</vt:lpstr>
      <vt:lpstr>IEEE Electronic Meeting Week – Nov. 3th</vt:lpstr>
      <vt:lpstr>Submission List for meeting slot</vt:lpstr>
      <vt:lpstr>Submissions Awaiting Motions from Telecon</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Review Submissions</vt:lpstr>
      <vt:lpstr>PowerPoint Presentation</vt:lpstr>
      <vt:lpstr>IEEE Electronic Meeting Week - Nov. 4th </vt:lpstr>
      <vt:lpstr>Submission List for meeting slot</vt:lpstr>
      <vt:lpstr>Review Submissions</vt:lpstr>
      <vt:lpstr>Submission 11-20-1719</vt:lpstr>
      <vt:lpstr>Submission 11-20-1354</vt:lpstr>
      <vt:lpstr>PowerPoint Presentation</vt:lpstr>
      <vt:lpstr>IEEE Electronic Meeting Week - Nov. 4th </vt:lpstr>
      <vt:lpstr>Submission List for meeting slot</vt:lpstr>
      <vt:lpstr>Review Submissions</vt:lpstr>
      <vt:lpstr>Submission 11-20-1731</vt:lpstr>
      <vt:lpstr>PowerPoint Presentation</vt:lpstr>
      <vt:lpstr>IEEE Electronic Meeting Week - Nov. 5th </vt:lpstr>
      <vt:lpstr>Submission List for meeting slot</vt:lpstr>
      <vt:lpstr>Review Submissions</vt:lpstr>
      <vt:lpstr>Submission 11-20-1723</vt:lpstr>
      <vt:lpstr>Submission 11-20-1653</vt:lpstr>
      <vt:lpstr>Submission 11-20-1556</vt:lpstr>
      <vt:lpstr>PowerPoint Presentation</vt:lpstr>
      <vt:lpstr>IEEE Electronic Meeting Week - Nov. 5th </vt:lpstr>
      <vt:lpstr>Submission List for meeting slot</vt:lpstr>
      <vt:lpstr>Review Submissions</vt:lpstr>
      <vt:lpstr>Submission 11-20-1759</vt:lpstr>
      <vt:lpstr>Submission 11-20-1787</vt:lpstr>
      <vt:lpstr>Submission 11-20-1666</vt:lpstr>
      <vt:lpstr>Submission 11-20-1749</vt:lpstr>
      <vt:lpstr>Submission 11-20-1799</vt:lpstr>
      <vt:lpstr>PowerPoint Presentation</vt:lpstr>
      <vt:lpstr>IEEE Electronic Meeting slot - Nov. 9th</vt:lpstr>
      <vt:lpstr>Submission List for meeting slot</vt:lpstr>
      <vt:lpstr>Submission 11-20-1666</vt:lpstr>
      <vt:lpstr>Submission 11-20-1733</vt:lpstr>
      <vt:lpstr>Submission 11-20-1649</vt:lpstr>
      <vt:lpstr>Submission 11-20-1789</vt:lpstr>
      <vt:lpstr>Submission 11-20-1245</vt:lpstr>
      <vt:lpstr>Submission 11-20-1820</vt:lpstr>
      <vt:lpstr>Submission 11-20-1817</vt:lpstr>
      <vt:lpstr>Group Comment Resolution</vt:lpstr>
      <vt:lpstr>Submission pipeline</vt:lpstr>
      <vt:lpstr>Achievement this week and Comment Resolution (CR) status</vt:lpstr>
      <vt:lpstr>Timelines</vt:lpstr>
      <vt:lpstr>Scheduled telecons</vt:lpstr>
      <vt:lpstr>PowerPoint Presentation</vt:lpstr>
      <vt:lpstr>PowerPoint Presentation</vt:lpstr>
      <vt:lpstr>IEEE Electronic Meeting slot - Nov. 18th </vt:lpstr>
      <vt:lpstr>Submission pipeline</vt:lpstr>
      <vt:lpstr>Scheduled telecon</vt:lpstr>
      <vt:lpstr>AOB?</vt:lpstr>
      <vt:lpstr>Adjourn</vt:lpstr>
      <vt:lpstr>IEEE Electronic Meeting slot - Dec. 2nd </vt:lpstr>
      <vt:lpstr>Submission pipeline</vt:lpstr>
      <vt:lpstr>Scheduled telecon</vt:lpstr>
      <vt:lpstr>AOB?</vt:lpstr>
      <vt:lpstr>Adjourn</vt:lpstr>
      <vt:lpstr>IEEE Electronic Meeting slot - Dec. 9th </vt:lpstr>
      <vt:lpstr>Submission pipeline</vt:lpstr>
      <vt:lpstr>Scheduled telecon</vt:lpstr>
      <vt:lpstr>AOB?</vt:lpstr>
      <vt:lpstr>Adjourn</vt:lpstr>
      <vt:lpstr>Backup</vt:lpstr>
      <vt:lpstr>Motion to adopt text</vt:lpstr>
      <vt:lpstr>Approval of previous meeting minutes</vt:lpstr>
      <vt:lpstr>Approval of previous meeting minutes</vt:lpstr>
      <vt:lpstr>Motion to recirculate</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829</cp:revision>
  <cp:lastPrinted>1601-01-01T00:00:00Z</cp:lastPrinted>
  <dcterms:created xsi:type="dcterms:W3CDTF">2018-08-06T10:28:59Z</dcterms:created>
  <dcterms:modified xsi:type="dcterms:W3CDTF">2020-12-08T19:42:07Z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