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1"/>
  </p:notesMasterIdLst>
  <p:handoutMasterIdLst>
    <p:handoutMasterId r:id="rId102"/>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591" r:id="rId22"/>
    <p:sldId id="569" r:id="rId23"/>
    <p:sldId id="345" r:id="rId24"/>
    <p:sldId id="658" r:id="rId25"/>
    <p:sldId id="673" r:id="rId26"/>
    <p:sldId id="669" r:id="rId27"/>
    <p:sldId id="689" r:id="rId28"/>
    <p:sldId id="687" r:id="rId29"/>
    <p:sldId id="691" r:id="rId30"/>
    <p:sldId id="692" r:id="rId31"/>
    <p:sldId id="690" r:id="rId32"/>
    <p:sldId id="688" r:id="rId33"/>
    <p:sldId id="693" r:id="rId34"/>
    <p:sldId id="702" r:id="rId35"/>
    <p:sldId id="665" r:id="rId36"/>
    <p:sldId id="657" r:id="rId37"/>
    <p:sldId id="694" r:id="rId38"/>
    <p:sldId id="676" r:id="rId39"/>
    <p:sldId id="696" r:id="rId40"/>
    <p:sldId id="703" r:id="rId41"/>
    <p:sldId id="704" r:id="rId42"/>
    <p:sldId id="697" r:id="rId43"/>
    <p:sldId id="656" r:id="rId44"/>
    <p:sldId id="695" r:id="rId45"/>
    <p:sldId id="664" r:id="rId46"/>
    <p:sldId id="705" r:id="rId47"/>
    <p:sldId id="659" r:id="rId48"/>
    <p:sldId id="677" r:id="rId49"/>
    <p:sldId id="678" r:id="rId50"/>
    <p:sldId id="679" r:id="rId51"/>
    <p:sldId id="706" r:id="rId52"/>
    <p:sldId id="707" r:id="rId53"/>
    <p:sldId id="708" r:id="rId54"/>
    <p:sldId id="680" r:id="rId55"/>
    <p:sldId id="698" r:id="rId56"/>
    <p:sldId id="699" r:id="rId57"/>
    <p:sldId id="700" r:id="rId58"/>
    <p:sldId id="709" r:id="rId59"/>
    <p:sldId id="710" r:id="rId60"/>
    <p:sldId id="711" r:id="rId61"/>
    <p:sldId id="712" r:id="rId62"/>
    <p:sldId id="713" r:id="rId63"/>
    <p:sldId id="701" r:id="rId64"/>
    <p:sldId id="683" r:id="rId65"/>
    <p:sldId id="716" r:id="rId66"/>
    <p:sldId id="714" r:id="rId67"/>
    <p:sldId id="715" r:id="rId68"/>
    <p:sldId id="717" r:id="rId69"/>
    <p:sldId id="718" r:id="rId70"/>
    <p:sldId id="719" r:id="rId71"/>
    <p:sldId id="720" r:id="rId72"/>
    <p:sldId id="818" r:id="rId73"/>
    <p:sldId id="721" r:id="rId74"/>
    <p:sldId id="816" r:id="rId75"/>
    <p:sldId id="723" r:id="rId76"/>
    <p:sldId id="722" r:id="rId77"/>
    <p:sldId id="817" r:id="rId78"/>
    <p:sldId id="684" r:id="rId79"/>
    <p:sldId id="685" r:id="rId80"/>
    <p:sldId id="660" r:id="rId81"/>
    <p:sldId id="820" r:id="rId82"/>
    <p:sldId id="821" r:id="rId83"/>
    <p:sldId id="574" r:id="rId84"/>
    <p:sldId id="575" r:id="rId85"/>
    <p:sldId id="822" r:id="rId86"/>
    <p:sldId id="823" r:id="rId87"/>
    <p:sldId id="824" r:id="rId88"/>
    <p:sldId id="825" r:id="rId89"/>
    <p:sldId id="826" r:id="rId90"/>
    <p:sldId id="315" r:id="rId91"/>
    <p:sldId id="312" r:id="rId92"/>
    <p:sldId id="318" r:id="rId93"/>
    <p:sldId id="472" r:id="rId94"/>
    <p:sldId id="473" r:id="rId95"/>
    <p:sldId id="474" r:id="rId96"/>
    <p:sldId id="480" r:id="rId97"/>
    <p:sldId id="259" r:id="rId98"/>
    <p:sldId id="260" r:id="rId99"/>
    <p:sldId id="261" r:id="rId10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591"/>
            <p14:sldId id="569"/>
            <p14:sldId id="345"/>
          </p14:sldIdLst>
        </p14:section>
        <p14:section name="Nov. 3th - Nov. IEEE Electronic Meeting" id="{6EF0D20E-9CD3-4981-8AC2-171F84531D0D}">
          <p14:sldIdLst>
            <p14:sldId id="658"/>
            <p14:sldId id="673"/>
            <p14:sldId id="669"/>
            <p14:sldId id="689"/>
            <p14:sldId id="687"/>
            <p14:sldId id="691"/>
            <p14:sldId id="692"/>
            <p14:sldId id="690"/>
            <p14:sldId id="688"/>
            <p14:sldId id="693"/>
            <p14:sldId id="702"/>
            <p14:sldId id="665"/>
            <p14:sldId id="657"/>
          </p14:sldIdLst>
        </p14:section>
        <p14:section name="Nov. 4th slot 1- Nov. IEEE electronic meeting" id="{CAF49197-A9CA-4D60-A248-EC97EE23FED7}">
          <p14:sldIdLst>
            <p14:sldId id="694"/>
            <p14:sldId id="676"/>
            <p14:sldId id="696"/>
            <p14:sldId id="703"/>
            <p14:sldId id="704"/>
            <p14:sldId id="697"/>
          </p14:sldIdLst>
        </p14:section>
        <p14:section name="Nov. 4th slot 2 - Nov. IEEE electronic meeting" id="{A419389E-3DB5-4A96-94D8-B7DFEE26FCF0}">
          <p14:sldIdLst>
            <p14:sldId id="656"/>
            <p14:sldId id="695"/>
            <p14:sldId id="664"/>
            <p14:sldId id="705"/>
            <p14:sldId id="659"/>
          </p14:sldIdLst>
        </p14:section>
        <p14:section name="Nov. 5th slot 1- Nov. IEEE electronic meeting" id="{5906853D-78D7-4DA8-9FA6-A28981EEDFB8}">
          <p14:sldIdLst>
            <p14:sldId id="677"/>
            <p14:sldId id="678"/>
            <p14:sldId id="679"/>
            <p14:sldId id="706"/>
            <p14:sldId id="707"/>
            <p14:sldId id="708"/>
            <p14:sldId id="680"/>
          </p14:sldIdLst>
        </p14:section>
        <p14:section name="Nov. 5th slot 2 - Nov. IEEE electronic meeting" id="{3655E0F8-1ADE-46B9-83A9-68B2D557D6A2}">
          <p14:sldIdLst>
            <p14:sldId id="698"/>
            <p14:sldId id="699"/>
            <p14:sldId id="700"/>
            <p14:sldId id="709"/>
            <p14:sldId id="710"/>
            <p14:sldId id="711"/>
            <p14:sldId id="712"/>
            <p14:sldId id="713"/>
            <p14:sldId id="701"/>
          </p14:sldIdLst>
        </p14:section>
        <p14:section name="Nov. 9th - IEEE electronic meeting" id="{DE843586-E506-4D30-A655-52B441F0114A}">
          <p14:sldIdLst>
            <p14:sldId id="683"/>
            <p14:sldId id="716"/>
            <p14:sldId id="714"/>
            <p14:sldId id="715"/>
            <p14:sldId id="717"/>
            <p14:sldId id="718"/>
            <p14:sldId id="719"/>
            <p14:sldId id="720"/>
            <p14:sldId id="818"/>
            <p14:sldId id="721"/>
            <p14:sldId id="816"/>
            <p14:sldId id="723"/>
            <p14:sldId id="722"/>
            <p14:sldId id="817"/>
            <p14:sldId id="684"/>
            <p14:sldId id="685"/>
          </p14:sldIdLst>
        </p14:section>
        <p14:section name="Nov. 18 Telecon" id="{AA7037D8-F02B-4077-B8D7-55614523563B}">
          <p14:sldIdLst>
            <p14:sldId id="660"/>
            <p14:sldId id="820"/>
            <p14:sldId id="821"/>
            <p14:sldId id="574"/>
            <p14:sldId id="575"/>
          </p14:sldIdLst>
        </p14:section>
        <p14:section name="Dec. 2nd Telecon" id="{9DCB449C-3E2C-45E7-A4FC-C37C416B5CFC}">
          <p14:sldIdLst>
            <p14:sldId id="822"/>
            <p14:sldId id="823"/>
            <p14:sldId id="824"/>
            <p14:sldId id="825"/>
            <p14:sldId id="826"/>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6" autoAdjust="0"/>
    <p:restoredTop sz="96807" autoAdjust="0"/>
  </p:normalViewPr>
  <p:slideViewPr>
    <p:cSldViewPr>
      <p:cViewPr varScale="1">
        <p:scale>
          <a:sx n="114" d="100"/>
          <a:sy n="114" d="100"/>
        </p:scale>
        <p:origin x="108" y="306"/>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11/30/2020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56</a:t>
            </a:fld>
            <a:endParaRPr lang="en-US"/>
          </a:p>
        </p:txBody>
      </p:sp>
    </p:spTree>
    <p:extLst>
      <p:ext uri="{BB962C8B-B14F-4D97-AF65-F5344CB8AC3E}">
        <p14:creationId xmlns:p14="http://schemas.microsoft.com/office/powerpoint/2010/main" val="28928384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65</a:t>
            </a:fld>
            <a:endParaRPr lang="en-US"/>
          </a:p>
        </p:txBody>
      </p:sp>
    </p:spTree>
    <p:extLst>
      <p:ext uri="{BB962C8B-B14F-4D97-AF65-F5344CB8AC3E}">
        <p14:creationId xmlns:p14="http://schemas.microsoft.com/office/powerpoint/2010/main" val="10208653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76</a:t>
            </a:fld>
            <a:endParaRPr lang="en-US"/>
          </a:p>
        </p:txBody>
      </p:sp>
    </p:spTree>
    <p:extLst>
      <p:ext uri="{BB962C8B-B14F-4D97-AF65-F5344CB8AC3E}">
        <p14:creationId xmlns:p14="http://schemas.microsoft.com/office/powerpoint/2010/main" val="6830934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83</a:t>
            </a:fld>
            <a:endParaRPr lang="en-US"/>
          </a:p>
        </p:txBody>
      </p:sp>
    </p:spTree>
    <p:extLst>
      <p:ext uri="{BB962C8B-B14F-4D97-AF65-F5344CB8AC3E}">
        <p14:creationId xmlns:p14="http://schemas.microsoft.com/office/powerpoint/2010/main" val="4187774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88</a:t>
            </a:fld>
            <a:endParaRPr lang="en-US"/>
          </a:p>
        </p:txBody>
      </p:sp>
    </p:spTree>
    <p:extLst>
      <p:ext uri="{BB962C8B-B14F-4D97-AF65-F5344CB8AC3E}">
        <p14:creationId xmlns:p14="http://schemas.microsoft.com/office/powerpoint/2010/main" val="7543274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97</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98</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99</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23</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236525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13244696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44</a:t>
            </a:fld>
            <a:endParaRPr lang="en-US"/>
          </a:p>
        </p:txBody>
      </p:sp>
    </p:spTree>
    <p:extLst>
      <p:ext uri="{BB962C8B-B14F-4D97-AF65-F5344CB8AC3E}">
        <p14:creationId xmlns:p14="http://schemas.microsoft.com/office/powerpoint/2010/main" val="23114881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49</a:t>
            </a:fld>
            <a:endParaRPr lang="en-US"/>
          </a:p>
        </p:txBody>
      </p:sp>
    </p:spTree>
    <p:extLst>
      <p:ext uri="{BB962C8B-B14F-4D97-AF65-F5344CB8AC3E}">
        <p14:creationId xmlns:p14="http://schemas.microsoft.com/office/powerpoint/2010/main" val="25606946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Dec.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Dec.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Dec.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Dec.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Dec.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Dec.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Dec.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Dec.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Dec.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Dec. 2020</a:t>
            </a:r>
            <a:endParaRPr lang="en-US"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802.11-20/1570r15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0/11-20-1654-01-00az-proposed-resolutions-to-a-few-11az-lb249-cids.doc"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20/11-20-1683-03-00az-lb249-cr-for-various-comments-by-tgaz.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0/11-20-1684-03-00az-comment-resolution-lb249-cid-3772.doc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0/11-20-1687-03-00az-lb249-some-dmg-cids-part-iii.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20/11-20-1717-01-00az-more-passive-tb-ranging-cid-resolutions.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0/11-20-1718-01-00az-comment-resolution-lb249-additional-phy-cids.doc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mentor.ieee.org/802.11/dcn/20/11-20-1745-00-00az-resolution-for-14-editorial-cids.xls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grouper.ieee.org/groups/802/11/" TargetMode="Externa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Nov. Electronic Meeting and Following Telecons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2020-12-01</a:t>
            </a:r>
          </a:p>
        </p:txBody>
      </p:sp>
      <p:sp>
        <p:nvSpPr>
          <p:cNvPr id="6" name="Date Placeholder 3"/>
          <p:cNvSpPr>
            <a:spLocks noGrp="1"/>
          </p:cNvSpPr>
          <p:nvPr>
            <p:ph type="dt" idx="10"/>
          </p:nvPr>
        </p:nvSpPr>
        <p:spPr/>
        <p:txBody>
          <a:bodyPr/>
          <a:lstStyle/>
          <a:p>
            <a:r>
              <a:rPr lang="en-US"/>
              <a:t>Dec.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430902998"/>
              </p:ext>
            </p:extLst>
          </p:nvPr>
        </p:nvGraphicFramePr>
        <p:xfrm>
          <a:off x="993775" y="2394277"/>
          <a:ext cx="10542588" cy="2470150"/>
        </p:xfrm>
        <a:graphic>
          <a:graphicData uri="http://schemas.openxmlformats.org/presentationml/2006/ole">
            <mc:AlternateContent xmlns:mc="http://schemas.openxmlformats.org/markup-compatibility/2006">
              <mc:Choice xmlns:v="urn:schemas-microsoft-com:vml" Requires="v">
                <p:oleObj spid="_x0000_s3595"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394277"/>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Nov. Electronic Meeting Agenda </a:t>
            </a:r>
          </a:p>
          <a:p>
            <a:pPr algn="ctr">
              <a:lnSpc>
                <a:spcPct val="90000"/>
              </a:lnSpc>
              <a:buFontTx/>
              <a:buNone/>
            </a:pPr>
            <a:r>
              <a:rPr lang="en-US" altLang="en-US" sz="3600" dirty="0">
                <a:cs typeface="Times New Roman" panose="02020603050405020304" pitchFamily="18" charset="0"/>
              </a:rPr>
              <a:t>And meetings running between Nov. 2020 and Jan. 2021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 (acting)</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pPr>
              <a:buFont typeface="Arial" panose="020B0604020202020204" pitchFamily="34" charset="0"/>
              <a:buChar char="•"/>
            </a:pPr>
            <a:r>
              <a:rPr lang="en-US" dirty="0"/>
              <a:t>Please mute the microphone unless you want to address the group.</a:t>
            </a:r>
          </a:p>
          <a:p>
            <a:pPr>
              <a:buFont typeface="Arial" panose="020B0604020202020204" pitchFamily="34" charset="0"/>
              <a:buChar char="•"/>
            </a:pPr>
            <a:r>
              <a:rPr lang="en-US" dirty="0"/>
              <a:t>Use the chat window for requesting to join the feedback queue. </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Nov. IEEE  Electronic Meeting Week Agenda</a:t>
            </a:r>
            <a:endParaRPr lang="en-US" dirty="0"/>
          </a:p>
        </p:txBody>
      </p:sp>
      <p:sp>
        <p:nvSpPr>
          <p:cNvPr id="3" name="Content Placeholder 2"/>
          <p:cNvSpPr>
            <a:spLocks noGrp="1"/>
          </p:cNvSpPr>
          <p:nvPr>
            <p:ph idx="1"/>
          </p:nvPr>
        </p:nvSpPr>
        <p:spPr>
          <a:xfrm>
            <a:off x="551384" y="1247802"/>
            <a:ext cx="10724101" cy="4846613"/>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a:t>
            </a:r>
          </a:p>
          <a:p>
            <a:pPr algn="just">
              <a:spcBef>
                <a:spcPct val="20000"/>
              </a:spcBef>
              <a:buFontTx/>
              <a:buChar char="•"/>
            </a:pPr>
            <a:r>
              <a:rPr lang="en-US" altLang="en-US" sz="1800" b="0" dirty="0"/>
              <a:t>Consider motions that met SP threshold from earlier meetings.</a:t>
            </a:r>
          </a:p>
          <a:p>
            <a:pPr algn="just">
              <a:spcBef>
                <a:spcPct val="20000"/>
              </a:spcBef>
              <a:buFontTx/>
              <a:buChar char="•"/>
            </a:pPr>
            <a:r>
              <a:rPr lang="en-US" altLang="en-US" sz="1800" b="0" dirty="0"/>
              <a:t>Review CR submissions. – as permitted.</a:t>
            </a:r>
          </a:p>
          <a:p>
            <a:pPr lvl="1" algn="just">
              <a:spcBef>
                <a:spcPct val="20000"/>
              </a:spcBef>
              <a:buFontTx/>
              <a:buChar char="•"/>
            </a:pPr>
            <a:r>
              <a:rPr lang="en-US" sz="1400" b="0" dirty="0"/>
              <a:t>Consider readiness for recirculation ballot out of the Nov. meeting.</a:t>
            </a:r>
          </a:p>
          <a:p>
            <a:pPr algn="just">
              <a:spcBef>
                <a:spcPct val="20000"/>
              </a:spcBef>
              <a:buFontTx/>
              <a:buChar char="•"/>
            </a:pPr>
            <a:r>
              <a:rPr lang="en-US" sz="1800" b="0" dirty="0"/>
              <a:t>Consider LB 249 ballot completion and recirculation.</a:t>
            </a:r>
          </a:p>
          <a:p>
            <a:pPr algn="just">
              <a:spcBef>
                <a:spcPct val="20000"/>
              </a:spcBef>
              <a:buFontTx/>
              <a:buChar char="•"/>
            </a:pPr>
            <a:r>
              <a:rPr lang="en-US" sz="1800" b="0" dirty="0"/>
              <a:t>Review and setup telecon plan – 5 min special order</a:t>
            </a:r>
          </a:p>
          <a:p>
            <a:pPr algn="just">
              <a:spcBef>
                <a:spcPct val="20000"/>
              </a:spcBef>
              <a:buFontTx/>
              <a:buChar char="•"/>
            </a:pPr>
            <a:r>
              <a:rPr lang="en-US" sz="1800" b="0" dirty="0"/>
              <a:t>Review progress made during the week – 5 min special order</a:t>
            </a:r>
          </a:p>
          <a:p>
            <a:pPr algn="just">
              <a:spcBef>
                <a:spcPct val="20000"/>
              </a:spcBef>
              <a:buFontTx/>
              <a:buChar char="•"/>
            </a:pPr>
            <a:r>
              <a:rPr lang="en-US" sz="1800" b="0" dirty="0"/>
              <a:t>Review program timelines – 10min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pic>
        <p:nvPicPr>
          <p:cNvPr id="10" name="Picture 9" descr="A picture containing outdoor, boat, person, holding&#10;&#10;Description automatically generated">
            <a:extLst>
              <a:ext uri="{FF2B5EF4-FFF2-40B4-BE49-F238E27FC236}">
                <a16:creationId xmlns:a16="http://schemas.microsoft.com/office/drawing/2014/main" id="{01C9902A-F97C-489F-A63E-037F90CC812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8568294" y="2998389"/>
            <a:ext cx="3840270" cy="2880202"/>
          </a:xfrm>
          <a:prstGeom prst="rect">
            <a:avLst/>
          </a:prstGeom>
        </p:spPr>
      </p:pic>
    </p:spTree>
    <p:extLst>
      <p:ext uri="{BB962C8B-B14F-4D97-AF65-F5344CB8AC3E}">
        <p14:creationId xmlns:p14="http://schemas.microsoft.com/office/powerpoint/2010/main" val="40112165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52685302"/>
              </p:ext>
            </p:extLst>
          </p:nvPr>
        </p:nvGraphicFramePr>
        <p:xfrm>
          <a:off x="914401" y="1260086"/>
          <a:ext cx="10460567" cy="460224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                                                   </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dirty="0"/>
                        <a:t>11-20-1719</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LB249 Comment Resolution</a:t>
                      </a:r>
                    </a:p>
                  </a:txBody>
                  <a:tcPr marT="45712" marB="45712"/>
                </a:tc>
                <a:tc>
                  <a:txBody>
                    <a:bodyPr/>
                    <a:lstStyle/>
                    <a:p>
                      <a:r>
                        <a:rPr lang="en-US" sz="1400" dirty="0"/>
                        <a:t>CR (18)</a:t>
                      </a:r>
                    </a:p>
                  </a:txBody>
                  <a:tcPr marT="45712" marB="45712"/>
                </a:tc>
                <a:extLst>
                  <a:ext uri="{0D108BD9-81ED-4DB2-BD59-A6C34878D82A}">
                    <a16:rowId xmlns:a16="http://schemas.microsoft.com/office/drawing/2014/main" val="10001"/>
                  </a:ext>
                </a:extLst>
              </a:tr>
              <a:tr h="0">
                <a:tc>
                  <a:txBody>
                    <a:bodyPr/>
                    <a:lstStyle/>
                    <a:p>
                      <a:r>
                        <a:rPr lang="en-US" sz="1400" dirty="0"/>
                        <a:t>11-20-1723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comment resolution LB249 Additional CIDs Clause 11.21.6.4.3</a:t>
                      </a:r>
                    </a:p>
                  </a:txBody>
                  <a:tcPr marT="45712" marB="45712"/>
                </a:tc>
                <a:tc>
                  <a:txBody>
                    <a:bodyPr/>
                    <a:lstStyle/>
                    <a:p>
                      <a:r>
                        <a:rPr lang="en-US" sz="1400" dirty="0"/>
                        <a:t>CR (3)</a:t>
                      </a:r>
                    </a:p>
                  </a:txBody>
                  <a:tcPr marT="45712" marB="45712"/>
                </a:tc>
                <a:extLst>
                  <a:ext uri="{0D108BD9-81ED-4DB2-BD59-A6C34878D82A}">
                    <a16:rowId xmlns:a16="http://schemas.microsoft.com/office/drawing/2014/main" val="10002"/>
                  </a:ext>
                </a:extLst>
              </a:tr>
              <a:tr h="0">
                <a:tc>
                  <a:txBody>
                    <a:bodyPr/>
                    <a:lstStyle/>
                    <a:p>
                      <a:r>
                        <a:rPr lang="en-US" sz="1400" dirty="0"/>
                        <a:t>11-20-1731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PHY CID 4014</a:t>
                      </a:r>
                    </a:p>
                  </a:txBody>
                  <a:tcPr marT="45712" marB="45712"/>
                </a:tc>
                <a:tc>
                  <a:txBody>
                    <a:bodyPr/>
                    <a:lstStyle/>
                    <a:p>
                      <a:r>
                        <a:rPr lang="en-US" sz="1400" dirty="0"/>
                        <a:t>CR (1)</a:t>
                      </a:r>
                    </a:p>
                  </a:txBody>
                  <a:tcPr marT="45712" marB="45712"/>
                </a:tc>
                <a:extLst>
                  <a:ext uri="{0D108BD9-81ED-4DB2-BD59-A6C34878D82A}">
                    <a16:rowId xmlns:a16="http://schemas.microsoft.com/office/drawing/2014/main" val="10003"/>
                  </a:ext>
                </a:extLst>
              </a:tr>
              <a:tr h="0">
                <a:tc>
                  <a:txBody>
                    <a:bodyPr/>
                    <a:lstStyle/>
                    <a:p>
                      <a:r>
                        <a:rPr lang="en-US" sz="1400" dirty="0"/>
                        <a:t>11-20-1245</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Tx Power control for Non-TB Ranging – follow up.</a:t>
                      </a:r>
                    </a:p>
                  </a:txBody>
                  <a:tcPr marT="45712" marB="45712"/>
                </a:tc>
                <a:tc>
                  <a:txBody>
                    <a:bodyPr/>
                    <a:lstStyle/>
                    <a:p>
                      <a:r>
                        <a:rPr lang="en-US" sz="1400" dirty="0"/>
                        <a:t>CR (1)</a:t>
                      </a:r>
                    </a:p>
                  </a:txBody>
                  <a:tcPr marT="45712" marB="45712"/>
                </a:tc>
                <a:extLst>
                  <a:ext uri="{0D108BD9-81ED-4DB2-BD59-A6C34878D82A}">
                    <a16:rowId xmlns:a16="http://schemas.microsoft.com/office/drawing/2014/main" val="10004"/>
                  </a:ext>
                </a:extLst>
              </a:tr>
              <a:tr h="152392">
                <a:tc>
                  <a:txBody>
                    <a:bodyPr/>
                    <a:lstStyle/>
                    <a:p>
                      <a:r>
                        <a:rPr lang="en-US" sz="1400" b="0" dirty="0"/>
                        <a:t>11-20-1745</a:t>
                      </a:r>
                    </a:p>
                  </a:txBody>
                  <a:tcPr marT="45712" marB="45712"/>
                </a:tc>
                <a:tc>
                  <a:txBody>
                    <a:bodyPr/>
                    <a:lstStyle/>
                    <a:p>
                      <a:r>
                        <a:rPr lang="en-US" sz="1400" b="0" dirty="0"/>
                        <a:t>Roy Want</a:t>
                      </a:r>
                    </a:p>
                  </a:txBody>
                  <a:tcPr marT="45712" marB="45712"/>
                </a:tc>
                <a:tc>
                  <a:txBody>
                    <a:bodyPr/>
                    <a:lstStyle/>
                    <a:p>
                      <a:r>
                        <a:rPr lang="en-US" sz="1400" b="0" dirty="0"/>
                        <a:t>Resolution for 14 editorial </a:t>
                      </a:r>
                      <a:r>
                        <a:rPr lang="en-US" sz="1400" b="0" dirty="0" err="1"/>
                        <a:t>cids</a:t>
                      </a:r>
                      <a:endParaRPr lang="en-US" sz="1400" b="0" dirty="0"/>
                    </a:p>
                  </a:txBody>
                  <a:tcPr marT="45712" marB="45712"/>
                </a:tc>
                <a:tc>
                  <a:txBody>
                    <a:bodyPr/>
                    <a:lstStyle/>
                    <a:p>
                      <a:r>
                        <a:rPr lang="en-US" sz="1400" b="0" dirty="0"/>
                        <a:t>CR (14) (Tue.)</a:t>
                      </a:r>
                    </a:p>
                  </a:txBody>
                  <a:tcPr marT="45712" marB="45712"/>
                </a:tc>
                <a:extLst>
                  <a:ext uri="{0D108BD9-81ED-4DB2-BD59-A6C34878D82A}">
                    <a16:rowId xmlns:a16="http://schemas.microsoft.com/office/drawing/2014/main" val="10005"/>
                  </a:ext>
                </a:extLst>
              </a:tr>
              <a:tr h="152392">
                <a:tc>
                  <a:txBody>
                    <a:bodyPr/>
                    <a:lstStyle/>
                    <a:p>
                      <a:r>
                        <a:rPr lang="en-US" sz="1400" dirty="0"/>
                        <a:t>11-20-1354</a:t>
                      </a:r>
                    </a:p>
                  </a:txBody>
                  <a:tcPr marT="45712" marB="45712"/>
                </a:tc>
                <a:tc>
                  <a:txBody>
                    <a:bodyPr/>
                    <a:lstStyle/>
                    <a:p>
                      <a:r>
                        <a:rPr lang="en-US" sz="1400" dirty="0"/>
                        <a:t>Yongho Seok</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MAC Miscellaneous </a:t>
                      </a:r>
                    </a:p>
                  </a:txBody>
                  <a:tcPr marT="45712" marB="45712"/>
                </a:tc>
                <a:tc>
                  <a:txBody>
                    <a:bodyPr/>
                    <a:lstStyle/>
                    <a:p>
                      <a:r>
                        <a:rPr lang="en-US" sz="1400" dirty="0"/>
                        <a:t>CR (13) (Wed. AM1)</a:t>
                      </a:r>
                    </a:p>
                  </a:txBody>
                  <a:tcPr marT="45712" marB="45712"/>
                </a:tc>
                <a:extLst>
                  <a:ext uri="{0D108BD9-81ED-4DB2-BD59-A6C34878D82A}">
                    <a16:rowId xmlns:a16="http://schemas.microsoft.com/office/drawing/2014/main" val="4070303568"/>
                  </a:ext>
                </a:extLst>
              </a:tr>
              <a:tr h="0">
                <a:tc>
                  <a:txBody>
                    <a:bodyPr/>
                    <a:lstStyle/>
                    <a:p>
                      <a:r>
                        <a:rPr lang="en-US" sz="1400" dirty="0"/>
                        <a:t>11-20-1653</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Timestamps – Part II (supporting material in 11-20-1752)</a:t>
                      </a:r>
                    </a:p>
                  </a:txBody>
                  <a:tcPr marT="45712" marB="45712"/>
                </a:tc>
                <a:tc>
                  <a:txBody>
                    <a:bodyPr/>
                    <a:lstStyle/>
                    <a:p>
                      <a:r>
                        <a:rPr lang="en-US" sz="1400" dirty="0"/>
                        <a:t>CR (3)</a:t>
                      </a:r>
                    </a:p>
                  </a:txBody>
                  <a:tcPr marT="45712" marB="45712"/>
                </a:tc>
                <a:extLst>
                  <a:ext uri="{0D108BD9-81ED-4DB2-BD59-A6C34878D82A}">
                    <a16:rowId xmlns:a16="http://schemas.microsoft.com/office/drawing/2014/main" val="10006"/>
                  </a:ext>
                </a:extLst>
              </a:tr>
              <a:tr h="0">
                <a:tc>
                  <a:txBody>
                    <a:bodyPr/>
                    <a:lstStyle/>
                    <a:p>
                      <a:r>
                        <a:rPr lang="en-US" sz="1400" dirty="0"/>
                        <a:t>11-20-1556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 </a:t>
                      </a:r>
                    </a:p>
                  </a:txBody>
                  <a:tcPr marT="45712" marB="45712"/>
                </a:tc>
                <a:tc>
                  <a:txBody>
                    <a:bodyPr/>
                    <a:lstStyle/>
                    <a:p>
                      <a:r>
                        <a:rPr lang="en-US" sz="1400" dirty="0"/>
                        <a:t>CR (3)</a:t>
                      </a:r>
                    </a:p>
                  </a:txBody>
                  <a:tcPr marT="45712" marB="45712"/>
                </a:tc>
                <a:extLst>
                  <a:ext uri="{0D108BD9-81ED-4DB2-BD59-A6C34878D82A}">
                    <a16:rowId xmlns:a16="http://schemas.microsoft.com/office/drawing/2014/main" val="10007"/>
                  </a:ext>
                </a:extLst>
              </a:tr>
              <a:tr h="0">
                <a:tc>
                  <a:txBody>
                    <a:bodyPr/>
                    <a:lstStyle/>
                    <a:p>
                      <a:r>
                        <a:rPr lang="en-US" sz="1400" dirty="0"/>
                        <a:t>11-20-1733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Phase shift feedback response </a:t>
                      </a:r>
                    </a:p>
                  </a:txBody>
                  <a:tcPr marT="45712" marB="45712"/>
                </a:tc>
                <a:tc>
                  <a:txBody>
                    <a:bodyPr/>
                    <a:lstStyle/>
                    <a:p>
                      <a:r>
                        <a:rPr lang="en-US" sz="1400" dirty="0"/>
                        <a:t>CR (P)</a:t>
                      </a:r>
                    </a:p>
                  </a:txBody>
                  <a:tcPr marT="45712" marB="45712"/>
                </a:tc>
                <a:extLst>
                  <a:ext uri="{0D108BD9-81ED-4DB2-BD59-A6C34878D82A}">
                    <a16:rowId xmlns:a16="http://schemas.microsoft.com/office/drawing/2014/main" val="10008"/>
                  </a:ext>
                </a:extLst>
              </a:tr>
              <a:tr h="0">
                <a:tc>
                  <a:txBody>
                    <a:bodyPr/>
                    <a:lstStyle/>
                    <a:p>
                      <a:r>
                        <a:rPr lang="en-US" sz="1400" dirty="0"/>
                        <a:t>11-20-1749</a:t>
                      </a:r>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pftm-state1a</a:t>
                      </a:r>
                    </a:p>
                  </a:txBody>
                  <a:tcPr marT="45712" marB="45712"/>
                </a:tc>
                <a:tc>
                  <a:txBody>
                    <a:bodyPr/>
                    <a:lstStyle/>
                    <a:p>
                      <a:r>
                        <a:rPr lang="en-US" sz="1400" dirty="0"/>
                        <a:t>CR (1)</a:t>
                      </a:r>
                    </a:p>
                  </a:txBody>
                  <a:tcPr marT="45712" marB="45712"/>
                </a:tc>
                <a:extLst>
                  <a:ext uri="{0D108BD9-81ED-4DB2-BD59-A6C34878D82A}">
                    <a16:rowId xmlns:a16="http://schemas.microsoft.com/office/drawing/2014/main" val="10009"/>
                  </a:ext>
                </a:extLst>
              </a:tr>
              <a:tr h="0">
                <a:tc>
                  <a:txBody>
                    <a:bodyPr/>
                    <a:lstStyle/>
                    <a:p>
                      <a:r>
                        <a:rPr lang="en-US" sz="1400" dirty="0"/>
                        <a:t>11-20-1759</a:t>
                      </a:r>
                    </a:p>
                  </a:txBody>
                  <a:tcPr marT="45712" marB="45712"/>
                </a:tc>
                <a:tc>
                  <a:txBody>
                    <a:bodyPr/>
                    <a:lstStyle/>
                    <a:p>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for CID3099 LB249</a:t>
                      </a:r>
                    </a:p>
                  </a:txBody>
                  <a:tcPr marT="45712" marB="45712"/>
                </a:tc>
                <a:tc>
                  <a:txBody>
                    <a:bodyPr/>
                    <a:lstStyle/>
                    <a:p>
                      <a:r>
                        <a:rPr lang="en-US" sz="1400" dirty="0"/>
                        <a:t>CR (1)</a:t>
                      </a:r>
                    </a:p>
                  </a:txBody>
                  <a:tcPr marT="45712" marB="45712"/>
                </a:tc>
                <a:extLst>
                  <a:ext uri="{0D108BD9-81ED-4DB2-BD59-A6C34878D82A}">
                    <a16:rowId xmlns:a16="http://schemas.microsoft.com/office/drawing/2014/main" val="417787606"/>
                  </a:ext>
                </a:extLst>
              </a:tr>
              <a:tr h="0">
                <a:tc>
                  <a:txBody>
                    <a:bodyPr/>
                    <a:lstStyle/>
                    <a:p>
                      <a:r>
                        <a:rPr lang="en-US" sz="1400" dirty="0"/>
                        <a:t>11-20-1787</a:t>
                      </a:r>
                    </a:p>
                  </a:txBody>
                  <a:tcPr marT="45712" marB="45712"/>
                </a:tc>
                <a:tc>
                  <a:txBody>
                    <a:bodyPr/>
                    <a:lstStyle/>
                    <a:p>
                      <a:r>
                        <a:rPr lang="en-US" sz="1400" dirty="0"/>
                        <a:t>Assaf Kasher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resolution to CID 3635</a:t>
                      </a:r>
                    </a:p>
                  </a:txBody>
                  <a:tcPr marT="45712" marB="45712"/>
                </a:tc>
                <a:tc>
                  <a:txBody>
                    <a:bodyPr/>
                    <a:lstStyle/>
                    <a:p>
                      <a:r>
                        <a:rPr lang="en-US" sz="1400" dirty="0"/>
                        <a:t>CR (1)</a:t>
                      </a:r>
                    </a:p>
                  </a:txBody>
                  <a:tcPr marT="45712" marB="45712"/>
                </a:tc>
                <a:extLst>
                  <a:ext uri="{0D108BD9-81ED-4DB2-BD59-A6C34878D82A}">
                    <a16:rowId xmlns:a16="http://schemas.microsoft.com/office/drawing/2014/main" val="2065515736"/>
                  </a:ext>
                </a:extLst>
              </a:tr>
              <a:tr h="0">
                <a:tc>
                  <a:txBody>
                    <a:bodyPr/>
                    <a:lstStyle/>
                    <a:p>
                      <a:r>
                        <a:rPr lang="en-US" sz="1400" dirty="0"/>
                        <a:t>11-20-1649</a:t>
                      </a:r>
                    </a:p>
                  </a:txBody>
                  <a:tcPr marT="45712" marB="45712"/>
                </a:tc>
                <a:tc>
                  <a:txBody>
                    <a:bodyPr/>
                    <a:lstStyle/>
                    <a:p>
                      <a:r>
                        <a:rPr lang="en-US" sz="1400" dirty="0"/>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Secure LTF and other CIDs</a:t>
                      </a:r>
                    </a:p>
                  </a:txBody>
                  <a:tcPr marT="45712" marB="45712"/>
                </a:tc>
                <a:tc>
                  <a:txBody>
                    <a:bodyPr/>
                    <a:lstStyle/>
                    <a:p>
                      <a:r>
                        <a:rPr lang="en-US" sz="1400" dirty="0"/>
                        <a:t>CR (5)</a:t>
                      </a:r>
                    </a:p>
                  </a:txBody>
                  <a:tcPr marT="45712" marB="45712"/>
                </a:tc>
                <a:extLst>
                  <a:ext uri="{0D108BD9-81ED-4DB2-BD59-A6C34878D82A}">
                    <a16:rowId xmlns:a16="http://schemas.microsoft.com/office/drawing/2014/main" val="1892368541"/>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3155564498"/>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3</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Want</a:t>
            </a:r>
          </a:p>
          <a:p>
            <a:pPr algn="just">
              <a:spcBef>
                <a:spcPct val="20000"/>
              </a:spcBef>
              <a:buFontTx/>
              <a:buChar char="•"/>
            </a:pPr>
            <a:r>
              <a:rPr lang="en-US" altLang="en-US" sz="1800" b="0" dirty="0"/>
              <a:t>Consider approval of previous meeting minutes. (5 min)</a:t>
            </a:r>
          </a:p>
          <a:p>
            <a:pPr algn="just">
              <a:spcBef>
                <a:spcPct val="20000"/>
              </a:spcBef>
              <a:buFontTx/>
              <a:buChar char="•"/>
            </a:pPr>
            <a:r>
              <a:rPr lang="en-US" altLang="en-US" sz="1800" b="0" dirty="0"/>
              <a:t>Consider motions that met SP threshold from earlier meetings. (20min – as needed)</a:t>
            </a:r>
          </a:p>
          <a:p>
            <a:pPr algn="just">
              <a:spcBef>
                <a:spcPct val="20000"/>
              </a:spcBef>
              <a:buFontTx/>
              <a:buChar char="•"/>
            </a:pPr>
            <a:r>
              <a:rPr lang="en-US" altLang="en-US" sz="1800" b="0" dirty="0"/>
              <a:t>Review submissions – as time permits </a:t>
            </a:r>
          </a:p>
          <a:p>
            <a:pPr lvl="1" algn="just">
              <a:spcBef>
                <a:spcPct val="20000"/>
              </a:spcBef>
              <a:buFontTx/>
              <a:buChar char="•"/>
            </a:pPr>
            <a:r>
              <a:rPr lang="en-US" altLang="en-US" sz="1400" b="0" dirty="0"/>
              <a:t>Time allocation of 5min X # CIDs.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5315415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09113340"/>
              </p:ext>
            </p:extLst>
          </p:nvPr>
        </p:nvGraphicFramePr>
        <p:xfrm>
          <a:off x="479376" y="1260086"/>
          <a:ext cx="11305258" cy="2804016"/>
        </p:xfrm>
        <a:graphic>
          <a:graphicData uri="http://schemas.openxmlformats.org/drawingml/2006/table">
            <a:tbl>
              <a:tblPr firstRow="1" bandRow="1">
                <a:tableStyleId>{21E4AEA4-8DFA-4A89-87EB-49C32662AFE0}</a:tableStyleId>
              </a:tblPr>
              <a:tblGrid>
                <a:gridCol w="1152128">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896544">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2448274">
                  <a:extLst>
                    <a:ext uri="{9D8B030D-6E8A-4147-A177-3AD203B41FA5}">
                      <a16:colId xmlns:a16="http://schemas.microsoft.com/office/drawing/2014/main" val="1858044498"/>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allocation</a:t>
                      </a:r>
                    </a:p>
                  </a:txBody>
                  <a:tcPr marR="36000" marT="45712" marB="45712"/>
                </a:tc>
                <a:extLst>
                  <a:ext uri="{0D108BD9-81ED-4DB2-BD59-A6C34878D82A}">
                    <a16:rowId xmlns:a16="http://schemas.microsoft.com/office/drawing/2014/main" val="10000"/>
                  </a:ext>
                </a:extLst>
              </a:tr>
              <a:tr h="152392">
                <a:tc>
                  <a:txBody>
                    <a:bodyPr/>
                    <a:lstStyle/>
                    <a:p>
                      <a:r>
                        <a:rPr lang="en-US" sz="1400" b="0" dirty="0"/>
                        <a:t>11-20-1745</a:t>
                      </a:r>
                    </a:p>
                  </a:txBody>
                  <a:tcPr marT="45712" marB="45712"/>
                </a:tc>
                <a:tc>
                  <a:txBody>
                    <a:bodyPr/>
                    <a:lstStyle/>
                    <a:p>
                      <a:r>
                        <a:rPr lang="en-US" sz="1400" b="0" dirty="0"/>
                        <a:t>Roy Want</a:t>
                      </a:r>
                    </a:p>
                  </a:txBody>
                  <a:tcPr marT="45712" marB="45712"/>
                </a:tc>
                <a:tc>
                  <a:txBody>
                    <a:bodyPr/>
                    <a:lstStyle/>
                    <a:p>
                      <a:r>
                        <a:rPr lang="en-US" sz="1400" b="0" dirty="0"/>
                        <a:t>Resolution for 14 editorial </a:t>
                      </a:r>
                      <a:r>
                        <a:rPr lang="en-US" sz="1400" b="0" dirty="0" err="1"/>
                        <a:t>cids</a:t>
                      </a:r>
                      <a:endParaRPr lang="en-US" sz="1400" b="0" dirty="0"/>
                    </a:p>
                  </a:txBody>
                  <a:tcPr marT="45712" marB="45712"/>
                </a:tc>
                <a:tc>
                  <a:txBody>
                    <a:bodyPr/>
                    <a:lstStyle/>
                    <a:p>
                      <a:r>
                        <a:rPr lang="en-US" sz="1400" b="0" dirty="0"/>
                        <a:t>CR (14)</a:t>
                      </a:r>
                    </a:p>
                  </a:txBody>
                  <a:tcPr marT="45712" marB="45712"/>
                </a:tc>
                <a:tc>
                  <a:txBody>
                    <a:bodyPr/>
                    <a:lstStyle/>
                    <a:p>
                      <a:r>
                        <a:rPr lang="en-US" sz="1600" dirty="0"/>
                        <a:t>10 min</a:t>
                      </a:r>
                      <a:endParaRPr lang="en-US" dirty="0"/>
                    </a:p>
                  </a:txBody>
                  <a:tcPr marT="45712" marB="45712"/>
                </a:tc>
                <a:extLst>
                  <a:ext uri="{0D108BD9-81ED-4DB2-BD59-A6C34878D82A}">
                    <a16:rowId xmlns:a16="http://schemas.microsoft.com/office/drawing/2014/main" val="10003"/>
                  </a:ext>
                </a:extLst>
              </a:tr>
              <a:tr h="152392">
                <a:tc>
                  <a:txBody>
                    <a:bodyPr/>
                    <a:lstStyle/>
                    <a:p>
                      <a:r>
                        <a:rPr lang="en-US" sz="1400" dirty="0"/>
                        <a:t>11-20-1719</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LB249 Comment Resolution</a:t>
                      </a:r>
                    </a:p>
                  </a:txBody>
                  <a:tcPr marT="45712" marB="45712"/>
                </a:tc>
                <a:tc>
                  <a:txBody>
                    <a:bodyPr/>
                    <a:lstStyle/>
                    <a:p>
                      <a:r>
                        <a:rPr lang="en-US" sz="1400" dirty="0"/>
                        <a:t>CR (18)</a:t>
                      </a:r>
                    </a:p>
                  </a:txBody>
                  <a:tcPr marT="45712" marB="45712"/>
                </a:tc>
                <a:tc>
                  <a:txBody>
                    <a:bodyPr/>
                    <a:lstStyle/>
                    <a:p>
                      <a:r>
                        <a:rPr lang="en-US" sz="1400" dirty="0"/>
                        <a:t>1.5hr (as time permits)</a:t>
                      </a:r>
                    </a:p>
                  </a:txBody>
                  <a:tcPr marT="45712" marB="45712"/>
                </a:tc>
                <a:extLst>
                  <a:ext uri="{0D108BD9-81ED-4DB2-BD59-A6C34878D82A}">
                    <a16:rowId xmlns:a16="http://schemas.microsoft.com/office/drawing/2014/main" val="584268669"/>
                  </a:ext>
                </a:extLst>
              </a:tr>
              <a:tr h="0">
                <a:tc>
                  <a:txBody>
                    <a:bodyPr/>
                    <a:lstStyle/>
                    <a:p>
                      <a:r>
                        <a:rPr lang="en-US" sz="1400" dirty="0"/>
                        <a:t>11-20-1723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comment resolution LB249 Additional CIDs Clause 11.21.6.4.3</a:t>
                      </a:r>
                    </a:p>
                  </a:txBody>
                  <a:tcPr marT="45712" marB="45712"/>
                </a:tc>
                <a:tc>
                  <a:txBody>
                    <a:bodyPr/>
                    <a:lstStyle/>
                    <a:p>
                      <a:r>
                        <a:rPr lang="en-US" sz="1400" dirty="0"/>
                        <a:t>CR (3)</a:t>
                      </a:r>
                    </a:p>
                  </a:txBody>
                  <a:tcPr marT="45712" marB="45712"/>
                </a:tc>
                <a:tc>
                  <a:txBody>
                    <a:bodyPr/>
                    <a:lstStyle/>
                    <a:p>
                      <a:r>
                        <a:rPr lang="en-US" sz="1400" dirty="0"/>
                        <a:t>15 min – as time permits</a:t>
                      </a:r>
                    </a:p>
                  </a:txBody>
                  <a:tcPr marT="45712" marB="45712"/>
                </a:tc>
                <a:extLst>
                  <a:ext uri="{0D108BD9-81ED-4DB2-BD59-A6C34878D82A}">
                    <a16:rowId xmlns:a16="http://schemas.microsoft.com/office/drawing/2014/main" val="10004"/>
                  </a:ext>
                </a:extLst>
              </a:tr>
              <a:tr h="0">
                <a:tc>
                  <a:txBody>
                    <a:bodyPr/>
                    <a:lstStyle/>
                    <a:p>
                      <a:r>
                        <a:rPr lang="en-US" sz="1400"/>
                        <a:t>11-20-1731</a:t>
                      </a:r>
                      <a:endParaRPr lang="en-US" sz="1400" dirty="0"/>
                    </a:p>
                  </a:txBody>
                  <a:tcPr marT="45712" marB="45712"/>
                </a:tc>
                <a:tc>
                  <a:txBody>
                    <a:bodyPr/>
                    <a:lstStyle/>
                    <a:p>
                      <a:r>
                        <a:rPr lang="en-US" sz="1400"/>
                        <a:t>Christian Berger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PHY CID 4014</a:t>
                      </a:r>
                    </a:p>
                  </a:txBody>
                  <a:tcPr marT="45712" marB="45712"/>
                </a:tc>
                <a:tc>
                  <a:txBody>
                    <a:bodyPr/>
                    <a:lstStyle/>
                    <a:p>
                      <a:r>
                        <a:rPr lang="en-US" sz="1400" dirty="0"/>
                        <a:t>CR (1)</a:t>
                      </a:r>
                    </a:p>
                  </a:txBody>
                  <a:tcPr marT="45712" marB="45712"/>
                </a:tc>
                <a:tc>
                  <a:txBody>
                    <a:bodyPr/>
                    <a:lstStyle/>
                    <a:p>
                      <a:r>
                        <a:rPr lang="en-US" sz="1400" dirty="0"/>
                        <a:t>5 min – as</a:t>
                      </a:r>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2186532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dirty="0"/>
              <a:t>Consider submissions that met the TG agreed threshold.</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0591078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A56-984E-4535-BE30-B95628B0279A}"/>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5A56AF3-4225-4D22-939C-65D80B35E54A}"/>
              </a:ext>
            </a:extLst>
          </p:cNvPr>
          <p:cNvSpPr>
            <a:spLocks noGrp="1"/>
          </p:cNvSpPr>
          <p:nvPr>
            <p:ph idx="1"/>
          </p:nvPr>
        </p:nvSpPr>
        <p:spPr/>
        <p:txBody>
          <a:bodyPr/>
          <a:lstStyle/>
          <a:p>
            <a:pPr marL="0" indent="0"/>
            <a:r>
              <a:rPr lang="en-US" sz="2000" b="0" dirty="0"/>
              <a:t>Document 11-20-1482 “TGaz-September-2020-interim-telecom-minutes” posted Oct. 11</a:t>
            </a:r>
            <a:r>
              <a:rPr lang="en-US" sz="2000" b="0" baseline="30000" dirty="0"/>
              <a:t>th</a:t>
            </a:r>
            <a:r>
              <a:rPr lang="en-US" sz="2000" b="0" dirty="0"/>
              <a:t> . </a:t>
            </a:r>
          </a:p>
          <a:p>
            <a:pPr marL="0" indent="0"/>
            <a:endParaRPr lang="en-US" sz="2000" dirty="0"/>
          </a:p>
          <a:p>
            <a:r>
              <a:rPr lang="en-US" sz="2000" dirty="0"/>
              <a:t>Motion (</a:t>
            </a:r>
            <a:r>
              <a:rPr lang="en-US" sz="2000" b="0" dirty="0"/>
              <a:t>202011-01):</a:t>
            </a:r>
          </a:p>
          <a:p>
            <a:pPr marL="0" indent="0"/>
            <a:r>
              <a:rPr lang="en-US" sz="2000" b="0" dirty="0"/>
              <a:t>Move to approve document 11-20-1482r0 as </a:t>
            </a:r>
            <a:r>
              <a:rPr lang="en-US" sz="2000" b="0" dirty="0" err="1"/>
              <a:t>TGaz</a:t>
            </a:r>
            <a:r>
              <a:rPr lang="en-US" sz="2000" b="0" dirty="0"/>
              <a:t> meeting minutes for </a:t>
            </a:r>
            <a:r>
              <a:rPr lang="en-US" sz="2000" b="0" dirty="0" err="1"/>
              <a:t>TGaz</a:t>
            </a:r>
            <a:r>
              <a:rPr lang="en-US" sz="2000" b="0" dirty="0"/>
              <a:t> September IEEE Electronic meeting week. </a:t>
            </a:r>
          </a:p>
          <a:p>
            <a:endParaRPr lang="en-US" sz="2000" b="0" dirty="0"/>
          </a:p>
          <a:p>
            <a:r>
              <a:rPr lang="en-US" sz="2000" b="0" dirty="0"/>
              <a:t>Moved by: Assaf Kasher </a:t>
            </a:r>
          </a:p>
          <a:p>
            <a:r>
              <a:rPr lang="en-US" sz="2000" b="0" dirty="0"/>
              <a:t>Seconded by: Roy Want </a:t>
            </a:r>
          </a:p>
          <a:p>
            <a:r>
              <a:rPr lang="en-US" sz="2000" b="0" dirty="0"/>
              <a:t>Results (Y/N/A): 30/0/5</a:t>
            </a:r>
          </a:p>
          <a:p>
            <a:r>
              <a:rPr lang="en-US" sz="2000" b="0" dirty="0"/>
              <a:t>Motion passes.</a:t>
            </a:r>
          </a:p>
        </p:txBody>
      </p:sp>
      <p:sp>
        <p:nvSpPr>
          <p:cNvPr id="4" name="Slide Number Placeholder 3">
            <a:extLst>
              <a:ext uri="{FF2B5EF4-FFF2-40B4-BE49-F238E27FC236}">
                <a16:creationId xmlns:a16="http://schemas.microsoft.com/office/drawing/2014/main" id="{3FCF88F0-509C-4060-BDEC-721DAB53CB8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64EAD218-0C91-404D-A498-B3BAFAE84E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13B951D-E7B1-483D-B046-7D10B3EF6F62}"/>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30508383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11-20-1654  Proposed resolutions to a few 11az LB249 CIDs (Qi Wang)</a:t>
            </a:r>
            <a:endParaRPr lang="en-US" sz="1800" b="0" dirty="0"/>
          </a:p>
          <a:p>
            <a:pPr marL="0" indent="0"/>
            <a:endParaRPr lang="en-US" sz="1800" b="0" dirty="0"/>
          </a:p>
          <a:p>
            <a:pPr marL="0" indent="0"/>
            <a:r>
              <a:rPr lang="en-US" sz="2000" dirty="0"/>
              <a:t>Motion </a:t>
            </a:r>
            <a:r>
              <a:rPr lang="en-US" sz="2000" b="0" dirty="0"/>
              <a:t>(202011-02):</a:t>
            </a:r>
            <a:endParaRPr lang="en-US" sz="2000" dirty="0">
              <a:solidFill>
                <a:schemeClr val="tx1"/>
              </a:solidFill>
            </a:endParaRPr>
          </a:p>
          <a:p>
            <a:pPr marL="0" indent="0"/>
            <a:r>
              <a:rPr lang="en-US" sz="2000" b="0" dirty="0"/>
              <a:t>Move to adopt the resolution depicted by document 11-20-1654r1 for CIDs 3850, 3851, 3852 ( 3 CIDs total), instruct the technical editor to incorporate it in the P802.11az draft and grant the editor editorial license. </a:t>
            </a:r>
          </a:p>
          <a:p>
            <a:pPr marL="0" indent="0"/>
            <a:endParaRPr lang="en-US" sz="2000" b="0" dirty="0"/>
          </a:p>
          <a:p>
            <a:pPr marL="0" indent="0"/>
            <a:r>
              <a:rPr lang="en-US" sz="2000" b="0" dirty="0"/>
              <a:t>Moved: Qi Wang</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consent </a:t>
            </a:r>
          </a:p>
          <a:p>
            <a:pPr marL="0" indent="0"/>
            <a:endParaRPr lang="en-US" sz="2000" b="0" dirty="0"/>
          </a:p>
          <a:p>
            <a:pPr marL="0" indent="0"/>
            <a:r>
              <a:rPr lang="en-US" sz="1600" b="0" dirty="0"/>
              <a:t>Results from the Oct. 20</a:t>
            </a:r>
            <a:r>
              <a:rPr lang="en-US" sz="1600" b="0" baseline="30000" dirty="0"/>
              <a:t>th</a:t>
            </a:r>
            <a:r>
              <a:rPr lang="en-US" sz="1600" b="0" dirty="0"/>
              <a:t>  telecon (Y/N/A): 8/0/2</a:t>
            </a:r>
          </a:p>
          <a:p>
            <a:pPr marL="0" indent="0"/>
            <a:r>
              <a:rPr lang="en-US" sz="1600" b="0" dirty="0">
                <a:hlinkClick r:id="rId2"/>
              </a:rPr>
              <a:t>https://mentor.ieee.org/802.11/dcn/20/11-20-1654-01-00az-proposed-resolutions-to-a-few-11az-lb249-cids.doc</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2949188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11-20-1683 LB249 CR for various comments by </a:t>
            </a:r>
            <a:r>
              <a:rPr lang="en-US" altLang="en-US" sz="1800" b="0" dirty="0" err="1"/>
              <a:t>TGaz</a:t>
            </a:r>
            <a:r>
              <a:rPr lang="en-US" altLang="en-US" sz="1800" b="0" dirty="0"/>
              <a:t> (Jonathan Segev)</a:t>
            </a:r>
            <a:endParaRPr lang="en-US" sz="1800" b="0" dirty="0"/>
          </a:p>
          <a:p>
            <a:pPr marL="0" indent="0"/>
            <a:endParaRPr lang="en-US" sz="1800" b="0" dirty="0"/>
          </a:p>
          <a:p>
            <a:pPr marL="0" indent="0"/>
            <a:r>
              <a:rPr lang="en-US" sz="2000" dirty="0"/>
              <a:t>Motion </a:t>
            </a:r>
            <a:r>
              <a:rPr lang="en-US" sz="2000" b="0" dirty="0"/>
              <a:t>(202011-03):</a:t>
            </a:r>
            <a:endParaRPr lang="en-US" sz="2000" dirty="0">
              <a:solidFill>
                <a:schemeClr val="tx1"/>
              </a:solidFill>
            </a:endParaRPr>
          </a:p>
          <a:p>
            <a:pPr marL="0" indent="0"/>
            <a:r>
              <a:rPr lang="en-US" sz="2000" b="0" dirty="0"/>
              <a:t>Move to adopt the resolution depicted by document 11-20-1683r3 for CIDs 3006, 3007, 3899, 3990, 4012, 3264, 3265, 3317, 3320, 3321, 3322, 3455, 3456 (13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Erik Lindskog </a:t>
            </a:r>
          </a:p>
          <a:p>
            <a:pPr marL="0" indent="0"/>
            <a:r>
              <a:rPr lang="en-US" sz="2000" b="0" dirty="0"/>
              <a:t>Results (Y/N/A): unanimous consent </a:t>
            </a:r>
          </a:p>
          <a:p>
            <a:pPr marL="0" indent="0"/>
            <a:endParaRPr lang="en-US" sz="2000" b="0" dirty="0"/>
          </a:p>
          <a:p>
            <a:pPr marL="0" indent="0"/>
            <a:r>
              <a:rPr lang="en-US" sz="1600" b="0" dirty="0"/>
              <a:t>Results from the Oct. 22</a:t>
            </a:r>
            <a:r>
              <a:rPr lang="en-US" sz="1600" b="0" baseline="30000" dirty="0"/>
              <a:t>nd</a:t>
            </a:r>
            <a:r>
              <a:rPr lang="en-US" sz="1600" b="0" dirty="0"/>
              <a:t> telecon (Y/N/A): 11/0/0</a:t>
            </a:r>
          </a:p>
          <a:p>
            <a:pPr marL="0" indent="0"/>
            <a:r>
              <a:rPr lang="en-US" sz="1600" b="0" dirty="0">
                <a:hlinkClick r:id="rId2"/>
              </a:rPr>
              <a:t>https://mentor.ieee.org/802.11/dcn/20/11-20-1683-03-00az-lb249-cr-for-various-comments-by-tgaz.docx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4496636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Nov. Electronic meeting and teleconferences running between the Nov. 11</a:t>
            </a:r>
            <a:r>
              <a:rPr lang="en-US" altLang="en-US" baseline="30000" dirty="0"/>
              <a:t>th</a:t>
            </a:r>
            <a:r>
              <a:rPr lang="en-US" altLang="en-US" dirty="0"/>
              <a:t> till the January IEEE Electronic meeting.</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Dec.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11-20-1684 </a:t>
            </a:r>
            <a:r>
              <a:rPr lang="fr-FR" altLang="en-US" sz="1800" b="0" dirty="0"/>
              <a:t>comment resolution LB249 - CID 3772 (Christian Berger)</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(202011-04):</a:t>
            </a:r>
            <a:endParaRPr lang="en-US" sz="2000" dirty="0">
              <a:solidFill>
                <a:schemeClr val="tx1"/>
              </a:solidFill>
            </a:endParaRPr>
          </a:p>
          <a:p>
            <a:pPr marL="0" indent="0"/>
            <a:r>
              <a:rPr lang="en-US" sz="2000" b="0" dirty="0"/>
              <a:t>Move to adopt the CID resolutions for CIDs 3772 and 3882 (2CIDs total) and text changes depicted by document 11-20-1684r3,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28</a:t>
            </a:r>
            <a:r>
              <a:rPr lang="en-US" sz="1600" b="0" baseline="30000" dirty="0"/>
              <a:t>th</a:t>
            </a:r>
            <a:r>
              <a:rPr lang="en-US" sz="1600" b="0" dirty="0"/>
              <a:t> telecon (Y/N/A): 9/0/2</a:t>
            </a:r>
          </a:p>
          <a:p>
            <a:pPr marL="0" indent="0"/>
            <a:r>
              <a:rPr lang="en-US" sz="1600" b="0" dirty="0">
                <a:hlinkClick r:id="rId2"/>
              </a:rPr>
              <a:t>https://mentor.ieee.org/802.11/dcn/20/11-20-1684-03-00az-comment-resolution-lb249-cid-3772.docx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9944560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11-20-1687 </a:t>
            </a:r>
            <a:r>
              <a:rPr lang="en-US" sz="1800" b="0" dirty="0"/>
              <a:t>LB249 CR some DMG CIDs part 3 (Assaf Kasher) </a:t>
            </a:r>
          </a:p>
          <a:p>
            <a:pPr marL="0" indent="0"/>
            <a:endParaRPr lang="en-US" sz="1800" b="0" dirty="0"/>
          </a:p>
          <a:p>
            <a:pPr marL="0" indent="0"/>
            <a:r>
              <a:rPr lang="en-US" sz="2000" dirty="0"/>
              <a:t>Motion </a:t>
            </a:r>
            <a:r>
              <a:rPr lang="en-US" sz="2000" b="0" dirty="0"/>
              <a:t>(202011-05):</a:t>
            </a:r>
            <a:endParaRPr lang="en-US" sz="2000" dirty="0">
              <a:solidFill>
                <a:schemeClr val="tx1"/>
              </a:solidFill>
            </a:endParaRPr>
          </a:p>
          <a:p>
            <a:pPr marL="0" indent="0"/>
            <a:r>
              <a:rPr lang="en-US" sz="2000" b="0" dirty="0"/>
              <a:t>Move to adopt the resolution depicted by document 11-20-1687r3 for CIDs 3204, 3639,  3937, 3534, 3170, 3634, 3773, 3368, 3870, 3905, 3209 ( 11 CIDs total), instruct the technical editor to incorporate it in the P802.11az draft and grant the editor editorial license. </a:t>
            </a:r>
          </a:p>
          <a:p>
            <a:pPr marL="0" indent="0"/>
            <a:endParaRPr lang="en-US" sz="2000" b="0" dirty="0"/>
          </a:p>
          <a:p>
            <a:pPr marL="0" indent="0"/>
            <a:r>
              <a:rPr lang="en-US" sz="2000" b="0" dirty="0"/>
              <a:t>Moved: Assaf Kasher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6/0/1 </a:t>
            </a:r>
          </a:p>
          <a:p>
            <a:pPr marL="0" indent="0"/>
            <a:r>
              <a:rPr lang="en-US" sz="1600" b="0" dirty="0">
                <a:hlinkClick r:id="rId2"/>
              </a:rPr>
              <a:t>https://mentor.ieee.org/802.11/dcn/20/11-20-1687-03-00az-lb249-some-dmg-cids-part-iii.docx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3620897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11-20-1717 </a:t>
            </a:r>
            <a:r>
              <a:rPr lang="en-US" sz="1800" b="0" dirty="0"/>
              <a:t>More passive TB Ranging CIDs (Erik Lindskog) </a:t>
            </a:r>
          </a:p>
          <a:p>
            <a:pPr marL="0" indent="0"/>
            <a:endParaRPr lang="en-US" sz="1800" b="0" dirty="0"/>
          </a:p>
          <a:p>
            <a:pPr marL="0" indent="0"/>
            <a:r>
              <a:rPr lang="en-US" sz="2000" dirty="0"/>
              <a:t>Motion </a:t>
            </a:r>
            <a:r>
              <a:rPr lang="en-US" sz="2000" b="0" dirty="0"/>
              <a:t>(202011-06):</a:t>
            </a:r>
            <a:endParaRPr lang="en-US" sz="2000" dirty="0">
              <a:solidFill>
                <a:schemeClr val="tx1"/>
              </a:solidFill>
            </a:endParaRPr>
          </a:p>
          <a:p>
            <a:pPr marL="0" indent="0"/>
            <a:r>
              <a:rPr lang="en-US" sz="2000" b="0" dirty="0"/>
              <a:t>Move to adopt the resolution depicted by document 11-20-1717r1 for CIDs 3289, 3272 and 3306 (3 CIDs total),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9/0/0 </a:t>
            </a:r>
          </a:p>
          <a:p>
            <a:pPr marL="0" indent="0"/>
            <a:r>
              <a:rPr lang="en-US" sz="1600" b="0" dirty="0">
                <a:hlinkClick r:id="rId2"/>
              </a:rPr>
              <a:t>https://mentor.ieee.org/802.11/dcn/20/11-20-1717-01-00az-more-passive-tb-ranging-cid-resolutions.docx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34842463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11-20-1718 comment resolution LB249 - Additional PHY CIDs (Christian Berger)</a:t>
            </a:r>
            <a:endParaRPr lang="en-US" sz="1800" b="0" dirty="0"/>
          </a:p>
          <a:p>
            <a:pPr marL="0" indent="0"/>
            <a:endParaRPr lang="en-US" sz="1800" b="0" dirty="0"/>
          </a:p>
          <a:p>
            <a:pPr marL="0" indent="0"/>
            <a:r>
              <a:rPr lang="en-US" sz="2000" dirty="0"/>
              <a:t>Motion </a:t>
            </a:r>
            <a:r>
              <a:rPr lang="en-US" sz="2000" b="0" dirty="0"/>
              <a:t>(202011-07):</a:t>
            </a:r>
            <a:endParaRPr lang="en-US" sz="2000" dirty="0">
              <a:solidFill>
                <a:schemeClr val="tx1"/>
              </a:solidFill>
            </a:endParaRPr>
          </a:p>
          <a:p>
            <a:pPr marL="0" indent="0"/>
            <a:r>
              <a:rPr lang="en-US" sz="2000" b="0" dirty="0"/>
              <a:t>Move to adopt the resolution depicted by document 11-20-1718r1 for CIDs 4013, 4015, 4016, 4017 (4 CIDs total),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Erik Lindskog</a:t>
            </a:r>
          </a:p>
          <a:p>
            <a:pPr marL="0" indent="0"/>
            <a:r>
              <a:rPr lang="en-US" sz="2000" b="0" dirty="0"/>
              <a:t>Results (Y/N/A):unanimous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8/0/1</a:t>
            </a:r>
          </a:p>
          <a:p>
            <a:pPr marL="0" indent="0"/>
            <a:r>
              <a:rPr lang="en-US" sz="1600" b="0" dirty="0">
                <a:hlinkClick r:id="rId2"/>
              </a:rPr>
              <a:t>https://mentor.ieee.org/802.11/dcn/20/11-20-1718-01-00az-comment-resolution-lb249-additional-phy-cids.docx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9240493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11-20-1745r0 Resolution for 14 editorial CIDs </a:t>
            </a:r>
            <a:endParaRPr lang="en-US" sz="1800" b="0" dirty="0"/>
          </a:p>
          <a:p>
            <a:pPr marL="0" indent="0"/>
            <a:endParaRPr lang="en-US" sz="1800" b="0" dirty="0"/>
          </a:p>
          <a:p>
            <a:pPr marL="0" indent="0"/>
            <a:r>
              <a:rPr lang="en-US" sz="2000" dirty="0"/>
              <a:t>Motion </a:t>
            </a:r>
            <a:r>
              <a:rPr lang="en-US" sz="2000" b="0" dirty="0"/>
              <a:t>(202011-08):</a:t>
            </a:r>
            <a:endParaRPr lang="en-US" sz="2000" dirty="0">
              <a:solidFill>
                <a:schemeClr val="tx1"/>
              </a:solidFill>
            </a:endParaRPr>
          </a:p>
          <a:p>
            <a:pPr marL="0" indent="0"/>
            <a:r>
              <a:rPr lang="en-US" sz="2000" b="0" dirty="0"/>
              <a:t>Move to adopt the resolution depicted by document 11-20-1745r0 for CIDs 3049, 3069, 3073, 3075, 3096, 3205, 3297, 3298, 3486, 3487, 3542, 3769, 3781, 3953 (14 CIDs total), 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hlinkClick r:id="rId2"/>
              </a:rPr>
              <a:t>https://mentor.ieee.org/802.11/dcn/20/11-20-1745-00-00az-resolution-for-14-editorial-cids.xlsx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30788838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72753439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407971953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submissions (as time allows)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51529512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graphicFrame>
        <p:nvGraphicFramePr>
          <p:cNvPr id="9" name="Content Placeholder 6">
            <a:extLst>
              <a:ext uri="{FF2B5EF4-FFF2-40B4-BE49-F238E27FC236}">
                <a16:creationId xmlns:a16="http://schemas.microsoft.com/office/drawing/2014/main" id="{86AB999A-F6FC-4404-A179-26344A6E4132}"/>
              </a:ext>
            </a:extLst>
          </p:cNvPr>
          <p:cNvGraphicFramePr>
            <a:graphicFrameLocks/>
          </p:cNvGraphicFramePr>
          <p:nvPr>
            <p:extLst>
              <p:ext uri="{D42A27DB-BD31-4B8C-83A1-F6EECF244321}">
                <p14:modId xmlns:p14="http://schemas.microsoft.com/office/powerpoint/2010/main" val="1612906167"/>
              </p:ext>
            </p:extLst>
          </p:nvPr>
        </p:nvGraphicFramePr>
        <p:xfrm>
          <a:off x="479376" y="1489080"/>
          <a:ext cx="11305258" cy="2986896"/>
        </p:xfrm>
        <a:graphic>
          <a:graphicData uri="http://schemas.openxmlformats.org/drawingml/2006/table">
            <a:tbl>
              <a:tblPr firstRow="1" bandRow="1">
                <a:tableStyleId>{21E4AEA4-8DFA-4A89-87EB-49C32662AFE0}</a:tableStyleId>
              </a:tblPr>
              <a:tblGrid>
                <a:gridCol w="1152128">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896544">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2448274">
                  <a:extLst>
                    <a:ext uri="{9D8B030D-6E8A-4147-A177-3AD203B41FA5}">
                      <a16:colId xmlns:a16="http://schemas.microsoft.com/office/drawing/2014/main" val="1858044498"/>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allocation</a:t>
                      </a:r>
                    </a:p>
                  </a:txBody>
                  <a:tcPr marR="36000" marT="45712" marB="45712"/>
                </a:tc>
                <a:extLst>
                  <a:ext uri="{0D108BD9-81ED-4DB2-BD59-A6C34878D82A}">
                    <a16:rowId xmlns:a16="http://schemas.microsoft.com/office/drawing/2014/main" val="10000"/>
                  </a:ext>
                </a:extLst>
              </a:tr>
              <a:tr h="152392">
                <a:tc>
                  <a:txBody>
                    <a:bodyPr/>
                    <a:lstStyle/>
                    <a:p>
                      <a:r>
                        <a:rPr lang="en-US" sz="1400" dirty="0"/>
                        <a:t>11-20-1719</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LB249 Comment Resolution</a:t>
                      </a:r>
                    </a:p>
                  </a:txBody>
                  <a:tcPr marT="45712" marB="45712"/>
                </a:tc>
                <a:tc>
                  <a:txBody>
                    <a:bodyPr/>
                    <a:lstStyle/>
                    <a:p>
                      <a:r>
                        <a:rPr lang="en-US" sz="1400" dirty="0"/>
                        <a:t>CR (19)</a:t>
                      </a:r>
                    </a:p>
                  </a:txBody>
                  <a:tcPr marT="45712" marB="45712"/>
                </a:tc>
                <a:tc>
                  <a:txBody>
                    <a:bodyPr/>
                    <a:lstStyle/>
                    <a:p>
                      <a:r>
                        <a:rPr lang="en-US" sz="1400" dirty="0"/>
                        <a:t>For completion (motion) + 10min</a:t>
                      </a:r>
                    </a:p>
                  </a:txBody>
                  <a:tcPr marT="45712" marB="45712"/>
                </a:tc>
                <a:extLst>
                  <a:ext uri="{0D108BD9-81ED-4DB2-BD59-A6C34878D82A}">
                    <a16:rowId xmlns:a16="http://schemas.microsoft.com/office/drawing/2014/main" val="584268669"/>
                  </a:ext>
                </a:extLst>
              </a:tr>
              <a:tr h="0">
                <a:tc>
                  <a:txBody>
                    <a:bodyPr/>
                    <a:lstStyle/>
                    <a:p>
                      <a:r>
                        <a:rPr lang="en-US" sz="1400" dirty="0"/>
                        <a:t>11-20-1354</a:t>
                      </a:r>
                    </a:p>
                  </a:txBody>
                  <a:tcPr marT="45712" marB="45712"/>
                </a:tc>
                <a:tc>
                  <a:txBody>
                    <a:bodyPr/>
                    <a:lstStyle/>
                    <a:p>
                      <a:r>
                        <a:rPr lang="en-US" sz="1400" dirty="0"/>
                        <a:t>Yongho Seok</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MAC Miscellaneous </a:t>
                      </a:r>
                    </a:p>
                  </a:txBody>
                  <a:tcPr marT="45712" marB="45712"/>
                </a:tc>
                <a:tc>
                  <a:txBody>
                    <a:bodyPr/>
                    <a:lstStyle/>
                    <a:p>
                      <a:r>
                        <a:rPr lang="en-US" sz="1400" dirty="0"/>
                        <a:t>CR (13)</a:t>
                      </a:r>
                    </a:p>
                  </a:txBody>
                  <a:tcPr marT="45712" marB="45712"/>
                </a:tc>
                <a:tc>
                  <a:txBody>
                    <a:bodyPr/>
                    <a:lstStyle/>
                    <a:p>
                      <a:r>
                        <a:rPr lang="en-US" sz="1400" dirty="0"/>
                        <a:t>65 min</a:t>
                      </a:r>
                    </a:p>
                  </a:txBody>
                  <a:tcPr marT="45712" marB="45712"/>
                </a:tc>
                <a:extLst>
                  <a:ext uri="{0D108BD9-81ED-4DB2-BD59-A6C34878D82A}">
                    <a16:rowId xmlns:a16="http://schemas.microsoft.com/office/drawing/2014/main" val="2735396040"/>
                  </a:ext>
                </a:extLst>
              </a:tr>
              <a:tr h="0">
                <a:tc>
                  <a:txBody>
                    <a:bodyPr/>
                    <a:lstStyle/>
                    <a:p>
                      <a:r>
                        <a:rPr lang="en-US" sz="1400" dirty="0"/>
                        <a:t>11-20-1723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comment resolution LB249 Additional CIDs Clause 11.21.6.4.3</a:t>
                      </a:r>
                    </a:p>
                  </a:txBody>
                  <a:tcPr marT="45712" marB="45712"/>
                </a:tc>
                <a:tc>
                  <a:txBody>
                    <a:bodyPr/>
                    <a:lstStyle/>
                    <a:p>
                      <a:r>
                        <a:rPr lang="en-US" sz="1400" dirty="0"/>
                        <a:t>CR (3)</a:t>
                      </a:r>
                    </a:p>
                  </a:txBody>
                  <a:tcPr marT="45712" marB="45712"/>
                </a:tc>
                <a:tc>
                  <a:txBody>
                    <a:bodyPr/>
                    <a:lstStyle/>
                    <a:p>
                      <a:r>
                        <a:rPr lang="en-US" sz="1400" dirty="0"/>
                        <a:t>15 min – as time permits</a:t>
                      </a:r>
                    </a:p>
                  </a:txBody>
                  <a:tcPr marT="45712" marB="45712"/>
                </a:tc>
                <a:extLst>
                  <a:ext uri="{0D108BD9-81ED-4DB2-BD59-A6C34878D82A}">
                    <a16:rowId xmlns:a16="http://schemas.microsoft.com/office/drawing/2014/main" val="10004"/>
                  </a:ext>
                </a:extLst>
              </a:tr>
              <a:tr h="0">
                <a:tc>
                  <a:txBody>
                    <a:bodyPr/>
                    <a:lstStyle/>
                    <a:p>
                      <a:r>
                        <a:rPr lang="en-US" sz="1400" dirty="0"/>
                        <a:t>11-20-1731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PHY CID 4014</a:t>
                      </a:r>
                    </a:p>
                  </a:txBody>
                  <a:tcPr marT="45712" marB="45712"/>
                </a:tc>
                <a:tc>
                  <a:txBody>
                    <a:bodyPr/>
                    <a:lstStyle/>
                    <a:p>
                      <a:r>
                        <a:rPr lang="en-US" sz="1400" dirty="0"/>
                        <a:t>CR (1)</a:t>
                      </a:r>
                    </a:p>
                  </a:txBody>
                  <a:tcPr marT="45712" marB="45712"/>
                </a:tc>
                <a:tc>
                  <a:txBody>
                    <a:bodyPr/>
                    <a:lstStyle/>
                    <a:p>
                      <a:r>
                        <a:rPr lang="en-US" sz="1400" dirty="0"/>
                        <a:t>5 min – as time permits</a:t>
                      </a:r>
                    </a:p>
                  </a:txBody>
                  <a:tcPr marT="45712" marB="45712"/>
                </a:tc>
                <a:extLst>
                  <a:ext uri="{0D108BD9-81ED-4DB2-BD59-A6C34878D82A}">
                    <a16:rowId xmlns:a16="http://schemas.microsoft.com/office/drawing/2014/main" val="10005"/>
                  </a:ext>
                </a:extLst>
              </a:tr>
              <a:tr h="0">
                <a:tc>
                  <a:txBody>
                    <a:bodyPr/>
                    <a:lstStyle/>
                    <a:p>
                      <a:r>
                        <a:rPr lang="en-US" sz="1400" dirty="0"/>
                        <a:t>11-20-1749</a:t>
                      </a:r>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pftm-state1a</a:t>
                      </a:r>
                    </a:p>
                  </a:txBody>
                  <a:tcPr marT="45712" marB="45712"/>
                </a:tc>
                <a:tc>
                  <a:txBody>
                    <a:bodyPr/>
                    <a:lstStyle/>
                    <a:p>
                      <a:r>
                        <a:rPr lang="en-US" sz="1400" dirty="0"/>
                        <a:t>CR (1)</a:t>
                      </a:r>
                    </a:p>
                  </a:txBody>
                  <a:tcPr marT="45712" marB="45712"/>
                </a:tc>
                <a:tc>
                  <a:txBody>
                    <a:bodyPr/>
                    <a:lstStyle/>
                    <a:p>
                      <a:r>
                        <a:rPr lang="en-US" sz="1400" dirty="0"/>
                        <a:t>5 min</a:t>
                      </a: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11942354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3507166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111154"/>
            <a:ext cx="11017223" cy="4983261"/>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at </a:t>
            </a:r>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altLang="en-US" sz="2000" dirty="0"/>
          </a:p>
          <a:p>
            <a:r>
              <a:rPr lang="en-US" altLang="en-US" sz="2000" dirty="0"/>
              <a:t>Motions: </a:t>
            </a:r>
          </a:p>
          <a:p>
            <a:r>
              <a:rPr lang="en-US" altLang="en-US" sz="1800" b="0" dirty="0"/>
              <a:t>	Only IEEE 802.11 voting members may vote on motions, motions are documented and votes are documented in the minutes.</a:t>
            </a:r>
          </a:p>
          <a:p>
            <a:endParaRPr lang="en-US" altLang="en-US" sz="2000" dirty="0"/>
          </a:p>
          <a:p>
            <a:r>
              <a:rPr lang="en-US" altLang="en-US" sz="2000" dirty="0"/>
              <a:t>Documentation</a:t>
            </a:r>
          </a:p>
          <a:p>
            <a:pPr lvl="1"/>
            <a:r>
              <a:rPr lang="en-US" altLang="en-US" sz="1800" dirty="0">
                <a:hlinkClick r:id="rId4"/>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5"/>
              </a:rPr>
              <a:t>here</a:t>
            </a:r>
            <a:r>
              <a:rPr lang="en-US" altLang="en-US" sz="1800" b="0" dirty="0"/>
              <a:t>.</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11-20-1719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(202011-09):</a:t>
            </a:r>
            <a:endParaRPr lang="en-US" sz="2000" dirty="0">
              <a:solidFill>
                <a:schemeClr val="tx1"/>
              </a:solidFill>
            </a:endParaRPr>
          </a:p>
          <a:p>
            <a:pPr marL="0" indent="0"/>
            <a:r>
              <a:rPr lang="en-US" sz="2000" b="0" dirty="0"/>
              <a:t>Move to adopt the resolution depicted by document 11-20-1719r5 for CIDs 3375, 3885, 3995, 4008, 3106, 3276, 3282, 3411, 3412, 3424, 3921, 3122, 3134, 3442, 3578, 3579, 3828, 3909, 3245   (19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18/0/3</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316604065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11-20-1354</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(202011-10):</a:t>
            </a:r>
            <a:endParaRPr lang="en-US" sz="2000" dirty="0">
              <a:solidFill>
                <a:schemeClr val="tx1"/>
              </a:solidFill>
            </a:endParaRPr>
          </a:p>
          <a:p>
            <a:pPr marL="0" indent="0"/>
            <a:r>
              <a:rPr lang="en-US" sz="2000" b="0" dirty="0"/>
              <a:t>Move to adopt the resolution depicted by document 11-20-1354r1 for CIDs </a:t>
            </a:r>
            <a:r>
              <a:rPr lang="pt-BR" sz="2000" b="0" dirty="0"/>
              <a:t>3458, 3869, 3847, 3761, 3627, 3901, 3902, 3868, 3910, 3507, 3614, 3615, 3457 (13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Yongho Seok</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2276961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38524103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CR status of open CIDs (35min) – Roy Want</a:t>
            </a:r>
          </a:p>
          <a:p>
            <a:pPr algn="just">
              <a:spcBef>
                <a:spcPct val="20000"/>
              </a:spcBef>
              <a:buFontTx/>
              <a:buChar char="•"/>
            </a:pPr>
            <a:r>
              <a:rPr lang="en-US" altLang="en-US" sz="1800" b="0" dirty="0"/>
              <a:t>Review submissions (as time allows)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0798497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
        <p:nvSpPr>
          <p:cNvPr id="8" name="Content Placeholder 7">
            <a:extLst>
              <a:ext uri="{FF2B5EF4-FFF2-40B4-BE49-F238E27FC236}">
                <a16:creationId xmlns:a16="http://schemas.microsoft.com/office/drawing/2014/main" id="{8225A7B2-8EAD-4D08-8171-C32BEEB7607F}"/>
              </a:ext>
            </a:extLst>
          </p:cNvPr>
          <p:cNvSpPr>
            <a:spLocks noGrp="1"/>
          </p:cNvSpPr>
          <p:nvPr>
            <p:ph idx="1"/>
          </p:nvPr>
        </p:nvSpPr>
        <p:spPr/>
        <p:txBody>
          <a:bodyPr/>
          <a:lstStyle/>
          <a:p>
            <a:endParaRPr lang="en-US" dirty="0"/>
          </a:p>
        </p:txBody>
      </p:sp>
      <p:graphicFrame>
        <p:nvGraphicFramePr>
          <p:cNvPr id="9" name="Content Placeholder 6">
            <a:extLst>
              <a:ext uri="{FF2B5EF4-FFF2-40B4-BE49-F238E27FC236}">
                <a16:creationId xmlns:a16="http://schemas.microsoft.com/office/drawing/2014/main" id="{86AB999A-F6FC-4404-A179-26344A6E4132}"/>
              </a:ext>
            </a:extLst>
          </p:cNvPr>
          <p:cNvGraphicFramePr>
            <a:graphicFrameLocks/>
          </p:cNvGraphicFramePr>
          <p:nvPr>
            <p:extLst>
              <p:ext uri="{D42A27DB-BD31-4B8C-83A1-F6EECF244321}">
                <p14:modId xmlns:p14="http://schemas.microsoft.com/office/powerpoint/2010/main" val="2822556003"/>
              </p:ext>
            </p:extLst>
          </p:nvPr>
        </p:nvGraphicFramePr>
        <p:xfrm>
          <a:off x="479376" y="1489080"/>
          <a:ext cx="11305258" cy="2468752"/>
        </p:xfrm>
        <a:graphic>
          <a:graphicData uri="http://schemas.openxmlformats.org/drawingml/2006/table">
            <a:tbl>
              <a:tblPr firstRow="1" bandRow="1">
                <a:tableStyleId>{21E4AEA4-8DFA-4A89-87EB-49C32662AFE0}</a:tableStyleId>
              </a:tblPr>
              <a:tblGrid>
                <a:gridCol w="1152128">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896544">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2448274">
                  <a:extLst>
                    <a:ext uri="{9D8B030D-6E8A-4147-A177-3AD203B41FA5}">
                      <a16:colId xmlns:a16="http://schemas.microsoft.com/office/drawing/2014/main" val="1858044498"/>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allocation</a:t>
                      </a:r>
                    </a:p>
                  </a:txBody>
                  <a:tcPr marR="36000" marT="45712" marB="45712"/>
                </a:tc>
                <a:extLst>
                  <a:ext uri="{0D108BD9-81ED-4DB2-BD59-A6C34878D82A}">
                    <a16:rowId xmlns:a16="http://schemas.microsoft.com/office/drawing/2014/main" val="10000"/>
                  </a:ext>
                </a:extLst>
              </a:tr>
              <a:tr h="228588">
                <a:tc>
                  <a:txBody>
                    <a:bodyPr/>
                    <a:lstStyle/>
                    <a:p>
                      <a:r>
                        <a:rPr lang="en-US" sz="1400" dirty="0"/>
                        <a:t>11-20-1731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PHY CID 4014</a:t>
                      </a:r>
                    </a:p>
                  </a:txBody>
                  <a:tcPr marT="45712" marB="45712"/>
                </a:tc>
                <a:tc>
                  <a:txBody>
                    <a:bodyPr/>
                    <a:lstStyle/>
                    <a:p>
                      <a:r>
                        <a:rPr lang="en-US" sz="1400" dirty="0"/>
                        <a:t>CR (1)</a:t>
                      </a:r>
                    </a:p>
                  </a:txBody>
                  <a:tcPr marT="45712" marB="45712"/>
                </a:tc>
                <a:tc>
                  <a:txBody>
                    <a:bodyPr/>
                    <a:lstStyle/>
                    <a:p>
                      <a:r>
                        <a:rPr lang="en-US" sz="1400" dirty="0"/>
                        <a:t>5 min – for motion</a:t>
                      </a:r>
                    </a:p>
                  </a:txBody>
                  <a:tcPr marT="45712" marB="45712"/>
                </a:tc>
                <a:extLst>
                  <a:ext uri="{0D108BD9-81ED-4DB2-BD59-A6C34878D82A}">
                    <a16:rowId xmlns:a16="http://schemas.microsoft.com/office/drawing/2014/main" val="1860526693"/>
                  </a:ext>
                </a:extLst>
              </a:tr>
              <a:tr h="152392">
                <a:tc>
                  <a:txBody>
                    <a:bodyPr/>
                    <a:lstStyle/>
                    <a:p>
                      <a:r>
                        <a:rPr lang="en-US" sz="1400" dirty="0"/>
                        <a:t>11-20-1723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comment resolution LB249 Additional CIDs Clause 11.21.6.4.3</a:t>
                      </a:r>
                    </a:p>
                  </a:txBody>
                  <a:tcPr marT="45712" marB="45712"/>
                </a:tc>
                <a:tc>
                  <a:txBody>
                    <a:bodyPr/>
                    <a:lstStyle/>
                    <a:p>
                      <a:r>
                        <a:rPr lang="en-US" sz="1400" dirty="0"/>
                        <a:t>CR (3)</a:t>
                      </a:r>
                    </a:p>
                  </a:txBody>
                  <a:tcPr marT="45712" marB="45712"/>
                </a:tc>
                <a:tc>
                  <a:txBody>
                    <a:bodyPr/>
                    <a:lstStyle/>
                    <a:p>
                      <a:r>
                        <a:rPr lang="en-US" sz="1400" dirty="0"/>
                        <a:t>15 min </a:t>
                      </a:r>
                    </a:p>
                  </a:txBody>
                  <a:tcPr marT="45712" marB="45712"/>
                </a:tc>
                <a:extLst>
                  <a:ext uri="{0D108BD9-81ED-4DB2-BD59-A6C34878D82A}">
                    <a16:rowId xmlns:a16="http://schemas.microsoft.com/office/drawing/2014/main" val="1397412442"/>
                  </a:ext>
                </a:extLst>
              </a:tr>
              <a:tr h="0">
                <a:tc>
                  <a:txBody>
                    <a:bodyPr/>
                    <a:lstStyle/>
                    <a:p>
                      <a:r>
                        <a:rPr lang="en-US" sz="1400" dirty="0"/>
                        <a:t>11-20-1653</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Timestamps – Part II</a:t>
                      </a:r>
                    </a:p>
                  </a:txBody>
                  <a:tcPr marT="45712" marB="45712"/>
                </a:tc>
                <a:tc>
                  <a:txBody>
                    <a:bodyPr/>
                    <a:lstStyle/>
                    <a:p>
                      <a:r>
                        <a:rPr lang="en-US" sz="1400" dirty="0"/>
                        <a:t>CR (3)</a:t>
                      </a:r>
                    </a:p>
                  </a:txBody>
                  <a:tcPr marT="45712" marB="45712"/>
                </a:tc>
                <a:tc>
                  <a:txBody>
                    <a:bodyPr/>
                    <a:lstStyle/>
                    <a:p>
                      <a:r>
                        <a:rPr lang="en-US" sz="1400" dirty="0"/>
                        <a:t>15 min – as time permits</a:t>
                      </a:r>
                    </a:p>
                  </a:txBody>
                  <a:tcPr marT="45712" marB="45712"/>
                </a:tc>
                <a:extLst>
                  <a:ext uri="{0D108BD9-81ED-4DB2-BD59-A6C34878D82A}">
                    <a16:rowId xmlns:a16="http://schemas.microsoft.com/office/drawing/2014/main" val="1843419723"/>
                  </a:ext>
                </a:extLst>
              </a:tr>
              <a:tr h="0">
                <a:tc>
                  <a:txBody>
                    <a:bodyPr/>
                    <a:lstStyle/>
                    <a:p>
                      <a:r>
                        <a:rPr lang="en-US" sz="1400" dirty="0"/>
                        <a:t>11-20-1749</a:t>
                      </a:r>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pftm-state1a</a:t>
                      </a:r>
                    </a:p>
                  </a:txBody>
                  <a:tcPr marT="45712" marB="45712"/>
                </a:tc>
                <a:tc>
                  <a:txBody>
                    <a:bodyPr/>
                    <a:lstStyle/>
                    <a:p>
                      <a:r>
                        <a:rPr lang="en-US" sz="1400" dirty="0"/>
                        <a:t>CR (1)</a:t>
                      </a:r>
                    </a:p>
                  </a:txBody>
                  <a:tcPr marT="45712" marB="45712"/>
                </a:tc>
                <a:tc>
                  <a:txBody>
                    <a:bodyPr/>
                    <a:lstStyle/>
                    <a:p>
                      <a:r>
                        <a:rPr lang="en-US" sz="1400" dirty="0"/>
                        <a:t>5 min – as time permits</a:t>
                      </a:r>
                    </a:p>
                  </a:txBody>
                  <a:tcPr marT="45712" marB="45712"/>
                </a:tc>
                <a:extLst>
                  <a:ext uri="{0D108BD9-81ED-4DB2-BD59-A6C34878D82A}">
                    <a16:rowId xmlns:a16="http://schemas.microsoft.com/office/drawing/2014/main" val="10004"/>
                  </a:ext>
                </a:extLst>
              </a:tr>
              <a:tr h="0">
                <a:tc>
                  <a:txBody>
                    <a:bodyPr/>
                    <a:lstStyle/>
                    <a:p>
                      <a:r>
                        <a:rPr lang="en-US" sz="1400" dirty="0"/>
                        <a:t>11-20-1556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 </a:t>
                      </a:r>
                    </a:p>
                  </a:txBody>
                  <a:tcPr marT="45712" marB="45712"/>
                </a:tc>
                <a:tc>
                  <a:txBody>
                    <a:bodyPr/>
                    <a:lstStyle/>
                    <a:p>
                      <a:r>
                        <a:rPr lang="en-US" sz="1400" dirty="0"/>
                        <a:t>CR (3)</a:t>
                      </a:r>
                    </a:p>
                  </a:txBody>
                  <a:tcPr marT="45712" marB="45712"/>
                </a:tc>
                <a:tc>
                  <a:txBody>
                    <a:bodyPr/>
                    <a:lstStyle/>
                    <a:p>
                      <a:r>
                        <a:rPr lang="en-US" sz="1400" dirty="0"/>
                        <a:t>15 min – as time permits</a:t>
                      </a:r>
                    </a:p>
                  </a:txBody>
                  <a:tcPr marT="45712" marB="45712"/>
                </a:tc>
                <a:extLst>
                  <a:ext uri="{0D108BD9-81ED-4DB2-BD59-A6C34878D82A}">
                    <a16:rowId xmlns:a16="http://schemas.microsoft.com/office/drawing/2014/main" val="10005"/>
                  </a:ext>
                </a:extLst>
              </a:tr>
              <a:tr h="0">
                <a:tc>
                  <a:txBody>
                    <a:bodyPr/>
                    <a:lstStyle/>
                    <a:p>
                      <a:r>
                        <a:rPr lang="en-US" sz="1400" dirty="0"/>
                        <a:t>11-20-1759</a:t>
                      </a:r>
                    </a:p>
                  </a:txBody>
                  <a:tcPr marT="45712" marB="45712"/>
                </a:tc>
                <a:tc>
                  <a:txBody>
                    <a:bodyPr/>
                    <a:lstStyle/>
                    <a:p>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for CID3099 LB249</a:t>
                      </a:r>
                    </a:p>
                  </a:txBody>
                  <a:tcPr marT="45712" marB="45712"/>
                </a:tc>
                <a:tc>
                  <a:txBody>
                    <a:bodyPr/>
                    <a:lstStyle/>
                    <a:p>
                      <a:r>
                        <a:rPr lang="en-US" sz="1400" dirty="0"/>
                        <a:t>CR (1)</a:t>
                      </a:r>
                    </a:p>
                  </a:txBody>
                  <a:tcPr marT="45712" marB="45712"/>
                </a:tc>
                <a:tc>
                  <a:txBody>
                    <a:bodyPr/>
                    <a:lstStyle/>
                    <a:p>
                      <a:r>
                        <a:rPr lang="en-US" sz="1400" dirty="0"/>
                        <a:t>As time permits</a:t>
                      </a:r>
                      <a:endParaRPr lang="en-US" sz="1600" dirty="0"/>
                    </a:p>
                  </a:txBody>
                  <a:tcPr marT="45712" marB="45712"/>
                </a:tc>
                <a:extLst>
                  <a:ext uri="{0D108BD9-81ED-4DB2-BD59-A6C34878D82A}">
                    <a16:rowId xmlns:a16="http://schemas.microsoft.com/office/drawing/2014/main" val="10007"/>
                  </a:ext>
                </a:extLst>
              </a:tr>
              <a:tr h="0">
                <a:tc>
                  <a:txBody>
                    <a:bodyPr/>
                    <a:lstStyle/>
                    <a:p>
                      <a:r>
                        <a:rPr lang="en-US" sz="1400" dirty="0"/>
                        <a:t>11-20-1733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Phase shift feedback response </a:t>
                      </a:r>
                    </a:p>
                  </a:txBody>
                  <a:tcPr marT="45712" marB="45712"/>
                </a:tc>
                <a:tc>
                  <a:txBody>
                    <a:bodyPr/>
                    <a:lstStyle/>
                    <a:p>
                      <a:r>
                        <a:rPr lang="en-US" sz="1400" dirty="0"/>
                        <a:t>CR (1)</a:t>
                      </a:r>
                    </a:p>
                  </a:txBody>
                  <a:tcPr marT="45712" marB="45712"/>
                </a:tc>
                <a:tc>
                  <a:txBody>
                    <a:bodyPr/>
                    <a:lstStyle/>
                    <a:p>
                      <a:r>
                        <a:rPr lang="en-US" sz="1400" dirty="0"/>
                        <a:t>For a later slot.</a:t>
                      </a:r>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55347934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73261109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11-20-1731</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(202011-11):</a:t>
            </a:r>
            <a:endParaRPr lang="en-US" sz="2000" dirty="0">
              <a:solidFill>
                <a:schemeClr val="tx1"/>
              </a:solidFill>
            </a:endParaRPr>
          </a:p>
          <a:p>
            <a:pPr marL="0" indent="0"/>
            <a:r>
              <a:rPr lang="en-US" sz="2000" b="0" dirty="0"/>
              <a:t>Move to adopt the resolution depicted by document 11-20-1731r1 for CIDs </a:t>
            </a:r>
            <a:r>
              <a:rPr lang="pt-BR" sz="2000" b="0" dirty="0"/>
              <a:t>4014 (1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22/0/3</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37350917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55366515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5</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submissions (needed)</a:t>
            </a:r>
          </a:p>
          <a:p>
            <a:pPr algn="just">
              <a:spcBef>
                <a:spcPct val="20000"/>
              </a:spcBef>
              <a:buFontTx/>
              <a:buChar char="•"/>
            </a:pPr>
            <a:r>
              <a:rPr lang="en-US" sz="1800" b="0" dirty="0"/>
              <a:t>Continue comment resolution for comments pending resolution (as group).</a:t>
            </a:r>
            <a:endParaRPr lang="en-US" altLang="en-US" sz="18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81061333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30289081"/>
              </p:ext>
            </p:extLst>
          </p:nvPr>
        </p:nvGraphicFramePr>
        <p:xfrm>
          <a:off x="914401" y="1260086"/>
          <a:ext cx="10460567" cy="3200256"/>
        </p:xfrm>
        <a:graphic>
          <a:graphicData uri="http://schemas.openxmlformats.org/drawingml/2006/table">
            <a:tbl>
              <a:tblPr firstRow="1" bandRow="1">
                <a:tableStyleId>{21E4AEA4-8DFA-4A89-87EB-49C32662AFE0}</a:tableStyleId>
              </a:tblPr>
              <a:tblGrid>
                <a:gridCol w="1093504">
                  <a:extLst>
                    <a:ext uri="{9D8B030D-6E8A-4147-A177-3AD203B41FA5}">
                      <a16:colId xmlns:a16="http://schemas.microsoft.com/office/drawing/2014/main" val="20000"/>
                    </a:ext>
                  </a:extLst>
                </a:gridCol>
                <a:gridCol w="1711831">
                  <a:extLst>
                    <a:ext uri="{9D8B030D-6E8A-4147-A177-3AD203B41FA5}">
                      <a16:colId xmlns:a16="http://schemas.microsoft.com/office/drawing/2014/main" val="3761052771"/>
                    </a:ext>
                  </a:extLst>
                </a:gridCol>
                <a:gridCol w="3744416">
                  <a:extLst>
                    <a:ext uri="{9D8B030D-6E8A-4147-A177-3AD203B41FA5}">
                      <a16:colId xmlns:a16="http://schemas.microsoft.com/office/drawing/2014/main" val="20001"/>
                    </a:ext>
                  </a:extLst>
                </a:gridCol>
                <a:gridCol w="2343238">
                  <a:extLst>
                    <a:ext uri="{9D8B030D-6E8A-4147-A177-3AD203B41FA5}">
                      <a16:colId xmlns:a16="http://schemas.microsoft.com/office/drawing/2014/main" val="20002"/>
                    </a:ext>
                  </a:extLst>
                </a:gridCol>
                <a:gridCol w="1567578">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t>Presenter</a:t>
                      </a:r>
                    </a:p>
                  </a:txBody>
                  <a:tcPr marR="36000" marT="45712" marB="45712"/>
                </a:tc>
                <a:tc>
                  <a:txBody>
                    <a:bodyPr/>
                    <a:lstStyle/>
                    <a:p>
                      <a:pPr algn="ctr"/>
                      <a:r>
                        <a:rPr lang="en-US" sz="1600" dirty="0">
                          <a:solidFill>
                            <a:schemeClr val="bg1"/>
                          </a:solidFill>
                        </a:rPr>
                        <a:t>Title</a:t>
                      </a:r>
                    </a:p>
                  </a:txBody>
                  <a:tcPr marR="36000" marT="45712" marB="45712"/>
                </a:tc>
                <a:tc>
                  <a:txBody>
                    <a:bodyPr/>
                    <a:lstStyle/>
                    <a:p>
                      <a:pPr algn="ctr"/>
                      <a:r>
                        <a:rPr lang="en-US" sz="1600" kern="1200" dirty="0">
                          <a:solidFill>
                            <a:schemeClr val="bg1"/>
                          </a:solidFill>
                          <a:latin typeface="+mn-lt"/>
                          <a:ea typeface="+mn-ea"/>
                          <a:cs typeface="+mn-cs"/>
                        </a:rPr>
                        <a:t>Topic </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169090">
                <a:tc>
                  <a:txBody>
                    <a:bodyPr/>
                    <a:lstStyle/>
                    <a:p>
                      <a:r>
                        <a:rPr lang="en-US" sz="1400" dirty="0"/>
                        <a:t>11-20-1723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comment resolution LB249 Additional CIDs Clause 11.21.6.4.3</a:t>
                      </a:r>
                    </a:p>
                  </a:txBody>
                  <a:tcPr marT="45712" marB="45712"/>
                </a:tc>
                <a:tc>
                  <a:txBody>
                    <a:bodyPr/>
                    <a:lstStyle/>
                    <a:p>
                      <a:r>
                        <a:rPr lang="en-US" sz="1400" dirty="0"/>
                        <a:t>CR (3)</a:t>
                      </a:r>
                    </a:p>
                  </a:txBody>
                  <a:tcPr marT="45712" marB="45712"/>
                </a:tc>
                <a:tc>
                  <a:txBody>
                    <a:bodyPr/>
                    <a:lstStyle/>
                    <a:p>
                      <a:r>
                        <a:rPr lang="en-US" sz="1400" dirty="0"/>
                        <a:t>10 min – for completion</a:t>
                      </a:r>
                    </a:p>
                  </a:txBody>
                  <a:tcPr marT="45712" marB="45712"/>
                </a:tc>
                <a:extLst>
                  <a:ext uri="{0D108BD9-81ED-4DB2-BD59-A6C34878D82A}">
                    <a16:rowId xmlns:a16="http://schemas.microsoft.com/office/drawing/2014/main" val="10001"/>
                  </a:ext>
                </a:extLst>
              </a:tr>
              <a:tr h="0">
                <a:tc>
                  <a:txBody>
                    <a:bodyPr/>
                    <a:lstStyle/>
                    <a:p>
                      <a:r>
                        <a:rPr lang="en-US" sz="1400" dirty="0"/>
                        <a:t>11-20-1653</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Timestamps – Part II</a:t>
                      </a:r>
                    </a:p>
                  </a:txBody>
                  <a:tcPr marT="45712" marB="45712"/>
                </a:tc>
                <a:tc>
                  <a:txBody>
                    <a:bodyPr/>
                    <a:lstStyle/>
                    <a:p>
                      <a:r>
                        <a:rPr lang="en-US" sz="1400" dirty="0"/>
                        <a:t>CR (3)</a:t>
                      </a:r>
                    </a:p>
                  </a:txBody>
                  <a:tcPr marT="45712" marB="45712"/>
                </a:tc>
                <a:tc>
                  <a:txBody>
                    <a:bodyPr/>
                    <a:lstStyle/>
                    <a:p>
                      <a:r>
                        <a:rPr lang="en-US" sz="1400" dirty="0"/>
                        <a:t>15 min – follow up</a:t>
                      </a:r>
                    </a:p>
                  </a:txBody>
                  <a:tcPr marT="45712" marB="45712"/>
                </a:tc>
                <a:extLst>
                  <a:ext uri="{0D108BD9-81ED-4DB2-BD59-A6C34878D82A}">
                    <a16:rowId xmlns:a16="http://schemas.microsoft.com/office/drawing/2014/main" val="10002"/>
                  </a:ext>
                </a:extLst>
              </a:tr>
              <a:tr h="0">
                <a:tc>
                  <a:txBody>
                    <a:bodyPr/>
                    <a:lstStyle/>
                    <a:p>
                      <a:r>
                        <a:rPr lang="en-US" sz="1400" dirty="0"/>
                        <a:t>11-20-1556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 </a:t>
                      </a:r>
                    </a:p>
                  </a:txBody>
                  <a:tcPr marT="45712" marB="45712"/>
                </a:tc>
                <a:tc>
                  <a:txBody>
                    <a:bodyPr/>
                    <a:lstStyle/>
                    <a:p>
                      <a:r>
                        <a:rPr lang="en-US" sz="1400" dirty="0"/>
                        <a:t>CR (2)</a:t>
                      </a:r>
                    </a:p>
                  </a:txBody>
                  <a:tcPr marT="45712" marB="45712"/>
                </a:tc>
                <a:tc>
                  <a:txBody>
                    <a:bodyPr/>
                    <a:lstStyle/>
                    <a:p>
                      <a:r>
                        <a:rPr lang="en-US" sz="1400" dirty="0"/>
                        <a:t>10 min – follow up</a:t>
                      </a:r>
                    </a:p>
                  </a:txBody>
                  <a:tcPr marT="45712" marB="45712"/>
                </a:tc>
                <a:extLst>
                  <a:ext uri="{0D108BD9-81ED-4DB2-BD59-A6C34878D82A}">
                    <a16:rowId xmlns:a16="http://schemas.microsoft.com/office/drawing/2014/main" val="10003"/>
                  </a:ext>
                </a:extLst>
              </a:tr>
              <a:tr h="0">
                <a:tc>
                  <a:txBody>
                    <a:bodyPr/>
                    <a:lstStyle/>
                    <a:p>
                      <a:r>
                        <a:rPr lang="en-US" sz="1400" dirty="0"/>
                        <a:t>11-20-1759</a:t>
                      </a:r>
                    </a:p>
                  </a:txBody>
                  <a:tcPr marT="45712" marB="45712"/>
                </a:tc>
                <a:tc>
                  <a:txBody>
                    <a:bodyPr/>
                    <a:lstStyle/>
                    <a:p>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for CID3099 LB249</a:t>
                      </a:r>
                    </a:p>
                  </a:txBody>
                  <a:tcPr marT="45712" marB="45712"/>
                </a:tc>
                <a:tc>
                  <a:txBody>
                    <a:bodyPr/>
                    <a:lstStyle/>
                    <a:p>
                      <a:r>
                        <a:rPr lang="en-US" sz="1400" dirty="0"/>
                        <a:t>CR (1)</a:t>
                      </a:r>
                    </a:p>
                  </a:txBody>
                  <a:tcPr marT="45712" marB="45712"/>
                </a:tc>
                <a:tc>
                  <a:txBody>
                    <a:bodyPr/>
                    <a:lstStyle/>
                    <a:p>
                      <a:r>
                        <a:rPr lang="en-US" sz="1400" dirty="0"/>
                        <a:t>7 min </a:t>
                      </a:r>
                      <a:endParaRPr lang="en-US" sz="1600" dirty="0"/>
                    </a:p>
                  </a:txBody>
                  <a:tcPr marT="45712" marB="45712"/>
                </a:tc>
                <a:extLst>
                  <a:ext uri="{0D108BD9-81ED-4DB2-BD59-A6C34878D82A}">
                    <a16:rowId xmlns:a16="http://schemas.microsoft.com/office/drawing/2014/main" val="10004"/>
                  </a:ext>
                </a:extLst>
              </a:tr>
              <a:tr h="0">
                <a:tc>
                  <a:txBody>
                    <a:bodyPr/>
                    <a:lstStyle/>
                    <a:p>
                      <a:r>
                        <a:rPr lang="en-US" sz="1400" dirty="0"/>
                        <a:t>11-20-1649</a:t>
                      </a:r>
                    </a:p>
                  </a:txBody>
                  <a:tcPr marT="45712" marB="45712"/>
                </a:tc>
                <a:tc>
                  <a:txBody>
                    <a:bodyPr/>
                    <a:lstStyle/>
                    <a:p>
                      <a:r>
                        <a:rPr lang="en-US" sz="1400" dirty="0"/>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Secure LTF and other CIDs</a:t>
                      </a:r>
                    </a:p>
                  </a:txBody>
                  <a:tcPr marT="45712" marB="45712"/>
                </a:tc>
                <a:tc>
                  <a:txBody>
                    <a:bodyPr/>
                    <a:lstStyle/>
                    <a:p>
                      <a:r>
                        <a:rPr lang="en-US" sz="1400" dirty="0"/>
                        <a:t>CR (5)</a:t>
                      </a:r>
                    </a:p>
                  </a:txBody>
                  <a:tcPr marT="45712" marB="45712"/>
                </a:tc>
                <a:tc>
                  <a:txBody>
                    <a:bodyPr/>
                    <a:lstStyle/>
                    <a:p>
                      <a:r>
                        <a:rPr lang="en-US" sz="1400" dirty="0"/>
                        <a:t>35min – follow up</a:t>
                      </a:r>
                    </a:p>
                  </a:txBody>
                  <a:tcPr marT="45712" marB="45712"/>
                </a:tc>
                <a:extLst>
                  <a:ext uri="{0D108BD9-81ED-4DB2-BD59-A6C34878D82A}">
                    <a16:rowId xmlns:a16="http://schemas.microsoft.com/office/drawing/2014/main" val="10005"/>
                  </a:ext>
                </a:extLst>
              </a:tr>
              <a:tr h="0">
                <a:tc>
                  <a:txBody>
                    <a:bodyPr/>
                    <a:lstStyle/>
                    <a:p>
                      <a:r>
                        <a:rPr lang="en-US" sz="1400" dirty="0"/>
                        <a:t>11-20-1733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Phase shift feedback response </a:t>
                      </a:r>
                    </a:p>
                  </a:txBody>
                  <a:tcPr marT="45712" marB="45712"/>
                </a:tc>
                <a:tc>
                  <a:txBody>
                    <a:bodyPr/>
                    <a:lstStyle/>
                    <a:p>
                      <a:r>
                        <a:rPr lang="en-US" sz="1400" dirty="0"/>
                        <a:t>CR (1)</a:t>
                      </a:r>
                    </a:p>
                  </a:txBody>
                  <a:tcPr marT="45712" marB="45712"/>
                </a:tc>
                <a:tc>
                  <a:txBody>
                    <a:bodyPr/>
                    <a:lstStyle/>
                    <a:p>
                      <a:r>
                        <a:rPr lang="en-US" sz="1400" dirty="0"/>
                        <a:t>As time permits – 7min</a:t>
                      </a:r>
                    </a:p>
                  </a:txBody>
                  <a:tcPr marT="45712" marB="45712"/>
                </a:tc>
                <a:extLst>
                  <a:ext uri="{0D108BD9-81ED-4DB2-BD59-A6C34878D82A}">
                    <a16:rowId xmlns:a16="http://schemas.microsoft.com/office/drawing/2014/main" val="10006"/>
                  </a:ext>
                </a:extLst>
              </a:tr>
              <a:tr h="0">
                <a:tc>
                  <a:txBody>
                    <a:bodyPr/>
                    <a:lstStyle/>
                    <a:p>
                      <a:r>
                        <a:rPr lang="en-US" sz="1400" dirty="0"/>
                        <a:t>11-20-1749</a:t>
                      </a:r>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pftm-state1a</a:t>
                      </a:r>
                    </a:p>
                  </a:txBody>
                  <a:tcPr marT="45712" marB="45712"/>
                </a:tc>
                <a:tc>
                  <a:txBody>
                    <a:bodyPr/>
                    <a:lstStyle/>
                    <a:p>
                      <a:r>
                        <a:rPr lang="en-US" sz="1400" dirty="0"/>
                        <a:t>CR (1)</a:t>
                      </a:r>
                    </a:p>
                  </a:txBody>
                  <a:tcPr marT="45712" marB="45712"/>
                </a:tc>
                <a:tc>
                  <a:txBody>
                    <a:bodyPr/>
                    <a:lstStyle/>
                    <a:p>
                      <a:r>
                        <a:rPr lang="en-US" sz="1400" dirty="0"/>
                        <a:t>as time permits </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449235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11-20-1723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(202011-12):</a:t>
            </a:r>
            <a:endParaRPr lang="en-US" sz="2000" dirty="0">
              <a:solidFill>
                <a:schemeClr val="tx1"/>
              </a:solidFill>
            </a:endParaRPr>
          </a:p>
          <a:p>
            <a:pPr marL="0" indent="0"/>
            <a:r>
              <a:rPr lang="en-US" sz="2000" b="0" dirty="0"/>
              <a:t>Move to adopt the resolution depicted by document 11-20-1723r1 for CIDs</a:t>
            </a:r>
            <a:r>
              <a:rPr lang="pt-BR" sz="2000" b="0" dirty="0"/>
              <a:t> 3717, 3718 (2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16/0/6</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424518215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11-20-1653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(202011-13):</a:t>
            </a:r>
            <a:endParaRPr lang="en-US" sz="2000" dirty="0">
              <a:solidFill>
                <a:schemeClr val="tx1"/>
              </a:solidFill>
            </a:endParaRPr>
          </a:p>
          <a:p>
            <a:pPr marL="0" indent="0"/>
            <a:r>
              <a:rPr lang="en-US" sz="2000" b="0" dirty="0"/>
              <a:t>Move to adopt the resolution depicted by document 11-20-1653r4 for CIDs</a:t>
            </a:r>
            <a:r>
              <a:rPr lang="pt-BR" sz="2000" b="0" dirty="0"/>
              <a:t> 3277, 3278, 3273 (3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66741531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11-20-1556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(202011-14):</a:t>
            </a:r>
            <a:endParaRPr lang="en-US" sz="2000" dirty="0">
              <a:solidFill>
                <a:schemeClr val="tx1"/>
              </a:solidFill>
            </a:endParaRPr>
          </a:p>
          <a:p>
            <a:pPr marL="0" indent="0"/>
            <a:r>
              <a:rPr lang="en-US" sz="2000" b="0" dirty="0"/>
              <a:t>Move to adopt the resolution depicted by document 11-20-1556r5 for CIDs</a:t>
            </a:r>
            <a:r>
              <a:rPr lang="pt-BR" sz="2000" b="0" dirty="0"/>
              <a:t> 3279, 3280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420905590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5</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 status 11-20-017 (10min)</a:t>
            </a:r>
          </a:p>
          <a:p>
            <a:pPr algn="just">
              <a:spcBef>
                <a:spcPct val="20000"/>
              </a:spcBef>
              <a:buFontTx/>
              <a:buChar char="•"/>
            </a:pPr>
            <a:r>
              <a:rPr lang="en-US" altLang="en-US" sz="1800" b="0" dirty="0"/>
              <a:t>Review submissions (as time permits)</a:t>
            </a:r>
          </a:p>
          <a:p>
            <a:pPr algn="just">
              <a:spcBef>
                <a:spcPct val="20000"/>
              </a:spcBef>
              <a:buFontTx/>
              <a:buChar char="•"/>
            </a:pPr>
            <a:r>
              <a:rPr lang="en-US" sz="1800" b="0" dirty="0"/>
              <a:t>Continue comment resolution for comments pending resolution (as group).</a:t>
            </a:r>
            <a:endParaRPr lang="en-US" altLang="en-US" sz="18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417927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graphicFrame>
        <p:nvGraphicFramePr>
          <p:cNvPr id="9" name="Content Placeholder 6">
            <a:extLst>
              <a:ext uri="{FF2B5EF4-FFF2-40B4-BE49-F238E27FC236}">
                <a16:creationId xmlns:a16="http://schemas.microsoft.com/office/drawing/2014/main" id="{E3605139-16E9-46A1-9BB4-DD83E23D525D}"/>
              </a:ext>
            </a:extLst>
          </p:cNvPr>
          <p:cNvGraphicFramePr>
            <a:graphicFrameLocks noGrp="1"/>
          </p:cNvGraphicFramePr>
          <p:nvPr>
            <p:ph idx="1"/>
            <p:extLst>
              <p:ext uri="{D42A27DB-BD31-4B8C-83A1-F6EECF244321}">
                <p14:modId xmlns:p14="http://schemas.microsoft.com/office/powerpoint/2010/main" val="3709275490"/>
              </p:ext>
            </p:extLst>
          </p:nvPr>
        </p:nvGraphicFramePr>
        <p:xfrm>
          <a:off x="864659" y="1369282"/>
          <a:ext cx="10460567" cy="2468752"/>
        </p:xfrm>
        <a:graphic>
          <a:graphicData uri="http://schemas.openxmlformats.org/drawingml/2006/table">
            <a:tbl>
              <a:tblPr firstRow="1" bandRow="1">
                <a:tableStyleId>{21E4AEA4-8DFA-4A89-87EB-49C32662AFE0}</a:tableStyleId>
              </a:tblPr>
              <a:tblGrid>
                <a:gridCol w="1093504">
                  <a:extLst>
                    <a:ext uri="{9D8B030D-6E8A-4147-A177-3AD203B41FA5}">
                      <a16:colId xmlns:a16="http://schemas.microsoft.com/office/drawing/2014/main" val="20000"/>
                    </a:ext>
                  </a:extLst>
                </a:gridCol>
                <a:gridCol w="1711831">
                  <a:extLst>
                    <a:ext uri="{9D8B030D-6E8A-4147-A177-3AD203B41FA5}">
                      <a16:colId xmlns:a16="http://schemas.microsoft.com/office/drawing/2014/main" val="3761052771"/>
                    </a:ext>
                  </a:extLst>
                </a:gridCol>
                <a:gridCol w="3744416">
                  <a:extLst>
                    <a:ext uri="{9D8B030D-6E8A-4147-A177-3AD203B41FA5}">
                      <a16:colId xmlns:a16="http://schemas.microsoft.com/office/drawing/2014/main" val="20001"/>
                    </a:ext>
                  </a:extLst>
                </a:gridCol>
                <a:gridCol w="2343238">
                  <a:extLst>
                    <a:ext uri="{9D8B030D-6E8A-4147-A177-3AD203B41FA5}">
                      <a16:colId xmlns:a16="http://schemas.microsoft.com/office/drawing/2014/main" val="20002"/>
                    </a:ext>
                  </a:extLst>
                </a:gridCol>
                <a:gridCol w="1567578">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t>Presenter</a:t>
                      </a:r>
                    </a:p>
                  </a:txBody>
                  <a:tcPr marR="36000" marT="45712" marB="45712"/>
                </a:tc>
                <a:tc>
                  <a:txBody>
                    <a:bodyPr/>
                    <a:lstStyle/>
                    <a:p>
                      <a:pPr algn="ctr"/>
                      <a:r>
                        <a:rPr lang="en-US" sz="1600" dirty="0">
                          <a:solidFill>
                            <a:schemeClr val="bg1"/>
                          </a:solidFill>
                        </a:rPr>
                        <a:t>Title</a:t>
                      </a:r>
                    </a:p>
                  </a:txBody>
                  <a:tcPr marR="36000" marT="45712" marB="45712"/>
                </a:tc>
                <a:tc>
                  <a:txBody>
                    <a:bodyPr/>
                    <a:lstStyle/>
                    <a:p>
                      <a:pPr algn="ctr"/>
                      <a:r>
                        <a:rPr lang="en-US" sz="1600" kern="1200" dirty="0">
                          <a:solidFill>
                            <a:schemeClr val="bg1"/>
                          </a:solidFill>
                          <a:latin typeface="+mn-lt"/>
                          <a:ea typeface="+mn-ea"/>
                          <a:cs typeface="+mn-cs"/>
                        </a:rPr>
                        <a:t>Topic </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0">
                <a:tc>
                  <a:txBody>
                    <a:bodyPr/>
                    <a:lstStyle/>
                    <a:p>
                      <a:r>
                        <a:rPr lang="en-US" sz="1400" dirty="0"/>
                        <a:t>11-20-1759</a:t>
                      </a:r>
                    </a:p>
                  </a:txBody>
                  <a:tcPr marT="45712" marB="45712"/>
                </a:tc>
                <a:tc>
                  <a:txBody>
                    <a:bodyPr/>
                    <a:lstStyle/>
                    <a:p>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for CID3099 LB249</a:t>
                      </a:r>
                    </a:p>
                  </a:txBody>
                  <a:tcPr marT="45712" marB="45712"/>
                </a:tc>
                <a:tc>
                  <a:txBody>
                    <a:bodyPr/>
                    <a:lstStyle/>
                    <a:p>
                      <a:r>
                        <a:rPr lang="en-US" sz="1400" dirty="0"/>
                        <a:t>CR (1)</a:t>
                      </a:r>
                    </a:p>
                  </a:txBody>
                  <a:tcPr marT="45712" marB="45712"/>
                </a:tc>
                <a:tc>
                  <a:txBody>
                    <a:bodyPr/>
                    <a:lstStyle/>
                    <a:p>
                      <a:r>
                        <a:rPr lang="en-US" sz="1400" dirty="0"/>
                        <a:t>Motion – 5min</a:t>
                      </a:r>
                      <a:endParaRPr lang="en-US" sz="1600" dirty="0"/>
                    </a:p>
                  </a:txBody>
                  <a:tcPr marT="45712" marB="45712"/>
                </a:tc>
                <a:extLst>
                  <a:ext uri="{0D108BD9-81ED-4DB2-BD59-A6C34878D82A}">
                    <a16:rowId xmlns:a16="http://schemas.microsoft.com/office/drawing/2014/main" val="10004"/>
                  </a:ext>
                </a:extLst>
              </a:tr>
              <a:tr h="0">
                <a:tc>
                  <a:txBody>
                    <a:bodyPr/>
                    <a:lstStyle/>
                    <a:p>
                      <a:r>
                        <a:rPr lang="en-US" sz="1400" dirty="0"/>
                        <a:t>11-20-1649</a:t>
                      </a:r>
                    </a:p>
                  </a:txBody>
                  <a:tcPr marT="45712" marB="45712"/>
                </a:tc>
                <a:tc>
                  <a:txBody>
                    <a:bodyPr/>
                    <a:lstStyle/>
                    <a:p>
                      <a:r>
                        <a:rPr lang="en-US" sz="1400" dirty="0"/>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Secure LTF and other CIDs</a:t>
                      </a:r>
                    </a:p>
                  </a:txBody>
                  <a:tcPr marT="45712" marB="45712"/>
                </a:tc>
                <a:tc>
                  <a:txBody>
                    <a:bodyPr/>
                    <a:lstStyle/>
                    <a:p>
                      <a:r>
                        <a:rPr lang="en-US" sz="1400" dirty="0"/>
                        <a:t>CR (5)</a:t>
                      </a:r>
                    </a:p>
                  </a:txBody>
                  <a:tcPr marT="45712" marB="45712"/>
                </a:tc>
                <a:tc>
                  <a:txBody>
                    <a:bodyPr/>
                    <a:lstStyle/>
                    <a:p>
                      <a:r>
                        <a:rPr lang="en-US" sz="1400" dirty="0"/>
                        <a:t>35min – follow up</a:t>
                      </a:r>
                    </a:p>
                  </a:txBody>
                  <a:tcPr marT="45712" marB="45712"/>
                </a:tc>
                <a:extLst>
                  <a:ext uri="{0D108BD9-81ED-4DB2-BD59-A6C34878D82A}">
                    <a16:rowId xmlns:a16="http://schemas.microsoft.com/office/drawing/2014/main" val="10005"/>
                  </a:ext>
                </a:extLst>
              </a:tr>
              <a:tr h="0">
                <a:tc>
                  <a:txBody>
                    <a:bodyPr/>
                    <a:lstStyle/>
                    <a:p>
                      <a:r>
                        <a:rPr lang="en-US" sz="1400" dirty="0"/>
                        <a:t>11-20-1787</a:t>
                      </a:r>
                    </a:p>
                  </a:txBody>
                  <a:tcPr marT="45712" marB="45712"/>
                </a:tc>
                <a:tc>
                  <a:txBody>
                    <a:bodyPr/>
                    <a:lstStyle/>
                    <a:p>
                      <a:r>
                        <a:rPr lang="en-US" sz="1400" dirty="0"/>
                        <a:t>Assaf Kasher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resolution to CID 3635</a:t>
                      </a:r>
                    </a:p>
                  </a:txBody>
                  <a:tcPr marT="45712" marB="45712"/>
                </a:tc>
                <a:tc>
                  <a:txBody>
                    <a:bodyPr/>
                    <a:lstStyle/>
                    <a:p>
                      <a:r>
                        <a:rPr lang="en-US" sz="1400" dirty="0"/>
                        <a:t>CR (1)</a:t>
                      </a:r>
                    </a:p>
                  </a:txBody>
                  <a:tcPr marT="45712" marB="45712"/>
                </a:tc>
                <a:tc>
                  <a:txBody>
                    <a:bodyPr/>
                    <a:lstStyle/>
                    <a:p>
                      <a:r>
                        <a:rPr lang="en-US" sz="1400" dirty="0"/>
                        <a:t>7 min</a:t>
                      </a:r>
                    </a:p>
                  </a:txBody>
                  <a:tcPr marT="45712" marB="45712"/>
                </a:tc>
                <a:extLst>
                  <a:ext uri="{0D108BD9-81ED-4DB2-BD59-A6C34878D82A}">
                    <a16:rowId xmlns:a16="http://schemas.microsoft.com/office/drawing/2014/main" val="10006"/>
                  </a:ext>
                </a:extLst>
              </a:tr>
              <a:tr h="0">
                <a:tc>
                  <a:txBody>
                    <a:bodyPr/>
                    <a:lstStyle/>
                    <a:p>
                      <a:r>
                        <a:rPr lang="en-US" sz="1400" dirty="0"/>
                        <a:t>11-20-1749</a:t>
                      </a:r>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pftm-state1a</a:t>
                      </a:r>
                    </a:p>
                  </a:txBody>
                  <a:tcPr marT="45712" marB="45712"/>
                </a:tc>
                <a:tc>
                  <a:txBody>
                    <a:bodyPr/>
                    <a:lstStyle/>
                    <a:p>
                      <a:r>
                        <a:rPr lang="en-US" sz="1400" dirty="0"/>
                        <a:t>CR (1)</a:t>
                      </a:r>
                    </a:p>
                  </a:txBody>
                  <a:tcPr marT="45712" marB="45712"/>
                </a:tc>
                <a:tc>
                  <a:txBody>
                    <a:bodyPr/>
                    <a:lstStyle/>
                    <a:p>
                      <a:r>
                        <a:rPr lang="en-US" sz="1400" dirty="0"/>
                        <a:t>8 min </a:t>
                      </a:r>
                    </a:p>
                  </a:txBody>
                  <a:tcPr marT="45712" marB="45712"/>
                </a:tc>
                <a:extLst>
                  <a:ext uri="{0D108BD9-81ED-4DB2-BD59-A6C34878D82A}">
                    <a16:rowId xmlns:a16="http://schemas.microsoft.com/office/drawing/2014/main" val="10008"/>
                  </a:ext>
                </a:extLst>
              </a:tr>
              <a:tr h="0">
                <a:tc>
                  <a:txBody>
                    <a:bodyPr/>
                    <a:lstStyle/>
                    <a:p>
                      <a:r>
                        <a:rPr lang="en-US" sz="1400" dirty="0"/>
                        <a:t>11-20-1666</a:t>
                      </a:r>
                    </a:p>
                  </a:txBody>
                  <a:tcPr marT="45712" marB="45712"/>
                </a:tc>
                <a:tc>
                  <a:txBody>
                    <a:bodyPr/>
                    <a:lstStyle/>
                    <a:p>
                      <a:r>
                        <a:rPr lang="en-US" sz="1400" dirty="0"/>
                        <a:t>Dibakar Das</a:t>
                      </a:r>
                    </a:p>
                  </a:txBody>
                  <a:tcPr marT="45712" marB="45712"/>
                </a:tc>
                <a:tc>
                  <a:txBody>
                    <a:bodyPr/>
                    <a:lstStyle/>
                    <a:p>
                      <a:r>
                        <a:rPr lang="en-US" sz="1400" dirty="0"/>
                        <a:t>Miscellaneous CIDs for clause 11.22.6.3.3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(6)</a:t>
                      </a:r>
                    </a:p>
                  </a:txBody>
                  <a:tcPr marT="45712" marB="45712"/>
                </a:tc>
                <a:tc>
                  <a:txBody>
                    <a:bodyPr/>
                    <a:lstStyle/>
                    <a:p>
                      <a:r>
                        <a:rPr lang="en-US" sz="1400" dirty="0"/>
                        <a:t>10 min – follow up</a:t>
                      </a:r>
                    </a:p>
                  </a:txBody>
                  <a:tcPr marT="45712" marB="45712"/>
                </a:tc>
                <a:extLst>
                  <a:ext uri="{0D108BD9-81ED-4DB2-BD59-A6C34878D82A}">
                    <a16:rowId xmlns:a16="http://schemas.microsoft.com/office/drawing/2014/main" val="10009"/>
                  </a:ext>
                </a:extLst>
              </a:tr>
              <a:tr h="0">
                <a:tc>
                  <a:txBody>
                    <a:bodyPr/>
                    <a:lstStyle/>
                    <a:p>
                      <a:r>
                        <a:rPr lang="en-US" sz="1400" dirty="0"/>
                        <a:t>11-20-1789</a:t>
                      </a:r>
                    </a:p>
                  </a:txBody>
                  <a:tcPr marT="45712" marB="45712"/>
                </a:tc>
                <a:tc>
                  <a:txBody>
                    <a:bodyPr/>
                    <a:lstStyle/>
                    <a:p>
                      <a:r>
                        <a:rPr lang="en-US" sz="1400" dirty="0"/>
                        <a:t>Ali Raissinia</a:t>
                      </a:r>
                    </a:p>
                  </a:txBody>
                  <a:tcPr marT="45712" marB="45712"/>
                </a:tc>
                <a:tc>
                  <a:txBody>
                    <a:bodyPr/>
                    <a:lstStyle/>
                    <a:p>
                      <a:r>
                        <a:rPr lang="en-US" sz="1400" dirty="0"/>
                        <a:t>Resolution for CID 3128 LB249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(1)</a:t>
                      </a:r>
                    </a:p>
                  </a:txBody>
                  <a:tcPr marT="45712" marB="45712"/>
                </a:tc>
                <a:tc>
                  <a:txBody>
                    <a:bodyPr/>
                    <a:lstStyle/>
                    <a:p>
                      <a:r>
                        <a:rPr lang="en-US" sz="1400" dirty="0"/>
                        <a:t>10 min</a:t>
                      </a:r>
                    </a:p>
                  </a:txBody>
                  <a:tcPr marT="45712" marB="45712"/>
                </a:tc>
                <a:extLst>
                  <a:ext uri="{0D108BD9-81ED-4DB2-BD59-A6C34878D82A}">
                    <a16:rowId xmlns:a16="http://schemas.microsoft.com/office/drawing/2014/main" val="234328026"/>
                  </a:ext>
                </a:extLst>
              </a:tr>
              <a:tr h="0">
                <a:tc>
                  <a:txBody>
                    <a:bodyPr/>
                    <a:lstStyle/>
                    <a:p>
                      <a:r>
                        <a:rPr lang="en-US" sz="1400" dirty="0"/>
                        <a:t>11-20-1799</a:t>
                      </a:r>
                    </a:p>
                  </a:txBody>
                  <a:tcPr marT="45712" marB="45712"/>
                </a:tc>
                <a:tc>
                  <a:txBody>
                    <a:bodyPr/>
                    <a:lstStyle/>
                    <a:p>
                      <a:r>
                        <a:rPr lang="en-US" sz="1400" dirty="0"/>
                        <a:t>Nehru Bhandaru </a:t>
                      </a:r>
                    </a:p>
                  </a:txBody>
                  <a:tcPr marT="45712" marB="45712"/>
                </a:tc>
                <a:tc>
                  <a:txBody>
                    <a:bodyPr/>
                    <a:lstStyle/>
                    <a:p>
                      <a:r>
                        <a:rPr lang="en-US" sz="1400" dirty="0"/>
                        <a:t>Element ID for Fine Timing Parameter element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Text changes</a:t>
                      </a:r>
                    </a:p>
                  </a:txBody>
                  <a:tcPr marT="45712" marB="45712"/>
                </a:tc>
                <a:tc>
                  <a:txBody>
                    <a:bodyPr/>
                    <a:lstStyle/>
                    <a:p>
                      <a:r>
                        <a:rPr lang="en-US" sz="1400" dirty="0"/>
                        <a:t>7 min </a:t>
                      </a:r>
                    </a:p>
                  </a:txBody>
                  <a:tcPr marT="45712" marB="45712"/>
                </a:tc>
                <a:extLst>
                  <a:ext uri="{0D108BD9-81ED-4DB2-BD59-A6C34878D82A}">
                    <a16:rowId xmlns:a16="http://schemas.microsoft.com/office/drawing/2014/main" val="2482489312"/>
                  </a:ext>
                </a:extLst>
              </a:tr>
            </a:tbl>
          </a:graphicData>
        </a:graphic>
      </p:graphicFrame>
    </p:spTree>
    <p:extLst>
      <p:ext uri="{BB962C8B-B14F-4D97-AF65-F5344CB8AC3E}">
        <p14:creationId xmlns:p14="http://schemas.microsoft.com/office/powerpoint/2010/main" val="189719261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395312703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11-20-1759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(202011-15):</a:t>
            </a:r>
            <a:endParaRPr lang="en-US" sz="2000" dirty="0">
              <a:solidFill>
                <a:schemeClr val="tx1"/>
              </a:solidFill>
            </a:endParaRPr>
          </a:p>
          <a:p>
            <a:pPr marL="0" indent="0"/>
            <a:r>
              <a:rPr lang="en-US" sz="2000" b="0" dirty="0"/>
              <a:t>Move to adopt the resolution depicted by document 11-20-1759r1 for CIDs</a:t>
            </a:r>
            <a:r>
              <a:rPr lang="pt-BR" sz="2000" b="0" dirty="0"/>
              <a:t> 3099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21/0/2 </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44356778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11-20-1787</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(202011-16):</a:t>
            </a:r>
            <a:endParaRPr lang="en-US" sz="2000" dirty="0">
              <a:solidFill>
                <a:schemeClr val="tx1"/>
              </a:solidFill>
            </a:endParaRPr>
          </a:p>
          <a:p>
            <a:pPr marL="0" indent="0"/>
            <a:r>
              <a:rPr lang="en-US" sz="2000" b="0" dirty="0"/>
              <a:t>Move to adopt the resolution depicted by document 11-20-1787r3 for CIDs</a:t>
            </a:r>
            <a:r>
              <a:rPr lang="pt-BR" sz="2000" b="0" dirty="0"/>
              <a:t> 3635, 3074, 3639, 3937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37212284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11-20-1666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(202011-17):</a:t>
            </a:r>
            <a:endParaRPr lang="en-US" sz="2000" dirty="0">
              <a:solidFill>
                <a:schemeClr val="tx1"/>
              </a:solidFill>
            </a:endParaRPr>
          </a:p>
          <a:p>
            <a:pPr marL="0" indent="0"/>
            <a:r>
              <a:rPr lang="en-US" sz="2000" b="0" dirty="0"/>
              <a:t>Move to adopt the resolution depicted by document 11-20-1666r6 for CIDs</a:t>
            </a:r>
            <a:r>
              <a:rPr lang="pt-BR" sz="2000" b="0" dirty="0"/>
              <a:t> 3606, 3607, 3616, 3620,  3886, 3700 (6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a:t>
            </a:r>
          </a:p>
          <a:p>
            <a:pPr marL="0" indent="0"/>
            <a:endParaRPr lang="en-US" sz="2000" b="0" dirty="0"/>
          </a:p>
          <a:p>
            <a:pPr marL="0" indent="0"/>
            <a:r>
              <a:rPr lang="en-US" sz="2000" b="0" dirty="0"/>
              <a:t>Tabled to later time.</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0924103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(202011-18):</a:t>
            </a:r>
            <a:endParaRPr lang="en-US" sz="2000" dirty="0">
              <a:solidFill>
                <a:schemeClr val="tx1"/>
              </a:solidFill>
            </a:endParaRPr>
          </a:p>
          <a:p>
            <a:pPr marL="0" indent="0"/>
            <a:r>
              <a:rPr lang="en-US" sz="2000" b="0" dirty="0"/>
              <a:t>Move to adopt the text changes depicted by document 11-20-1749r0, 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311153457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11-20-1799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(202011-19):</a:t>
            </a:r>
            <a:endParaRPr lang="en-US" sz="2000" dirty="0">
              <a:solidFill>
                <a:schemeClr val="tx1"/>
              </a:solidFill>
            </a:endParaRPr>
          </a:p>
          <a:p>
            <a:pPr marL="0" indent="0"/>
            <a:r>
              <a:rPr lang="en-US" sz="2000" b="0" dirty="0"/>
              <a:t>Move to adopt the text changes depicted by document 11-20-1799r1, 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02597813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52863936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Nov. 9</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for this meeting slot (5 min).</a:t>
            </a:r>
          </a:p>
          <a:p>
            <a:pPr algn="just">
              <a:spcBef>
                <a:spcPct val="20000"/>
              </a:spcBef>
              <a:buFontTx/>
              <a:buChar char="•"/>
            </a:pPr>
            <a:r>
              <a:rPr lang="en-US" altLang="en-US" sz="1600" b="0" dirty="0"/>
              <a:t>Review remaining CIDs and propose resolutions – as needed.</a:t>
            </a:r>
          </a:p>
          <a:p>
            <a:pPr algn="just">
              <a:spcBef>
                <a:spcPct val="20000"/>
              </a:spcBef>
              <a:buFontTx/>
              <a:buChar char="•"/>
            </a:pPr>
            <a:r>
              <a:rPr lang="en-US" sz="1600" b="0" dirty="0"/>
              <a:t>Conduct group CR – as needed.</a:t>
            </a:r>
          </a:p>
          <a:p>
            <a:pPr algn="just">
              <a:spcBef>
                <a:spcPct val="20000"/>
              </a:spcBef>
              <a:buFontTx/>
              <a:buChar char="•"/>
            </a:pPr>
            <a:r>
              <a:rPr lang="en-US" sz="1600" b="0" dirty="0"/>
              <a:t>Consider LB249 CR completion and re-circulation – if needed (10min)</a:t>
            </a:r>
          </a:p>
          <a:p>
            <a:pPr algn="just">
              <a:spcBef>
                <a:spcPct val="20000"/>
              </a:spcBef>
              <a:buFontTx/>
              <a:buChar char="•"/>
            </a:pPr>
            <a:r>
              <a:rPr lang="en-US" sz="1600" b="0" dirty="0"/>
              <a:t>Review progress made during the week and set targets towards next meeting – 5min</a:t>
            </a:r>
          </a:p>
          <a:p>
            <a:pPr algn="just">
              <a:spcBef>
                <a:spcPct val="20000"/>
              </a:spcBef>
              <a:buFontTx/>
              <a:buChar char="•"/>
            </a:pPr>
            <a:r>
              <a:rPr lang="en-US" sz="1600" b="0" dirty="0"/>
              <a:t>Review program timelines – 5min</a:t>
            </a:r>
          </a:p>
          <a:p>
            <a:pPr algn="just">
              <a:spcBef>
                <a:spcPct val="20000"/>
              </a:spcBef>
              <a:buFontTx/>
              <a:buChar char="•"/>
            </a:pPr>
            <a:r>
              <a:rPr lang="en-US" sz="1600" b="0" dirty="0"/>
              <a:t>Review and setup telecons – 3min</a:t>
            </a:r>
          </a:p>
          <a:p>
            <a:pPr algn="just">
              <a:spcBef>
                <a:spcPct val="20000"/>
              </a:spcBef>
              <a:buFontTx/>
              <a:buChar char="•"/>
            </a:pPr>
            <a:r>
              <a:rPr lang="en-US" sz="1600" b="0" dirty="0"/>
              <a:t>Review Submission Pipeline – 2min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06002418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graphicFrame>
        <p:nvGraphicFramePr>
          <p:cNvPr id="9" name="Content Placeholder 6">
            <a:extLst>
              <a:ext uri="{FF2B5EF4-FFF2-40B4-BE49-F238E27FC236}">
                <a16:creationId xmlns:a16="http://schemas.microsoft.com/office/drawing/2014/main" id="{E3605139-16E9-46A1-9BB4-DD83E23D525D}"/>
              </a:ext>
            </a:extLst>
          </p:cNvPr>
          <p:cNvGraphicFramePr>
            <a:graphicFrameLocks noGrp="1"/>
          </p:cNvGraphicFramePr>
          <p:nvPr>
            <p:ph idx="1"/>
            <p:extLst>
              <p:ext uri="{D42A27DB-BD31-4B8C-83A1-F6EECF244321}">
                <p14:modId xmlns:p14="http://schemas.microsoft.com/office/powerpoint/2010/main" val="3747446512"/>
              </p:ext>
            </p:extLst>
          </p:nvPr>
        </p:nvGraphicFramePr>
        <p:xfrm>
          <a:off x="839416" y="1369282"/>
          <a:ext cx="10485810" cy="2895472"/>
        </p:xfrm>
        <a:graphic>
          <a:graphicData uri="http://schemas.openxmlformats.org/drawingml/2006/table">
            <a:tbl>
              <a:tblPr firstRow="1" bandRow="1">
                <a:tableStyleId>{21E4AEA4-8DFA-4A89-87EB-49C32662AFE0}</a:tableStyleId>
              </a:tblPr>
              <a:tblGrid>
                <a:gridCol w="1118747">
                  <a:extLst>
                    <a:ext uri="{9D8B030D-6E8A-4147-A177-3AD203B41FA5}">
                      <a16:colId xmlns:a16="http://schemas.microsoft.com/office/drawing/2014/main" val="20000"/>
                    </a:ext>
                  </a:extLst>
                </a:gridCol>
                <a:gridCol w="1545549">
                  <a:extLst>
                    <a:ext uri="{9D8B030D-6E8A-4147-A177-3AD203B41FA5}">
                      <a16:colId xmlns:a16="http://schemas.microsoft.com/office/drawing/2014/main" val="3761052771"/>
                    </a:ext>
                  </a:extLst>
                </a:gridCol>
                <a:gridCol w="3910698">
                  <a:extLst>
                    <a:ext uri="{9D8B030D-6E8A-4147-A177-3AD203B41FA5}">
                      <a16:colId xmlns:a16="http://schemas.microsoft.com/office/drawing/2014/main" val="20001"/>
                    </a:ext>
                  </a:extLst>
                </a:gridCol>
                <a:gridCol w="2343238">
                  <a:extLst>
                    <a:ext uri="{9D8B030D-6E8A-4147-A177-3AD203B41FA5}">
                      <a16:colId xmlns:a16="http://schemas.microsoft.com/office/drawing/2014/main" val="20002"/>
                    </a:ext>
                  </a:extLst>
                </a:gridCol>
                <a:gridCol w="1567578">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t>Presenter</a:t>
                      </a:r>
                    </a:p>
                  </a:txBody>
                  <a:tcPr marR="36000" marT="45712" marB="45712"/>
                </a:tc>
                <a:tc>
                  <a:txBody>
                    <a:bodyPr/>
                    <a:lstStyle/>
                    <a:p>
                      <a:pPr algn="ctr"/>
                      <a:r>
                        <a:rPr lang="en-US" sz="1600" dirty="0">
                          <a:solidFill>
                            <a:schemeClr val="bg1"/>
                          </a:solidFill>
                        </a:rPr>
                        <a:t>Title</a:t>
                      </a:r>
                    </a:p>
                  </a:txBody>
                  <a:tcPr marR="36000" marT="45712" marB="45712"/>
                </a:tc>
                <a:tc>
                  <a:txBody>
                    <a:bodyPr/>
                    <a:lstStyle/>
                    <a:p>
                      <a:pPr algn="ctr"/>
                      <a:r>
                        <a:rPr lang="en-US" sz="1600" kern="1200" dirty="0">
                          <a:solidFill>
                            <a:schemeClr val="bg1"/>
                          </a:solidFill>
                          <a:latin typeface="+mn-lt"/>
                          <a:ea typeface="+mn-ea"/>
                          <a:cs typeface="+mn-cs"/>
                        </a:rPr>
                        <a:t>Topic </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0">
                <a:tc>
                  <a:txBody>
                    <a:bodyPr/>
                    <a:lstStyle/>
                    <a:p>
                      <a:r>
                        <a:rPr lang="en-US" sz="1400" dirty="0"/>
                        <a:t>11-20-1666</a:t>
                      </a:r>
                    </a:p>
                  </a:txBody>
                  <a:tcPr marT="45712" marB="45712"/>
                </a:tc>
                <a:tc>
                  <a:txBody>
                    <a:bodyPr/>
                    <a:lstStyle/>
                    <a:p>
                      <a:r>
                        <a:rPr lang="en-US" sz="1400" dirty="0"/>
                        <a:t>Dibakar Das</a:t>
                      </a:r>
                    </a:p>
                  </a:txBody>
                  <a:tcPr marT="45712" marB="45712"/>
                </a:tc>
                <a:tc>
                  <a:txBody>
                    <a:bodyPr/>
                    <a:lstStyle/>
                    <a:p>
                      <a:r>
                        <a:rPr lang="en-US" sz="1400" dirty="0"/>
                        <a:t>Miscellaneous CIDs for clause 11.22.6.3.3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(6)</a:t>
                      </a:r>
                    </a:p>
                  </a:txBody>
                  <a:tcPr marT="45712" marB="45712"/>
                </a:tc>
                <a:tc>
                  <a:txBody>
                    <a:bodyPr/>
                    <a:lstStyle/>
                    <a:p>
                      <a:r>
                        <a:rPr lang="en-US" sz="1400" dirty="0"/>
                        <a:t>5 min – motion</a:t>
                      </a:r>
                    </a:p>
                  </a:txBody>
                  <a:tcPr marT="45712" marB="45712"/>
                </a:tc>
                <a:extLst>
                  <a:ext uri="{0D108BD9-81ED-4DB2-BD59-A6C34878D82A}">
                    <a16:rowId xmlns:a16="http://schemas.microsoft.com/office/drawing/2014/main" val="10004"/>
                  </a:ext>
                </a:extLst>
              </a:tr>
              <a:tr h="1523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11-20-1733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Phase shift feedback response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7 min – motion</a:t>
                      </a:r>
                    </a:p>
                  </a:txBody>
                  <a:tcPr marT="45712" marB="45712"/>
                </a:tc>
                <a:extLst>
                  <a:ext uri="{0D108BD9-81ED-4DB2-BD59-A6C34878D82A}">
                    <a16:rowId xmlns:a16="http://schemas.microsoft.com/office/drawing/2014/main" val="10005"/>
                  </a:ext>
                </a:extLst>
              </a:tr>
              <a:tr h="1523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11-20-1649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Girish Madpuwar/Ali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LB249 Secure LTF and other CIDs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10 min – motion</a:t>
                      </a:r>
                    </a:p>
                  </a:txBody>
                  <a:tcPr marT="45712" marB="45712"/>
                </a:tc>
                <a:extLst>
                  <a:ext uri="{0D108BD9-81ED-4DB2-BD59-A6C34878D82A}">
                    <a16:rowId xmlns:a16="http://schemas.microsoft.com/office/drawing/2014/main" val="4113437077"/>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11-20-1245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Tx Power control for Non-TB Ranging – follow up.</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15 min - motion</a:t>
                      </a:r>
                    </a:p>
                  </a:txBody>
                  <a:tcPr marT="45712" marB="45712"/>
                </a:tc>
                <a:extLst>
                  <a:ext uri="{0D108BD9-81ED-4DB2-BD59-A6C34878D82A}">
                    <a16:rowId xmlns:a16="http://schemas.microsoft.com/office/drawing/2014/main" val="10006"/>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11-20-1789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Resolution for CID 3128 LB249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10 min</a:t>
                      </a:r>
                    </a:p>
                  </a:txBody>
                  <a:tcPr marT="45712" marB="45712"/>
                </a:tc>
                <a:extLst>
                  <a:ext uri="{0D108BD9-81ED-4DB2-BD59-A6C34878D82A}">
                    <a16:rowId xmlns:a16="http://schemas.microsoft.com/office/drawing/2014/main" val="10008"/>
                  </a:ext>
                </a:extLst>
              </a:tr>
              <a:tr h="0">
                <a:tc>
                  <a:txBody>
                    <a:bodyPr/>
                    <a:lstStyle/>
                    <a:p>
                      <a:r>
                        <a:rPr lang="en-US" sz="1400" kern="1200" dirty="0">
                          <a:solidFill>
                            <a:schemeClr val="dk1"/>
                          </a:solidFill>
                          <a:latin typeface="+mn-lt"/>
                          <a:ea typeface="+mn-ea"/>
                          <a:cs typeface="+mn-cs"/>
                        </a:rPr>
                        <a:t>11-20-1820</a:t>
                      </a:r>
                    </a:p>
                  </a:txBody>
                  <a:tcPr marT="45712" marB="45712"/>
                </a:tc>
                <a:tc>
                  <a:txBody>
                    <a:bodyPr/>
                    <a:lstStyle/>
                    <a:p>
                      <a:r>
                        <a:rPr lang="en-US" sz="1400" kern="1200" dirty="0">
                          <a:solidFill>
                            <a:schemeClr val="dk1"/>
                          </a:solidFill>
                          <a:latin typeface="+mn-lt"/>
                          <a:ea typeface="+mn-ea"/>
                          <a:cs typeface="+mn-cs"/>
                        </a:rPr>
                        <a:t>Dibakar Das</a:t>
                      </a:r>
                    </a:p>
                  </a:txBody>
                  <a:tcPr marT="45712" marB="45712"/>
                </a:tc>
                <a:tc>
                  <a:txBody>
                    <a:bodyPr/>
                    <a:lstStyle/>
                    <a:p>
                      <a:r>
                        <a:rPr lang="en-US" sz="1400" kern="1200" dirty="0">
                          <a:solidFill>
                            <a:schemeClr val="dk1"/>
                          </a:solidFill>
                          <a:latin typeface="+mn-lt"/>
                          <a:ea typeface="+mn-ea"/>
                          <a:cs typeface="+mn-cs"/>
                        </a:rPr>
                        <a:t>CR for CID 3131</a:t>
                      </a:r>
                    </a:p>
                  </a:txBody>
                  <a:tcPr marT="45712" marB="45712"/>
                </a:tc>
                <a:tc>
                  <a:txBody>
                    <a:bodyPr/>
                    <a:lstStyle/>
                    <a:p>
                      <a:r>
                        <a:rPr lang="en-US" sz="1400" kern="1200" dirty="0">
                          <a:solidFill>
                            <a:schemeClr val="dk1"/>
                          </a:solidFill>
                          <a:latin typeface="+mn-lt"/>
                          <a:ea typeface="+mn-ea"/>
                          <a:cs typeface="+mn-cs"/>
                        </a:rPr>
                        <a:t>CR (1)</a:t>
                      </a:r>
                    </a:p>
                  </a:txBody>
                  <a:tcPr marT="45712" marB="45712"/>
                </a:tc>
                <a:tc>
                  <a:txBody>
                    <a:bodyPr/>
                    <a:lstStyle/>
                    <a:p>
                      <a:r>
                        <a:rPr lang="en-US" sz="1400" kern="1200" dirty="0">
                          <a:solidFill>
                            <a:schemeClr val="dk1"/>
                          </a:solidFill>
                          <a:latin typeface="+mn-lt"/>
                          <a:ea typeface="+mn-ea"/>
                          <a:cs typeface="+mn-cs"/>
                        </a:rPr>
                        <a:t>5 min</a:t>
                      </a:r>
                    </a:p>
                  </a:txBody>
                  <a:tcPr marT="45712" marB="45712"/>
                </a:tc>
                <a:extLst>
                  <a:ext uri="{0D108BD9-81ED-4DB2-BD59-A6C34878D82A}">
                    <a16:rowId xmlns:a16="http://schemas.microsoft.com/office/drawing/2014/main" val="3449724519"/>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11-20-1817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resolution to 11az LB249 CID 3900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15 min</a:t>
                      </a:r>
                    </a:p>
                  </a:txBody>
                  <a:tcPr marT="45712" marB="45712"/>
                </a:tc>
                <a:extLst>
                  <a:ext uri="{0D108BD9-81ED-4DB2-BD59-A6C34878D82A}">
                    <a16:rowId xmlns:a16="http://schemas.microsoft.com/office/drawing/2014/main" val="3462426936"/>
                  </a:ext>
                </a:extLst>
              </a:tr>
            </a:tbl>
          </a:graphicData>
        </a:graphic>
      </p:graphicFrame>
    </p:spTree>
    <p:extLst>
      <p:ext uri="{BB962C8B-B14F-4D97-AF65-F5344CB8AC3E}">
        <p14:creationId xmlns:p14="http://schemas.microsoft.com/office/powerpoint/2010/main" val="312685466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11-20-1666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(202011-17):</a:t>
            </a:r>
            <a:endParaRPr lang="en-US" sz="2000" dirty="0">
              <a:solidFill>
                <a:schemeClr val="tx1"/>
              </a:solidFill>
            </a:endParaRPr>
          </a:p>
          <a:p>
            <a:pPr marL="0" indent="0"/>
            <a:r>
              <a:rPr lang="en-US" sz="2000" b="0" dirty="0"/>
              <a:t>Move to adopt the resolution depicted by document 11-20-1666r7 for CIDs</a:t>
            </a:r>
            <a:r>
              <a:rPr lang="pt-BR" sz="2000" b="0" dirty="0"/>
              <a:t> 3606, 3607, 3616, 3620,  3886, 3700 (6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23/0/4</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94826528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(202011-20):</a:t>
            </a:r>
            <a:endParaRPr lang="en-US" sz="2000" dirty="0">
              <a:solidFill>
                <a:schemeClr val="tx1"/>
              </a:solidFill>
            </a:endParaRPr>
          </a:p>
          <a:p>
            <a:pPr marL="0" indent="0"/>
            <a:r>
              <a:rPr lang="en-US" sz="2000" b="0" dirty="0"/>
              <a:t>Move to adopt the resolution depicted by document 11-20-1733r3 for CIDs</a:t>
            </a:r>
            <a:r>
              <a:rPr lang="pt-BR" sz="2000" b="0" dirty="0"/>
              <a:t> 3311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99694775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(202011-21):</a:t>
            </a:r>
            <a:endParaRPr lang="en-US" sz="2000" dirty="0">
              <a:solidFill>
                <a:schemeClr val="tx1"/>
              </a:solidFill>
            </a:endParaRPr>
          </a:p>
          <a:p>
            <a:pPr marL="0" indent="0"/>
            <a:r>
              <a:rPr lang="en-US" sz="2000" b="0" dirty="0"/>
              <a:t>Move to adopt the resolution depicted by document 11-20-1649r5 for CIDs</a:t>
            </a:r>
            <a:r>
              <a:rPr lang="pt-BR" sz="2000" b="0" dirty="0"/>
              <a:t> 3123, 3124, 3450, 3754, 3775, (5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26200855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(202011-22):</a:t>
            </a:r>
            <a:endParaRPr lang="en-US" sz="2000" dirty="0">
              <a:solidFill>
                <a:schemeClr val="tx1"/>
              </a:solidFill>
            </a:endParaRPr>
          </a:p>
          <a:p>
            <a:pPr marL="0" indent="0"/>
            <a:r>
              <a:rPr lang="en-US" sz="2000" b="0" dirty="0"/>
              <a:t>Move to adopt the resolution depicted by document 11-20-1789r4 for CIDs 3128, 3270</a:t>
            </a:r>
            <a:r>
              <a:rPr lang="pt-BR" sz="2000" b="0" dirty="0"/>
              <a:t>,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20/4/6</a:t>
            </a:r>
          </a:p>
          <a:p>
            <a:pPr marL="0" indent="0"/>
            <a:r>
              <a:rPr lang="en-US" sz="2000" b="0" dirty="0"/>
              <a:t>Motion passes.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42551072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11-20-1245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(202011-23):</a:t>
            </a:r>
            <a:endParaRPr lang="en-US" sz="2000" dirty="0">
              <a:solidFill>
                <a:schemeClr val="tx1"/>
              </a:solidFill>
            </a:endParaRPr>
          </a:p>
          <a:p>
            <a:pPr marL="0" indent="0"/>
            <a:r>
              <a:rPr lang="en-US" sz="2000" b="0" dirty="0"/>
              <a:t>Move to adopt the resolution depicted by document 11-20-1245r6 for CIDs 3883, 3893</a:t>
            </a:r>
            <a:r>
              <a:rPr lang="pt-BR" sz="2000" b="0" dirty="0"/>
              <a:t>, 3245, 3269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15/0/15</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419703573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11-20-1820</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(202011-24):</a:t>
            </a:r>
            <a:endParaRPr lang="en-US" sz="2000" dirty="0">
              <a:solidFill>
                <a:schemeClr val="tx1"/>
              </a:solidFill>
            </a:endParaRPr>
          </a:p>
          <a:p>
            <a:pPr marL="0" indent="0"/>
            <a:r>
              <a:rPr lang="en-US" sz="2000" b="0" dirty="0"/>
              <a:t>Move to adopt the resolution depicted by document 11-20-1820r0 for CIDs 3131</a:t>
            </a:r>
            <a:r>
              <a:rPr lang="pt-BR" sz="2000" b="0" dirty="0"/>
              <a:t>,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unanimous consent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79280654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11-20-1817</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(202011-25):</a:t>
            </a:r>
            <a:endParaRPr lang="en-US" sz="2000" dirty="0">
              <a:solidFill>
                <a:schemeClr val="tx1"/>
              </a:solidFill>
            </a:endParaRPr>
          </a:p>
          <a:p>
            <a:pPr marL="0" indent="0"/>
            <a:r>
              <a:rPr lang="en-US" sz="2000" b="0" dirty="0"/>
              <a:t>Move to adopt the resolution depicted by document 11-20-1817r? for CIDs 3900</a:t>
            </a:r>
            <a:r>
              <a:rPr lang="pt-BR" sz="2000" b="0" dirty="0"/>
              <a:t>,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a:t>
            </a:r>
            <a:endParaRPr lang="en-US" sz="2000" b="0" dirty="0">
              <a:solidFill>
                <a:schemeClr val="bg2">
                  <a:lumMod val="20000"/>
                  <a:lumOff val="80000"/>
                </a:schemeClr>
              </a:solidFill>
            </a:endParaRPr>
          </a:p>
          <a:p>
            <a:pPr marL="0" indent="0"/>
            <a:r>
              <a:rPr lang="en-US" sz="2000" b="0" dirty="0"/>
              <a:t>Second:</a:t>
            </a:r>
          </a:p>
          <a:p>
            <a:pPr marL="0" indent="0"/>
            <a:r>
              <a:rPr lang="en-US" sz="2000" b="0" dirty="0"/>
              <a:t>Results (Y/N/A):</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83269488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0A954-CAC6-492D-900B-8C331689A432}"/>
              </a:ext>
            </a:extLst>
          </p:cNvPr>
          <p:cNvSpPr>
            <a:spLocks noGrp="1"/>
          </p:cNvSpPr>
          <p:nvPr>
            <p:ph type="title"/>
          </p:nvPr>
        </p:nvSpPr>
        <p:spPr/>
        <p:txBody>
          <a:bodyPr/>
          <a:lstStyle/>
          <a:p>
            <a:r>
              <a:rPr lang="en-US" dirty="0"/>
              <a:t>Group Comment Resolution</a:t>
            </a:r>
          </a:p>
        </p:txBody>
      </p:sp>
      <p:sp>
        <p:nvSpPr>
          <p:cNvPr id="3" name="Content Placeholder 2">
            <a:extLst>
              <a:ext uri="{FF2B5EF4-FFF2-40B4-BE49-F238E27FC236}">
                <a16:creationId xmlns:a16="http://schemas.microsoft.com/office/drawing/2014/main" id="{D45D408C-6B2E-4967-913E-E854CF3EA5D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E47E7DD-7536-47C0-A4DE-6261ECD318E4}"/>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13380DB8-B900-406A-BBF8-6A13502711D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128EC2-51A2-4D01-A82B-15D9606BFC8B}"/>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56012130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Dec.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4117780577"/>
              </p:ext>
            </p:extLst>
          </p:nvPr>
        </p:nvGraphicFramePr>
        <p:xfrm>
          <a:off x="442315" y="1628800"/>
          <a:ext cx="10123451" cy="1554400"/>
        </p:xfrm>
        <a:graphic>
          <a:graphicData uri="http://schemas.openxmlformats.org/drawingml/2006/table">
            <a:tbl>
              <a:tblPr firstRow="1" bandRow="1">
                <a:tableStyleId>{21E4AEA4-8DFA-4A89-87EB-49C32662AFE0}</a:tableStyleId>
              </a:tblPr>
              <a:tblGrid>
                <a:gridCol w="1333205">
                  <a:extLst>
                    <a:ext uri="{9D8B030D-6E8A-4147-A177-3AD203B41FA5}">
                      <a16:colId xmlns:a16="http://schemas.microsoft.com/office/drawing/2014/main" val="20000"/>
                    </a:ext>
                  </a:extLst>
                </a:gridCol>
                <a:gridCol w="1660472">
                  <a:extLst>
                    <a:ext uri="{9D8B030D-6E8A-4147-A177-3AD203B41FA5}">
                      <a16:colId xmlns:a16="http://schemas.microsoft.com/office/drawing/2014/main" val="20001"/>
                    </a:ext>
                  </a:extLst>
                </a:gridCol>
                <a:gridCol w="4679512">
                  <a:extLst>
                    <a:ext uri="{9D8B030D-6E8A-4147-A177-3AD203B41FA5}">
                      <a16:colId xmlns:a16="http://schemas.microsoft.com/office/drawing/2014/main" val="20002"/>
                    </a:ext>
                  </a:extLst>
                </a:gridCol>
                <a:gridCol w="2450262">
                  <a:extLst>
                    <a:ext uri="{9D8B030D-6E8A-4147-A177-3AD203B41FA5}">
                      <a16:colId xmlns:a16="http://schemas.microsoft.com/office/drawing/2014/main" val="20003"/>
                    </a:ext>
                  </a:extLst>
                </a:gridCol>
              </a:tblGrid>
              <a:tr h="304531">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strike="noStrike" dirty="0"/>
                        <a:t>11-20-1097</a:t>
                      </a:r>
                    </a:p>
                  </a:txBody>
                  <a:tcPr marT="45712" marB="45712"/>
                </a:tc>
                <a:tc>
                  <a:txBody>
                    <a:bodyPr/>
                    <a:lstStyle/>
                    <a:p>
                      <a:r>
                        <a:rPr lang="en-US" sz="1400" strike="noStrike"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Secure LTF using DFT </a:t>
                      </a:r>
                      <a:r>
                        <a:rPr lang="en-US" sz="1400" strike="noStrike" dirty="0" err="1"/>
                        <a:t>precoded</a:t>
                      </a:r>
                      <a:r>
                        <a:rPr lang="en-US" sz="1400" strike="noStrike" dirty="0"/>
                        <a:t> OFDM</a:t>
                      </a:r>
                    </a:p>
                  </a:txBody>
                  <a:tcPr marT="45712" marB="45712"/>
                </a:tc>
                <a:tc>
                  <a:txBody>
                    <a:bodyPr/>
                    <a:lstStyle/>
                    <a:p>
                      <a:r>
                        <a:rPr lang="en-US" sz="1400" strike="noStrike" dirty="0"/>
                        <a:t>technical</a:t>
                      </a:r>
                    </a:p>
                  </a:txBody>
                  <a:tcPr marT="45712" marB="45712"/>
                </a:tc>
                <a:extLst>
                  <a:ext uri="{0D108BD9-81ED-4DB2-BD59-A6C34878D82A}">
                    <a16:rowId xmlns:a16="http://schemas.microsoft.com/office/drawing/2014/main" val="3213783939"/>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11-20-1817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resolution to 11az LB249 CID 3900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(1)</a:t>
                      </a:r>
                    </a:p>
                  </a:txBody>
                  <a:tcPr marT="45712" marB="45712"/>
                </a:tc>
                <a:extLst>
                  <a:ext uri="{0D108BD9-81ED-4DB2-BD59-A6C34878D82A}">
                    <a16:rowId xmlns:a16="http://schemas.microsoft.com/office/drawing/2014/main" val="2331891055"/>
                  </a:ext>
                </a:extLst>
              </a:tr>
              <a:tr h="0">
                <a:tc>
                  <a:txBody>
                    <a:bodyPr/>
                    <a:lstStyle/>
                    <a:p>
                      <a:endParaRPr lang="en-US" sz="1400" strike="noStrike" dirty="0"/>
                    </a:p>
                  </a:txBody>
                  <a:tcPr marT="45712" marB="45712"/>
                </a:tc>
                <a:tc>
                  <a:txBody>
                    <a:bodyPr/>
                    <a:lstStyle/>
                    <a:p>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strike="noStrike" dirty="0"/>
                    </a:p>
                  </a:txBody>
                  <a:tcPr marT="45712" marB="45712"/>
                </a:tc>
                <a:tc>
                  <a:txBody>
                    <a:bodyPr/>
                    <a:lstStyle/>
                    <a:p>
                      <a:endParaRPr lang="en-US" sz="1400" strike="noStrike" dirty="0"/>
                    </a:p>
                  </a:txBody>
                  <a:tcPr marT="45712" marB="45712"/>
                </a:tc>
                <a:extLst>
                  <a:ext uri="{0D108BD9-81ED-4DB2-BD59-A6C34878D82A}">
                    <a16:rowId xmlns:a16="http://schemas.microsoft.com/office/drawing/2014/main" val="3981147244"/>
                  </a:ext>
                </a:extLst>
              </a:tr>
              <a:tr h="0">
                <a:tc>
                  <a:txBody>
                    <a:bodyPr/>
                    <a:lstStyle/>
                    <a:p>
                      <a:endParaRPr lang="en-US" sz="1400" strike="noStrike" dirty="0"/>
                    </a:p>
                  </a:txBody>
                  <a:tcPr marT="45712" marB="45712"/>
                </a:tc>
                <a:tc>
                  <a:txBody>
                    <a:bodyPr/>
                    <a:lstStyle/>
                    <a:p>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strike="noStrike" dirty="0"/>
                    </a:p>
                  </a:txBody>
                  <a:tcPr marT="45712" marB="45712"/>
                </a:tc>
                <a:tc>
                  <a:txBody>
                    <a:bodyPr/>
                    <a:lstStyle/>
                    <a:p>
                      <a:endParaRPr lang="en-US" sz="1400" strike="noStrike" dirty="0"/>
                    </a:p>
                  </a:txBody>
                  <a:tcPr marT="45712" marB="45712"/>
                </a:tc>
                <a:extLst>
                  <a:ext uri="{0D108BD9-81ED-4DB2-BD59-A6C34878D82A}">
                    <a16:rowId xmlns:a16="http://schemas.microsoft.com/office/drawing/2014/main" val="2248664178"/>
                  </a:ext>
                </a:extLst>
              </a:tr>
            </a:tbl>
          </a:graphicData>
        </a:graphic>
      </p:graphicFrame>
    </p:spTree>
    <p:extLst>
      <p:ext uri="{BB962C8B-B14F-4D97-AF65-F5344CB8AC3E}">
        <p14:creationId xmlns:p14="http://schemas.microsoft.com/office/powerpoint/2010/main" val="32237076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3EC27-6141-4CE5-B3D7-B6AF4E612F05}"/>
              </a:ext>
            </a:extLst>
          </p:cNvPr>
          <p:cNvSpPr>
            <a:spLocks noGrp="1"/>
          </p:cNvSpPr>
          <p:nvPr>
            <p:ph type="title"/>
          </p:nvPr>
        </p:nvSpPr>
        <p:spPr>
          <a:xfrm>
            <a:off x="407368" y="685801"/>
            <a:ext cx="10868117" cy="1065213"/>
          </a:xfrm>
        </p:spPr>
        <p:txBody>
          <a:bodyPr/>
          <a:lstStyle/>
          <a:p>
            <a:r>
              <a:rPr lang="en-US" dirty="0"/>
              <a:t>Achievement this week and Comment Resolution (CR) status</a:t>
            </a:r>
          </a:p>
        </p:txBody>
      </p:sp>
      <p:sp>
        <p:nvSpPr>
          <p:cNvPr id="3" name="Content Placeholder 2">
            <a:extLst>
              <a:ext uri="{FF2B5EF4-FFF2-40B4-BE49-F238E27FC236}">
                <a16:creationId xmlns:a16="http://schemas.microsoft.com/office/drawing/2014/main" id="{BBD7776F-5E63-41BB-8AF1-29B1A3F569CC}"/>
              </a:ext>
            </a:extLst>
          </p:cNvPr>
          <p:cNvSpPr>
            <a:spLocks noGrp="1"/>
          </p:cNvSpPr>
          <p:nvPr>
            <p:ph idx="1"/>
          </p:nvPr>
        </p:nvSpPr>
        <p:spPr>
          <a:xfrm>
            <a:off x="695400" y="1916832"/>
            <a:ext cx="10361084" cy="4113213"/>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 resolved during this session: - admirable effort by members.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114 comments motioned</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Overall LB249 CR status :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~472 out of 482 technical and general comments with ~11 comments remaining.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all 540 editorial comments.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Group is still in CR of LB249.</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p:txBody>
      </p:sp>
      <p:sp>
        <p:nvSpPr>
          <p:cNvPr id="4" name="Slide Number Placeholder 3">
            <a:extLst>
              <a:ext uri="{FF2B5EF4-FFF2-40B4-BE49-F238E27FC236}">
                <a16:creationId xmlns:a16="http://schemas.microsoft.com/office/drawing/2014/main" id="{369AF0FC-3E38-43A2-AAC9-8ED2A7483BB2}"/>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EF0D330B-1214-47D1-B29C-10011BB66D3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98578F3-2F52-4D26-A1C3-782068FCF06B}"/>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84090471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113">
            <a:extLst>
              <a:ext uri="{FF2B5EF4-FFF2-40B4-BE49-F238E27FC236}">
                <a16:creationId xmlns:a16="http://schemas.microsoft.com/office/drawing/2014/main" id="{5F80D85B-CA5D-46A1-BBCA-B1DD484CF0B5}"/>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107" name="Rectangle 106">
            <a:extLst>
              <a:ext uri="{FF2B5EF4-FFF2-40B4-BE49-F238E27FC236}">
                <a16:creationId xmlns:a16="http://schemas.microsoft.com/office/drawing/2014/main" id="{E7E80E61-8672-45B3-8ADF-8C71BCDAC53A}"/>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8" name="Rectangle 107">
            <a:extLst>
              <a:ext uri="{FF2B5EF4-FFF2-40B4-BE49-F238E27FC236}">
                <a16:creationId xmlns:a16="http://schemas.microsoft.com/office/drawing/2014/main" id="{806D1120-6CEB-4444-8E21-833EDD971B97}"/>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09" name="Rectangle 108">
            <a:extLst>
              <a:ext uri="{FF2B5EF4-FFF2-40B4-BE49-F238E27FC236}">
                <a16:creationId xmlns:a16="http://schemas.microsoft.com/office/drawing/2014/main" id="{B96217F6-0548-4D3B-A788-9F4D6253F8B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10" name="Rectangle 109">
            <a:extLst>
              <a:ext uri="{FF2B5EF4-FFF2-40B4-BE49-F238E27FC236}">
                <a16:creationId xmlns:a16="http://schemas.microsoft.com/office/drawing/2014/main" id="{76BC72B2-7D24-4C6D-BE05-DD73FFD7DB2D}"/>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2" name="Title 1"/>
          <p:cNvSpPr>
            <a:spLocks noGrp="1"/>
          </p:cNvSpPr>
          <p:nvPr>
            <p:ph type="title"/>
          </p:nvPr>
        </p:nvSpPr>
        <p:spPr>
          <a:xfrm>
            <a:off x="914401" y="685802"/>
            <a:ext cx="10361084" cy="485992"/>
          </a:xfrm>
        </p:spPr>
        <p:txBody>
          <a:bodyPr/>
          <a:lstStyle/>
          <a:p>
            <a:r>
              <a:rPr lang="en-US" dirty="0"/>
              <a:t>Timelines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25" name="Rectangle 24"/>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106" name="Text Box 24">
            <a:extLst>
              <a:ext uri="{FF2B5EF4-FFF2-40B4-BE49-F238E27FC236}">
                <a16:creationId xmlns:a16="http://schemas.microsoft.com/office/drawing/2014/main" id="{FDD295FC-5B3E-40FF-9DBD-769508BBC4A6}"/>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112" name="Rectangle 111">
            <a:extLst>
              <a:ext uri="{FF2B5EF4-FFF2-40B4-BE49-F238E27FC236}">
                <a16:creationId xmlns:a16="http://schemas.microsoft.com/office/drawing/2014/main" id="{69DC5164-B6FD-4947-8311-D3C23314DE17}"/>
              </a:ext>
            </a:extLst>
          </p:cNvPr>
          <p:cNvSpPr/>
          <p:nvPr/>
        </p:nvSpPr>
        <p:spPr>
          <a:xfrm>
            <a:off x="263352" y="2945044"/>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113" name="Rectangle 112">
            <a:extLst>
              <a:ext uri="{FF2B5EF4-FFF2-40B4-BE49-F238E27FC236}">
                <a16:creationId xmlns:a16="http://schemas.microsoft.com/office/drawing/2014/main" id="{AF2D2B37-858F-49CD-B8B3-A42B192B9F9D}"/>
              </a:ext>
            </a:extLst>
          </p:cNvPr>
          <p:cNvSpPr/>
          <p:nvPr/>
        </p:nvSpPr>
        <p:spPr>
          <a:xfrm>
            <a:off x="803996" y="3260249"/>
            <a:ext cx="9540000" cy="248520"/>
          </a:xfrm>
          <a:prstGeom prst="rect">
            <a:avLst/>
          </a:prstGeom>
          <a:gradFill flip="none" rotWithShape="1">
            <a:gsLst>
              <a:gs pos="0">
                <a:srgbClr val="FFFF00"/>
              </a:gs>
              <a:gs pos="37000">
                <a:srgbClr val="FFFF00"/>
              </a:gs>
              <a:gs pos="68000">
                <a:srgbClr val="00B050"/>
              </a:gs>
              <a:gs pos="100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115" name="Text Box 26">
            <a:extLst>
              <a:ext uri="{FF2B5EF4-FFF2-40B4-BE49-F238E27FC236}">
                <a16:creationId xmlns:a16="http://schemas.microsoft.com/office/drawing/2014/main" id="{64AE616E-C795-47DD-AF7B-6DEEA83A5362}"/>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116" name="Isosceles Triangle 115">
            <a:extLst>
              <a:ext uri="{FF2B5EF4-FFF2-40B4-BE49-F238E27FC236}">
                <a16:creationId xmlns:a16="http://schemas.microsoft.com/office/drawing/2014/main" id="{44442673-ECDC-419A-A9CD-051E05DB4DB8}"/>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117" name="Text Box 24">
            <a:extLst>
              <a:ext uri="{FF2B5EF4-FFF2-40B4-BE49-F238E27FC236}">
                <a16:creationId xmlns:a16="http://schemas.microsoft.com/office/drawing/2014/main" id="{EE061B56-3AEC-498D-B5B2-6F11449B93DE}"/>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118" name="Isosceles Triangle 117">
            <a:extLst>
              <a:ext uri="{FF2B5EF4-FFF2-40B4-BE49-F238E27FC236}">
                <a16:creationId xmlns:a16="http://schemas.microsoft.com/office/drawing/2014/main" id="{3F0AA21A-6D87-4206-8EEC-3FD5BA0CE0AE}"/>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19" name="Text Box 24">
            <a:extLst>
              <a:ext uri="{FF2B5EF4-FFF2-40B4-BE49-F238E27FC236}">
                <a16:creationId xmlns:a16="http://schemas.microsoft.com/office/drawing/2014/main" id="{3D10B997-FA32-446E-A64F-C16BE48C1D81}"/>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120" name="Isosceles Triangle 119">
            <a:extLst>
              <a:ext uri="{FF2B5EF4-FFF2-40B4-BE49-F238E27FC236}">
                <a16:creationId xmlns:a16="http://schemas.microsoft.com/office/drawing/2014/main" id="{AA437355-9F8B-4A6F-AAB1-840527A829D4}"/>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21" name="Text Box 24">
            <a:extLst>
              <a:ext uri="{FF2B5EF4-FFF2-40B4-BE49-F238E27FC236}">
                <a16:creationId xmlns:a16="http://schemas.microsoft.com/office/drawing/2014/main" id="{A547E5D1-D54B-4250-846D-FE970644BEE5}"/>
              </a:ext>
            </a:extLst>
          </p:cNvPr>
          <p:cNvSpPr txBox="1">
            <a:spLocks noChangeArrowheads="1"/>
          </p:cNvSpPr>
          <p:nvPr/>
        </p:nvSpPr>
        <p:spPr bwMode="auto">
          <a:xfrm>
            <a:off x="1970948" y="3260408"/>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125" name="Isosceles Triangle 124">
            <a:extLst>
              <a:ext uri="{FF2B5EF4-FFF2-40B4-BE49-F238E27FC236}">
                <a16:creationId xmlns:a16="http://schemas.microsoft.com/office/drawing/2014/main" id="{7D57DDC4-188E-446F-866B-8D2528A070AE}"/>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127" name="Straight Connector 126">
            <a:extLst>
              <a:ext uri="{FF2B5EF4-FFF2-40B4-BE49-F238E27FC236}">
                <a16:creationId xmlns:a16="http://schemas.microsoft.com/office/drawing/2014/main" id="{2D741719-48C6-4978-96AB-33C832196D61}"/>
              </a:ext>
            </a:extLst>
          </p:cNvPr>
          <p:cNvCxnSpPr/>
          <p:nvPr/>
        </p:nvCxnSpPr>
        <p:spPr bwMode="auto">
          <a:xfrm>
            <a:off x="263352" y="3212976"/>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 name="Text Box 24">
            <a:extLst>
              <a:ext uri="{FF2B5EF4-FFF2-40B4-BE49-F238E27FC236}">
                <a16:creationId xmlns:a16="http://schemas.microsoft.com/office/drawing/2014/main" id="{F3200BBA-60BF-4CFD-AE55-831E4690B9CD}"/>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145" name="Isosceles Triangle 144">
            <a:extLst>
              <a:ext uri="{FF2B5EF4-FFF2-40B4-BE49-F238E27FC236}">
                <a16:creationId xmlns:a16="http://schemas.microsoft.com/office/drawing/2014/main" id="{3B28E869-CA25-4246-8BD5-AE35F55D5CD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6" name="Isosceles Triangle 145">
            <a:extLst>
              <a:ext uri="{FF2B5EF4-FFF2-40B4-BE49-F238E27FC236}">
                <a16:creationId xmlns:a16="http://schemas.microsoft.com/office/drawing/2014/main" id="{0B294817-DEC4-4480-B07A-9DD6DE770F4D}"/>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7" name="Text Box 24">
            <a:extLst>
              <a:ext uri="{FF2B5EF4-FFF2-40B4-BE49-F238E27FC236}">
                <a16:creationId xmlns:a16="http://schemas.microsoft.com/office/drawing/2014/main" id="{41ECCC80-8D2F-411C-A046-A1EE9D099118}"/>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148" name="Straight Connector 147">
            <a:extLst>
              <a:ext uri="{FF2B5EF4-FFF2-40B4-BE49-F238E27FC236}">
                <a16:creationId xmlns:a16="http://schemas.microsoft.com/office/drawing/2014/main" id="{EDD273A8-30CE-4248-B9F8-E11D790DC1DE}"/>
              </a:ext>
            </a:extLst>
          </p:cNvPr>
          <p:cNvCxnSpPr/>
          <p:nvPr/>
        </p:nvCxnSpPr>
        <p:spPr bwMode="auto">
          <a:xfrm>
            <a:off x="810588" y="3546728"/>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Isosceles Triangle 149">
            <a:extLst>
              <a:ext uri="{FF2B5EF4-FFF2-40B4-BE49-F238E27FC236}">
                <a16:creationId xmlns:a16="http://schemas.microsoft.com/office/drawing/2014/main" id="{59441D21-CA4C-46FD-A061-1300276B8C4B}"/>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1" name="Text Box 24">
            <a:extLst>
              <a:ext uri="{FF2B5EF4-FFF2-40B4-BE49-F238E27FC236}">
                <a16:creationId xmlns:a16="http://schemas.microsoft.com/office/drawing/2014/main" id="{7257137D-C140-42D2-AF82-E571EE3A14B0}"/>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152" name="Rectangle 151">
            <a:extLst>
              <a:ext uri="{FF2B5EF4-FFF2-40B4-BE49-F238E27FC236}">
                <a16:creationId xmlns:a16="http://schemas.microsoft.com/office/drawing/2014/main" id="{57180947-F2CF-4175-986E-88B56A3D5595}"/>
              </a:ext>
            </a:extLst>
          </p:cNvPr>
          <p:cNvSpPr/>
          <p:nvPr/>
        </p:nvSpPr>
        <p:spPr>
          <a:xfrm>
            <a:off x="2999656" y="3262946"/>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153" name="Rectangle 152">
            <a:extLst>
              <a:ext uri="{FF2B5EF4-FFF2-40B4-BE49-F238E27FC236}">
                <a16:creationId xmlns:a16="http://schemas.microsoft.com/office/drawing/2014/main" id="{CC30AC72-C1DB-4389-9759-AAF9081BE28B}"/>
              </a:ext>
            </a:extLst>
          </p:cNvPr>
          <p:cNvSpPr/>
          <p:nvPr/>
        </p:nvSpPr>
        <p:spPr>
          <a:xfrm>
            <a:off x="3766413" y="3260408"/>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155" name="Oval Callout 93">
            <a:extLst>
              <a:ext uri="{FF2B5EF4-FFF2-40B4-BE49-F238E27FC236}">
                <a16:creationId xmlns:a16="http://schemas.microsoft.com/office/drawing/2014/main" id="{CFEDDDC9-704E-402C-80F9-97FD7D66F6C7}"/>
              </a:ext>
            </a:extLst>
          </p:cNvPr>
          <p:cNvSpPr/>
          <p:nvPr/>
        </p:nvSpPr>
        <p:spPr bwMode="auto">
          <a:xfrm>
            <a:off x="3175124" y="3895266"/>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156" name="Oval Callout 61">
            <a:extLst>
              <a:ext uri="{FF2B5EF4-FFF2-40B4-BE49-F238E27FC236}">
                <a16:creationId xmlns:a16="http://schemas.microsoft.com/office/drawing/2014/main" id="{C1460C53-55DE-4E69-8306-D9EEC5D6D472}"/>
              </a:ext>
            </a:extLst>
          </p:cNvPr>
          <p:cNvSpPr/>
          <p:nvPr/>
        </p:nvSpPr>
        <p:spPr bwMode="auto">
          <a:xfrm>
            <a:off x="2283685" y="3895267"/>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161" name="Rectangle 160">
            <a:extLst>
              <a:ext uri="{FF2B5EF4-FFF2-40B4-BE49-F238E27FC236}">
                <a16:creationId xmlns:a16="http://schemas.microsoft.com/office/drawing/2014/main" id="{F91C410D-A0F8-489D-9873-3E5D0C80D27A}"/>
              </a:ext>
            </a:extLst>
          </p:cNvPr>
          <p:cNvSpPr/>
          <p:nvPr/>
        </p:nvSpPr>
        <p:spPr>
          <a:xfrm>
            <a:off x="5136613" y="3260557"/>
            <a:ext cx="1594992" cy="245673"/>
          </a:xfrm>
          <a:prstGeom prst="rect">
            <a:avLst/>
          </a:prstGeom>
          <a:gradFill flip="none" rotWithShape="1">
            <a:gsLst>
              <a:gs pos="0">
                <a:srgbClr val="FFFF00"/>
              </a:gs>
              <a:gs pos="0">
                <a:srgbClr val="FFFF00"/>
              </a:gs>
              <a:gs pos="0">
                <a:srgbClr val="FFFF00"/>
              </a:gs>
              <a:gs pos="4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111" name="Isosceles Triangle 110">
            <a:extLst>
              <a:ext uri="{FF2B5EF4-FFF2-40B4-BE49-F238E27FC236}">
                <a16:creationId xmlns:a16="http://schemas.microsoft.com/office/drawing/2014/main" id="{DD1F662E-8959-49A4-88BE-5AE6F718E288}"/>
              </a:ext>
            </a:extLst>
          </p:cNvPr>
          <p:cNvSpPr>
            <a:spLocks noChangeArrowheads="1"/>
          </p:cNvSpPr>
          <p:nvPr/>
        </p:nvSpPr>
        <p:spPr bwMode="auto">
          <a:xfrm>
            <a:off x="7967187" y="240406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7" name="Text Box 26">
            <a:extLst>
              <a:ext uri="{FF2B5EF4-FFF2-40B4-BE49-F238E27FC236}">
                <a16:creationId xmlns:a16="http://schemas.microsoft.com/office/drawing/2014/main" id="{1BB62CF0-E562-4410-9872-349190F1677A}"/>
              </a:ext>
            </a:extLst>
          </p:cNvPr>
          <p:cNvSpPr txBox="1">
            <a:spLocks noChangeArrowheads="1"/>
          </p:cNvSpPr>
          <p:nvPr/>
        </p:nvSpPr>
        <p:spPr bwMode="auto">
          <a:xfrm flipH="1">
            <a:off x="6369381" y="2629838"/>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11-2020</a:t>
            </a:r>
          </a:p>
          <a:p>
            <a:pPr algn="ctr"/>
            <a:r>
              <a:rPr lang="en-US" altLang="en-US" sz="600" dirty="0">
                <a:latin typeface="Arial" panose="020B0604020202020204" pitchFamily="34" charset="0"/>
                <a:cs typeface="Arial" panose="020B0604020202020204" pitchFamily="34" charset="0"/>
              </a:rPr>
              <a:t>Recirculation</a:t>
            </a:r>
          </a:p>
        </p:txBody>
      </p:sp>
      <p:sp>
        <p:nvSpPr>
          <p:cNvPr id="158" name="Isosceles Triangle 157">
            <a:extLst>
              <a:ext uri="{FF2B5EF4-FFF2-40B4-BE49-F238E27FC236}">
                <a16:creationId xmlns:a16="http://schemas.microsoft.com/office/drawing/2014/main" id="{1829E6D2-C959-48D2-9FC0-FFED226D051A}"/>
              </a:ext>
            </a:extLst>
          </p:cNvPr>
          <p:cNvSpPr>
            <a:spLocks noChangeArrowheads="1"/>
          </p:cNvSpPr>
          <p:nvPr/>
        </p:nvSpPr>
        <p:spPr bwMode="auto">
          <a:xfrm flipH="1">
            <a:off x="6568637" y="2410448"/>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9" name="Text Box 26">
            <a:extLst>
              <a:ext uri="{FF2B5EF4-FFF2-40B4-BE49-F238E27FC236}">
                <a16:creationId xmlns:a16="http://schemas.microsoft.com/office/drawing/2014/main" id="{E8DE5F9A-9D3C-4C73-BFC7-EED51F4D1918}"/>
              </a:ext>
            </a:extLst>
          </p:cNvPr>
          <p:cNvSpPr txBox="1">
            <a:spLocks noChangeArrowheads="1"/>
          </p:cNvSpPr>
          <p:nvPr/>
        </p:nvSpPr>
        <p:spPr bwMode="auto">
          <a:xfrm flipH="1">
            <a:off x="7158599" y="261887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5-2020</a:t>
            </a:r>
          </a:p>
          <a:p>
            <a:pPr algn="ctr"/>
            <a:r>
              <a:rPr lang="en-US" altLang="en-US" sz="600" dirty="0">
                <a:latin typeface="Arial" panose="020B0604020202020204" pitchFamily="34" charset="0"/>
                <a:cs typeface="Arial" panose="020B0604020202020204" pitchFamily="34" charset="0"/>
              </a:rPr>
              <a:t>Recirculation</a:t>
            </a:r>
          </a:p>
        </p:txBody>
      </p:sp>
      <p:sp>
        <p:nvSpPr>
          <p:cNvPr id="160" name="Isosceles Triangle 159">
            <a:extLst>
              <a:ext uri="{FF2B5EF4-FFF2-40B4-BE49-F238E27FC236}">
                <a16:creationId xmlns:a16="http://schemas.microsoft.com/office/drawing/2014/main" id="{3A3D8048-3EBA-46FE-9184-5444CD320345}"/>
              </a:ext>
            </a:extLst>
          </p:cNvPr>
          <p:cNvSpPr>
            <a:spLocks noChangeArrowheads="1"/>
          </p:cNvSpPr>
          <p:nvPr/>
        </p:nvSpPr>
        <p:spPr bwMode="auto">
          <a:xfrm flipH="1">
            <a:off x="7376700" y="239948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62" name="Text Box 29">
            <a:extLst>
              <a:ext uri="{FF2B5EF4-FFF2-40B4-BE49-F238E27FC236}">
                <a16:creationId xmlns:a16="http://schemas.microsoft.com/office/drawing/2014/main" id="{4D338DF7-FA29-482B-919B-2A35726598BC}"/>
              </a:ext>
            </a:extLst>
          </p:cNvPr>
          <p:cNvSpPr txBox="1">
            <a:spLocks noChangeArrowheads="1"/>
          </p:cNvSpPr>
          <p:nvPr/>
        </p:nvSpPr>
        <p:spPr bwMode="auto">
          <a:xfrm flipH="1">
            <a:off x="7696879" y="2664277"/>
            <a:ext cx="799587" cy="313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500" b="0" dirty="0"/>
              <a:t>.11az</a:t>
            </a:r>
            <a:br>
              <a:rPr lang="en-US" altLang="en-US" sz="500" b="0" dirty="0"/>
            </a:br>
            <a:r>
              <a:rPr lang="en-US" altLang="en-US" sz="500" b="0" dirty="0"/>
              <a:t> MDR and SA ballots</a:t>
            </a:r>
          </a:p>
          <a:p>
            <a:r>
              <a:rPr lang="en-US" altLang="en-US" sz="500" b="0" dirty="0"/>
              <a:t> 9-2021</a:t>
            </a:r>
          </a:p>
        </p:txBody>
      </p:sp>
      <p:sp>
        <p:nvSpPr>
          <p:cNvPr id="163" name="Oval Callout 93">
            <a:extLst>
              <a:ext uri="{FF2B5EF4-FFF2-40B4-BE49-F238E27FC236}">
                <a16:creationId xmlns:a16="http://schemas.microsoft.com/office/drawing/2014/main" id="{A55DFAB0-5797-465C-B664-371760473364}"/>
              </a:ext>
            </a:extLst>
          </p:cNvPr>
          <p:cNvSpPr/>
          <p:nvPr/>
        </p:nvSpPr>
        <p:spPr bwMode="auto">
          <a:xfrm>
            <a:off x="4151784" y="3895265"/>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64" name="Straight Connector 163">
            <a:extLst>
              <a:ext uri="{FF2B5EF4-FFF2-40B4-BE49-F238E27FC236}">
                <a16:creationId xmlns:a16="http://schemas.microsoft.com/office/drawing/2014/main" id="{52E32D23-69F6-49BA-9523-CDB5CBFEF3BF}"/>
              </a:ext>
            </a:extLst>
          </p:cNvPr>
          <p:cNvCxnSpPr/>
          <p:nvPr/>
        </p:nvCxnSpPr>
        <p:spPr bwMode="auto">
          <a:xfrm>
            <a:off x="5195920" y="3554728"/>
            <a:ext cx="15356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Oval Callout 93">
            <a:extLst>
              <a:ext uri="{FF2B5EF4-FFF2-40B4-BE49-F238E27FC236}">
                <a16:creationId xmlns:a16="http://schemas.microsoft.com/office/drawing/2014/main" id="{053659BB-C70B-464E-B908-B4640A2FBA93}"/>
              </a:ext>
            </a:extLst>
          </p:cNvPr>
          <p:cNvSpPr/>
          <p:nvPr/>
        </p:nvSpPr>
        <p:spPr bwMode="auto">
          <a:xfrm>
            <a:off x="6640492" y="3908423"/>
            <a:ext cx="1006530" cy="487541"/>
          </a:xfrm>
          <a:prstGeom prst="wedgeEllipseCallout">
            <a:avLst>
              <a:gd name="adj1" fmla="val -39357"/>
              <a:gd name="adj2" fmla="val -12684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168" name="Rectangle 167">
            <a:extLst>
              <a:ext uri="{FF2B5EF4-FFF2-40B4-BE49-F238E27FC236}">
                <a16:creationId xmlns:a16="http://schemas.microsoft.com/office/drawing/2014/main" id="{A6609AD8-0BD0-4DE6-98A2-627D5F941659}"/>
              </a:ext>
            </a:extLst>
          </p:cNvPr>
          <p:cNvSpPr/>
          <p:nvPr/>
        </p:nvSpPr>
        <p:spPr>
          <a:xfrm>
            <a:off x="6734700" y="3263096"/>
            <a:ext cx="841070" cy="245673"/>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Next LB</a:t>
            </a:r>
          </a:p>
        </p:txBody>
      </p:sp>
      <p:sp>
        <p:nvSpPr>
          <p:cNvPr id="169" name="Rectangle 168">
            <a:extLst>
              <a:ext uri="{FF2B5EF4-FFF2-40B4-BE49-F238E27FC236}">
                <a16:creationId xmlns:a16="http://schemas.microsoft.com/office/drawing/2014/main" id="{8200F9A2-67E5-4987-9546-12211A6042BD}"/>
              </a:ext>
            </a:extLst>
          </p:cNvPr>
          <p:cNvSpPr/>
          <p:nvPr/>
        </p:nvSpPr>
        <p:spPr>
          <a:xfrm>
            <a:off x="7558975" y="3262946"/>
            <a:ext cx="523977" cy="245673"/>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170" name="Rectangle 169">
            <a:extLst>
              <a:ext uri="{FF2B5EF4-FFF2-40B4-BE49-F238E27FC236}">
                <a16:creationId xmlns:a16="http://schemas.microsoft.com/office/drawing/2014/main" id="{67AF27AE-0EAD-4603-A050-028DEEF65666}"/>
              </a:ext>
            </a:extLst>
          </p:cNvPr>
          <p:cNvSpPr/>
          <p:nvPr/>
        </p:nvSpPr>
        <p:spPr>
          <a:xfrm>
            <a:off x="8080494" y="3255484"/>
            <a:ext cx="799587" cy="25074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171" name="Isosceles Triangle 170">
            <a:extLst>
              <a:ext uri="{FF2B5EF4-FFF2-40B4-BE49-F238E27FC236}">
                <a16:creationId xmlns:a16="http://schemas.microsoft.com/office/drawing/2014/main" id="{DCC5BBF5-68C6-48CF-B621-AF59B163E79E}"/>
              </a:ext>
            </a:extLst>
          </p:cNvPr>
          <p:cNvSpPr>
            <a:spLocks noChangeArrowheads="1"/>
          </p:cNvSpPr>
          <p:nvPr/>
        </p:nvSpPr>
        <p:spPr bwMode="auto">
          <a:xfrm>
            <a:off x="10257097" y="2405685"/>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72" name="Text Box 29">
            <a:extLst>
              <a:ext uri="{FF2B5EF4-FFF2-40B4-BE49-F238E27FC236}">
                <a16:creationId xmlns:a16="http://schemas.microsoft.com/office/drawing/2014/main" id="{A4BE7802-A5F3-45C9-B17C-6A16E32A1182}"/>
              </a:ext>
            </a:extLst>
          </p:cNvPr>
          <p:cNvSpPr txBox="1">
            <a:spLocks noChangeArrowheads="1"/>
          </p:cNvSpPr>
          <p:nvPr/>
        </p:nvSpPr>
        <p:spPr bwMode="auto">
          <a:xfrm flipH="1">
            <a:off x="9971539" y="2666070"/>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173" name="Rectangle 172">
            <a:extLst>
              <a:ext uri="{FF2B5EF4-FFF2-40B4-BE49-F238E27FC236}">
                <a16:creationId xmlns:a16="http://schemas.microsoft.com/office/drawing/2014/main" id="{F4CFBCF5-0562-4CD1-8BE5-1D5BE737664D}"/>
              </a:ext>
            </a:extLst>
          </p:cNvPr>
          <p:cNvSpPr/>
          <p:nvPr/>
        </p:nvSpPr>
        <p:spPr>
          <a:xfrm>
            <a:off x="8867491" y="3260249"/>
            <a:ext cx="646913" cy="24344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cxnSp>
        <p:nvCxnSpPr>
          <p:cNvPr id="175" name="Straight Arrow Connector 174">
            <a:extLst>
              <a:ext uri="{FF2B5EF4-FFF2-40B4-BE49-F238E27FC236}">
                <a16:creationId xmlns:a16="http://schemas.microsoft.com/office/drawing/2014/main" id="{AD840292-5427-4EA2-B554-160646EB1691}"/>
              </a:ext>
            </a:extLst>
          </p:cNvPr>
          <p:cNvCxnSpPr>
            <a:cxnSpLocks/>
          </p:cNvCxnSpPr>
          <p:nvPr/>
        </p:nvCxnSpPr>
        <p:spPr bwMode="auto">
          <a:xfrm flipV="1">
            <a:off x="6439771" y="3503693"/>
            <a:ext cx="1" cy="176926"/>
          </a:xfrm>
          <a:prstGeom prst="straightConnector1">
            <a:avLst/>
          </a:prstGeom>
          <a:solidFill>
            <a:srgbClr val="00B8FF"/>
          </a:solidFill>
          <a:ln w="19050" cap="flat" cmpd="sng" algn="ctr">
            <a:solidFill>
              <a:schemeClr val="tx1"/>
            </a:solidFill>
            <a:prstDash val="solid"/>
            <a:round/>
            <a:headEnd type="none" w="lg" len="lg"/>
            <a:tailEnd type="stealth" w="lg" len="lg"/>
          </a:ln>
          <a:effectLst/>
        </p:spPr>
      </p:cxnSp>
    </p:spTree>
    <p:extLst>
      <p:ext uri="{BB962C8B-B14F-4D97-AF65-F5344CB8AC3E}">
        <p14:creationId xmlns:p14="http://schemas.microsoft.com/office/powerpoint/2010/main" val="53073898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telecons</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Dec.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altLang="en-US" sz="1600" b="0" kern="0" dirty="0"/>
              <a:t>•    Nov. 18</a:t>
            </a:r>
            <a:r>
              <a:rPr lang="en-US" altLang="en-US" sz="1600" b="0" kern="0" baseline="30000" dirty="0"/>
              <a:t>th</a:t>
            </a:r>
            <a:r>
              <a:rPr lang="en-US" altLang="en-US" sz="1600" b="0" kern="0" dirty="0"/>
              <a:t>  	(Wed.),  	13:00 ET – 15:00 ET</a:t>
            </a:r>
          </a:p>
          <a:p>
            <a:pPr marL="285750" indent="-285750">
              <a:buFont typeface="Arial" panose="020B0604020202020204" pitchFamily="34" charset="0"/>
              <a:buChar char="•"/>
            </a:pPr>
            <a:r>
              <a:rPr lang="en-US" altLang="en-US" sz="1600" b="0" kern="0" dirty="0"/>
              <a:t>Dec. 2</a:t>
            </a:r>
            <a:r>
              <a:rPr lang="en-US" altLang="en-US" sz="1600" b="0" kern="0" baseline="30000" dirty="0"/>
              <a:t>nd</a:t>
            </a:r>
            <a:r>
              <a:rPr lang="en-US" altLang="en-US" sz="1600" b="0" kern="0" dirty="0"/>
              <a:t> 	(Wed.),  	13:00 ET – 15:00 ET</a:t>
            </a:r>
          </a:p>
          <a:p>
            <a:pPr marL="285750" indent="-285750">
              <a:buFont typeface="Arial" panose="020B0604020202020204" pitchFamily="34" charset="0"/>
              <a:buChar char="•"/>
            </a:pPr>
            <a:endParaRPr lang="en-US" altLang="en-US" sz="1600" b="0" kern="0" dirty="0"/>
          </a:p>
          <a:p>
            <a:pPr marL="0" indent="0"/>
            <a:endParaRPr lang="en-US" altLang="en-US" sz="1600" b="0" kern="0" dirty="0"/>
          </a:p>
        </p:txBody>
      </p:sp>
    </p:spTree>
    <p:extLst>
      <p:ext uri="{BB962C8B-B14F-4D97-AF65-F5344CB8AC3E}">
        <p14:creationId xmlns:p14="http://schemas.microsoft.com/office/powerpoint/2010/main" val="32992650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68797706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36399307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Nov. 18</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sz="1600" b="0" dirty="0"/>
              <a:t>Review Submission Pipeline – 2min</a:t>
            </a:r>
          </a:p>
          <a:p>
            <a:pPr algn="just">
              <a:spcBef>
                <a:spcPct val="20000"/>
              </a:spcBef>
              <a:buFontTx/>
              <a:buChar char="•"/>
            </a:pPr>
            <a:r>
              <a:rPr lang="en-US" sz="1600" b="0" dirty="0"/>
              <a:t>Telecons reminder– 3min</a:t>
            </a:r>
          </a:p>
          <a:p>
            <a:pPr algn="just">
              <a:spcBef>
                <a:spcPct val="20000"/>
              </a:spcBef>
              <a:buFontTx/>
              <a:buChar char="•"/>
            </a:pPr>
            <a:r>
              <a:rPr lang="en-US" altLang="en-US" sz="1600" b="0" dirty="0"/>
              <a:t>Review submissions:</a:t>
            </a:r>
          </a:p>
          <a:p>
            <a:pPr lvl="1" algn="just">
              <a:spcBef>
                <a:spcPct val="20000"/>
              </a:spcBef>
              <a:buFontTx/>
              <a:buChar char="•"/>
            </a:pPr>
            <a:r>
              <a:rPr lang="en-US" sz="1400" kern="1200" dirty="0">
                <a:solidFill>
                  <a:schemeClr val="dk1"/>
                </a:solidFill>
              </a:rPr>
              <a:t>11-20-1817 Proposed resolution to 11az LB249 CID 3900 (Qi Wang) – 15min</a:t>
            </a:r>
          </a:p>
          <a:p>
            <a:pPr lvl="1" algn="just">
              <a:spcBef>
                <a:spcPct val="20000"/>
              </a:spcBef>
              <a:buFontTx/>
              <a:buChar char="•"/>
            </a:pPr>
            <a:r>
              <a:rPr lang="en-US" sz="1400" kern="1200" dirty="0">
                <a:solidFill>
                  <a:schemeClr val="dk1"/>
                </a:solidFill>
              </a:rPr>
              <a:t>11-20-1097 </a:t>
            </a:r>
            <a:r>
              <a:rPr lang="en-US" sz="1400" dirty="0"/>
              <a:t>Secure LTF using DFT </a:t>
            </a:r>
            <a:r>
              <a:rPr lang="en-US" sz="1400" dirty="0" err="1"/>
              <a:t>precoded</a:t>
            </a:r>
            <a:r>
              <a:rPr lang="en-US" sz="1400" dirty="0"/>
              <a:t> OFDM (Christian Berger) – 35min</a:t>
            </a:r>
          </a:p>
          <a:p>
            <a:pPr lvl="1" algn="just">
              <a:spcBef>
                <a:spcPct val="20000"/>
              </a:spcBef>
              <a:buFontTx/>
              <a:buChar char="•"/>
            </a:pPr>
            <a:r>
              <a:rPr lang="en-US" sz="1400" dirty="0"/>
              <a:t>11-20- 1373 Attacks to Fully Random OFDM Sounding Signal (Qinghua Li) –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346305835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Dec.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2755901032"/>
              </p:ext>
            </p:extLst>
          </p:nvPr>
        </p:nvGraphicFramePr>
        <p:xfrm>
          <a:off x="442315" y="1628800"/>
          <a:ext cx="11305256" cy="2163968"/>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strike="noStrike" dirty="0"/>
                        <a:t>11-20-1097</a:t>
                      </a:r>
                    </a:p>
                  </a:txBody>
                  <a:tcPr marT="45712" marB="45712"/>
                </a:tc>
                <a:tc>
                  <a:txBody>
                    <a:bodyPr/>
                    <a:lstStyle/>
                    <a:p>
                      <a:r>
                        <a:rPr lang="en-US" sz="1400" strike="noStrike"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Secure LTF using DFT </a:t>
                      </a:r>
                      <a:r>
                        <a:rPr lang="en-US" sz="1400" strike="noStrike" dirty="0" err="1"/>
                        <a:t>precoded</a:t>
                      </a:r>
                      <a:r>
                        <a:rPr lang="en-US" sz="1400" strike="noStrike" dirty="0"/>
                        <a:t> OFDM</a:t>
                      </a:r>
                    </a:p>
                  </a:txBody>
                  <a:tcPr marT="45712" marB="45712"/>
                </a:tc>
                <a:tc>
                  <a:txBody>
                    <a:bodyPr/>
                    <a:lstStyle/>
                    <a:p>
                      <a:r>
                        <a:rPr lang="en-US" sz="1400" strike="noStrike" dirty="0"/>
                        <a:t>technical</a:t>
                      </a:r>
                    </a:p>
                  </a:txBody>
                  <a:tcPr marT="45712" marB="45712"/>
                </a:tc>
                <a:extLst>
                  <a:ext uri="{0D108BD9-81ED-4DB2-BD59-A6C34878D82A}">
                    <a16:rowId xmlns:a16="http://schemas.microsoft.com/office/drawing/2014/main" val="10006"/>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11-20-1817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resolution to 11az LB249 CID 3900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(1)</a:t>
                      </a:r>
                    </a:p>
                  </a:txBody>
                  <a:tcPr marT="45712" marB="45712"/>
                </a:tc>
                <a:extLst>
                  <a:ext uri="{0D108BD9-81ED-4DB2-BD59-A6C34878D82A}">
                    <a16:rowId xmlns:a16="http://schemas.microsoft.com/office/drawing/2014/main" val="10007"/>
                  </a:ext>
                </a:extLst>
              </a:tr>
              <a:tr h="0">
                <a:tc>
                  <a:txBody>
                    <a:bodyPr/>
                    <a:lstStyle/>
                    <a:p>
                      <a:r>
                        <a:rPr lang="en-US" sz="1400" dirty="0"/>
                        <a:t>11-20-1373</a:t>
                      </a:r>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Attacks to Fully Random OFDM Sounding Signal</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994471977"/>
                  </a:ext>
                </a:extLst>
              </a:tr>
              <a:tr h="0">
                <a:tc>
                  <a:txBody>
                    <a:bodyPr/>
                    <a:lstStyle/>
                    <a:p>
                      <a:r>
                        <a:rPr lang="en-US" sz="1400" dirty="0"/>
                        <a:t>11-20-1855</a:t>
                      </a:r>
                    </a:p>
                  </a:txBody>
                  <a:tcPr marT="45712" marB="45712"/>
                </a:tc>
                <a:tc>
                  <a:txBody>
                    <a:bodyPr/>
                    <a:lstStyle/>
                    <a:p>
                      <a:r>
                        <a:rPr lang="en-US" sz="1400" dirty="0"/>
                        <a:t>Anuj Batra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Further Updates on 11az Secure LTF design</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676336868"/>
                  </a:ext>
                </a:extLst>
              </a:tr>
              <a:tr h="0">
                <a:tc>
                  <a:txBody>
                    <a:bodyPr/>
                    <a:lstStyle/>
                    <a:p>
                      <a:r>
                        <a:rPr lang="en-US" sz="1400" dirty="0"/>
                        <a:t>11-20-1863</a:t>
                      </a:r>
                    </a:p>
                  </a:txBody>
                  <a:tcPr marT="45712" marB="45712"/>
                </a:tc>
                <a:tc>
                  <a:txBody>
                    <a:bodyPr/>
                    <a:lstStyle/>
                    <a:p>
                      <a:r>
                        <a:rPr lang="en-US" sz="1400" dirty="0"/>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Secure LTFs: Additional Design Details </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1890855876"/>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201078079"/>
                  </a:ext>
                </a:extLst>
              </a:tr>
            </a:tbl>
          </a:graphicData>
        </a:graphic>
      </p:graphicFrame>
    </p:spTree>
    <p:extLst>
      <p:ext uri="{BB962C8B-B14F-4D97-AF65-F5344CB8AC3E}">
        <p14:creationId xmlns:p14="http://schemas.microsoft.com/office/powerpoint/2010/main" val="287625359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Dec.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628800"/>
            <a:ext cx="11014247" cy="452286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endParaRPr lang="en-US" altLang="en-US" sz="1600" b="0" kern="0" baseline="30000" dirty="0"/>
          </a:p>
          <a:p>
            <a:pPr marL="285750" indent="-285750">
              <a:buFont typeface="Arial" panose="020B0604020202020204" pitchFamily="34" charset="0"/>
              <a:buChar char="•"/>
            </a:pPr>
            <a:r>
              <a:rPr lang="en-US" altLang="en-US" sz="1600" b="0" kern="0" dirty="0"/>
              <a:t>Dec. 2</a:t>
            </a:r>
            <a:r>
              <a:rPr lang="en-US" altLang="en-US" sz="1600" b="0" kern="0" baseline="30000" dirty="0"/>
              <a:t>nd</a:t>
            </a:r>
            <a:r>
              <a:rPr lang="en-US" altLang="en-US" sz="1600" b="0" kern="0" dirty="0"/>
              <a:t> 	(Wed.),  	13:00 ET – 15:00 ET</a:t>
            </a:r>
          </a:p>
          <a:p>
            <a:pPr marL="285750" indent="-285750">
              <a:buFont typeface="Arial" panose="020B0604020202020204" pitchFamily="34" charset="0"/>
              <a:buChar char="•"/>
            </a:pPr>
            <a:r>
              <a:rPr lang="en-US" altLang="en-US" sz="1600" b="0" kern="0" dirty="0"/>
              <a:t>Dec. 9</a:t>
            </a:r>
            <a:r>
              <a:rPr lang="en-US" altLang="en-US" sz="1600" b="0" kern="0" baseline="30000" dirty="0"/>
              <a:t>th</a:t>
            </a:r>
            <a:r>
              <a:rPr lang="en-US" altLang="en-US" sz="1600" b="0" kern="0" dirty="0"/>
              <a:t> 	 (Wed.),  	13:00 ET – 15:00 ET</a:t>
            </a:r>
            <a:r>
              <a:rPr lang="en-US" altLang="en-US" sz="1600" b="0" kern="0" baseline="30000" dirty="0"/>
              <a:t> +</a:t>
            </a:r>
            <a:endParaRPr lang="en-US" altLang="en-US" sz="1600" b="0" kern="0" dirty="0"/>
          </a:p>
          <a:p>
            <a:pPr marL="285750" indent="-285750">
              <a:buFont typeface="Arial" panose="020B0604020202020204" pitchFamily="34" charset="0"/>
              <a:buChar char="•"/>
            </a:pPr>
            <a:r>
              <a:rPr lang="en-US" altLang="en-US" sz="1600" b="0" kern="0" dirty="0"/>
              <a:t>Dec. 16</a:t>
            </a:r>
            <a:r>
              <a:rPr lang="en-US" altLang="en-US" sz="1600" b="0" kern="0" baseline="30000" dirty="0"/>
              <a:t>th</a:t>
            </a:r>
            <a:r>
              <a:rPr lang="en-US" altLang="en-US" sz="1600" b="0" kern="0" dirty="0"/>
              <a:t> 	 (Wed.),  	13:00 ET – 15:00 ET</a:t>
            </a:r>
            <a:r>
              <a:rPr lang="en-US" altLang="en-US" sz="1600" b="0" kern="0" baseline="30000" dirty="0"/>
              <a:t> +</a:t>
            </a:r>
          </a:p>
          <a:p>
            <a:pPr marL="285750" indent="-285750">
              <a:buFont typeface="Arial" panose="020B0604020202020204" pitchFamily="34" charset="0"/>
              <a:buChar char="•"/>
            </a:pPr>
            <a:r>
              <a:rPr lang="en-US" altLang="en-US" sz="1600" b="0" kern="0" dirty="0"/>
              <a:t>Jan. 6</a:t>
            </a:r>
            <a:r>
              <a:rPr lang="en-US" altLang="en-US" sz="1600" b="0" kern="0" baseline="30000" dirty="0"/>
              <a:t>th</a:t>
            </a:r>
            <a:r>
              <a:rPr lang="en-US" altLang="en-US" sz="1600" b="0" kern="0" dirty="0"/>
              <a:t> 	 (Wed.),  	13:00 ET – 15:00 ET</a:t>
            </a:r>
            <a:r>
              <a:rPr lang="en-US" altLang="en-US" sz="1600" b="0" kern="0" baseline="30000" dirty="0"/>
              <a:t> +</a:t>
            </a:r>
          </a:p>
          <a:p>
            <a:pPr marL="0" indent="0"/>
            <a:endParaRPr lang="en-US" altLang="en-US" sz="1600" b="0" kern="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140456907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03703822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44496419"/>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Dec. 2</a:t>
            </a:r>
            <a:r>
              <a:rPr lang="en-US" altLang="en-US" baseline="30000" dirty="0">
                <a:solidFill>
                  <a:schemeClr val="tx2"/>
                </a:solidFill>
              </a:rPr>
              <a:t>nd</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Draft 2.6 status (5min) – (Roy Want)</a:t>
            </a:r>
          </a:p>
          <a:p>
            <a:pPr marL="0" indent="0" algn="just">
              <a:spcBef>
                <a:spcPct val="20000"/>
              </a:spcBef>
            </a:pPr>
            <a:r>
              <a:rPr lang="en-US" altLang="en-US" sz="1600" b="0" dirty="0"/>
              <a:t>	Please verify CR from Nov. meeting integrated properly. </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11-20-1373 Attacks to Fully Random OFDM Sounding Signal (Qinghua Li) – for completion (10min)</a:t>
            </a:r>
          </a:p>
          <a:p>
            <a:pPr lvl="1" algn="just">
              <a:spcBef>
                <a:spcPct val="20000"/>
              </a:spcBef>
              <a:buFontTx/>
              <a:buChar char="•"/>
            </a:pPr>
            <a:r>
              <a:rPr lang="en-US" sz="1400" b="0" dirty="0"/>
              <a:t>11-20-1855 </a:t>
            </a:r>
            <a:r>
              <a:rPr lang="en-US" sz="1400" dirty="0"/>
              <a:t>- Further Updates on 11az Secure LTF design (Anuj Batra) (45min) </a:t>
            </a:r>
          </a:p>
          <a:p>
            <a:pPr lvl="1" algn="just">
              <a:spcBef>
                <a:spcPct val="20000"/>
              </a:spcBef>
              <a:buFontTx/>
              <a:buChar char="•"/>
            </a:pPr>
            <a:r>
              <a:rPr lang="en-US" sz="1400" dirty="0"/>
              <a:t>11-20-1863 - Secure LTFs: Additional Design Details (Steve Shellhammer) – as time permits</a:t>
            </a:r>
            <a:endParaRPr lang="en-US" sz="1600" b="0" dirty="0"/>
          </a:p>
          <a:p>
            <a:pPr algn="just">
              <a:spcBef>
                <a:spcPct val="20000"/>
              </a:spcBef>
              <a:buFontTx/>
              <a:buChar char="•"/>
            </a:pPr>
            <a:r>
              <a:rPr lang="en-US" sz="1600" b="0" dirty="0"/>
              <a:t>Review Submission Pipeline – 2min</a:t>
            </a:r>
          </a:p>
          <a:p>
            <a:pPr algn="just">
              <a:spcBef>
                <a:spcPct val="20000"/>
              </a:spcBef>
              <a:buFontTx/>
              <a:buChar char="•"/>
            </a:pPr>
            <a:r>
              <a:rPr lang="en-US" sz="1600" b="0" dirty="0"/>
              <a:t>Telecons reminder– 3min</a:t>
            </a:r>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87679405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Dec.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2238499714"/>
              </p:ext>
            </p:extLst>
          </p:nvPr>
        </p:nvGraphicFramePr>
        <p:xfrm>
          <a:off x="442315" y="1628800"/>
          <a:ext cx="11305256" cy="1554400"/>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strike="sngStrike" dirty="0"/>
                        <a:t>11-20-1373</a:t>
                      </a:r>
                    </a:p>
                  </a:txBody>
                  <a:tcPr marT="45712" marB="45712"/>
                </a:tc>
                <a:tc>
                  <a:txBody>
                    <a:bodyPr/>
                    <a:lstStyle/>
                    <a:p>
                      <a:r>
                        <a:rPr lang="en-US" sz="1400" strike="sngStrike"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sngStrike" dirty="0"/>
                        <a:t>Attacks to Fully Random OFDM Sounding Signal</a:t>
                      </a:r>
                    </a:p>
                  </a:txBody>
                  <a:tcPr marT="45712" marB="45712"/>
                </a:tc>
                <a:tc>
                  <a:txBody>
                    <a:bodyPr/>
                    <a:lstStyle/>
                    <a:p>
                      <a:r>
                        <a:rPr lang="en-US" sz="1400" strike="sngStrike" dirty="0"/>
                        <a:t>Technical</a:t>
                      </a:r>
                    </a:p>
                  </a:txBody>
                  <a:tcPr marT="45712" marB="45712"/>
                </a:tc>
                <a:extLst>
                  <a:ext uri="{0D108BD9-81ED-4DB2-BD59-A6C34878D82A}">
                    <a16:rowId xmlns:a16="http://schemas.microsoft.com/office/drawing/2014/main" val="994471977"/>
                  </a:ext>
                </a:extLst>
              </a:tr>
              <a:tr h="0">
                <a:tc>
                  <a:txBody>
                    <a:bodyPr/>
                    <a:lstStyle/>
                    <a:p>
                      <a:r>
                        <a:rPr lang="en-US" sz="1400" strike="sngStrike" dirty="0"/>
                        <a:t>11-20-1855</a:t>
                      </a:r>
                    </a:p>
                  </a:txBody>
                  <a:tcPr marT="45712" marB="45712"/>
                </a:tc>
                <a:tc>
                  <a:txBody>
                    <a:bodyPr/>
                    <a:lstStyle/>
                    <a:p>
                      <a:r>
                        <a:rPr lang="en-US" sz="1400" strike="sngStrike" dirty="0"/>
                        <a:t>Anuj Batra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sngStrike" dirty="0"/>
                        <a:t>Further Updates on 11az Secure LTF design</a:t>
                      </a:r>
                    </a:p>
                  </a:txBody>
                  <a:tcPr marT="45712" marB="45712"/>
                </a:tc>
                <a:tc>
                  <a:txBody>
                    <a:bodyPr/>
                    <a:lstStyle/>
                    <a:p>
                      <a:r>
                        <a:rPr lang="en-US" sz="1400" strike="sngStrike" dirty="0"/>
                        <a:t>Technical</a:t>
                      </a:r>
                    </a:p>
                  </a:txBody>
                  <a:tcPr marT="45712" marB="45712"/>
                </a:tc>
                <a:extLst>
                  <a:ext uri="{0D108BD9-81ED-4DB2-BD59-A6C34878D82A}">
                    <a16:rowId xmlns:a16="http://schemas.microsoft.com/office/drawing/2014/main" val="676336868"/>
                  </a:ext>
                </a:extLst>
              </a:tr>
              <a:tr h="0">
                <a:tc>
                  <a:txBody>
                    <a:bodyPr/>
                    <a:lstStyle/>
                    <a:p>
                      <a:r>
                        <a:rPr lang="en-US" sz="1400" dirty="0"/>
                        <a:t>11-20-1863</a:t>
                      </a:r>
                    </a:p>
                  </a:txBody>
                  <a:tcPr marT="45712" marB="45712"/>
                </a:tc>
                <a:tc>
                  <a:txBody>
                    <a:bodyPr/>
                    <a:lstStyle/>
                    <a:p>
                      <a:r>
                        <a:rPr lang="en-US" sz="1400" dirty="0"/>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Secure LTFs: Additional Design Details </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1890855876"/>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201078079"/>
                  </a:ext>
                </a:extLst>
              </a:tr>
            </a:tbl>
          </a:graphicData>
        </a:graphic>
      </p:graphicFrame>
    </p:spTree>
    <p:extLst>
      <p:ext uri="{BB962C8B-B14F-4D97-AF65-F5344CB8AC3E}">
        <p14:creationId xmlns:p14="http://schemas.microsoft.com/office/powerpoint/2010/main" val="342771890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Dec.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628800"/>
            <a:ext cx="11014247" cy="452286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endParaRPr lang="en-US" altLang="en-US" sz="1600" b="0" kern="0" baseline="30000" dirty="0"/>
          </a:p>
          <a:p>
            <a:pPr marL="285750" indent="-285750">
              <a:buFont typeface="Arial" panose="020B0604020202020204" pitchFamily="34" charset="0"/>
              <a:buChar char="•"/>
            </a:pPr>
            <a:r>
              <a:rPr lang="en-US" altLang="en-US" sz="1600" b="0" kern="0" dirty="0"/>
              <a:t>Dec. 9</a:t>
            </a:r>
            <a:r>
              <a:rPr lang="en-US" altLang="en-US" sz="1600" b="0" kern="0" baseline="30000" dirty="0"/>
              <a:t>th</a:t>
            </a:r>
            <a:r>
              <a:rPr lang="en-US" altLang="en-US" sz="1600" b="0" kern="0" dirty="0"/>
              <a:t> 	 (Wed.),  	13:00 ET – 15:00 ET</a:t>
            </a:r>
            <a:r>
              <a:rPr lang="en-US" altLang="en-US" sz="1600" b="0" kern="0" baseline="30000" dirty="0"/>
              <a:t> +</a:t>
            </a:r>
            <a:endParaRPr lang="en-US" altLang="en-US" sz="1600" b="0" kern="0" dirty="0"/>
          </a:p>
          <a:p>
            <a:pPr marL="285750" indent="-285750">
              <a:buFont typeface="Arial" panose="020B0604020202020204" pitchFamily="34" charset="0"/>
              <a:buChar char="•"/>
            </a:pPr>
            <a:r>
              <a:rPr lang="en-US" altLang="en-US" sz="1600" b="0" kern="0" dirty="0"/>
              <a:t>Dec. 16</a:t>
            </a:r>
            <a:r>
              <a:rPr lang="en-US" altLang="en-US" sz="1600" b="0" kern="0" baseline="30000" dirty="0"/>
              <a:t>th</a:t>
            </a:r>
            <a:r>
              <a:rPr lang="en-US" altLang="en-US" sz="1600" b="0" kern="0" dirty="0"/>
              <a:t> 	 (Wed.),  	13:00 ET – 15:00 ET</a:t>
            </a:r>
            <a:r>
              <a:rPr lang="en-US" altLang="en-US" sz="1600" b="0" kern="0" baseline="30000" dirty="0"/>
              <a:t> +</a:t>
            </a:r>
          </a:p>
          <a:p>
            <a:pPr marL="285750" indent="-285750">
              <a:buFont typeface="Arial" panose="020B0604020202020204" pitchFamily="34" charset="0"/>
              <a:buChar char="•"/>
            </a:pPr>
            <a:r>
              <a:rPr lang="en-US" altLang="en-US" sz="1600" b="0" kern="0" dirty="0"/>
              <a:t>Jan. 6</a:t>
            </a:r>
            <a:r>
              <a:rPr lang="en-US" altLang="en-US" sz="1600" b="0" kern="0" baseline="30000" dirty="0"/>
              <a:t>th</a:t>
            </a:r>
            <a:r>
              <a:rPr lang="en-US" altLang="en-US" sz="1600" b="0" kern="0" dirty="0"/>
              <a:t> 	 (Wed.),  	13:00 ET – 15:00 ET</a:t>
            </a:r>
            <a:r>
              <a:rPr lang="en-US" altLang="en-US" sz="1600" b="0" kern="0" baseline="30000" dirty="0"/>
              <a:t> +</a:t>
            </a:r>
          </a:p>
          <a:p>
            <a:pPr marL="0" indent="0"/>
            <a:endParaRPr lang="en-US" altLang="en-US" sz="1600" b="0" kern="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312332391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319217597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32512435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Motion to recirculate</a:t>
            </a:r>
            <a:endParaRPr lang="en-US" dirty="0"/>
          </a:p>
        </p:txBody>
      </p:sp>
      <p:sp>
        <p:nvSpPr>
          <p:cNvPr id="3" name="Content Placeholder 2"/>
          <p:cNvSpPr>
            <a:spLocks noGrp="1"/>
          </p:cNvSpPr>
          <p:nvPr>
            <p:ph idx="1"/>
          </p:nvPr>
        </p:nvSpPr>
        <p:spPr/>
        <p:txBody>
          <a:bodyPr/>
          <a:lstStyle/>
          <a:p>
            <a:r>
              <a:rPr lang="en-US" sz="2000" dirty="0"/>
              <a:t>Motion (#</a:t>
            </a:r>
            <a:r>
              <a:rPr lang="en-US" sz="2000" b="0" dirty="0"/>
              <a:t>?):</a:t>
            </a:r>
          </a:p>
          <a:p>
            <a:r>
              <a:rPr lang="en-US" sz="2000" dirty="0"/>
              <a:t>•	Having approved comment resolutions for all of the comments received from &lt;ballot&gt; on &lt;group&gt; &lt;draft&gt; as contained in document &lt;resolution doc ref&gt;,</a:t>
            </a:r>
          </a:p>
          <a:p>
            <a:r>
              <a:rPr lang="en-US" sz="2000" dirty="0"/>
              <a:t>•	Instruct the editor to prepare Draft &lt;draft&gt; incorporating these resolutions and,</a:t>
            </a:r>
          </a:p>
          <a:p>
            <a:r>
              <a:rPr lang="en-US" sz="2000" dirty="0"/>
              <a:t>•	Approve a 15 day Working Group Recirculation Ballot asking the question “Should &lt;group&gt; &lt;draft&gt; be forwarded to Sponsor Ballot?”</a:t>
            </a:r>
          </a:p>
          <a:p>
            <a:endParaRPr lang="en-US" sz="2000" dirty="0"/>
          </a:p>
          <a:p>
            <a:r>
              <a:rPr lang="en-US" sz="2000" dirty="0"/>
              <a:t>•	[Moved by &lt;name&gt; on behalf of &lt;group&gt;</a:t>
            </a:r>
          </a:p>
          <a:p>
            <a:r>
              <a:rPr lang="en-US" sz="2000" dirty="0"/>
              <a:t>•	&lt;group&gt; vote:] </a:t>
            </a:r>
          </a:p>
          <a:p>
            <a:r>
              <a:rPr lang="en-US" sz="2000" dirty="0"/>
              <a:t>•	[Moved: &lt;name&gt;,  Seconded: &lt;name&gt;, Result: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Dec. 2020</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97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Dec.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98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Dec.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99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Dec.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127275</TotalTime>
  <Words>8966</Words>
  <Application>Microsoft Office PowerPoint</Application>
  <PresentationFormat>Widescreen</PresentationFormat>
  <Paragraphs>1396</Paragraphs>
  <Slides>99</Slides>
  <Notes>17</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99</vt:i4>
      </vt:variant>
    </vt:vector>
  </HeadingPairs>
  <TitlesOfParts>
    <vt:vector size="107" baseType="lpstr">
      <vt:lpstr>Arial</vt:lpstr>
      <vt:lpstr>Calibri</vt:lpstr>
      <vt:lpstr>Monotype Sorts</vt:lpstr>
      <vt:lpstr>Montserrat</vt:lpstr>
      <vt:lpstr>Times</vt:lpstr>
      <vt:lpstr>Times New Roman</vt:lpstr>
      <vt:lpstr>Office Theme</vt:lpstr>
      <vt:lpstr>Document</vt:lpstr>
      <vt:lpstr>TGaz Next Generation Positioning  Nov. Electronic Meeting and Following Telecons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Meeting Decorum</vt:lpstr>
      <vt:lpstr>Nov. IEEE  Electronic Meeting Week Agenda</vt:lpstr>
      <vt:lpstr>Submission List for the week</vt:lpstr>
      <vt:lpstr>IEEE Electronic Meeting Week – Nov. 3th</vt:lpstr>
      <vt:lpstr>Submission List for meeting slot</vt:lpstr>
      <vt:lpstr>Submissions Awaiting Motions from Telecon</vt:lpstr>
      <vt:lpstr>Approval of previous meeting minutes</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 11-20-1745</vt:lpstr>
      <vt:lpstr>Review Submissions</vt:lpstr>
      <vt:lpstr>PowerPoint Presentation</vt:lpstr>
      <vt:lpstr>IEEE Electronic Meeting Week - Nov. 4th </vt:lpstr>
      <vt:lpstr>Submission List for meeting slot</vt:lpstr>
      <vt:lpstr>Review Submissions</vt:lpstr>
      <vt:lpstr>Submission 11-20-1719</vt:lpstr>
      <vt:lpstr>Submission 11-20-1354</vt:lpstr>
      <vt:lpstr>PowerPoint Presentation</vt:lpstr>
      <vt:lpstr>IEEE Electronic Meeting Week - Nov. 4th </vt:lpstr>
      <vt:lpstr>Submission List for meeting slot</vt:lpstr>
      <vt:lpstr>Review Submissions</vt:lpstr>
      <vt:lpstr>Submission 11-20-1731</vt:lpstr>
      <vt:lpstr>PowerPoint Presentation</vt:lpstr>
      <vt:lpstr>IEEE Electronic Meeting Week - Nov. 5th </vt:lpstr>
      <vt:lpstr>Submission List for meeting slot</vt:lpstr>
      <vt:lpstr>Review Submissions</vt:lpstr>
      <vt:lpstr>Submission 11-20-1723</vt:lpstr>
      <vt:lpstr>Submission 11-20-1653</vt:lpstr>
      <vt:lpstr>Submission 11-20-1556</vt:lpstr>
      <vt:lpstr>PowerPoint Presentation</vt:lpstr>
      <vt:lpstr>IEEE Electronic Meeting Week - Nov. 5th </vt:lpstr>
      <vt:lpstr>Submission List for meeting slot</vt:lpstr>
      <vt:lpstr>Review Submissions</vt:lpstr>
      <vt:lpstr>Submission 11-20-1759</vt:lpstr>
      <vt:lpstr>Submission 11-20-1787</vt:lpstr>
      <vt:lpstr>Submission 11-20-1666</vt:lpstr>
      <vt:lpstr>Submission 11-20-1749</vt:lpstr>
      <vt:lpstr>Submission 11-20-1799</vt:lpstr>
      <vt:lpstr>PowerPoint Presentation</vt:lpstr>
      <vt:lpstr>IEEE Electronic Meeting slot - Nov. 9th</vt:lpstr>
      <vt:lpstr>Submission List for meeting slot</vt:lpstr>
      <vt:lpstr>Submission 11-20-1666</vt:lpstr>
      <vt:lpstr>Submission 11-20-1733</vt:lpstr>
      <vt:lpstr>Submission 11-20-1649</vt:lpstr>
      <vt:lpstr>Submission 11-20-1789</vt:lpstr>
      <vt:lpstr>Submission 11-20-1245</vt:lpstr>
      <vt:lpstr>Submission 11-20-1820</vt:lpstr>
      <vt:lpstr>Submission 11-20-1817</vt:lpstr>
      <vt:lpstr>Group Comment Resolution</vt:lpstr>
      <vt:lpstr>Submission pipeline</vt:lpstr>
      <vt:lpstr>Achievement this week and Comment Resolution (CR) status</vt:lpstr>
      <vt:lpstr>Timelines</vt:lpstr>
      <vt:lpstr>Scheduled telecons</vt:lpstr>
      <vt:lpstr>PowerPoint Presentation</vt:lpstr>
      <vt:lpstr>PowerPoint Presentation</vt:lpstr>
      <vt:lpstr>IEEE Electronic Meeting slot - Nov. 18th </vt:lpstr>
      <vt:lpstr>Submission pipeline</vt:lpstr>
      <vt:lpstr>Scheduled telecon</vt:lpstr>
      <vt:lpstr>AOB?</vt:lpstr>
      <vt:lpstr>Adjourn</vt:lpstr>
      <vt:lpstr>IEEE Electronic Meeting slot - Dec. 2nd </vt:lpstr>
      <vt:lpstr>Submission pipeline</vt:lpstr>
      <vt:lpstr>Scheduled telecon</vt:lpstr>
      <vt:lpstr>AOB?</vt:lpstr>
      <vt:lpstr>Adjourn</vt:lpstr>
      <vt:lpstr>Backup</vt:lpstr>
      <vt:lpstr>Motion to adopt text</vt:lpstr>
      <vt:lpstr>Approval of previous meeting minutes</vt:lpstr>
      <vt:lpstr>Approval of previous meeting minutes</vt:lpstr>
      <vt:lpstr>Motion to recirculate</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827</cp:revision>
  <cp:lastPrinted>1601-01-01T00:00:00Z</cp:lastPrinted>
  <dcterms:created xsi:type="dcterms:W3CDTF">2018-08-06T10:28:59Z</dcterms:created>
  <dcterms:modified xsi:type="dcterms:W3CDTF">2020-12-02T22:42:20Z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