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706" r:id="rId52"/>
    <p:sldId id="707" r:id="rId53"/>
    <p:sldId id="708" r:id="rId54"/>
    <p:sldId id="680" r:id="rId55"/>
    <p:sldId id="698" r:id="rId56"/>
    <p:sldId id="699" r:id="rId57"/>
    <p:sldId id="700" r:id="rId58"/>
    <p:sldId id="709" r:id="rId59"/>
    <p:sldId id="710" r:id="rId60"/>
    <p:sldId id="711" r:id="rId61"/>
    <p:sldId id="712" r:id="rId62"/>
    <p:sldId id="713" r:id="rId63"/>
    <p:sldId id="701" r:id="rId64"/>
    <p:sldId id="683" r:id="rId65"/>
    <p:sldId id="716" r:id="rId66"/>
    <p:sldId id="714" r:id="rId67"/>
    <p:sldId id="715" r:id="rId68"/>
    <p:sldId id="717" r:id="rId69"/>
    <p:sldId id="718" r:id="rId70"/>
    <p:sldId id="719" r:id="rId71"/>
    <p:sldId id="720" r:id="rId72"/>
    <p:sldId id="818" r:id="rId73"/>
    <p:sldId id="721" r:id="rId74"/>
    <p:sldId id="816" r:id="rId75"/>
    <p:sldId id="723" r:id="rId76"/>
    <p:sldId id="722" r:id="rId77"/>
    <p:sldId id="817" r:id="rId78"/>
    <p:sldId id="684" r:id="rId79"/>
    <p:sldId id="685" r:id="rId80"/>
    <p:sldId id="315" r:id="rId81"/>
    <p:sldId id="312" r:id="rId82"/>
    <p:sldId id="318" r:id="rId83"/>
    <p:sldId id="472" r:id="rId84"/>
    <p:sldId id="473" r:id="rId85"/>
    <p:sldId id="474" r:id="rId86"/>
    <p:sldId id="480" r:id="rId87"/>
    <p:sldId id="259" r:id="rId88"/>
    <p:sldId id="260" r:id="rId89"/>
    <p:sldId id="261" r:id="rId9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706"/>
            <p14:sldId id="707"/>
            <p14:sldId id="708"/>
            <p14:sldId id="680"/>
          </p14:sldIdLst>
        </p14:section>
        <p14:section name="Nov. 5th slot 2 - Nov. IEEE electronic meeting" id="{3655E0F8-1ADE-46B9-83A9-68B2D557D6A2}">
          <p14:sldIdLst>
            <p14:sldId id="698"/>
            <p14:sldId id="699"/>
            <p14:sldId id="700"/>
            <p14:sldId id="709"/>
            <p14:sldId id="710"/>
            <p14:sldId id="711"/>
            <p14:sldId id="712"/>
            <p14:sldId id="713"/>
            <p14:sldId id="701"/>
          </p14:sldIdLst>
        </p14:section>
        <p14:section name="Nov. 9th - IEEE electronic meeting" id="{DE843586-E506-4D30-A655-52B441F0114A}">
          <p14:sldIdLst>
            <p14:sldId id="683"/>
            <p14:sldId id="716"/>
            <p14:sldId id="714"/>
            <p14:sldId id="715"/>
            <p14:sldId id="717"/>
            <p14:sldId id="718"/>
            <p14:sldId id="719"/>
            <p14:sldId id="720"/>
            <p14:sldId id="818"/>
            <p14:sldId id="721"/>
            <p14:sldId id="816"/>
            <p14:sldId id="723"/>
            <p14:sldId id="722"/>
            <p14:sldId id="817"/>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020865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2020-11-05</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7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2685302"/>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extLst>
                  <a:ext uri="{0D108BD9-81ED-4DB2-BD59-A6C34878D82A}">
                    <a16:rowId xmlns:a16="http://schemas.microsoft.com/office/drawing/2014/main" val="2065515736"/>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extLst>
                  <a:ext uri="{0D108BD9-81ED-4DB2-BD59-A6C34878D82A}">
                    <a16:rowId xmlns:a16="http://schemas.microsoft.com/office/drawing/2014/main" val="189236854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15556449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30/0/6</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18/0/4</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30289081"/>
              </p:ext>
            </p:extLst>
          </p:nvPr>
        </p:nvGraphicFramePr>
        <p:xfrm>
          <a:off x="914401" y="1260086"/>
          <a:ext cx="10460567" cy="3200256"/>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10 min – for completion</a:t>
                      </a:r>
                    </a:p>
                  </a:txBody>
                  <a:tcPr marT="45712" marB="45712"/>
                </a:tc>
                <a:extLst>
                  <a:ext uri="{0D108BD9-81ED-4DB2-BD59-A6C34878D82A}">
                    <a16:rowId xmlns:a16="http://schemas.microsoft.com/office/drawing/2014/main" val="1000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follow up</a:t>
                      </a:r>
                    </a:p>
                  </a:txBody>
                  <a:tcPr marT="45712" marB="45712"/>
                </a:tc>
                <a:extLst>
                  <a:ext uri="{0D108BD9-81ED-4DB2-BD59-A6C34878D82A}">
                    <a16:rowId xmlns:a16="http://schemas.microsoft.com/office/drawing/2014/main" val="10002"/>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(2)</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3"/>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7 min </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As time permits – 7min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as time permits </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16/0/8</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 status 11-20-017 (10min)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09275490"/>
              </p:ext>
            </p:extLst>
          </p:nvPr>
        </p:nvGraphicFramePr>
        <p:xfrm>
          <a:off x="864659" y="1369282"/>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711831">
                  <a:extLst>
                    <a:ext uri="{9D8B030D-6E8A-4147-A177-3AD203B41FA5}">
                      <a16:colId xmlns:a16="http://schemas.microsoft.com/office/drawing/2014/main" val="3761052771"/>
                    </a:ext>
                  </a:extLst>
                </a:gridCol>
                <a:gridCol w="3744416">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Motion – 5min</a:t>
                      </a:r>
                      <a:endParaRPr lang="en-US" sz="1600" dirty="0"/>
                    </a:p>
                  </a:txBody>
                  <a:tcPr marT="45712" marB="45712"/>
                </a:tc>
                <a:extLst>
                  <a:ext uri="{0D108BD9-81ED-4DB2-BD59-A6C34878D82A}">
                    <a16:rowId xmlns:a16="http://schemas.microsoft.com/office/drawing/2014/main" val="10004"/>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Secure LTF and other CIDs</a:t>
                      </a:r>
                    </a:p>
                  </a:txBody>
                  <a:tcPr marT="45712" marB="45712"/>
                </a:tc>
                <a:tc>
                  <a:txBody>
                    <a:bodyPr/>
                    <a:lstStyle/>
                    <a:p>
                      <a:r>
                        <a:rPr lang="en-US" sz="1400" dirty="0"/>
                        <a:t>CR (5)</a:t>
                      </a:r>
                    </a:p>
                  </a:txBody>
                  <a:tcPr marT="45712" marB="45712"/>
                </a:tc>
                <a:tc>
                  <a:txBody>
                    <a:bodyPr/>
                    <a:lstStyle/>
                    <a:p>
                      <a:r>
                        <a:rPr lang="en-US" sz="1400" dirty="0"/>
                        <a:t>35min – follow up</a:t>
                      </a:r>
                    </a:p>
                  </a:txBody>
                  <a:tcPr marT="45712" marB="45712"/>
                </a:tc>
                <a:extLst>
                  <a:ext uri="{0D108BD9-81ED-4DB2-BD59-A6C34878D82A}">
                    <a16:rowId xmlns:a16="http://schemas.microsoft.com/office/drawing/2014/main" val="10005"/>
                  </a:ext>
                </a:extLst>
              </a:tr>
              <a:tr h="0">
                <a:tc>
                  <a:txBody>
                    <a:bodyPr/>
                    <a:lstStyle/>
                    <a:p>
                      <a:r>
                        <a:rPr lang="en-US" sz="1400" dirty="0"/>
                        <a:t>11-20-1787</a:t>
                      </a:r>
                    </a:p>
                  </a:txBody>
                  <a:tcPr marT="45712" marB="45712"/>
                </a:tc>
                <a:tc>
                  <a:txBody>
                    <a:bodyPr/>
                    <a:lstStyle/>
                    <a:p>
                      <a:r>
                        <a:rPr lang="en-US" sz="1400" dirty="0"/>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resolution to CID 3635</a:t>
                      </a:r>
                    </a:p>
                  </a:txBody>
                  <a:tcPr marT="45712" marB="45712"/>
                </a:tc>
                <a:tc>
                  <a:txBody>
                    <a:bodyPr/>
                    <a:lstStyle/>
                    <a:p>
                      <a:r>
                        <a:rPr lang="en-US" sz="1400" dirty="0"/>
                        <a:t>CR (1)</a:t>
                      </a:r>
                    </a:p>
                  </a:txBody>
                  <a:tcPr marT="45712" marB="45712"/>
                </a:tc>
                <a:tc>
                  <a:txBody>
                    <a:bodyPr/>
                    <a:lstStyle/>
                    <a:p>
                      <a:r>
                        <a:rPr lang="en-US" sz="1400" dirty="0"/>
                        <a:t>7 min</a:t>
                      </a:r>
                    </a:p>
                  </a:txBody>
                  <a:tcPr marT="45712" marB="45712"/>
                </a:tc>
                <a:extLst>
                  <a:ext uri="{0D108BD9-81ED-4DB2-BD59-A6C34878D82A}">
                    <a16:rowId xmlns:a16="http://schemas.microsoft.com/office/drawing/2014/main" val="10006"/>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8 min </a:t>
                      </a:r>
                    </a:p>
                  </a:txBody>
                  <a:tcPr marT="45712" marB="45712"/>
                </a:tc>
                <a:extLst>
                  <a:ext uri="{0D108BD9-81ED-4DB2-BD59-A6C34878D82A}">
                    <a16:rowId xmlns:a16="http://schemas.microsoft.com/office/drawing/2014/main" val="10008"/>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10 min – follow up</a:t>
                      </a:r>
                    </a:p>
                  </a:txBody>
                  <a:tcPr marT="45712" marB="45712"/>
                </a:tc>
                <a:extLst>
                  <a:ext uri="{0D108BD9-81ED-4DB2-BD59-A6C34878D82A}">
                    <a16:rowId xmlns:a16="http://schemas.microsoft.com/office/drawing/2014/main" val="10009"/>
                  </a:ext>
                </a:extLst>
              </a:tr>
              <a:tr h="0">
                <a:tc>
                  <a:txBody>
                    <a:bodyPr/>
                    <a:lstStyle/>
                    <a:p>
                      <a:r>
                        <a:rPr lang="en-US" sz="1400" dirty="0"/>
                        <a:t>11-20-1789</a:t>
                      </a:r>
                    </a:p>
                  </a:txBody>
                  <a:tcPr marT="45712" marB="45712"/>
                </a:tc>
                <a:tc>
                  <a:txBody>
                    <a:bodyPr/>
                    <a:lstStyle/>
                    <a:p>
                      <a:r>
                        <a:rPr lang="en-US" sz="1400" dirty="0"/>
                        <a:t>Ali Raissinia</a:t>
                      </a:r>
                    </a:p>
                  </a:txBody>
                  <a:tcPr marT="45712" marB="45712"/>
                </a:tc>
                <a:tc>
                  <a:txBody>
                    <a:bodyPr/>
                    <a:lstStyle/>
                    <a:p>
                      <a:r>
                        <a:rPr lang="en-US" sz="1400" dirty="0"/>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(1)</a:t>
                      </a:r>
                    </a:p>
                  </a:txBody>
                  <a:tcPr marT="45712" marB="45712"/>
                </a:tc>
                <a:tc>
                  <a:txBody>
                    <a:bodyPr/>
                    <a:lstStyle/>
                    <a:p>
                      <a:r>
                        <a:rPr lang="en-US" sz="1400" dirty="0"/>
                        <a:t>10 min</a:t>
                      </a:r>
                    </a:p>
                  </a:txBody>
                  <a:tcPr marT="45712" marB="45712"/>
                </a:tc>
                <a:extLst>
                  <a:ext uri="{0D108BD9-81ED-4DB2-BD59-A6C34878D82A}">
                    <a16:rowId xmlns:a16="http://schemas.microsoft.com/office/drawing/2014/main" val="234328026"/>
                  </a:ext>
                </a:extLst>
              </a:tr>
              <a:tr h="0">
                <a:tc>
                  <a:txBody>
                    <a:bodyPr/>
                    <a:lstStyle/>
                    <a:p>
                      <a:r>
                        <a:rPr lang="en-US" sz="1400" dirty="0"/>
                        <a:t>11-20-1799</a:t>
                      </a:r>
                    </a:p>
                  </a:txBody>
                  <a:tcPr marT="45712" marB="45712"/>
                </a:tc>
                <a:tc>
                  <a:txBody>
                    <a:bodyPr/>
                    <a:lstStyle/>
                    <a:p>
                      <a:r>
                        <a:rPr lang="en-US" sz="1400" dirty="0"/>
                        <a:t>Nehru Bhandaru </a:t>
                      </a:r>
                    </a:p>
                  </a:txBody>
                  <a:tcPr marT="45712" marB="45712"/>
                </a:tc>
                <a:tc>
                  <a:txBody>
                    <a:bodyPr/>
                    <a:lstStyle/>
                    <a:p>
                      <a:r>
                        <a:rPr lang="en-US" sz="1400" dirty="0"/>
                        <a:t>Element ID for Fine Timing Parameter element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a:t>
                      </a:r>
                    </a:p>
                  </a:txBody>
                  <a:tcPr marT="45712" marB="45712"/>
                </a:tc>
                <a:tc>
                  <a:txBody>
                    <a:bodyPr/>
                    <a:lstStyle/>
                    <a:p>
                      <a:r>
                        <a:rPr lang="en-US" sz="1400" dirty="0"/>
                        <a:t>7 min </a:t>
                      </a:r>
                    </a:p>
                  </a:txBody>
                  <a:tcPr marT="45712" marB="45712"/>
                </a:tc>
                <a:extLst>
                  <a:ext uri="{0D108BD9-81ED-4DB2-BD59-A6C34878D82A}">
                    <a16:rowId xmlns:a16="http://schemas.microsoft.com/office/drawing/2014/main" val="2482489312"/>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21/0/3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11-20-1666r6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a:t>
            </a:r>
          </a:p>
          <a:p>
            <a:pPr marL="0" indent="0"/>
            <a:endParaRPr lang="en-US" sz="2000" b="0" dirty="0"/>
          </a:p>
          <a:p>
            <a:pPr marL="0" indent="0"/>
            <a:r>
              <a:rPr lang="en-US" sz="2000" b="0" dirty="0"/>
              <a:t>Tabled to later time.</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92410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remaining CIDs and propose resolutions – as needed.</a:t>
            </a:r>
          </a:p>
          <a:p>
            <a:pPr algn="just">
              <a:spcBef>
                <a:spcPct val="20000"/>
              </a:spcBef>
              <a:buFontTx/>
              <a:buChar char="•"/>
            </a:pPr>
            <a:r>
              <a:rPr lang="en-US" sz="1600" b="0" dirty="0"/>
              <a:t>Conduct group CR – as needed.</a:t>
            </a:r>
          </a:p>
          <a:p>
            <a:pPr algn="just">
              <a:spcBef>
                <a:spcPct val="20000"/>
              </a:spcBef>
              <a:buFontTx/>
              <a:buChar char="•"/>
            </a:pPr>
            <a:r>
              <a:rPr lang="en-US" sz="1600" b="0" dirty="0"/>
              <a:t>Consider LB249 CR completion and re-circulation – if needed (10min)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E3605139-16E9-46A1-9BB4-DD83E23D525D}"/>
              </a:ext>
            </a:extLst>
          </p:cNvPr>
          <p:cNvGraphicFramePr>
            <a:graphicFrameLocks noGrp="1"/>
          </p:cNvGraphicFramePr>
          <p:nvPr>
            <p:ph idx="1"/>
            <p:extLst>
              <p:ext uri="{D42A27DB-BD31-4B8C-83A1-F6EECF244321}">
                <p14:modId xmlns:p14="http://schemas.microsoft.com/office/powerpoint/2010/main" val="3747446512"/>
              </p:ext>
            </p:extLst>
          </p:nvPr>
        </p:nvGraphicFramePr>
        <p:xfrm>
          <a:off x="839416" y="1369282"/>
          <a:ext cx="10485810" cy="2895472"/>
        </p:xfrm>
        <a:graphic>
          <a:graphicData uri="http://schemas.openxmlformats.org/drawingml/2006/table">
            <a:tbl>
              <a:tblPr firstRow="1" bandRow="1">
                <a:tableStyleId>{21E4AEA4-8DFA-4A89-87EB-49C32662AFE0}</a:tableStyleId>
              </a:tblPr>
              <a:tblGrid>
                <a:gridCol w="1118747">
                  <a:extLst>
                    <a:ext uri="{9D8B030D-6E8A-4147-A177-3AD203B41FA5}">
                      <a16:colId xmlns:a16="http://schemas.microsoft.com/office/drawing/2014/main" val="20000"/>
                    </a:ext>
                  </a:extLst>
                </a:gridCol>
                <a:gridCol w="1545549">
                  <a:extLst>
                    <a:ext uri="{9D8B030D-6E8A-4147-A177-3AD203B41FA5}">
                      <a16:colId xmlns:a16="http://schemas.microsoft.com/office/drawing/2014/main" val="3761052771"/>
                    </a:ext>
                  </a:extLst>
                </a:gridCol>
                <a:gridCol w="3910698">
                  <a:extLst>
                    <a:ext uri="{9D8B030D-6E8A-4147-A177-3AD203B41FA5}">
                      <a16:colId xmlns:a16="http://schemas.microsoft.com/office/drawing/2014/main" val="20001"/>
                    </a:ext>
                  </a:extLst>
                </a:gridCol>
                <a:gridCol w="2343238">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600" dirty="0">
                          <a:solidFill>
                            <a:schemeClr val="bg1"/>
                          </a:solidFill>
                        </a:rPr>
                        <a:t>Title</a:t>
                      </a:r>
                    </a:p>
                  </a:txBody>
                  <a:tcPr marR="36000" marT="45712" marB="45712"/>
                </a:tc>
                <a:tc>
                  <a:txBody>
                    <a:bodyPr/>
                    <a:lstStyle/>
                    <a:p>
                      <a:pPr algn="ctr"/>
                      <a:r>
                        <a:rPr lang="en-US" sz="1600" kern="1200" dirty="0">
                          <a:solidFill>
                            <a:schemeClr val="bg1"/>
                          </a:solidFill>
                          <a:latin typeface="+mn-lt"/>
                          <a:ea typeface="+mn-ea"/>
                          <a:cs typeface="+mn-cs"/>
                        </a:rPr>
                        <a:t>Topic </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r>
                        <a:rPr lang="en-US" sz="1400" dirty="0"/>
                        <a:t>Miscellaneous CIDs for clause 11.22.6.3.3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(6)</a:t>
                      </a:r>
                    </a:p>
                  </a:txBody>
                  <a:tcPr marT="45712" marB="45712"/>
                </a:tc>
                <a:tc>
                  <a:txBody>
                    <a:bodyPr/>
                    <a:lstStyle/>
                    <a:p>
                      <a:r>
                        <a:rPr lang="en-US" sz="1400" dirty="0"/>
                        <a:t>5 min – motion</a:t>
                      </a:r>
                    </a:p>
                  </a:txBody>
                  <a:tcPr marT="45712" marB="45712"/>
                </a:tc>
                <a:extLst>
                  <a:ext uri="{0D108BD9-81ED-4DB2-BD59-A6C34878D82A}">
                    <a16:rowId xmlns:a16="http://schemas.microsoft.com/office/drawing/2014/main" val="10004"/>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Phase shift feedback response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7 min – motion</a:t>
                      </a:r>
                    </a:p>
                  </a:txBody>
                  <a:tcPr marT="45712" marB="45712"/>
                </a:tc>
                <a:extLst>
                  <a:ext uri="{0D108BD9-81ED-4DB2-BD59-A6C34878D82A}">
                    <a16:rowId xmlns:a16="http://schemas.microsoft.com/office/drawing/2014/main" val="10005"/>
                  </a:ext>
                </a:extLst>
              </a:tr>
              <a:tr h="152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11-20-1649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Girish Madpuwar/Ali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LB249 Secure LTF and other CIDs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 – motion</a:t>
                      </a:r>
                    </a:p>
                  </a:txBody>
                  <a:tcPr marT="45712" marB="45712"/>
                </a:tc>
                <a:extLst>
                  <a:ext uri="{0D108BD9-81ED-4DB2-BD59-A6C34878D82A}">
                    <a16:rowId xmlns:a16="http://schemas.microsoft.com/office/drawing/2014/main" val="411343707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11-20-1245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Tx Power control for Non-TB Ranging – follow up.</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 - motion</a:t>
                      </a:r>
                    </a:p>
                  </a:txBody>
                  <a:tcPr marT="45712" marB="45712"/>
                </a:tc>
                <a:extLst>
                  <a:ext uri="{0D108BD9-81ED-4DB2-BD59-A6C34878D82A}">
                    <a16:rowId xmlns:a16="http://schemas.microsoft.com/office/drawing/2014/main" val="1000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11-20-1789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for CID 3128 LB249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10 min</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11-20-1820</a:t>
                      </a:r>
                    </a:p>
                  </a:txBody>
                  <a:tcPr marT="45712" marB="45712"/>
                </a:tc>
                <a:tc>
                  <a:txBody>
                    <a:bodyPr/>
                    <a:lstStyle/>
                    <a:p>
                      <a:r>
                        <a:rPr lang="en-US" sz="1400" kern="1200" dirty="0">
                          <a:solidFill>
                            <a:schemeClr val="dk1"/>
                          </a:solidFill>
                          <a:latin typeface="+mn-lt"/>
                          <a:ea typeface="+mn-ea"/>
                          <a:cs typeface="+mn-cs"/>
                        </a:rPr>
                        <a:t>Dibakar Das</a:t>
                      </a:r>
                    </a:p>
                  </a:txBody>
                  <a:tcPr marT="45712" marB="45712"/>
                </a:tc>
                <a:tc>
                  <a:txBody>
                    <a:bodyPr/>
                    <a:lstStyle/>
                    <a:p>
                      <a:r>
                        <a:rPr lang="en-US" sz="1400" kern="1200" dirty="0">
                          <a:solidFill>
                            <a:schemeClr val="dk1"/>
                          </a:solidFill>
                          <a:latin typeface="+mn-lt"/>
                          <a:ea typeface="+mn-ea"/>
                          <a:cs typeface="+mn-cs"/>
                        </a:rPr>
                        <a:t>CR for CID 3131</a:t>
                      </a:r>
                    </a:p>
                  </a:txBody>
                  <a:tcPr marT="45712" marB="45712"/>
                </a:tc>
                <a:tc>
                  <a:txBody>
                    <a:bodyPr/>
                    <a:lstStyle/>
                    <a:p>
                      <a:r>
                        <a:rPr lang="en-US" sz="1400" kern="1200" dirty="0">
                          <a:solidFill>
                            <a:schemeClr val="dk1"/>
                          </a:solidFill>
                          <a:latin typeface="+mn-lt"/>
                          <a:ea typeface="+mn-ea"/>
                          <a:cs typeface="+mn-cs"/>
                        </a:rPr>
                        <a:t>CR (1)</a:t>
                      </a:r>
                    </a:p>
                  </a:txBody>
                  <a:tcPr marT="45712" marB="45712"/>
                </a:tc>
                <a:tc>
                  <a:txBody>
                    <a:bodyPr/>
                    <a:lstStyle/>
                    <a:p>
                      <a:r>
                        <a:rPr lang="en-US" sz="1400" kern="1200" dirty="0">
                          <a:solidFill>
                            <a:schemeClr val="dk1"/>
                          </a:solidFill>
                          <a:latin typeface="+mn-lt"/>
                          <a:ea typeface="+mn-ea"/>
                          <a:cs typeface="+mn-cs"/>
                        </a:rPr>
                        <a:t>5 min</a:t>
                      </a:r>
                    </a:p>
                  </a:txBody>
                  <a:tcPr marT="45712" marB="45712"/>
                </a:tc>
                <a:extLst>
                  <a:ext uri="{0D108BD9-81ED-4DB2-BD59-A6C34878D82A}">
                    <a16:rowId xmlns:a16="http://schemas.microsoft.com/office/drawing/2014/main" val="344972451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15 min</a:t>
                      </a:r>
                    </a:p>
                  </a:txBody>
                  <a:tcPr marT="45712" marB="45712"/>
                </a:tc>
                <a:extLst>
                  <a:ext uri="{0D108BD9-81ED-4DB2-BD59-A6C34878D82A}">
                    <a16:rowId xmlns:a16="http://schemas.microsoft.com/office/drawing/2014/main" val="3462426936"/>
                  </a:ext>
                </a:extLst>
              </a:tr>
            </a:tbl>
          </a:graphicData>
        </a:graphic>
      </p:graphicFrame>
    </p:spTree>
    <p:extLst>
      <p:ext uri="{BB962C8B-B14F-4D97-AF65-F5344CB8AC3E}">
        <p14:creationId xmlns:p14="http://schemas.microsoft.com/office/powerpoint/2010/main" val="31268546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11-20-1817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(202011-25):</a:t>
            </a:r>
            <a:endParaRPr lang="en-US" sz="2000" dirty="0">
              <a:solidFill>
                <a:schemeClr val="tx1"/>
              </a:solidFill>
            </a:endParaRPr>
          </a:p>
          <a:p>
            <a:pPr marL="0" indent="0"/>
            <a:r>
              <a:rPr lang="en-US" sz="2000" b="0" dirty="0"/>
              <a:t>Move to adopt the resolution depicted by document 11-20-1817r? for CIDs 3900</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83269488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A954-CAC6-492D-900B-8C331689A432}"/>
              </a:ext>
            </a:extLst>
          </p:cNvPr>
          <p:cNvSpPr>
            <a:spLocks noGrp="1"/>
          </p:cNvSpPr>
          <p:nvPr>
            <p:ph type="title"/>
          </p:nvPr>
        </p:nvSpPr>
        <p:spPr/>
        <p:txBody>
          <a:bodyPr/>
          <a:lstStyle/>
          <a:p>
            <a:r>
              <a:rPr lang="en-US" dirty="0"/>
              <a:t>Group Comment Resolution</a:t>
            </a:r>
          </a:p>
        </p:txBody>
      </p:sp>
      <p:sp>
        <p:nvSpPr>
          <p:cNvPr id="3" name="Content Placeholder 2">
            <a:extLst>
              <a:ext uri="{FF2B5EF4-FFF2-40B4-BE49-F238E27FC236}">
                <a16:creationId xmlns:a16="http://schemas.microsoft.com/office/drawing/2014/main" id="{D45D408C-6B2E-4967-913E-E854CF3EA5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E47E7DD-7536-47C0-A4DE-6261ECD318E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13380DB8-B900-406A-BBF8-6A13502711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128EC2-51A2-4D01-A82B-15D9606BFC8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601213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17780577"/>
              </p:ext>
            </p:extLst>
          </p:nvPr>
        </p:nvGraphicFramePr>
        <p:xfrm>
          <a:off x="442315" y="1628800"/>
          <a:ext cx="10123451" cy="1554400"/>
        </p:xfrm>
        <a:graphic>
          <a:graphicData uri="http://schemas.openxmlformats.org/drawingml/2006/table">
            <a:tbl>
              <a:tblPr firstRow="1" bandRow="1">
                <a:tableStyleId>{21E4AEA4-8DFA-4A89-87EB-49C32662AFE0}</a:tableStyleId>
              </a:tblPr>
              <a:tblGrid>
                <a:gridCol w="1333205">
                  <a:extLst>
                    <a:ext uri="{9D8B030D-6E8A-4147-A177-3AD203B41FA5}">
                      <a16:colId xmlns:a16="http://schemas.microsoft.com/office/drawing/2014/main" val="20000"/>
                    </a:ext>
                  </a:extLst>
                </a:gridCol>
                <a:gridCol w="1660472">
                  <a:extLst>
                    <a:ext uri="{9D8B030D-6E8A-4147-A177-3AD203B41FA5}">
                      <a16:colId xmlns:a16="http://schemas.microsoft.com/office/drawing/2014/main" val="20001"/>
                    </a:ext>
                  </a:extLst>
                </a:gridCol>
                <a:gridCol w="4679512">
                  <a:extLst>
                    <a:ext uri="{9D8B030D-6E8A-4147-A177-3AD203B41FA5}">
                      <a16:colId xmlns:a16="http://schemas.microsoft.com/office/drawing/2014/main" val="20002"/>
                    </a:ext>
                  </a:extLst>
                </a:gridCol>
                <a:gridCol w="2450262">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strike="noStrike" dirty="0"/>
                        <a:t>11-20-1097</a:t>
                      </a:r>
                    </a:p>
                  </a:txBody>
                  <a:tcPr marT="45712" marB="45712"/>
                </a:tc>
                <a:tc>
                  <a:txBody>
                    <a:bodyPr/>
                    <a:lstStyle/>
                    <a:p>
                      <a:r>
                        <a:rPr lang="en-US" sz="1400" strike="noStrike"/>
                        <a:t>Christian Berger</a:t>
                      </a: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Secure LTF using DFT </a:t>
                      </a:r>
                      <a:r>
                        <a:rPr lang="en-US" sz="1400" strike="noStrike" dirty="0" err="1"/>
                        <a:t>precoded</a:t>
                      </a:r>
                      <a:r>
                        <a:rPr lang="en-US" sz="1400" strike="noStrike" dirty="0"/>
                        <a:t> OFDM</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3213783939"/>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11-20-1817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 to 11az LB249 CID 3900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(1)</a:t>
                      </a:r>
                    </a:p>
                  </a:txBody>
                  <a:tcPr marT="45712" marB="45712"/>
                </a:tc>
                <a:extLst>
                  <a:ext uri="{0D108BD9-81ED-4DB2-BD59-A6C34878D82A}">
                    <a16:rowId xmlns:a16="http://schemas.microsoft.com/office/drawing/2014/main" val="2331891055"/>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3981147244"/>
                  </a:ext>
                </a:extLst>
              </a:tr>
              <a:tr h="0">
                <a:tc>
                  <a:txBody>
                    <a:bodyPr/>
                    <a:lstStyle/>
                    <a:p>
                      <a:endParaRPr lang="en-US" sz="1400" strike="noStrike" dirty="0"/>
                    </a:p>
                  </a:txBody>
                  <a:tcPr marT="45712" marB="45712"/>
                </a:tc>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248664178"/>
                  </a:ext>
                </a:extLst>
              </a:tr>
            </a:tbl>
          </a:graphicData>
        </a:graphic>
      </p:graphicFrame>
    </p:spTree>
    <p:extLst>
      <p:ext uri="{BB962C8B-B14F-4D97-AF65-F5344CB8AC3E}">
        <p14:creationId xmlns:p14="http://schemas.microsoft.com/office/powerpoint/2010/main" val="3223707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a:xfrm>
            <a:off x="407368" y="685801"/>
            <a:ext cx="10868117" cy="1065213"/>
          </a:xfrm>
        </p:spPr>
        <p:txBody>
          <a:bodyPr/>
          <a:lstStyle/>
          <a:p>
            <a:r>
              <a:rPr lang="en-US" dirty="0"/>
              <a:t>Achievement this week and Comment Resolution (CR)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 - admirable effort by members.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114 comments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~472 out of 482 technical and general comments with ~11 comments remaining.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all 540 editorial comments.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Group is still in CR of LB249.</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15356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Nov. 18</a:t>
            </a:r>
            <a:r>
              <a:rPr lang="en-US" altLang="en-US" sz="1600" b="0" kern="0" baseline="30000" dirty="0"/>
              <a:t>th</a:t>
            </a:r>
            <a:r>
              <a:rPr lang="en-US" altLang="en-US" sz="1600" b="0" kern="0" dirty="0"/>
              <a:t>  	(Wed.),  	13:00 ET – 15:00 ET</a:t>
            </a:r>
          </a:p>
          <a:p>
            <a:pPr marL="285750" indent="-285750">
              <a:buFont typeface="Arial" panose="020B0604020202020204" pitchFamily="34" charset="0"/>
              <a:buChar char="•"/>
            </a:pPr>
            <a:r>
              <a:rPr lang="en-US" altLang="en-US" sz="1600" b="0" kern="0" dirty="0"/>
              <a:t>Dec. 2</a:t>
            </a:r>
            <a:r>
              <a:rPr lang="en-US" altLang="en-US" sz="1600" b="0" kern="0" baseline="30000" dirty="0"/>
              <a:t>nd</a:t>
            </a:r>
            <a:r>
              <a:rPr lang="en-US" altLang="en-US" sz="1600" b="0" kern="0" dirty="0"/>
              <a:t> 	(Wed.),  	13:00 ET – 15:00 ET</a:t>
            </a:r>
          </a:p>
          <a:p>
            <a:pPr marL="285750" indent="-285750">
              <a:buFont typeface="Arial" panose="020B0604020202020204" pitchFamily="34" charset="0"/>
              <a:buChar char="•"/>
            </a:pPr>
            <a:endParaRPr lang="en-US" altLang="en-US" sz="1600" b="0" kern="0" dirty="0"/>
          </a:p>
          <a:p>
            <a:pPr marL="0" indent="0"/>
            <a:endParaRPr lang="en-US" altLang="en-US" sz="1600" b="0" kern="0" dirty="0"/>
          </a:p>
        </p:txBody>
      </p:sp>
    </p:spTree>
    <p:extLst>
      <p:ext uri="{BB962C8B-B14F-4D97-AF65-F5344CB8AC3E}">
        <p14:creationId xmlns:p14="http://schemas.microsoft.com/office/powerpoint/2010/main" val="3299265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Motion to recirculate</a:t>
            </a:r>
            <a:endParaRPr lang="en-US" dirty="0"/>
          </a:p>
        </p:txBody>
      </p:sp>
      <p:sp>
        <p:nvSpPr>
          <p:cNvPr id="3" name="Content Placeholder 2"/>
          <p:cNvSpPr>
            <a:spLocks noGrp="1"/>
          </p:cNvSpPr>
          <p:nvPr>
            <p:ph idx="1"/>
          </p:nvPr>
        </p:nvSpPr>
        <p:spPr/>
        <p:txBody>
          <a:bodyPr/>
          <a:lstStyle/>
          <a:p>
            <a:r>
              <a:rPr lang="en-US" sz="2000" dirty="0"/>
              <a:t>Motion (#</a:t>
            </a:r>
            <a:r>
              <a:rPr lang="en-US" sz="2000" b="0" dirty="0"/>
              <a:t>?):</a:t>
            </a:r>
          </a:p>
          <a:p>
            <a:r>
              <a:rPr lang="en-US" sz="2000" dirty="0"/>
              <a:t>•	Having approved comment resolutions for all of the comments received from &lt;ballot&gt; on &lt;group&gt; &lt;draft&gt; as contained in document &lt;resolution doc ref&gt;,</a:t>
            </a:r>
          </a:p>
          <a:p>
            <a:r>
              <a:rPr lang="en-US" sz="2000" dirty="0"/>
              <a:t>•	Instruct the editor to prepare Draft &lt;draft&gt; incorporating these resolutions and,</a:t>
            </a:r>
          </a:p>
          <a:p>
            <a:r>
              <a:rPr lang="en-US" sz="2000" dirty="0"/>
              <a:t>•	Approve a 15 day Working Group Recirculation Ballot asking the question “Should &lt;group&gt; &lt;draft&gt; be forwarded to Sponsor Ballot?”</a:t>
            </a:r>
          </a:p>
          <a:p>
            <a:endParaRPr lang="en-US" sz="2000" dirty="0"/>
          </a:p>
          <a:p>
            <a:r>
              <a:rPr lang="en-US" sz="2000" dirty="0"/>
              <a:t>•	[Moved by &lt;name&gt; on behalf of &lt;group&gt;</a:t>
            </a:r>
          </a:p>
          <a:p>
            <a:r>
              <a:rPr lang="en-US" sz="2000" dirty="0"/>
              <a:t>•	&lt;group&gt; vote:] </a:t>
            </a:r>
          </a:p>
          <a:p>
            <a:r>
              <a:rPr lang="en-US" sz="2000" dirty="0"/>
              <a:t>•	[Moved: &lt;name&gt;,  Seconded: &lt;name&gt;, Result: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112604</TotalTime>
  <Words>8318</Words>
  <Application>Microsoft Office PowerPoint</Application>
  <PresentationFormat>Widescreen</PresentationFormat>
  <Paragraphs>1264</Paragraphs>
  <Slides>89</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7" baseType="lpstr">
      <vt:lpstr>Arial</vt:lpstr>
      <vt:lpstr>Calibri</vt:lpstr>
      <vt:lpstr>Monotype Sorts</vt:lpstr>
      <vt:lpstr>Montserrat</vt:lpstr>
      <vt:lpstr>Times</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Submission 11-20-1723</vt:lpstr>
      <vt:lpstr>Submission 11-20-1653</vt:lpstr>
      <vt:lpstr>Submission 11-20-1556</vt:lpstr>
      <vt:lpstr>PowerPoint Presentation</vt:lpstr>
      <vt:lpstr>IEEE Electronic Meeting Week - Nov. 5th </vt:lpstr>
      <vt:lpstr>Submission List for meeting slot</vt:lpstr>
      <vt:lpstr>Review Submissions</vt:lpstr>
      <vt:lpstr>Submission 11-20-1759</vt:lpstr>
      <vt:lpstr>Submission 11-20-1787</vt:lpstr>
      <vt:lpstr>Submission 11-20-1666</vt:lpstr>
      <vt:lpstr>Submission 11-20-1749</vt:lpstr>
      <vt:lpstr>Submission 11-20-1799</vt:lpstr>
      <vt:lpstr>PowerPoint Presentation</vt:lpstr>
      <vt:lpstr>IEEE Electronic Meeting slot - Nov. 9th</vt:lpstr>
      <vt:lpstr>Submission List for meeting slot</vt:lpstr>
      <vt:lpstr>Submission 11-20-1666</vt:lpstr>
      <vt:lpstr>Submission 11-20-1733</vt:lpstr>
      <vt:lpstr>Submission 11-20-1649</vt:lpstr>
      <vt:lpstr>Submission 11-20-1789</vt:lpstr>
      <vt:lpstr>Submission 11-20-1245</vt:lpstr>
      <vt:lpstr>Submission 11-20-1820</vt:lpstr>
      <vt:lpstr>Submission 11-20-1817</vt:lpstr>
      <vt:lpstr>Group Comment Resolution</vt:lpstr>
      <vt:lpstr>Submission pipeline</vt:lpstr>
      <vt:lpstr>Achievement this week and Comment Resolution (CR) status</vt:lpstr>
      <vt:lpstr>Timelines</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Motion to recirculate</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798</cp:revision>
  <cp:lastPrinted>1601-01-01T00:00:00Z</cp:lastPrinted>
  <dcterms:created xsi:type="dcterms:W3CDTF">2018-08-06T10:28:59Z</dcterms:created>
  <dcterms:modified xsi:type="dcterms:W3CDTF">2020-11-10T18:50:14Z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