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8"/>
  </p:notesMasterIdLst>
  <p:handoutMasterIdLst>
    <p:handoutMasterId r:id="rId69"/>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89" r:id="rId28"/>
    <p:sldId id="687" r:id="rId29"/>
    <p:sldId id="691" r:id="rId30"/>
    <p:sldId id="692" r:id="rId31"/>
    <p:sldId id="690" r:id="rId32"/>
    <p:sldId id="688" r:id="rId33"/>
    <p:sldId id="693" r:id="rId34"/>
    <p:sldId id="702" r:id="rId35"/>
    <p:sldId id="665" r:id="rId36"/>
    <p:sldId id="657" r:id="rId37"/>
    <p:sldId id="694" r:id="rId38"/>
    <p:sldId id="676" r:id="rId39"/>
    <p:sldId id="696" r:id="rId40"/>
    <p:sldId id="703" r:id="rId41"/>
    <p:sldId id="697" r:id="rId42"/>
    <p:sldId id="656" r:id="rId43"/>
    <p:sldId id="695" r:id="rId44"/>
    <p:sldId id="664" r:id="rId45"/>
    <p:sldId id="659" r:id="rId46"/>
    <p:sldId id="677" r:id="rId47"/>
    <p:sldId id="678" r:id="rId48"/>
    <p:sldId id="679" r:id="rId49"/>
    <p:sldId id="680" r:id="rId50"/>
    <p:sldId id="698" r:id="rId51"/>
    <p:sldId id="699" r:id="rId52"/>
    <p:sldId id="700" r:id="rId53"/>
    <p:sldId id="701" r:id="rId54"/>
    <p:sldId id="683" r:id="rId55"/>
    <p:sldId id="684" r:id="rId56"/>
    <p:sldId id="685" r:id="rId57"/>
    <p:sldId id="315" r:id="rId58"/>
    <p:sldId id="312" r:id="rId59"/>
    <p:sldId id="318" r:id="rId60"/>
    <p:sldId id="472" r:id="rId61"/>
    <p:sldId id="473" r:id="rId62"/>
    <p:sldId id="474" r:id="rId63"/>
    <p:sldId id="480" r:id="rId64"/>
    <p:sldId id="259" r:id="rId65"/>
    <p:sldId id="260" r:id="rId66"/>
    <p:sldId id="261" r:id="rId6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Nov. 3th - Nov. IEEE Electronic Meeting" id="{6EF0D20E-9CD3-4981-8AC2-171F84531D0D}">
          <p14:sldIdLst>
            <p14:sldId id="658"/>
            <p14:sldId id="673"/>
            <p14:sldId id="669"/>
            <p14:sldId id="689"/>
            <p14:sldId id="687"/>
            <p14:sldId id="691"/>
            <p14:sldId id="692"/>
            <p14:sldId id="690"/>
            <p14:sldId id="688"/>
            <p14:sldId id="693"/>
            <p14:sldId id="702"/>
            <p14:sldId id="665"/>
            <p14:sldId id="657"/>
          </p14:sldIdLst>
        </p14:section>
        <p14:section name="Nov. 4th slot 1- Nov. IEEE electronic meeting" id="{CAF49197-A9CA-4D60-A248-EC97EE23FED7}">
          <p14:sldIdLst>
            <p14:sldId id="694"/>
            <p14:sldId id="676"/>
            <p14:sldId id="696"/>
            <p14:sldId id="703"/>
            <p14:sldId id="697"/>
          </p14:sldIdLst>
        </p14:section>
        <p14:section name="Nov. 4th slot 2 - Nov. IEEE electronic meeting" id="{A419389E-3DB5-4A96-94D8-B7DFEE26FCF0}">
          <p14:sldIdLst>
            <p14:sldId id="656"/>
            <p14:sldId id="695"/>
            <p14:sldId id="664"/>
            <p14:sldId id="659"/>
          </p14:sldIdLst>
        </p14:section>
        <p14:section name="Nov. 5th slot 1- Nov. IEEE electronic meeting" id="{5906853D-78D7-4DA8-9FA6-A28981EEDFB8}">
          <p14:sldIdLst>
            <p14:sldId id="677"/>
            <p14:sldId id="678"/>
            <p14:sldId id="679"/>
            <p14:sldId id="680"/>
          </p14:sldIdLst>
        </p14:section>
        <p14:section name="Nov. 5th slot 2 - Nov. IEEE electronic meeting" id="{3655E0F8-1ADE-46B9-83A9-68B2D557D6A2}">
          <p14:sldIdLst>
            <p14:sldId id="698"/>
            <p14:sldId id="699"/>
            <p14:sldId id="700"/>
            <p14:sldId id="701"/>
          </p14:sldIdLst>
        </p14:section>
        <p14:section name="Nov. 9th - IEEE electronic meeting" id="{DE843586-E506-4D30-A655-52B441F0114A}">
          <p14:sldIdLst>
            <p14:sldId id="683"/>
            <p14:sldId id="684"/>
            <p14:sldId id="68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51" autoAdjust="0"/>
    <p:restoredTop sz="96807" autoAdjust="0"/>
  </p:normalViewPr>
  <p:slideViewPr>
    <p:cSldViewPr>
      <p:cViewPr varScale="1">
        <p:scale>
          <a:sx n="123" d="100"/>
          <a:sy n="123" d="100"/>
        </p:scale>
        <p:origin x="222"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892838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2311488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2560694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802.11-20/1570r4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2020-11-02</a:t>
            </a:r>
          </a:p>
        </p:txBody>
      </p:sp>
      <p:sp>
        <p:nvSpPr>
          <p:cNvPr id="6" name="Date Placeholder 3"/>
          <p:cNvSpPr>
            <a:spLocks noGrp="1"/>
          </p:cNvSpPr>
          <p:nvPr>
            <p:ph type="dt" idx="10"/>
          </p:nvPr>
        </p:nvSpPr>
        <p:spPr/>
        <p:txBody>
          <a:bodyPr/>
          <a:lstStyle/>
          <a:p>
            <a:r>
              <a:rPr lang="en-US"/>
              <a:t>Nov.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32"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 Electronic Meeting Agenda </a:t>
            </a:r>
          </a:p>
          <a:p>
            <a:pPr algn="ctr">
              <a:lnSpc>
                <a:spcPct val="90000"/>
              </a:lnSpc>
              <a:buFontTx/>
              <a:buNone/>
            </a:pPr>
            <a:r>
              <a:rPr lang="en-US" altLang="en-US" sz="3600" dirty="0">
                <a:cs typeface="Times New Roman" panose="02020603050405020304" pitchFamily="18" charset="0"/>
              </a:rPr>
              <a:t>And meetings running between Nov. 2020 and Jan.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pPr>
              <a:buFont typeface="Arial" panose="020B0604020202020204" pitchFamily="34" charset="0"/>
              <a:buChar char="•"/>
            </a:pPr>
            <a:r>
              <a:rPr lang="en-US" dirty="0"/>
              <a:t>Please mute the microphone unless you want to address the group.</a:t>
            </a:r>
          </a:p>
          <a:p>
            <a:pPr>
              <a:buFont typeface="Arial" panose="020B0604020202020204" pitchFamily="34" charset="0"/>
              <a:buChar char="•"/>
            </a:pPr>
            <a:r>
              <a:rPr lang="en-US" dirty="0"/>
              <a:t>Use the chat window for requesting to join the feedback queue. </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Electronic Meeting Week Agenda</a:t>
            </a:r>
            <a:endParaRPr lang="en-US" dirty="0"/>
          </a:p>
        </p:txBody>
      </p:sp>
      <p:sp>
        <p:nvSpPr>
          <p:cNvPr id="3" name="Content Placeholder 2"/>
          <p:cNvSpPr>
            <a:spLocks noGrp="1"/>
          </p:cNvSpPr>
          <p:nvPr>
            <p:ph idx="1"/>
          </p:nvPr>
        </p:nvSpPr>
        <p:spPr>
          <a:xfrm>
            <a:off x="551384" y="1247802"/>
            <a:ext cx="10724101"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CR submissions. – as permitted.</a:t>
            </a:r>
          </a:p>
          <a:p>
            <a:pPr lvl="1" algn="just">
              <a:spcBef>
                <a:spcPct val="20000"/>
              </a:spcBef>
              <a:buFontTx/>
              <a:buChar char="•"/>
            </a:pPr>
            <a:r>
              <a:rPr lang="en-US" sz="1400" b="0" dirty="0"/>
              <a:t>Consider readiness for recirculation ballot out of the Nov. meeting.</a:t>
            </a:r>
          </a:p>
          <a:p>
            <a:pPr algn="just">
              <a:spcBef>
                <a:spcPct val="20000"/>
              </a:spcBef>
              <a:buFontTx/>
              <a:buChar char="•"/>
            </a:pPr>
            <a:r>
              <a:rPr lang="en-US" sz="1800" b="0" dirty="0"/>
              <a:t>Consider LB 249 ballot completion and recirculation.</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pic>
        <p:nvPicPr>
          <p:cNvPr id="10" name="Picture 9" descr="A picture containing outdoor, boat, person, holding&#10;&#10;Description automatically generated">
            <a:extLst>
              <a:ext uri="{FF2B5EF4-FFF2-40B4-BE49-F238E27FC236}">
                <a16:creationId xmlns:a16="http://schemas.microsoft.com/office/drawing/2014/main" id="{01C9902A-F97C-489F-A63E-037F90CC81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8568294" y="2998389"/>
            <a:ext cx="3840270" cy="2880202"/>
          </a:xfrm>
          <a:prstGeom prst="rect">
            <a:avLst/>
          </a:prstGeom>
        </p:spPr>
      </p:pic>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9607690"/>
              </p:ext>
            </p:extLst>
          </p:nvPr>
        </p:nvGraphicFramePr>
        <p:xfrm>
          <a:off x="914401" y="1260086"/>
          <a:ext cx="10460567" cy="368788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                                                   </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extLst>
                  <a:ext uri="{0D108BD9-81ED-4DB2-BD59-A6C34878D82A}">
                    <a16:rowId xmlns:a16="http://schemas.microsoft.com/office/drawing/2014/main" val="10001"/>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2"/>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3"/>
                  </a:ext>
                </a:extLst>
              </a:tr>
              <a:tr h="0">
                <a:tc>
                  <a:txBody>
                    <a:bodyPr/>
                    <a:lstStyle/>
                    <a:p>
                      <a:r>
                        <a:rPr lang="en-US" sz="1400" dirty="0"/>
                        <a:t>11-20-1245</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Tx Power control for Non-TB Ranging – follow up.</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4"/>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 (Tue.)</a:t>
                      </a:r>
                    </a:p>
                  </a:txBody>
                  <a:tcPr marT="45712" marB="45712"/>
                </a:tc>
                <a:extLst>
                  <a:ext uri="{0D108BD9-81ED-4DB2-BD59-A6C34878D82A}">
                    <a16:rowId xmlns:a16="http://schemas.microsoft.com/office/drawing/2014/main" val="10005"/>
                  </a:ext>
                </a:extLst>
              </a:tr>
              <a:tr h="152392">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 (Wed. AM1)</a:t>
                      </a:r>
                    </a:p>
                  </a:txBody>
                  <a:tcPr marT="45712" marB="45712"/>
                </a:tc>
                <a:extLst>
                  <a:ext uri="{0D108BD9-81ED-4DB2-BD59-A6C34878D82A}">
                    <a16:rowId xmlns:a16="http://schemas.microsoft.com/office/drawing/2014/main" val="4070303568"/>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 (supporting material in 11-20-1752)</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6"/>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(P)</a:t>
                      </a:r>
                    </a:p>
                  </a:txBody>
                  <a:tcPr marT="45712" marB="45712"/>
                </a:tc>
                <a:extLst>
                  <a:ext uri="{0D108BD9-81ED-4DB2-BD59-A6C34878D82A}">
                    <a16:rowId xmlns:a16="http://schemas.microsoft.com/office/drawing/2014/main" val="10008"/>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9"/>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extLst>
                  <a:ext uri="{0D108BD9-81ED-4DB2-BD59-A6C34878D82A}">
                    <a16:rowId xmlns:a16="http://schemas.microsoft.com/office/drawing/2014/main" val="417787606"/>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approval of previous meeting minutes. (5 min)</a:t>
            </a:r>
          </a:p>
          <a:p>
            <a:pPr algn="just">
              <a:spcBef>
                <a:spcPct val="20000"/>
              </a:spcBef>
              <a:buFontTx/>
              <a:buChar char="•"/>
            </a:pPr>
            <a:r>
              <a:rPr lang="en-US" altLang="en-US" sz="1800" b="0" dirty="0"/>
              <a:t>Consider motions that met SP threshold from earlier meetings. (20min – as needed)</a:t>
            </a:r>
          </a:p>
          <a:p>
            <a:pPr algn="just">
              <a:spcBef>
                <a:spcPct val="20000"/>
              </a:spcBef>
              <a:buFontTx/>
              <a:buChar char="•"/>
            </a:pPr>
            <a:r>
              <a:rPr lang="en-US" altLang="en-US" sz="1800" b="0" dirty="0"/>
              <a:t>Review submissions – as time permits </a:t>
            </a:r>
          </a:p>
          <a:p>
            <a:pPr lvl="1" algn="just">
              <a:spcBef>
                <a:spcPct val="20000"/>
              </a:spcBef>
              <a:buFontTx/>
              <a:buChar char="•"/>
            </a:pPr>
            <a:r>
              <a:rPr lang="en-US" altLang="en-US" sz="1400" b="0" dirty="0"/>
              <a:t>Time allocation of 5min X #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9113340"/>
              </p:ext>
            </p:extLst>
          </p:nvPr>
        </p:nvGraphicFramePr>
        <p:xfrm>
          <a:off x="479376" y="1260086"/>
          <a:ext cx="11305258" cy="280401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a:t>
                      </a:r>
                    </a:p>
                  </a:txBody>
                  <a:tcPr marT="45712" marB="45712"/>
                </a:tc>
                <a:tc>
                  <a:txBody>
                    <a:bodyPr/>
                    <a:lstStyle/>
                    <a:p>
                      <a:r>
                        <a:rPr lang="en-US" sz="1600" dirty="0"/>
                        <a:t>10 min</a:t>
                      </a:r>
                      <a:endParaRPr lang="en-US" dirty="0"/>
                    </a:p>
                  </a:txBody>
                  <a:tcPr marT="45712" marB="45712"/>
                </a:tc>
                <a:extLst>
                  <a:ext uri="{0D108BD9-81ED-4DB2-BD59-A6C34878D82A}">
                    <a16:rowId xmlns:a16="http://schemas.microsoft.com/office/drawing/2014/main" val="10003"/>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tc>
                  <a:txBody>
                    <a:bodyPr/>
                    <a:lstStyle/>
                    <a:p>
                      <a:r>
                        <a:rPr lang="en-US" sz="1400" dirty="0"/>
                        <a:t>1.5hr (as time permits)</a:t>
                      </a:r>
                    </a:p>
                  </a:txBody>
                  <a:tcPr marT="45712" marB="45712"/>
                </a:tc>
                <a:extLst>
                  <a:ext uri="{0D108BD9-81ED-4DB2-BD59-A6C34878D82A}">
                    <a16:rowId xmlns:a16="http://schemas.microsoft.com/office/drawing/2014/main" val="584268669"/>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a:t>11-20-1731</a:t>
                      </a:r>
                      <a:endParaRPr lang="en-US" sz="1400" dirty="0"/>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Consider submissions that met the TG agreed threshold.</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30/0/6</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 Electronic meeting and teleconferences running between the Nov. 11</a:t>
            </a:r>
            <a:r>
              <a:rPr lang="en-US" altLang="en-US" baseline="30000" dirty="0"/>
              <a:t>th</a:t>
            </a:r>
            <a:r>
              <a:rPr lang="en-US" altLang="en-US" dirty="0"/>
              <a:t> till the January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152951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8" name="Content Placeholder 7">
            <a:extLst>
              <a:ext uri="{FF2B5EF4-FFF2-40B4-BE49-F238E27FC236}">
                <a16:creationId xmlns:a16="http://schemas.microsoft.com/office/drawing/2014/main" id="{8225A7B2-8EAD-4D08-8171-C32BEEB7607F}"/>
              </a:ext>
            </a:extLst>
          </p:cNvPr>
          <p:cNvSpPr>
            <a:spLocks noGrp="1"/>
          </p:cNvSpPr>
          <p:nvPr>
            <p:ph idx="1"/>
          </p:nvPr>
        </p:nvSpPr>
        <p:spPr/>
        <p:txBody>
          <a:bodyPr/>
          <a:lstStyle/>
          <a:p>
            <a:endParaRPr lang="en-US"/>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1082824886"/>
              </p:ext>
            </p:extLst>
          </p:nvPr>
        </p:nvGraphicFramePr>
        <p:xfrm>
          <a:off x="479376" y="1489080"/>
          <a:ext cx="11305258" cy="277353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(17)</a:t>
                      </a:r>
                    </a:p>
                  </a:txBody>
                  <a:tcPr marT="45712" marB="45712"/>
                </a:tc>
                <a:tc>
                  <a:txBody>
                    <a:bodyPr/>
                    <a:lstStyle/>
                    <a:p>
                      <a:r>
                        <a:rPr lang="en-US" sz="1400" dirty="0"/>
                        <a:t>For completion (motion)</a:t>
                      </a:r>
                    </a:p>
                  </a:txBody>
                  <a:tcPr marT="45712" marB="45712"/>
                </a:tc>
                <a:extLst>
                  <a:ext uri="{0D108BD9-81ED-4DB2-BD59-A6C34878D82A}">
                    <a16:rowId xmlns:a16="http://schemas.microsoft.com/office/drawing/2014/main" val="584268669"/>
                  </a:ext>
                </a:extLst>
              </a:tr>
              <a:tr h="0">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a:t>
                      </a:r>
                    </a:p>
                  </a:txBody>
                  <a:tcPr marT="45712" marB="45712"/>
                </a:tc>
                <a:tc>
                  <a:txBody>
                    <a:bodyPr/>
                    <a:lstStyle/>
                    <a:p>
                      <a:r>
                        <a:rPr lang="en-US" sz="1400" dirty="0"/>
                        <a:t>65 min</a:t>
                      </a:r>
                    </a:p>
                  </a:txBody>
                  <a:tcPr marT="45712" marB="45712"/>
                </a:tc>
                <a:extLst>
                  <a:ext uri="{0D108BD9-81ED-4DB2-BD59-A6C34878D82A}">
                    <a16:rowId xmlns:a16="http://schemas.microsoft.com/office/drawing/2014/main" val="2735396040"/>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507166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111154"/>
            <a:ext cx="11017223" cy="4983261"/>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11-20-1719r4 for CIDs 3375, 3885, 3995, 4008, 3106, 3276, 3282, 3411, 3412, 3424, 3921, 3122, 3134, 3442, 3578, 3579, 3828 (17 CIDs total), instruct the technical editor to incorporate it in the P802.11az draft and grant the editor editorial license. </a:t>
            </a:r>
          </a:p>
          <a:p>
            <a:pPr marL="0" indent="0"/>
            <a:endParaRPr lang="en-US" sz="2000" b="0" dirty="0"/>
          </a:p>
          <a:p>
            <a:pPr marL="0" indent="0"/>
            <a:r>
              <a:rPr lang="en-US" sz="2000" b="0" dirty="0"/>
              <a:t>Moved: </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852410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8" name="Content Placeholder 7">
            <a:extLst>
              <a:ext uri="{FF2B5EF4-FFF2-40B4-BE49-F238E27FC236}">
                <a16:creationId xmlns:a16="http://schemas.microsoft.com/office/drawing/2014/main" id="{8225A7B2-8EAD-4D08-8171-C32BEEB7607F}"/>
              </a:ext>
            </a:extLst>
          </p:cNvPr>
          <p:cNvSpPr>
            <a:spLocks noGrp="1"/>
          </p:cNvSpPr>
          <p:nvPr>
            <p:ph idx="1"/>
          </p:nvPr>
        </p:nvSpPr>
        <p:spPr/>
        <p:txBody>
          <a:bodyPr/>
          <a:lstStyle/>
          <a:p>
            <a:endParaRPr lang="en-US"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1936383652"/>
              </p:ext>
            </p:extLst>
          </p:nvPr>
        </p:nvGraphicFramePr>
        <p:xfrm>
          <a:off x="479376" y="1489080"/>
          <a:ext cx="11305258" cy="2468752"/>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a:t>
                      </a:r>
                    </a:p>
                  </a:txBody>
                  <a:tcPr marT="45712" marB="45712"/>
                </a:tc>
                <a:extLst>
                  <a:ext uri="{0D108BD9-81ED-4DB2-BD59-A6C34878D82A}">
                    <a16:rowId xmlns:a16="http://schemas.microsoft.com/office/drawing/2014/main" val="584268669"/>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a:t>
                      </a:r>
                    </a:p>
                  </a:txBody>
                  <a:tcPr marT="45712" marB="45712"/>
                </a:tc>
                <a:extLst>
                  <a:ext uri="{0D108BD9-81ED-4DB2-BD59-A6C34878D82A}">
                    <a16:rowId xmlns:a16="http://schemas.microsoft.com/office/drawing/2014/main" val="10004"/>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tc>
                  <a:txBody>
                    <a:bodyPr/>
                    <a:lstStyle/>
                    <a:p>
                      <a:r>
                        <a:rPr lang="en-US" sz="1400" dirty="0"/>
                        <a:t>15 min</a:t>
                      </a:r>
                    </a:p>
                  </a:txBody>
                  <a:tcPr marT="45712" marB="45712"/>
                </a:tc>
                <a:extLst>
                  <a:ext uri="{0D108BD9-81ED-4DB2-BD59-A6C34878D82A}">
                    <a16:rowId xmlns:a16="http://schemas.microsoft.com/office/drawing/2014/main" val="10005"/>
                  </a:ext>
                </a:extLst>
              </a:tr>
              <a:tr h="0">
                <a:tc>
                  <a:txBody>
                    <a:bodyPr/>
                    <a:lstStyle/>
                    <a:p>
                      <a:r>
                        <a:rPr lang="en-US" sz="1400" dirty="0"/>
                        <a:t>11-20-1245</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Tx Power control for Non-TB Ranging – follow up.</a:t>
                      </a:r>
                    </a:p>
                  </a:txBody>
                  <a:tcPr marT="45712" marB="45712"/>
                </a:tc>
                <a:tc>
                  <a:txBody>
                    <a:bodyPr/>
                    <a:lstStyle/>
                    <a:p>
                      <a:r>
                        <a:rPr lang="en-US" sz="1400" dirty="0"/>
                        <a:t>CR (1)</a:t>
                      </a:r>
                    </a:p>
                  </a:txBody>
                  <a:tcPr marT="45712" marB="45712"/>
                </a:tc>
                <a:tc>
                  <a:txBody>
                    <a:bodyPr/>
                    <a:lstStyle/>
                    <a:p>
                      <a:r>
                        <a:rPr lang="en-US" sz="1400" dirty="0"/>
                        <a:t>5 min</a:t>
                      </a:r>
                    </a:p>
                  </a:txBody>
                  <a:tcPr marT="45712" marB="45712"/>
                </a:tc>
                <a:extLst>
                  <a:ext uri="{0D108BD9-81ED-4DB2-BD59-A6C34878D82A}">
                    <a16:rowId xmlns:a16="http://schemas.microsoft.com/office/drawing/2014/main" val="10006"/>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(P)</a:t>
                      </a:r>
                    </a:p>
                  </a:txBody>
                  <a:tcPr marT="45712" marB="45712"/>
                </a:tc>
                <a:tc>
                  <a:txBody>
                    <a:bodyPr/>
                    <a:lstStyle/>
                    <a:p>
                      <a:r>
                        <a:rPr lang="en-US" sz="1400" dirty="0"/>
                        <a:t>?</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5534793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(needed)</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8106133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27016697"/>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(needed)</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41792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89719261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9531270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2863936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algn="just">
              <a:spcBef>
                <a:spcPct val="20000"/>
              </a:spcBef>
              <a:buFontTx/>
              <a:buChar char="•"/>
            </a:pPr>
            <a:r>
              <a:rPr lang="en-US" altLang="en-US" sz="1600" b="0" dirty="0"/>
              <a:t>Review remaining CIDs and propose resolutions – as time permits.</a:t>
            </a:r>
          </a:p>
          <a:p>
            <a:pPr algn="just">
              <a:spcBef>
                <a:spcPct val="20000"/>
              </a:spcBef>
              <a:buFontTx/>
              <a:buChar char="•"/>
            </a:pPr>
            <a:r>
              <a:rPr lang="en-US" sz="1600" b="0" dirty="0"/>
              <a:t>Consider LB249 CR completion and re-circulation – 15min</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104216</TotalTime>
  <Words>6267</Words>
  <Application>Microsoft Office PowerPoint</Application>
  <PresentationFormat>Widescreen</PresentationFormat>
  <Paragraphs>858</Paragraphs>
  <Slides>66</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66</vt:i4>
      </vt:variant>
    </vt:vector>
  </HeadingPairs>
  <TitlesOfParts>
    <vt:vector size="73" baseType="lpstr">
      <vt:lpstr>Arial</vt:lpstr>
      <vt:lpstr>Calibri</vt:lpstr>
      <vt:lpstr>Monotype Sorts</vt:lpstr>
      <vt:lpstr>Montserrat</vt:lpstr>
      <vt:lpstr>Times New Roman</vt:lpstr>
      <vt:lpstr>Office Theme</vt:lpstr>
      <vt:lpstr>Document</vt:lpstr>
      <vt:lpstr>TGaz Next Generation Positioning  Nov.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Nov. IEEE  Electronic Meeting Week Agenda</vt:lpstr>
      <vt:lpstr>Submission List for the week</vt:lpstr>
      <vt:lpstr>IEEE Electronic Meeting Week – Nov. 3th</vt:lpstr>
      <vt:lpstr>Submission List for meeting slot</vt:lpstr>
      <vt:lpstr>Submissions Awaiting Motions from Telecon</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Review Submissions</vt:lpstr>
      <vt:lpstr>PowerPoint Presentation</vt:lpstr>
      <vt:lpstr>IEEE Electronic Meeting Week - Nov. 4th </vt:lpstr>
      <vt:lpstr>Submission List for meeting slot</vt:lpstr>
      <vt:lpstr>Review Submissions</vt:lpstr>
      <vt:lpstr>Submissions Awaiting Motions from Telecon</vt:lpstr>
      <vt:lpstr>PowerPoint Presentation</vt:lpstr>
      <vt:lpstr>IEEE Electronic Meeting Week - Nov. 4th </vt:lpstr>
      <vt:lpstr>Submission List for meeting slot</vt:lpstr>
      <vt:lpstr>Review Submissions</vt:lpstr>
      <vt:lpstr>PowerPoint Presentation</vt:lpstr>
      <vt:lpstr>IEEE Electronic Meeting Week - Nov. 5th </vt:lpstr>
      <vt:lpstr>Submission List for meeting slot</vt:lpstr>
      <vt:lpstr>Review Submissions</vt:lpstr>
      <vt:lpstr>PowerPoint Presentation</vt:lpstr>
      <vt:lpstr>IEEE Electronic Meeting Week - Nov. 5th </vt:lpstr>
      <vt:lpstr>Submission List for meeting slot</vt:lpstr>
      <vt:lpstr>Review Submissions</vt:lpstr>
      <vt:lpstr>PowerPoint Presentation</vt:lpstr>
      <vt:lpstr>IEEE Electronic Meeting slot - Nov. 9th</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725</cp:revision>
  <cp:lastPrinted>1601-01-01T00:00:00Z</cp:lastPrinted>
  <dcterms:created xsi:type="dcterms:W3CDTF">2018-08-06T10:28:59Z</dcterms:created>
  <dcterms:modified xsi:type="dcterms:W3CDTF">2020-11-03T21:00:19Z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