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8"/>
  </p:notesMasterIdLst>
  <p:handoutMasterIdLst>
    <p:handoutMasterId r:id="rId69"/>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591" r:id="rId22"/>
    <p:sldId id="569" r:id="rId23"/>
    <p:sldId id="345" r:id="rId24"/>
    <p:sldId id="658" r:id="rId25"/>
    <p:sldId id="673" r:id="rId26"/>
    <p:sldId id="669" r:id="rId27"/>
    <p:sldId id="689" r:id="rId28"/>
    <p:sldId id="687" r:id="rId29"/>
    <p:sldId id="691" r:id="rId30"/>
    <p:sldId id="692" r:id="rId31"/>
    <p:sldId id="690" r:id="rId32"/>
    <p:sldId id="688" r:id="rId33"/>
    <p:sldId id="693" r:id="rId34"/>
    <p:sldId id="702" r:id="rId35"/>
    <p:sldId id="665" r:id="rId36"/>
    <p:sldId id="657" r:id="rId37"/>
    <p:sldId id="694" r:id="rId38"/>
    <p:sldId id="676" r:id="rId39"/>
    <p:sldId id="696" r:id="rId40"/>
    <p:sldId id="703" r:id="rId41"/>
    <p:sldId id="697" r:id="rId42"/>
    <p:sldId id="656" r:id="rId43"/>
    <p:sldId id="695" r:id="rId44"/>
    <p:sldId id="664" r:id="rId45"/>
    <p:sldId id="659" r:id="rId46"/>
    <p:sldId id="677" r:id="rId47"/>
    <p:sldId id="678" r:id="rId48"/>
    <p:sldId id="679" r:id="rId49"/>
    <p:sldId id="680" r:id="rId50"/>
    <p:sldId id="698" r:id="rId51"/>
    <p:sldId id="699" r:id="rId52"/>
    <p:sldId id="700" r:id="rId53"/>
    <p:sldId id="701" r:id="rId54"/>
    <p:sldId id="683" r:id="rId55"/>
    <p:sldId id="684" r:id="rId56"/>
    <p:sldId id="685" r:id="rId57"/>
    <p:sldId id="315" r:id="rId58"/>
    <p:sldId id="312" r:id="rId59"/>
    <p:sldId id="318" r:id="rId60"/>
    <p:sldId id="472" r:id="rId61"/>
    <p:sldId id="473" r:id="rId62"/>
    <p:sldId id="474" r:id="rId63"/>
    <p:sldId id="480" r:id="rId64"/>
    <p:sldId id="259" r:id="rId65"/>
    <p:sldId id="260" r:id="rId66"/>
    <p:sldId id="261" r:id="rId6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591"/>
            <p14:sldId id="569"/>
            <p14:sldId id="345"/>
          </p14:sldIdLst>
        </p14:section>
        <p14:section name="Nov. 3th - Nov. IEEE Electronic Meeting" id="{6EF0D20E-9CD3-4981-8AC2-171F84531D0D}">
          <p14:sldIdLst>
            <p14:sldId id="658"/>
            <p14:sldId id="673"/>
            <p14:sldId id="669"/>
            <p14:sldId id="689"/>
            <p14:sldId id="687"/>
            <p14:sldId id="691"/>
            <p14:sldId id="692"/>
            <p14:sldId id="690"/>
            <p14:sldId id="688"/>
            <p14:sldId id="693"/>
            <p14:sldId id="702"/>
            <p14:sldId id="665"/>
            <p14:sldId id="657"/>
          </p14:sldIdLst>
        </p14:section>
        <p14:section name="Nov. 4th slot 1- Nov. IEEE electronic meeting" id="{CAF49197-A9CA-4D60-A248-EC97EE23FED7}">
          <p14:sldIdLst>
            <p14:sldId id="694"/>
            <p14:sldId id="676"/>
            <p14:sldId id="696"/>
            <p14:sldId id="703"/>
            <p14:sldId id="697"/>
          </p14:sldIdLst>
        </p14:section>
        <p14:section name="Nov. 4th slot 2 - Nov. IEEE electronic meeting" id="{A419389E-3DB5-4A96-94D8-B7DFEE26FCF0}">
          <p14:sldIdLst>
            <p14:sldId id="656"/>
            <p14:sldId id="695"/>
            <p14:sldId id="664"/>
            <p14:sldId id="659"/>
          </p14:sldIdLst>
        </p14:section>
        <p14:section name="Nov. 5th slot 1- Nov. IEEE electronic meeting" id="{5906853D-78D7-4DA8-9FA6-A28981EEDFB8}">
          <p14:sldIdLst>
            <p14:sldId id="677"/>
            <p14:sldId id="678"/>
            <p14:sldId id="679"/>
            <p14:sldId id="680"/>
          </p14:sldIdLst>
        </p14:section>
        <p14:section name="Nov. 5th slot 2 - Nov. IEEE electronic meeting" id="{3655E0F8-1ADE-46B9-83A9-68B2D557D6A2}">
          <p14:sldIdLst>
            <p14:sldId id="698"/>
            <p14:sldId id="699"/>
            <p14:sldId id="700"/>
            <p14:sldId id="701"/>
          </p14:sldIdLst>
        </p14:section>
        <p14:section name="Nov. 9th - IEEE electronic meeting" id="{DE843586-E506-4D30-A655-52B441F0114A}">
          <p14:sldIdLst>
            <p14:sldId id="683"/>
            <p14:sldId id="684"/>
            <p14:sldId id="685"/>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51" autoAdjust="0"/>
    <p:restoredTop sz="96807" autoAdjust="0"/>
  </p:normalViewPr>
  <p:slideViewPr>
    <p:cSldViewPr>
      <p:cViewPr varScale="1">
        <p:scale>
          <a:sx n="123" d="100"/>
          <a:sy n="123" d="100"/>
        </p:scale>
        <p:origin x="222" y="108"/>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51</a:t>
            </a:fld>
            <a:endParaRPr lang="en-US"/>
          </a:p>
        </p:txBody>
      </p:sp>
    </p:spTree>
    <p:extLst>
      <p:ext uri="{BB962C8B-B14F-4D97-AF65-F5344CB8AC3E}">
        <p14:creationId xmlns:p14="http://schemas.microsoft.com/office/powerpoint/2010/main" val="28928384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64</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65</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66</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23</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236525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1324469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43</a:t>
            </a:fld>
            <a:endParaRPr lang="en-US"/>
          </a:p>
        </p:txBody>
      </p:sp>
    </p:spTree>
    <p:extLst>
      <p:ext uri="{BB962C8B-B14F-4D97-AF65-F5344CB8AC3E}">
        <p14:creationId xmlns:p14="http://schemas.microsoft.com/office/powerpoint/2010/main" val="23114881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47</a:t>
            </a:fld>
            <a:endParaRPr lang="en-US"/>
          </a:p>
        </p:txBody>
      </p:sp>
    </p:spTree>
    <p:extLst>
      <p:ext uri="{BB962C8B-B14F-4D97-AF65-F5344CB8AC3E}">
        <p14:creationId xmlns:p14="http://schemas.microsoft.com/office/powerpoint/2010/main" val="25606946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802.11-20/1570r4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0/11-20-1654-01-00az-proposed-resolutions-to-a-few-11az-lb249-cids.doc"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20/11-20-1683-03-00az-lb249-cr-for-various-comments-by-tgaz.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0/11-20-1684-03-00az-comment-resolution-lb249-cid-3772.doc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0/11-20-1687-03-00az-lb249-some-dmg-cids-part-iii.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20/11-20-1717-01-00az-more-passive-tb-ranging-cid-resolutions.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0/11-20-1718-01-00az-comment-resolution-lb249-additional-phy-cids.doc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mentor.ieee.org/802.11/dcn/20/11-20-1745-00-00az-resolution-for-14-editorial-cids.xls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grouper.ieee.org/groups/802/11/" TargetMode="Externa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Nov. Electronic Meeting and Following Telecons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2020-11-02</a:t>
            </a:r>
          </a:p>
        </p:txBody>
      </p:sp>
      <p:sp>
        <p:nvSpPr>
          <p:cNvPr id="6" name="Date Placeholder 3"/>
          <p:cNvSpPr>
            <a:spLocks noGrp="1"/>
          </p:cNvSpPr>
          <p:nvPr>
            <p:ph type="dt" idx="10"/>
          </p:nvPr>
        </p:nvSpPr>
        <p:spPr/>
        <p:txBody>
          <a:bodyPr/>
          <a:lstStyle/>
          <a:p>
            <a:r>
              <a:rPr lang="en-US"/>
              <a:t>Nov.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053151161"/>
              </p:ext>
            </p:extLst>
          </p:nvPr>
        </p:nvGraphicFramePr>
        <p:xfrm>
          <a:off x="993775" y="2405063"/>
          <a:ext cx="10542588" cy="2470150"/>
        </p:xfrm>
        <a:graphic>
          <a:graphicData uri="http://schemas.openxmlformats.org/presentationml/2006/ole">
            <mc:AlternateContent xmlns:mc="http://schemas.openxmlformats.org/markup-compatibility/2006">
              <mc:Choice xmlns:v="urn:schemas-microsoft-com:vml" Requires="v">
                <p:oleObj spid="_x0000_s3532"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5063"/>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Nov. Electronic Meeting Agenda </a:t>
            </a:r>
          </a:p>
          <a:p>
            <a:pPr algn="ctr">
              <a:lnSpc>
                <a:spcPct val="90000"/>
              </a:lnSpc>
              <a:buFontTx/>
              <a:buNone/>
            </a:pPr>
            <a:r>
              <a:rPr lang="en-US" altLang="en-US" sz="3600" dirty="0">
                <a:cs typeface="Times New Roman" panose="02020603050405020304" pitchFamily="18" charset="0"/>
              </a:rPr>
              <a:t>And meetings running between Nov. 2020 and Jan. 2021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 (acting)</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pPr>
              <a:buFont typeface="Arial" panose="020B0604020202020204" pitchFamily="34" charset="0"/>
              <a:buChar char="•"/>
            </a:pPr>
            <a:r>
              <a:rPr lang="en-US" dirty="0"/>
              <a:t>Please mute the microphone unless you want to address the group.</a:t>
            </a:r>
          </a:p>
          <a:p>
            <a:pPr>
              <a:buFont typeface="Arial" panose="020B0604020202020204" pitchFamily="34" charset="0"/>
              <a:buChar char="•"/>
            </a:pPr>
            <a:r>
              <a:rPr lang="en-US" dirty="0"/>
              <a:t>Use the chat window for requesting to join the feedback queue. </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Nov. IEEE  Electronic Meeting Week Agenda</a:t>
            </a:r>
            <a:endParaRPr lang="en-US" dirty="0"/>
          </a:p>
        </p:txBody>
      </p:sp>
      <p:sp>
        <p:nvSpPr>
          <p:cNvPr id="3" name="Content Placeholder 2"/>
          <p:cNvSpPr>
            <a:spLocks noGrp="1"/>
          </p:cNvSpPr>
          <p:nvPr>
            <p:ph idx="1"/>
          </p:nvPr>
        </p:nvSpPr>
        <p:spPr>
          <a:xfrm>
            <a:off x="551384" y="1247802"/>
            <a:ext cx="10724101" cy="4846613"/>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a:t>
            </a:r>
          </a:p>
          <a:p>
            <a:pPr algn="just">
              <a:spcBef>
                <a:spcPct val="20000"/>
              </a:spcBef>
              <a:buFontTx/>
              <a:buChar char="•"/>
            </a:pPr>
            <a:r>
              <a:rPr lang="en-US" altLang="en-US" sz="1800" b="0" dirty="0"/>
              <a:t>Consider motions that met SP threshold from earlier meetings.</a:t>
            </a:r>
          </a:p>
          <a:p>
            <a:pPr algn="just">
              <a:spcBef>
                <a:spcPct val="20000"/>
              </a:spcBef>
              <a:buFontTx/>
              <a:buChar char="•"/>
            </a:pPr>
            <a:r>
              <a:rPr lang="en-US" altLang="en-US" sz="1800" b="0" dirty="0"/>
              <a:t>Review CR submissions. – as permitted.</a:t>
            </a:r>
          </a:p>
          <a:p>
            <a:pPr lvl="1" algn="just">
              <a:spcBef>
                <a:spcPct val="20000"/>
              </a:spcBef>
              <a:buFontTx/>
              <a:buChar char="•"/>
            </a:pPr>
            <a:r>
              <a:rPr lang="en-US" sz="1400" b="0" dirty="0"/>
              <a:t>Consider readiness for recirculation ballot out of the Nov. meeting.</a:t>
            </a:r>
          </a:p>
          <a:p>
            <a:pPr algn="just">
              <a:spcBef>
                <a:spcPct val="20000"/>
              </a:spcBef>
              <a:buFontTx/>
              <a:buChar char="•"/>
            </a:pPr>
            <a:r>
              <a:rPr lang="en-US" sz="1800" b="0" dirty="0"/>
              <a:t>Consider LB 249 ballot completion and recirculation.</a:t>
            </a:r>
          </a:p>
          <a:p>
            <a:pPr algn="just">
              <a:spcBef>
                <a:spcPct val="20000"/>
              </a:spcBef>
              <a:buFontTx/>
              <a:buChar char="•"/>
            </a:pPr>
            <a:r>
              <a:rPr lang="en-US" sz="1800" b="0" dirty="0"/>
              <a:t>Review and setup telecon plan – 5 min special order</a:t>
            </a:r>
          </a:p>
          <a:p>
            <a:pPr algn="just">
              <a:spcBef>
                <a:spcPct val="20000"/>
              </a:spcBef>
              <a:buFontTx/>
              <a:buChar char="•"/>
            </a:pPr>
            <a:r>
              <a:rPr lang="en-US" sz="1800" b="0" dirty="0"/>
              <a:t>Review progress made during the week – 5 min special order</a:t>
            </a:r>
          </a:p>
          <a:p>
            <a:pPr algn="just">
              <a:spcBef>
                <a:spcPct val="20000"/>
              </a:spcBef>
              <a:buFontTx/>
              <a:buChar char="•"/>
            </a:pPr>
            <a:r>
              <a:rPr lang="en-US" sz="1800" b="0" dirty="0"/>
              <a:t>Review program timelines – 10min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pic>
        <p:nvPicPr>
          <p:cNvPr id="10" name="Picture 9" descr="A picture containing outdoor, boat, person, holding&#10;&#10;Description automatically generated">
            <a:extLst>
              <a:ext uri="{FF2B5EF4-FFF2-40B4-BE49-F238E27FC236}">
                <a16:creationId xmlns:a16="http://schemas.microsoft.com/office/drawing/2014/main" id="{01C9902A-F97C-489F-A63E-037F90CC812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8568294" y="2998389"/>
            <a:ext cx="3840270" cy="2880202"/>
          </a:xfrm>
          <a:prstGeom prst="rect">
            <a:avLst/>
          </a:prstGeom>
        </p:spPr>
      </p:pic>
    </p:spTree>
    <p:extLst>
      <p:ext uri="{BB962C8B-B14F-4D97-AF65-F5344CB8AC3E}">
        <p14:creationId xmlns:p14="http://schemas.microsoft.com/office/powerpoint/2010/main" val="4011216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59607690"/>
              </p:ext>
            </p:extLst>
          </p:nvPr>
        </p:nvGraphicFramePr>
        <p:xfrm>
          <a:off x="914401" y="1260086"/>
          <a:ext cx="10460567" cy="368788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                                                   </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dirty="0"/>
                        <a:t>11-20-1719</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LB249 Comment Resolution</a:t>
                      </a:r>
                    </a:p>
                  </a:txBody>
                  <a:tcPr marT="45712" marB="45712"/>
                </a:tc>
                <a:tc>
                  <a:txBody>
                    <a:bodyPr/>
                    <a:lstStyle/>
                    <a:p>
                      <a:r>
                        <a:rPr lang="en-US" sz="1400" dirty="0"/>
                        <a:t>CR (18)</a:t>
                      </a:r>
                    </a:p>
                  </a:txBody>
                  <a:tcPr marT="45712" marB="45712"/>
                </a:tc>
                <a:extLst>
                  <a:ext uri="{0D108BD9-81ED-4DB2-BD59-A6C34878D82A}">
                    <a16:rowId xmlns:a16="http://schemas.microsoft.com/office/drawing/2014/main" val="10001"/>
                  </a:ext>
                </a:extLst>
              </a:tr>
              <a:tr h="0">
                <a:tc>
                  <a:txBody>
                    <a:bodyPr/>
                    <a:lstStyle/>
                    <a:p>
                      <a:r>
                        <a:rPr lang="en-US" sz="1400" dirty="0"/>
                        <a:t>11-20-1723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comment resolution LB249 Additional CIDs Clause 11.21.6.4.3</a:t>
                      </a:r>
                    </a:p>
                  </a:txBody>
                  <a:tcPr marT="45712" marB="45712"/>
                </a:tc>
                <a:tc>
                  <a:txBody>
                    <a:bodyPr/>
                    <a:lstStyle/>
                    <a:p>
                      <a:r>
                        <a:rPr lang="en-US" sz="1400" dirty="0"/>
                        <a:t>CR (3)</a:t>
                      </a:r>
                    </a:p>
                  </a:txBody>
                  <a:tcPr marT="45712" marB="45712"/>
                </a:tc>
                <a:extLst>
                  <a:ext uri="{0D108BD9-81ED-4DB2-BD59-A6C34878D82A}">
                    <a16:rowId xmlns:a16="http://schemas.microsoft.com/office/drawing/2014/main" val="10002"/>
                  </a:ext>
                </a:extLst>
              </a:tr>
              <a:tr h="0">
                <a:tc>
                  <a:txBody>
                    <a:bodyPr/>
                    <a:lstStyle/>
                    <a:p>
                      <a:r>
                        <a:rPr lang="en-US" sz="1400" dirty="0"/>
                        <a:t>11-20-1731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PHY CID 4014</a:t>
                      </a:r>
                    </a:p>
                  </a:txBody>
                  <a:tcPr marT="45712" marB="45712"/>
                </a:tc>
                <a:tc>
                  <a:txBody>
                    <a:bodyPr/>
                    <a:lstStyle/>
                    <a:p>
                      <a:r>
                        <a:rPr lang="en-US" sz="1400" dirty="0"/>
                        <a:t>CR (1)</a:t>
                      </a:r>
                    </a:p>
                  </a:txBody>
                  <a:tcPr marT="45712" marB="45712"/>
                </a:tc>
                <a:extLst>
                  <a:ext uri="{0D108BD9-81ED-4DB2-BD59-A6C34878D82A}">
                    <a16:rowId xmlns:a16="http://schemas.microsoft.com/office/drawing/2014/main" val="10003"/>
                  </a:ext>
                </a:extLst>
              </a:tr>
              <a:tr h="0">
                <a:tc>
                  <a:txBody>
                    <a:bodyPr/>
                    <a:lstStyle/>
                    <a:p>
                      <a:r>
                        <a:rPr lang="en-US" sz="1400" dirty="0"/>
                        <a:t>11-20-1245</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Tx Power control for Non-TB Ranging – follow up.</a:t>
                      </a:r>
                    </a:p>
                  </a:txBody>
                  <a:tcPr marT="45712" marB="45712"/>
                </a:tc>
                <a:tc>
                  <a:txBody>
                    <a:bodyPr/>
                    <a:lstStyle/>
                    <a:p>
                      <a:r>
                        <a:rPr lang="en-US" sz="1400" dirty="0"/>
                        <a:t>CR (1)</a:t>
                      </a:r>
                    </a:p>
                  </a:txBody>
                  <a:tcPr marT="45712" marB="45712"/>
                </a:tc>
                <a:extLst>
                  <a:ext uri="{0D108BD9-81ED-4DB2-BD59-A6C34878D82A}">
                    <a16:rowId xmlns:a16="http://schemas.microsoft.com/office/drawing/2014/main" val="10004"/>
                  </a:ext>
                </a:extLst>
              </a:tr>
              <a:tr h="152392">
                <a:tc>
                  <a:txBody>
                    <a:bodyPr/>
                    <a:lstStyle/>
                    <a:p>
                      <a:r>
                        <a:rPr lang="en-US" sz="1400" b="0" dirty="0"/>
                        <a:t>11-20-1745</a:t>
                      </a:r>
                    </a:p>
                  </a:txBody>
                  <a:tcPr marT="45712" marB="45712"/>
                </a:tc>
                <a:tc>
                  <a:txBody>
                    <a:bodyPr/>
                    <a:lstStyle/>
                    <a:p>
                      <a:r>
                        <a:rPr lang="en-US" sz="1400" b="0" dirty="0"/>
                        <a:t>Roy Want</a:t>
                      </a:r>
                    </a:p>
                  </a:txBody>
                  <a:tcPr marT="45712" marB="45712"/>
                </a:tc>
                <a:tc>
                  <a:txBody>
                    <a:bodyPr/>
                    <a:lstStyle/>
                    <a:p>
                      <a:r>
                        <a:rPr lang="en-US" sz="1400" b="0" dirty="0"/>
                        <a:t>Resolution for 14 editorial </a:t>
                      </a:r>
                      <a:r>
                        <a:rPr lang="en-US" sz="1400" b="0" dirty="0" err="1"/>
                        <a:t>cids</a:t>
                      </a:r>
                      <a:endParaRPr lang="en-US" sz="1400" b="0" dirty="0"/>
                    </a:p>
                  </a:txBody>
                  <a:tcPr marT="45712" marB="45712"/>
                </a:tc>
                <a:tc>
                  <a:txBody>
                    <a:bodyPr/>
                    <a:lstStyle/>
                    <a:p>
                      <a:r>
                        <a:rPr lang="en-US" sz="1400" b="0" dirty="0"/>
                        <a:t>CR (14) (Tue.)</a:t>
                      </a:r>
                    </a:p>
                  </a:txBody>
                  <a:tcPr marT="45712" marB="45712"/>
                </a:tc>
                <a:extLst>
                  <a:ext uri="{0D108BD9-81ED-4DB2-BD59-A6C34878D82A}">
                    <a16:rowId xmlns:a16="http://schemas.microsoft.com/office/drawing/2014/main" val="10005"/>
                  </a:ext>
                </a:extLst>
              </a:tr>
              <a:tr h="152392">
                <a:tc>
                  <a:txBody>
                    <a:bodyPr/>
                    <a:lstStyle/>
                    <a:p>
                      <a:r>
                        <a:rPr lang="en-US" sz="1400" dirty="0"/>
                        <a:t>11-20-1354</a:t>
                      </a:r>
                    </a:p>
                  </a:txBody>
                  <a:tcPr marT="45712" marB="45712"/>
                </a:tc>
                <a:tc>
                  <a:txBody>
                    <a:bodyPr/>
                    <a:lstStyle/>
                    <a:p>
                      <a:r>
                        <a:rPr lang="en-US" sz="1400" dirty="0"/>
                        <a:t>Yongho Seok</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MAC Miscellaneous </a:t>
                      </a:r>
                    </a:p>
                  </a:txBody>
                  <a:tcPr marT="45712" marB="45712"/>
                </a:tc>
                <a:tc>
                  <a:txBody>
                    <a:bodyPr/>
                    <a:lstStyle/>
                    <a:p>
                      <a:r>
                        <a:rPr lang="en-US" sz="1400" dirty="0"/>
                        <a:t>CR (13) (Wed. AM1)</a:t>
                      </a:r>
                    </a:p>
                  </a:txBody>
                  <a:tcPr marT="45712" marB="45712"/>
                </a:tc>
                <a:extLst>
                  <a:ext uri="{0D108BD9-81ED-4DB2-BD59-A6C34878D82A}">
                    <a16:rowId xmlns:a16="http://schemas.microsoft.com/office/drawing/2014/main" val="4070303568"/>
                  </a:ext>
                </a:extLst>
              </a:tr>
              <a:tr h="0">
                <a:tc>
                  <a:txBody>
                    <a:bodyPr/>
                    <a:lstStyle/>
                    <a:p>
                      <a:r>
                        <a:rPr lang="en-US" sz="1400" dirty="0"/>
                        <a:t>11-20-1653</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Timestamps – Part II (supporting material in 11-20-1752)</a:t>
                      </a:r>
                    </a:p>
                  </a:txBody>
                  <a:tcPr marT="45712" marB="45712"/>
                </a:tc>
                <a:tc>
                  <a:txBody>
                    <a:bodyPr/>
                    <a:lstStyle/>
                    <a:p>
                      <a:r>
                        <a:rPr lang="en-US" sz="1400" dirty="0"/>
                        <a:t>CR (3)</a:t>
                      </a:r>
                    </a:p>
                  </a:txBody>
                  <a:tcPr marT="45712" marB="45712"/>
                </a:tc>
                <a:extLst>
                  <a:ext uri="{0D108BD9-81ED-4DB2-BD59-A6C34878D82A}">
                    <a16:rowId xmlns:a16="http://schemas.microsoft.com/office/drawing/2014/main" val="10006"/>
                  </a:ext>
                </a:extLst>
              </a:tr>
              <a:tr h="0">
                <a:tc>
                  <a:txBody>
                    <a:bodyPr/>
                    <a:lstStyle/>
                    <a:p>
                      <a:r>
                        <a:rPr lang="en-US" sz="1400" dirty="0"/>
                        <a:t>11-20-1556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 </a:t>
                      </a:r>
                    </a:p>
                  </a:txBody>
                  <a:tcPr marT="45712" marB="45712"/>
                </a:tc>
                <a:tc>
                  <a:txBody>
                    <a:bodyPr/>
                    <a:lstStyle/>
                    <a:p>
                      <a:r>
                        <a:rPr lang="en-US" sz="1400" dirty="0"/>
                        <a:t>CR (3)</a:t>
                      </a:r>
                    </a:p>
                  </a:txBody>
                  <a:tcPr marT="45712" marB="45712"/>
                </a:tc>
                <a:extLst>
                  <a:ext uri="{0D108BD9-81ED-4DB2-BD59-A6C34878D82A}">
                    <a16:rowId xmlns:a16="http://schemas.microsoft.com/office/drawing/2014/main" val="10007"/>
                  </a:ext>
                </a:extLst>
              </a:tr>
              <a:tr h="0">
                <a:tc>
                  <a:txBody>
                    <a:bodyPr/>
                    <a:lstStyle/>
                    <a:p>
                      <a:r>
                        <a:rPr lang="en-US" sz="1400" dirty="0"/>
                        <a:t>11-20-1733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Phase shift feedback response </a:t>
                      </a:r>
                    </a:p>
                  </a:txBody>
                  <a:tcPr marT="45712" marB="45712"/>
                </a:tc>
                <a:tc>
                  <a:txBody>
                    <a:bodyPr/>
                    <a:lstStyle/>
                    <a:p>
                      <a:r>
                        <a:rPr lang="en-US" sz="1400" dirty="0"/>
                        <a:t>CR (P)</a:t>
                      </a:r>
                    </a:p>
                  </a:txBody>
                  <a:tcPr marT="45712" marB="45712"/>
                </a:tc>
                <a:extLst>
                  <a:ext uri="{0D108BD9-81ED-4DB2-BD59-A6C34878D82A}">
                    <a16:rowId xmlns:a16="http://schemas.microsoft.com/office/drawing/2014/main" val="10008"/>
                  </a:ext>
                </a:extLst>
              </a:tr>
              <a:tr h="0">
                <a:tc>
                  <a:txBody>
                    <a:bodyPr/>
                    <a:lstStyle/>
                    <a:p>
                      <a:r>
                        <a:rPr lang="en-US" sz="1400" dirty="0"/>
                        <a:t>11-20-1749</a:t>
                      </a:r>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pftm-state1a</a:t>
                      </a:r>
                    </a:p>
                  </a:txBody>
                  <a:tcPr marT="45712" marB="45712"/>
                </a:tc>
                <a:tc>
                  <a:txBody>
                    <a:bodyPr/>
                    <a:lstStyle/>
                    <a:p>
                      <a:r>
                        <a:rPr lang="en-US" sz="1400" dirty="0"/>
                        <a:t>CR (1)</a:t>
                      </a:r>
                    </a:p>
                  </a:txBody>
                  <a:tcPr marT="45712" marB="45712"/>
                </a:tc>
                <a:extLst>
                  <a:ext uri="{0D108BD9-81ED-4DB2-BD59-A6C34878D82A}">
                    <a16:rowId xmlns:a16="http://schemas.microsoft.com/office/drawing/2014/main" val="10009"/>
                  </a:ext>
                </a:extLst>
              </a:tr>
              <a:tr h="0">
                <a:tc>
                  <a:txBody>
                    <a:bodyPr/>
                    <a:lstStyle/>
                    <a:p>
                      <a:r>
                        <a:rPr lang="en-US" sz="1400" dirty="0"/>
                        <a:t>11-20-1759</a:t>
                      </a:r>
                    </a:p>
                  </a:txBody>
                  <a:tcPr marT="45712" marB="45712"/>
                </a:tc>
                <a:tc>
                  <a:txBody>
                    <a:bodyPr/>
                    <a:lstStyle/>
                    <a:p>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for CID3099 LB249</a:t>
                      </a:r>
                    </a:p>
                  </a:txBody>
                  <a:tcPr marT="45712" marB="45712"/>
                </a:tc>
                <a:tc>
                  <a:txBody>
                    <a:bodyPr/>
                    <a:lstStyle/>
                    <a:p>
                      <a:r>
                        <a:rPr lang="en-US" sz="1400" dirty="0"/>
                        <a:t>CR (1)</a:t>
                      </a:r>
                    </a:p>
                  </a:txBody>
                  <a:tcPr marT="45712" marB="45712"/>
                </a:tc>
                <a:extLst>
                  <a:ext uri="{0D108BD9-81ED-4DB2-BD59-A6C34878D82A}">
                    <a16:rowId xmlns:a16="http://schemas.microsoft.com/office/drawing/2014/main" val="417787606"/>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3</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Want</a:t>
            </a:r>
          </a:p>
          <a:p>
            <a:pPr algn="just">
              <a:spcBef>
                <a:spcPct val="20000"/>
              </a:spcBef>
              <a:buFontTx/>
              <a:buChar char="•"/>
            </a:pPr>
            <a:r>
              <a:rPr lang="en-US" altLang="en-US" sz="1800" b="0" dirty="0"/>
              <a:t>Consider approval of previous meeting minutes. (5 min)</a:t>
            </a:r>
          </a:p>
          <a:p>
            <a:pPr algn="just">
              <a:spcBef>
                <a:spcPct val="20000"/>
              </a:spcBef>
              <a:buFontTx/>
              <a:buChar char="•"/>
            </a:pPr>
            <a:r>
              <a:rPr lang="en-US" altLang="en-US" sz="1800" b="0" dirty="0"/>
              <a:t>Consider motions that met SP threshold from earlier meetings. (20min – as needed)</a:t>
            </a:r>
          </a:p>
          <a:p>
            <a:pPr algn="just">
              <a:spcBef>
                <a:spcPct val="20000"/>
              </a:spcBef>
              <a:buFontTx/>
              <a:buChar char="•"/>
            </a:pPr>
            <a:r>
              <a:rPr lang="en-US" altLang="en-US" sz="1800" b="0" dirty="0"/>
              <a:t>Review submissions – as time permits </a:t>
            </a:r>
          </a:p>
          <a:p>
            <a:pPr lvl="1" algn="just">
              <a:spcBef>
                <a:spcPct val="20000"/>
              </a:spcBef>
              <a:buFontTx/>
              <a:buChar char="•"/>
            </a:pPr>
            <a:r>
              <a:rPr lang="en-US" altLang="en-US" sz="1400" b="0" dirty="0"/>
              <a:t>Time allocation of 5min X # CIDs.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5315415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09113340"/>
              </p:ext>
            </p:extLst>
          </p:nvPr>
        </p:nvGraphicFramePr>
        <p:xfrm>
          <a:off x="479376" y="1260086"/>
          <a:ext cx="11305258" cy="2804016"/>
        </p:xfrm>
        <a:graphic>
          <a:graphicData uri="http://schemas.openxmlformats.org/drawingml/2006/table">
            <a:tbl>
              <a:tblPr firstRow="1" bandRow="1">
                <a:tableStyleId>{21E4AEA4-8DFA-4A89-87EB-49C32662AFE0}</a:tableStyleId>
              </a:tblPr>
              <a:tblGrid>
                <a:gridCol w="1152128">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896544">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2448274">
                  <a:extLst>
                    <a:ext uri="{9D8B030D-6E8A-4147-A177-3AD203B41FA5}">
                      <a16:colId xmlns:a16="http://schemas.microsoft.com/office/drawing/2014/main" val="1858044498"/>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allocation</a:t>
                      </a:r>
                    </a:p>
                  </a:txBody>
                  <a:tcPr marR="36000" marT="45712" marB="45712"/>
                </a:tc>
                <a:extLst>
                  <a:ext uri="{0D108BD9-81ED-4DB2-BD59-A6C34878D82A}">
                    <a16:rowId xmlns:a16="http://schemas.microsoft.com/office/drawing/2014/main" val="10000"/>
                  </a:ext>
                </a:extLst>
              </a:tr>
              <a:tr h="152392">
                <a:tc>
                  <a:txBody>
                    <a:bodyPr/>
                    <a:lstStyle/>
                    <a:p>
                      <a:r>
                        <a:rPr lang="en-US" sz="1400" b="0" dirty="0"/>
                        <a:t>11-20-1745</a:t>
                      </a:r>
                    </a:p>
                  </a:txBody>
                  <a:tcPr marT="45712" marB="45712"/>
                </a:tc>
                <a:tc>
                  <a:txBody>
                    <a:bodyPr/>
                    <a:lstStyle/>
                    <a:p>
                      <a:r>
                        <a:rPr lang="en-US" sz="1400" b="0" dirty="0"/>
                        <a:t>Roy Want</a:t>
                      </a:r>
                    </a:p>
                  </a:txBody>
                  <a:tcPr marT="45712" marB="45712"/>
                </a:tc>
                <a:tc>
                  <a:txBody>
                    <a:bodyPr/>
                    <a:lstStyle/>
                    <a:p>
                      <a:r>
                        <a:rPr lang="en-US" sz="1400" b="0" dirty="0"/>
                        <a:t>Resolution for 14 editorial </a:t>
                      </a:r>
                      <a:r>
                        <a:rPr lang="en-US" sz="1400" b="0" dirty="0" err="1"/>
                        <a:t>cids</a:t>
                      </a:r>
                      <a:endParaRPr lang="en-US" sz="1400" b="0" dirty="0"/>
                    </a:p>
                  </a:txBody>
                  <a:tcPr marT="45712" marB="45712"/>
                </a:tc>
                <a:tc>
                  <a:txBody>
                    <a:bodyPr/>
                    <a:lstStyle/>
                    <a:p>
                      <a:r>
                        <a:rPr lang="en-US" sz="1400" b="0" dirty="0"/>
                        <a:t>CR (14)</a:t>
                      </a:r>
                    </a:p>
                  </a:txBody>
                  <a:tcPr marT="45712" marB="45712"/>
                </a:tc>
                <a:tc>
                  <a:txBody>
                    <a:bodyPr/>
                    <a:lstStyle/>
                    <a:p>
                      <a:r>
                        <a:rPr lang="en-US" sz="1600" dirty="0"/>
                        <a:t>10 min</a:t>
                      </a:r>
                      <a:endParaRPr lang="en-US" dirty="0"/>
                    </a:p>
                  </a:txBody>
                  <a:tcPr marT="45712" marB="45712"/>
                </a:tc>
                <a:extLst>
                  <a:ext uri="{0D108BD9-81ED-4DB2-BD59-A6C34878D82A}">
                    <a16:rowId xmlns:a16="http://schemas.microsoft.com/office/drawing/2014/main" val="10003"/>
                  </a:ext>
                </a:extLst>
              </a:tr>
              <a:tr h="152392">
                <a:tc>
                  <a:txBody>
                    <a:bodyPr/>
                    <a:lstStyle/>
                    <a:p>
                      <a:r>
                        <a:rPr lang="en-US" sz="1400" dirty="0"/>
                        <a:t>11-20-1719</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LB249 Comment Resolution</a:t>
                      </a:r>
                    </a:p>
                  </a:txBody>
                  <a:tcPr marT="45712" marB="45712"/>
                </a:tc>
                <a:tc>
                  <a:txBody>
                    <a:bodyPr/>
                    <a:lstStyle/>
                    <a:p>
                      <a:r>
                        <a:rPr lang="en-US" sz="1400" dirty="0"/>
                        <a:t>CR (18)</a:t>
                      </a:r>
                    </a:p>
                  </a:txBody>
                  <a:tcPr marT="45712" marB="45712"/>
                </a:tc>
                <a:tc>
                  <a:txBody>
                    <a:bodyPr/>
                    <a:lstStyle/>
                    <a:p>
                      <a:r>
                        <a:rPr lang="en-US" sz="1400" dirty="0"/>
                        <a:t>1.5hr (as time permits)</a:t>
                      </a:r>
                    </a:p>
                  </a:txBody>
                  <a:tcPr marT="45712" marB="45712"/>
                </a:tc>
                <a:extLst>
                  <a:ext uri="{0D108BD9-81ED-4DB2-BD59-A6C34878D82A}">
                    <a16:rowId xmlns:a16="http://schemas.microsoft.com/office/drawing/2014/main" val="584268669"/>
                  </a:ext>
                </a:extLst>
              </a:tr>
              <a:tr h="0">
                <a:tc>
                  <a:txBody>
                    <a:bodyPr/>
                    <a:lstStyle/>
                    <a:p>
                      <a:r>
                        <a:rPr lang="en-US" sz="1400" dirty="0"/>
                        <a:t>11-20-1723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comment resolution LB249 Additional CIDs Clause 11.21.6.4.3</a:t>
                      </a:r>
                    </a:p>
                  </a:txBody>
                  <a:tcPr marT="45712" marB="45712"/>
                </a:tc>
                <a:tc>
                  <a:txBody>
                    <a:bodyPr/>
                    <a:lstStyle/>
                    <a:p>
                      <a:r>
                        <a:rPr lang="en-US" sz="1400" dirty="0"/>
                        <a:t>CR (3)</a:t>
                      </a:r>
                    </a:p>
                  </a:txBody>
                  <a:tcPr marT="45712" marB="45712"/>
                </a:tc>
                <a:tc>
                  <a:txBody>
                    <a:bodyPr/>
                    <a:lstStyle/>
                    <a:p>
                      <a:r>
                        <a:rPr lang="en-US" sz="1400" dirty="0"/>
                        <a:t>15 min – as time permits</a:t>
                      </a:r>
                    </a:p>
                  </a:txBody>
                  <a:tcPr marT="45712" marB="45712"/>
                </a:tc>
                <a:extLst>
                  <a:ext uri="{0D108BD9-81ED-4DB2-BD59-A6C34878D82A}">
                    <a16:rowId xmlns:a16="http://schemas.microsoft.com/office/drawing/2014/main" val="10004"/>
                  </a:ext>
                </a:extLst>
              </a:tr>
              <a:tr h="0">
                <a:tc>
                  <a:txBody>
                    <a:bodyPr/>
                    <a:lstStyle/>
                    <a:p>
                      <a:r>
                        <a:rPr lang="en-US" sz="1400"/>
                        <a:t>11-20-1731</a:t>
                      </a:r>
                      <a:endParaRPr lang="en-US" sz="1400" dirty="0"/>
                    </a:p>
                  </a:txBody>
                  <a:tcPr marT="45712" marB="45712"/>
                </a:tc>
                <a:tc>
                  <a:txBody>
                    <a:bodyPr/>
                    <a:lstStyle/>
                    <a:p>
                      <a:r>
                        <a:rPr lang="en-US" sz="1400"/>
                        <a:t>Christian Berger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PHY CID 4014</a:t>
                      </a:r>
                    </a:p>
                  </a:txBody>
                  <a:tcPr marT="45712" marB="45712"/>
                </a:tc>
                <a:tc>
                  <a:txBody>
                    <a:bodyPr/>
                    <a:lstStyle/>
                    <a:p>
                      <a:r>
                        <a:rPr lang="en-US" sz="1400" dirty="0"/>
                        <a:t>CR (1)</a:t>
                      </a:r>
                    </a:p>
                  </a:txBody>
                  <a:tcPr marT="45712" marB="45712"/>
                </a:tc>
                <a:tc>
                  <a:txBody>
                    <a:bodyPr/>
                    <a:lstStyle/>
                    <a:p>
                      <a:r>
                        <a:rPr lang="en-US" sz="1400" dirty="0"/>
                        <a:t>5 min – as</a:t>
                      </a:r>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2186532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dirty="0"/>
              <a:t>Consider submissions that met the TG agreed threshold.</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0591078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A56-984E-4535-BE30-B95628B0279A}"/>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5A56AF3-4225-4D22-939C-65D80B35E54A}"/>
              </a:ext>
            </a:extLst>
          </p:cNvPr>
          <p:cNvSpPr>
            <a:spLocks noGrp="1"/>
          </p:cNvSpPr>
          <p:nvPr>
            <p:ph idx="1"/>
          </p:nvPr>
        </p:nvSpPr>
        <p:spPr/>
        <p:txBody>
          <a:bodyPr/>
          <a:lstStyle/>
          <a:p>
            <a:pPr marL="0" indent="0"/>
            <a:r>
              <a:rPr lang="en-US" sz="2000" b="0" dirty="0"/>
              <a:t>Document 11-20-1482 “TGaz-September-2020-interim-telecom-minutes” posted Oct. 11</a:t>
            </a:r>
            <a:r>
              <a:rPr lang="en-US" sz="2000" b="0" baseline="30000" dirty="0"/>
              <a:t>th</a:t>
            </a:r>
            <a:r>
              <a:rPr lang="en-US" sz="2000" b="0" dirty="0"/>
              <a:t> . </a:t>
            </a:r>
          </a:p>
          <a:p>
            <a:pPr marL="0" indent="0"/>
            <a:endParaRPr lang="en-US" sz="2000" dirty="0"/>
          </a:p>
          <a:p>
            <a:r>
              <a:rPr lang="en-US" sz="2000" dirty="0"/>
              <a:t>Motion (</a:t>
            </a:r>
            <a:r>
              <a:rPr lang="en-US" sz="2000" b="0" dirty="0"/>
              <a:t>202011-01):</a:t>
            </a:r>
          </a:p>
          <a:p>
            <a:pPr marL="0" indent="0"/>
            <a:r>
              <a:rPr lang="en-US" sz="2000" b="0" dirty="0"/>
              <a:t>Move to approve document 11-20-1482r0 as </a:t>
            </a:r>
            <a:r>
              <a:rPr lang="en-US" sz="2000" b="0" dirty="0" err="1"/>
              <a:t>TGaz</a:t>
            </a:r>
            <a:r>
              <a:rPr lang="en-US" sz="2000" b="0" dirty="0"/>
              <a:t> meeting minutes for </a:t>
            </a:r>
            <a:r>
              <a:rPr lang="en-US" sz="2000" b="0" dirty="0" err="1"/>
              <a:t>TGaz</a:t>
            </a:r>
            <a:r>
              <a:rPr lang="en-US" sz="2000" b="0" dirty="0"/>
              <a:t> September IEEE Electronic meeting week. </a:t>
            </a:r>
          </a:p>
          <a:p>
            <a:endParaRPr lang="en-US" sz="2000" b="0" dirty="0"/>
          </a:p>
          <a:p>
            <a:r>
              <a:rPr lang="en-US" sz="2000" b="0" dirty="0"/>
              <a:t>Moved by: Assaf Kasher </a:t>
            </a:r>
          </a:p>
          <a:p>
            <a:r>
              <a:rPr lang="en-US" sz="2000" b="0" dirty="0"/>
              <a:t>Seconded by: Roy Want </a:t>
            </a:r>
          </a:p>
          <a:p>
            <a:r>
              <a:rPr lang="en-US" sz="2000" b="0" dirty="0"/>
              <a:t>Results (Y/N/A): 30/0/6</a:t>
            </a:r>
          </a:p>
          <a:p>
            <a:r>
              <a:rPr lang="en-US" sz="2000" b="0" dirty="0"/>
              <a:t>Motion passes.</a:t>
            </a:r>
          </a:p>
        </p:txBody>
      </p:sp>
      <p:sp>
        <p:nvSpPr>
          <p:cNvPr id="4" name="Slide Number Placeholder 3">
            <a:extLst>
              <a:ext uri="{FF2B5EF4-FFF2-40B4-BE49-F238E27FC236}">
                <a16:creationId xmlns:a16="http://schemas.microsoft.com/office/drawing/2014/main" id="{3FCF88F0-509C-4060-BDEC-721DAB53CB8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64EAD218-0C91-404D-A498-B3BAFAE84E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13B951D-E7B1-483D-B046-7D10B3EF6F62}"/>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0508383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11-20-1654  Proposed resolutions to a few 11az LB249 CIDs (Qi Wang)</a:t>
            </a:r>
            <a:endParaRPr lang="en-US" sz="1800" b="0" dirty="0"/>
          </a:p>
          <a:p>
            <a:pPr marL="0" indent="0"/>
            <a:endParaRPr lang="en-US" sz="1800" b="0" dirty="0"/>
          </a:p>
          <a:p>
            <a:pPr marL="0" indent="0"/>
            <a:r>
              <a:rPr lang="en-US" sz="2000" dirty="0"/>
              <a:t>Motion </a:t>
            </a:r>
            <a:r>
              <a:rPr lang="en-US" sz="2000" b="0" dirty="0"/>
              <a:t>(202011-02):</a:t>
            </a:r>
            <a:endParaRPr lang="en-US" sz="2000" dirty="0">
              <a:solidFill>
                <a:schemeClr val="tx1"/>
              </a:solidFill>
            </a:endParaRPr>
          </a:p>
          <a:p>
            <a:pPr marL="0" indent="0"/>
            <a:r>
              <a:rPr lang="en-US" sz="2000" b="0" dirty="0"/>
              <a:t>Move to adopt the resolution depicted by document 11-20-1654r1 for CIDs 3850, 3851, 3852 ( 3 CIDs total), instruct the technical editor to incorporate it in the P802.11az draft and grant the editor editorial license. </a:t>
            </a:r>
          </a:p>
          <a:p>
            <a:pPr marL="0" indent="0"/>
            <a:endParaRPr lang="en-US" sz="2000" b="0" dirty="0"/>
          </a:p>
          <a:p>
            <a:pPr marL="0" indent="0"/>
            <a:r>
              <a:rPr lang="en-US" sz="2000" b="0" dirty="0"/>
              <a:t>Moved: Qi Wang</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consent </a:t>
            </a:r>
          </a:p>
          <a:p>
            <a:pPr marL="0" indent="0"/>
            <a:endParaRPr lang="en-US" sz="2000" b="0" dirty="0"/>
          </a:p>
          <a:p>
            <a:pPr marL="0" indent="0"/>
            <a:r>
              <a:rPr lang="en-US" sz="1600" b="0" dirty="0"/>
              <a:t>Results from the Oct. 20</a:t>
            </a:r>
            <a:r>
              <a:rPr lang="en-US" sz="1600" b="0" baseline="30000" dirty="0"/>
              <a:t>th</a:t>
            </a:r>
            <a:r>
              <a:rPr lang="en-US" sz="1600" b="0" dirty="0"/>
              <a:t>  telecon (Y/N/A): 8/0/2</a:t>
            </a:r>
          </a:p>
          <a:p>
            <a:pPr marL="0" indent="0"/>
            <a:r>
              <a:rPr lang="en-US" sz="1600" b="0" dirty="0">
                <a:hlinkClick r:id="rId2"/>
              </a:rPr>
              <a:t>https://mentor.ieee.org/802.11/dcn/20/11-20-1654-01-00az-proposed-resolutions-to-a-few-11az-lb249-cids.doc</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2949188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11-20-1683 LB249 CR for various comments by </a:t>
            </a:r>
            <a:r>
              <a:rPr lang="en-US" altLang="en-US" sz="1800" b="0" dirty="0" err="1"/>
              <a:t>TGaz</a:t>
            </a:r>
            <a:r>
              <a:rPr lang="en-US" altLang="en-US" sz="1800" b="0" dirty="0"/>
              <a:t> (Jonathan Segev)</a:t>
            </a:r>
            <a:endParaRPr lang="en-US" sz="1800" b="0" dirty="0"/>
          </a:p>
          <a:p>
            <a:pPr marL="0" indent="0"/>
            <a:endParaRPr lang="en-US" sz="1800" b="0" dirty="0"/>
          </a:p>
          <a:p>
            <a:pPr marL="0" indent="0"/>
            <a:r>
              <a:rPr lang="en-US" sz="2000" dirty="0"/>
              <a:t>Motion </a:t>
            </a:r>
            <a:r>
              <a:rPr lang="en-US" sz="2000" b="0" dirty="0"/>
              <a:t>(202011-03):</a:t>
            </a:r>
            <a:endParaRPr lang="en-US" sz="2000" dirty="0">
              <a:solidFill>
                <a:schemeClr val="tx1"/>
              </a:solidFill>
            </a:endParaRPr>
          </a:p>
          <a:p>
            <a:pPr marL="0" indent="0"/>
            <a:r>
              <a:rPr lang="en-US" sz="2000" b="0" dirty="0"/>
              <a:t>Move to adopt the resolution depicted by document 11-20-1683r3 for CIDs 3006, 3007, 3899, 3990, 4012, 3264, 3265, 3317, 3320, 3321, 3322, 3455, 3456 (13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Erik Lindskog </a:t>
            </a:r>
          </a:p>
          <a:p>
            <a:pPr marL="0" indent="0"/>
            <a:r>
              <a:rPr lang="en-US" sz="2000" b="0" dirty="0"/>
              <a:t>Results (Y/N/A): unanimous consent </a:t>
            </a:r>
          </a:p>
          <a:p>
            <a:pPr marL="0" indent="0"/>
            <a:endParaRPr lang="en-US" sz="2000" b="0" dirty="0"/>
          </a:p>
          <a:p>
            <a:pPr marL="0" indent="0"/>
            <a:r>
              <a:rPr lang="en-US" sz="1600" b="0" dirty="0"/>
              <a:t>Results from the Oct. 22</a:t>
            </a:r>
            <a:r>
              <a:rPr lang="en-US" sz="1600" b="0" baseline="30000" dirty="0"/>
              <a:t>nd</a:t>
            </a:r>
            <a:r>
              <a:rPr lang="en-US" sz="1600" b="0" dirty="0"/>
              <a:t> telecon (Y/N/A): 11/0/0</a:t>
            </a:r>
          </a:p>
          <a:p>
            <a:pPr marL="0" indent="0"/>
            <a:r>
              <a:rPr lang="en-US" sz="1600" b="0" dirty="0">
                <a:hlinkClick r:id="rId2"/>
              </a:rPr>
              <a:t>https://mentor.ieee.org/802.11/dcn/20/11-20-1683-03-00az-lb249-cr-for-various-comments-by-tgaz.docx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449663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Nov. Electronic meeting and teleconferences running between the Nov. 11</a:t>
            </a:r>
            <a:r>
              <a:rPr lang="en-US" altLang="en-US" baseline="30000" dirty="0"/>
              <a:t>th</a:t>
            </a:r>
            <a:r>
              <a:rPr lang="en-US" altLang="en-US" dirty="0"/>
              <a:t> till the January IEEE Electronic meeting.</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11-20-1684 </a:t>
            </a:r>
            <a:r>
              <a:rPr lang="fr-FR" altLang="en-US" sz="1800" b="0" dirty="0"/>
              <a:t>comment resolution LB249 - CID 3772 (Christian Berger)</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(202011-04):</a:t>
            </a:r>
            <a:endParaRPr lang="en-US" sz="2000" dirty="0">
              <a:solidFill>
                <a:schemeClr val="tx1"/>
              </a:solidFill>
            </a:endParaRPr>
          </a:p>
          <a:p>
            <a:pPr marL="0" indent="0"/>
            <a:r>
              <a:rPr lang="en-US" sz="2000" b="0" dirty="0"/>
              <a:t>Move to adopt the CID resolutions for CIDs 3772 and 3882 (2CIDs total) and text changes depicted by document 11-20-1684r3,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28</a:t>
            </a:r>
            <a:r>
              <a:rPr lang="en-US" sz="1600" b="0" baseline="30000" dirty="0"/>
              <a:t>th</a:t>
            </a:r>
            <a:r>
              <a:rPr lang="en-US" sz="1600" b="0" dirty="0"/>
              <a:t> telecon (Y/N/A): 9/0/2</a:t>
            </a:r>
          </a:p>
          <a:p>
            <a:pPr marL="0" indent="0"/>
            <a:r>
              <a:rPr lang="en-US" sz="1600" b="0" dirty="0">
                <a:hlinkClick r:id="rId2"/>
              </a:rPr>
              <a:t>https://mentor.ieee.org/802.11/dcn/20/11-20-1684-03-00az-comment-resolution-lb249-cid-3772.docx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9944560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11-20-1687 </a:t>
            </a:r>
            <a:r>
              <a:rPr lang="en-US" sz="1800" b="0" dirty="0"/>
              <a:t>LB249 CR some DMG CIDs part 3 (Assaf Kasher) </a:t>
            </a:r>
          </a:p>
          <a:p>
            <a:pPr marL="0" indent="0"/>
            <a:endParaRPr lang="en-US" sz="1800" b="0" dirty="0"/>
          </a:p>
          <a:p>
            <a:pPr marL="0" indent="0"/>
            <a:r>
              <a:rPr lang="en-US" sz="2000" dirty="0"/>
              <a:t>Motion </a:t>
            </a:r>
            <a:r>
              <a:rPr lang="en-US" sz="2000" b="0" dirty="0"/>
              <a:t>(202011-05):</a:t>
            </a:r>
            <a:endParaRPr lang="en-US" sz="2000" dirty="0">
              <a:solidFill>
                <a:schemeClr val="tx1"/>
              </a:solidFill>
            </a:endParaRPr>
          </a:p>
          <a:p>
            <a:pPr marL="0" indent="0"/>
            <a:r>
              <a:rPr lang="en-US" sz="2000" b="0" dirty="0"/>
              <a:t>Move to adopt the resolution depicted by document 11-20-1687r3 for CIDs 3204, 3639,  3937, 3534, 3170, 3634, 3773, 3368, 3870, 3905, 3209 ( 11 CIDs total), instruct the technical editor to incorporate it in the P802.11az draft and grant the editor editorial license. </a:t>
            </a:r>
          </a:p>
          <a:p>
            <a:pPr marL="0" indent="0"/>
            <a:endParaRPr lang="en-US" sz="2000" b="0" dirty="0"/>
          </a:p>
          <a:p>
            <a:pPr marL="0" indent="0"/>
            <a:r>
              <a:rPr lang="en-US" sz="2000" b="0" dirty="0"/>
              <a:t>Moved: Assaf Kasher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6/0/1 </a:t>
            </a:r>
          </a:p>
          <a:p>
            <a:pPr marL="0" indent="0"/>
            <a:r>
              <a:rPr lang="en-US" sz="1600" b="0" dirty="0">
                <a:hlinkClick r:id="rId2"/>
              </a:rPr>
              <a:t>https://mentor.ieee.org/802.11/dcn/20/11-20-1687-03-00az-lb249-some-dmg-cids-part-iii.docx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3620897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11-20-1717 </a:t>
            </a:r>
            <a:r>
              <a:rPr lang="en-US" sz="1800" b="0" dirty="0"/>
              <a:t>More passive TB Ranging CIDs (Erik Lindskog) </a:t>
            </a:r>
          </a:p>
          <a:p>
            <a:pPr marL="0" indent="0"/>
            <a:endParaRPr lang="en-US" sz="1800" b="0" dirty="0"/>
          </a:p>
          <a:p>
            <a:pPr marL="0" indent="0"/>
            <a:r>
              <a:rPr lang="en-US" sz="2000" dirty="0"/>
              <a:t>Motion </a:t>
            </a:r>
            <a:r>
              <a:rPr lang="en-US" sz="2000" b="0" dirty="0"/>
              <a:t>(202011-06):</a:t>
            </a:r>
            <a:endParaRPr lang="en-US" sz="2000" dirty="0">
              <a:solidFill>
                <a:schemeClr val="tx1"/>
              </a:solidFill>
            </a:endParaRPr>
          </a:p>
          <a:p>
            <a:pPr marL="0" indent="0"/>
            <a:r>
              <a:rPr lang="en-US" sz="2000" b="0" dirty="0"/>
              <a:t>Move to adopt the resolution depicted by document 11-20-1717r1 for CIDs 3289, 3272 and 3306 (3 CIDs total),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9/0/0 </a:t>
            </a:r>
          </a:p>
          <a:p>
            <a:pPr marL="0" indent="0"/>
            <a:r>
              <a:rPr lang="en-US" sz="1600" b="0" dirty="0">
                <a:hlinkClick r:id="rId2"/>
              </a:rPr>
              <a:t>https://mentor.ieee.org/802.11/dcn/20/11-20-1717-01-00az-more-passive-tb-ranging-cid-resolutions.docx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4842463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11-20-1718 comment resolution LB249 - Additional PHY CIDs (Christian Berger)</a:t>
            </a:r>
            <a:endParaRPr lang="en-US" sz="1800" b="0" dirty="0"/>
          </a:p>
          <a:p>
            <a:pPr marL="0" indent="0"/>
            <a:endParaRPr lang="en-US" sz="1800" b="0" dirty="0"/>
          </a:p>
          <a:p>
            <a:pPr marL="0" indent="0"/>
            <a:r>
              <a:rPr lang="en-US" sz="2000" dirty="0"/>
              <a:t>Motion </a:t>
            </a:r>
            <a:r>
              <a:rPr lang="en-US" sz="2000" b="0" dirty="0"/>
              <a:t>(202011-07):</a:t>
            </a:r>
            <a:endParaRPr lang="en-US" sz="2000" dirty="0">
              <a:solidFill>
                <a:schemeClr val="tx1"/>
              </a:solidFill>
            </a:endParaRPr>
          </a:p>
          <a:p>
            <a:pPr marL="0" indent="0"/>
            <a:r>
              <a:rPr lang="en-US" sz="2000" b="0" dirty="0"/>
              <a:t>Move to adopt the resolution depicted by document 11-20-1718r1 for CIDs 4013, 4015, 4016, 4017 (4 CIDs total),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Erik Lindskog</a:t>
            </a:r>
          </a:p>
          <a:p>
            <a:pPr marL="0" indent="0"/>
            <a:r>
              <a:rPr lang="en-US" sz="2000" b="0" dirty="0"/>
              <a:t>Results (Y/N/A):unanimous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8/0/1</a:t>
            </a:r>
          </a:p>
          <a:p>
            <a:pPr marL="0" indent="0"/>
            <a:r>
              <a:rPr lang="en-US" sz="1600" b="0" dirty="0">
                <a:hlinkClick r:id="rId2"/>
              </a:rPr>
              <a:t>https://mentor.ieee.org/802.11/dcn/20/11-20-1718-01-00az-comment-resolution-lb249-additional-phy-cids.docx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9240493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11-20-1745r0 Resolution for 14 editorial CIDs </a:t>
            </a:r>
            <a:endParaRPr lang="en-US" sz="1800" b="0" dirty="0"/>
          </a:p>
          <a:p>
            <a:pPr marL="0" indent="0"/>
            <a:endParaRPr lang="en-US" sz="1800" b="0" dirty="0"/>
          </a:p>
          <a:p>
            <a:pPr marL="0" indent="0"/>
            <a:r>
              <a:rPr lang="en-US" sz="2000" dirty="0"/>
              <a:t>Motion </a:t>
            </a:r>
            <a:r>
              <a:rPr lang="en-US" sz="2000" b="0" dirty="0"/>
              <a:t>(202011-08):</a:t>
            </a:r>
            <a:endParaRPr lang="en-US" sz="2000" dirty="0">
              <a:solidFill>
                <a:schemeClr val="tx1"/>
              </a:solidFill>
            </a:endParaRPr>
          </a:p>
          <a:p>
            <a:pPr marL="0" indent="0"/>
            <a:r>
              <a:rPr lang="en-US" sz="2000" b="0" dirty="0"/>
              <a:t>Move to adopt the resolution depicted by document 11-20-1745r0 for CIDs 3049, 3069, 3073, 3075, 3096, 3205, 3297, 3298, 3486, 3487, 3542, 3769, 3781, 3953 (14 CIDs total), 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hlinkClick r:id="rId2"/>
              </a:rPr>
              <a:t>https://mentor.ieee.org/802.11/dcn/20/11-20-1745-00-00az-resolution-for-14-editorial-cids.xlsx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0788838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7275343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40797195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submissions (as time allows)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5152951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
        <p:nvSpPr>
          <p:cNvPr id="8" name="Content Placeholder 7">
            <a:extLst>
              <a:ext uri="{FF2B5EF4-FFF2-40B4-BE49-F238E27FC236}">
                <a16:creationId xmlns:a16="http://schemas.microsoft.com/office/drawing/2014/main" id="{8225A7B2-8EAD-4D08-8171-C32BEEB7607F}"/>
              </a:ext>
            </a:extLst>
          </p:cNvPr>
          <p:cNvSpPr>
            <a:spLocks noGrp="1"/>
          </p:cNvSpPr>
          <p:nvPr>
            <p:ph idx="1"/>
          </p:nvPr>
        </p:nvSpPr>
        <p:spPr/>
        <p:txBody>
          <a:bodyPr/>
          <a:lstStyle/>
          <a:p>
            <a:endParaRPr lang="en-US"/>
          </a:p>
        </p:txBody>
      </p:sp>
      <p:graphicFrame>
        <p:nvGraphicFramePr>
          <p:cNvPr id="9" name="Content Placeholder 6">
            <a:extLst>
              <a:ext uri="{FF2B5EF4-FFF2-40B4-BE49-F238E27FC236}">
                <a16:creationId xmlns:a16="http://schemas.microsoft.com/office/drawing/2014/main" id="{86AB999A-F6FC-4404-A179-26344A6E4132}"/>
              </a:ext>
            </a:extLst>
          </p:cNvPr>
          <p:cNvGraphicFramePr>
            <a:graphicFrameLocks/>
          </p:cNvGraphicFramePr>
          <p:nvPr>
            <p:extLst>
              <p:ext uri="{D42A27DB-BD31-4B8C-83A1-F6EECF244321}">
                <p14:modId xmlns:p14="http://schemas.microsoft.com/office/powerpoint/2010/main" val="1082824886"/>
              </p:ext>
            </p:extLst>
          </p:nvPr>
        </p:nvGraphicFramePr>
        <p:xfrm>
          <a:off x="479376" y="1489080"/>
          <a:ext cx="11305258" cy="2773536"/>
        </p:xfrm>
        <a:graphic>
          <a:graphicData uri="http://schemas.openxmlformats.org/drawingml/2006/table">
            <a:tbl>
              <a:tblPr firstRow="1" bandRow="1">
                <a:tableStyleId>{21E4AEA4-8DFA-4A89-87EB-49C32662AFE0}</a:tableStyleId>
              </a:tblPr>
              <a:tblGrid>
                <a:gridCol w="1152128">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896544">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2448274">
                  <a:extLst>
                    <a:ext uri="{9D8B030D-6E8A-4147-A177-3AD203B41FA5}">
                      <a16:colId xmlns:a16="http://schemas.microsoft.com/office/drawing/2014/main" val="1858044498"/>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allocation</a:t>
                      </a:r>
                    </a:p>
                  </a:txBody>
                  <a:tcPr marR="36000" marT="45712" marB="45712"/>
                </a:tc>
                <a:extLst>
                  <a:ext uri="{0D108BD9-81ED-4DB2-BD59-A6C34878D82A}">
                    <a16:rowId xmlns:a16="http://schemas.microsoft.com/office/drawing/2014/main" val="10000"/>
                  </a:ext>
                </a:extLst>
              </a:tr>
              <a:tr h="152392">
                <a:tc>
                  <a:txBody>
                    <a:bodyPr/>
                    <a:lstStyle/>
                    <a:p>
                      <a:r>
                        <a:rPr lang="en-US" sz="1400" dirty="0"/>
                        <a:t>11-20-1719</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LB249 Comment Resolution</a:t>
                      </a:r>
                    </a:p>
                  </a:txBody>
                  <a:tcPr marT="45712" marB="45712"/>
                </a:tc>
                <a:tc>
                  <a:txBody>
                    <a:bodyPr/>
                    <a:lstStyle/>
                    <a:p>
                      <a:r>
                        <a:rPr lang="en-US" sz="1400" dirty="0"/>
                        <a:t>CR (17)</a:t>
                      </a:r>
                    </a:p>
                  </a:txBody>
                  <a:tcPr marT="45712" marB="45712"/>
                </a:tc>
                <a:tc>
                  <a:txBody>
                    <a:bodyPr/>
                    <a:lstStyle/>
                    <a:p>
                      <a:r>
                        <a:rPr lang="en-US" sz="1400" dirty="0"/>
                        <a:t>For completion (motion)</a:t>
                      </a:r>
                    </a:p>
                  </a:txBody>
                  <a:tcPr marT="45712" marB="45712"/>
                </a:tc>
                <a:extLst>
                  <a:ext uri="{0D108BD9-81ED-4DB2-BD59-A6C34878D82A}">
                    <a16:rowId xmlns:a16="http://schemas.microsoft.com/office/drawing/2014/main" val="584268669"/>
                  </a:ext>
                </a:extLst>
              </a:tr>
              <a:tr h="0">
                <a:tc>
                  <a:txBody>
                    <a:bodyPr/>
                    <a:lstStyle/>
                    <a:p>
                      <a:r>
                        <a:rPr lang="en-US" sz="1400" dirty="0"/>
                        <a:t>11-20-1354</a:t>
                      </a:r>
                    </a:p>
                  </a:txBody>
                  <a:tcPr marT="45712" marB="45712"/>
                </a:tc>
                <a:tc>
                  <a:txBody>
                    <a:bodyPr/>
                    <a:lstStyle/>
                    <a:p>
                      <a:r>
                        <a:rPr lang="en-US" sz="1400" dirty="0"/>
                        <a:t>Yongho Seok</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MAC Miscellaneous </a:t>
                      </a:r>
                    </a:p>
                  </a:txBody>
                  <a:tcPr marT="45712" marB="45712"/>
                </a:tc>
                <a:tc>
                  <a:txBody>
                    <a:bodyPr/>
                    <a:lstStyle/>
                    <a:p>
                      <a:r>
                        <a:rPr lang="en-US" sz="1400" dirty="0"/>
                        <a:t>CR (13)</a:t>
                      </a:r>
                    </a:p>
                  </a:txBody>
                  <a:tcPr marT="45712" marB="45712"/>
                </a:tc>
                <a:tc>
                  <a:txBody>
                    <a:bodyPr/>
                    <a:lstStyle/>
                    <a:p>
                      <a:r>
                        <a:rPr lang="en-US" sz="1400" dirty="0"/>
                        <a:t>65 min</a:t>
                      </a:r>
                    </a:p>
                  </a:txBody>
                  <a:tcPr marT="45712" marB="45712"/>
                </a:tc>
                <a:extLst>
                  <a:ext uri="{0D108BD9-81ED-4DB2-BD59-A6C34878D82A}">
                    <a16:rowId xmlns:a16="http://schemas.microsoft.com/office/drawing/2014/main" val="2735396040"/>
                  </a:ext>
                </a:extLst>
              </a:tr>
              <a:tr h="0">
                <a:tc>
                  <a:txBody>
                    <a:bodyPr/>
                    <a:lstStyle/>
                    <a:p>
                      <a:r>
                        <a:rPr lang="en-US" sz="1400" dirty="0"/>
                        <a:t>11-20-1723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comment resolution LB249 Additional CIDs Clause 11.21.6.4.3</a:t>
                      </a:r>
                    </a:p>
                  </a:txBody>
                  <a:tcPr marT="45712" marB="45712"/>
                </a:tc>
                <a:tc>
                  <a:txBody>
                    <a:bodyPr/>
                    <a:lstStyle/>
                    <a:p>
                      <a:r>
                        <a:rPr lang="en-US" sz="1400" dirty="0"/>
                        <a:t>CR (3)</a:t>
                      </a:r>
                    </a:p>
                  </a:txBody>
                  <a:tcPr marT="45712" marB="45712"/>
                </a:tc>
                <a:tc>
                  <a:txBody>
                    <a:bodyPr/>
                    <a:lstStyle/>
                    <a:p>
                      <a:r>
                        <a:rPr lang="en-US" sz="1400" dirty="0"/>
                        <a:t>15 min – as time permits</a:t>
                      </a:r>
                    </a:p>
                  </a:txBody>
                  <a:tcPr marT="45712" marB="45712"/>
                </a:tc>
                <a:extLst>
                  <a:ext uri="{0D108BD9-81ED-4DB2-BD59-A6C34878D82A}">
                    <a16:rowId xmlns:a16="http://schemas.microsoft.com/office/drawing/2014/main" val="10004"/>
                  </a:ext>
                </a:extLst>
              </a:tr>
              <a:tr h="0">
                <a:tc>
                  <a:txBody>
                    <a:bodyPr/>
                    <a:lstStyle/>
                    <a:p>
                      <a:r>
                        <a:rPr lang="en-US" sz="1400" dirty="0"/>
                        <a:t>11-20-1731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PHY CID 4014</a:t>
                      </a:r>
                    </a:p>
                  </a:txBody>
                  <a:tcPr marT="45712" marB="45712"/>
                </a:tc>
                <a:tc>
                  <a:txBody>
                    <a:bodyPr/>
                    <a:lstStyle/>
                    <a:p>
                      <a:r>
                        <a:rPr lang="en-US" sz="1400" dirty="0"/>
                        <a:t>CR (1)</a:t>
                      </a:r>
                    </a:p>
                  </a:txBody>
                  <a:tcPr marT="45712" marB="45712"/>
                </a:tc>
                <a:tc>
                  <a:txBody>
                    <a:bodyPr/>
                    <a:lstStyle/>
                    <a:p>
                      <a:r>
                        <a:rPr lang="en-US" sz="1400" dirty="0"/>
                        <a:t>5 min – as time permits</a:t>
                      </a:r>
                    </a:p>
                  </a:txBody>
                  <a:tcPr marT="45712" marB="45712"/>
                </a:tc>
                <a:extLst>
                  <a:ext uri="{0D108BD9-81ED-4DB2-BD59-A6C34878D82A}">
                    <a16:rowId xmlns:a16="http://schemas.microsoft.com/office/drawing/2014/main" val="10005"/>
                  </a:ext>
                </a:extLst>
              </a:tr>
              <a:tr h="0">
                <a:tc>
                  <a:txBody>
                    <a:bodyPr/>
                    <a:lstStyle/>
                    <a:p>
                      <a:r>
                        <a:rPr lang="en-US" sz="1400" dirty="0"/>
                        <a:t>11-20-1749</a:t>
                      </a:r>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pftm-state1a</a:t>
                      </a:r>
                    </a:p>
                  </a:txBody>
                  <a:tcPr marT="45712" marB="45712"/>
                </a:tc>
                <a:tc>
                  <a:txBody>
                    <a:bodyPr/>
                    <a:lstStyle/>
                    <a:p>
                      <a:r>
                        <a:rPr lang="en-US" sz="1400" dirty="0"/>
                        <a:t>CR (1)</a:t>
                      </a:r>
                    </a:p>
                  </a:txBody>
                  <a:tcPr marT="45712" marB="45712"/>
                </a:tc>
                <a:tc>
                  <a:txBody>
                    <a:bodyPr/>
                    <a:lstStyle/>
                    <a:p>
                      <a:r>
                        <a:rPr lang="en-US" sz="1400" dirty="0"/>
                        <a:t>5 min</a:t>
                      </a: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1194235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507166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111154"/>
            <a:ext cx="11017223" cy="4983261"/>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at </a:t>
            </a:r>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altLang="en-US" sz="2000" dirty="0"/>
          </a:p>
          <a:p>
            <a:r>
              <a:rPr lang="en-US" altLang="en-US" sz="2000" dirty="0"/>
              <a:t>Motions: </a:t>
            </a:r>
          </a:p>
          <a:p>
            <a:r>
              <a:rPr lang="en-US" altLang="en-US" sz="1800" b="0" dirty="0"/>
              <a:t>	Only IEEE 802.11 voting members may vote on motions, motions are documented and votes are documented in the minutes.</a:t>
            </a:r>
          </a:p>
          <a:p>
            <a:endParaRPr lang="en-US" altLang="en-US" sz="2000" dirty="0"/>
          </a:p>
          <a:p>
            <a:r>
              <a:rPr lang="en-US" altLang="en-US" sz="2000" dirty="0"/>
              <a:t>Documentation</a:t>
            </a:r>
          </a:p>
          <a:p>
            <a:pPr lvl="1"/>
            <a:r>
              <a:rPr lang="en-US" altLang="en-US" sz="1800" dirty="0">
                <a:hlinkClick r:id="rId4"/>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5"/>
              </a:rPr>
              <a:t>here</a:t>
            </a:r>
            <a:r>
              <a:rPr lang="en-US" altLang="en-US" sz="1800" b="0" dirty="0"/>
              <a:t>.</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(202011-09):</a:t>
            </a:r>
            <a:endParaRPr lang="en-US" sz="2000" dirty="0">
              <a:solidFill>
                <a:schemeClr val="tx1"/>
              </a:solidFill>
            </a:endParaRPr>
          </a:p>
          <a:p>
            <a:pPr marL="0" indent="0"/>
            <a:r>
              <a:rPr lang="en-US" sz="2000" b="0" dirty="0"/>
              <a:t>Move to adopt the resolution depicted by document 11-20-1719r4 for CIDs 3375, 3885, 3995, 4008, 3106, 3276, 3282, 3411, 3412, 3424, 3921, 3122, 3134, 3442, 3578, 3579, 3828 (17 CIDs total), instruct the technical editor to incorporate it in the P802.11az draft and grant the editor editorial license. </a:t>
            </a:r>
          </a:p>
          <a:p>
            <a:pPr marL="0" indent="0"/>
            <a:endParaRPr lang="en-US" sz="2000" b="0" dirty="0"/>
          </a:p>
          <a:p>
            <a:pPr marL="0" indent="0"/>
            <a:r>
              <a:rPr lang="en-US" sz="2000" b="0" dirty="0"/>
              <a:t>Moved: </a:t>
            </a:r>
            <a:endParaRPr lang="en-US" sz="2000" b="0" dirty="0">
              <a:solidFill>
                <a:schemeClr val="bg2">
                  <a:lumMod val="20000"/>
                  <a:lumOff val="80000"/>
                </a:schemeClr>
              </a:solidFill>
            </a:endParaRPr>
          </a:p>
          <a:p>
            <a:pPr marL="0" indent="0"/>
            <a:r>
              <a:rPr lang="en-US" sz="2000" b="0" dirty="0"/>
              <a:t>Second:</a:t>
            </a:r>
          </a:p>
          <a:p>
            <a:pPr marL="0" indent="0"/>
            <a:r>
              <a:rPr lang="en-US" sz="2000" b="0" dirty="0"/>
              <a:t>Results (Y/N/A):</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1660406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852410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submissions (as time allows)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0798497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
        <p:nvSpPr>
          <p:cNvPr id="8" name="Content Placeholder 7">
            <a:extLst>
              <a:ext uri="{FF2B5EF4-FFF2-40B4-BE49-F238E27FC236}">
                <a16:creationId xmlns:a16="http://schemas.microsoft.com/office/drawing/2014/main" id="{8225A7B2-8EAD-4D08-8171-C32BEEB7607F}"/>
              </a:ext>
            </a:extLst>
          </p:cNvPr>
          <p:cNvSpPr>
            <a:spLocks noGrp="1"/>
          </p:cNvSpPr>
          <p:nvPr>
            <p:ph idx="1"/>
          </p:nvPr>
        </p:nvSpPr>
        <p:spPr/>
        <p:txBody>
          <a:bodyPr/>
          <a:lstStyle/>
          <a:p>
            <a:endParaRPr lang="en-US" dirty="0"/>
          </a:p>
        </p:txBody>
      </p:sp>
      <p:graphicFrame>
        <p:nvGraphicFramePr>
          <p:cNvPr id="9" name="Content Placeholder 6">
            <a:extLst>
              <a:ext uri="{FF2B5EF4-FFF2-40B4-BE49-F238E27FC236}">
                <a16:creationId xmlns:a16="http://schemas.microsoft.com/office/drawing/2014/main" id="{86AB999A-F6FC-4404-A179-26344A6E4132}"/>
              </a:ext>
            </a:extLst>
          </p:cNvPr>
          <p:cNvGraphicFramePr>
            <a:graphicFrameLocks/>
          </p:cNvGraphicFramePr>
          <p:nvPr>
            <p:extLst>
              <p:ext uri="{D42A27DB-BD31-4B8C-83A1-F6EECF244321}">
                <p14:modId xmlns:p14="http://schemas.microsoft.com/office/powerpoint/2010/main" val="1936383652"/>
              </p:ext>
            </p:extLst>
          </p:nvPr>
        </p:nvGraphicFramePr>
        <p:xfrm>
          <a:off x="479376" y="1489080"/>
          <a:ext cx="11305258" cy="2468752"/>
        </p:xfrm>
        <a:graphic>
          <a:graphicData uri="http://schemas.openxmlformats.org/drawingml/2006/table">
            <a:tbl>
              <a:tblPr firstRow="1" bandRow="1">
                <a:tableStyleId>{21E4AEA4-8DFA-4A89-87EB-49C32662AFE0}</a:tableStyleId>
              </a:tblPr>
              <a:tblGrid>
                <a:gridCol w="1152128">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896544">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2448274">
                  <a:extLst>
                    <a:ext uri="{9D8B030D-6E8A-4147-A177-3AD203B41FA5}">
                      <a16:colId xmlns:a16="http://schemas.microsoft.com/office/drawing/2014/main" val="1858044498"/>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allocation</a:t>
                      </a:r>
                    </a:p>
                  </a:txBody>
                  <a:tcPr marR="36000" marT="45712" marB="45712"/>
                </a:tc>
                <a:extLst>
                  <a:ext uri="{0D108BD9-81ED-4DB2-BD59-A6C34878D82A}">
                    <a16:rowId xmlns:a16="http://schemas.microsoft.com/office/drawing/2014/main" val="10000"/>
                  </a:ext>
                </a:extLst>
              </a:tr>
              <a:tr h="152392">
                <a:tc>
                  <a:txBody>
                    <a:bodyPr/>
                    <a:lstStyle/>
                    <a:p>
                      <a:r>
                        <a:rPr lang="en-US" sz="1400" dirty="0"/>
                        <a:t>11-20-1653</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Timestamps – Part II</a:t>
                      </a:r>
                    </a:p>
                  </a:txBody>
                  <a:tcPr marT="45712" marB="45712"/>
                </a:tc>
                <a:tc>
                  <a:txBody>
                    <a:bodyPr/>
                    <a:lstStyle/>
                    <a:p>
                      <a:r>
                        <a:rPr lang="en-US" sz="1400" dirty="0"/>
                        <a:t>CR (3)</a:t>
                      </a:r>
                    </a:p>
                  </a:txBody>
                  <a:tcPr marT="45712" marB="45712"/>
                </a:tc>
                <a:tc>
                  <a:txBody>
                    <a:bodyPr/>
                    <a:lstStyle/>
                    <a:p>
                      <a:r>
                        <a:rPr lang="en-US" sz="1400" dirty="0"/>
                        <a:t>15 min</a:t>
                      </a:r>
                    </a:p>
                  </a:txBody>
                  <a:tcPr marT="45712" marB="45712"/>
                </a:tc>
                <a:extLst>
                  <a:ext uri="{0D108BD9-81ED-4DB2-BD59-A6C34878D82A}">
                    <a16:rowId xmlns:a16="http://schemas.microsoft.com/office/drawing/2014/main" val="584268669"/>
                  </a:ext>
                </a:extLst>
              </a:tr>
              <a:tr h="0">
                <a:tc>
                  <a:txBody>
                    <a:bodyPr/>
                    <a:lstStyle/>
                    <a:p>
                      <a:r>
                        <a:rPr lang="en-US" sz="1400" dirty="0"/>
                        <a:t>11-20-1749</a:t>
                      </a:r>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pftm-state1a</a:t>
                      </a:r>
                    </a:p>
                  </a:txBody>
                  <a:tcPr marT="45712" marB="45712"/>
                </a:tc>
                <a:tc>
                  <a:txBody>
                    <a:bodyPr/>
                    <a:lstStyle/>
                    <a:p>
                      <a:r>
                        <a:rPr lang="en-US" sz="1400" dirty="0"/>
                        <a:t>CR (1)</a:t>
                      </a:r>
                    </a:p>
                  </a:txBody>
                  <a:tcPr marT="45712" marB="45712"/>
                </a:tc>
                <a:tc>
                  <a:txBody>
                    <a:bodyPr/>
                    <a:lstStyle/>
                    <a:p>
                      <a:r>
                        <a:rPr lang="en-US" sz="1400" dirty="0"/>
                        <a:t>5 min</a:t>
                      </a:r>
                    </a:p>
                  </a:txBody>
                  <a:tcPr marT="45712" marB="45712"/>
                </a:tc>
                <a:extLst>
                  <a:ext uri="{0D108BD9-81ED-4DB2-BD59-A6C34878D82A}">
                    <a16:rowId xmlns:a16="http://schemas.microsoft.com/office/drawing/2014/main" val="10004"/>
                  </a:ext>
                </a:extLst>
              </a:tr>
              <a:tr h="0">
                <a:tc>
                  <a:txBody>
                    <a:bodyPr/>
                    <a:lstStyle/>
                    <a:p>
                      <a:r>
                        <a:rPr lang="en-US" sz="1400" dirty="0"/>
                        <a:t>11-20-1556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 </a:t>
                      </a:r>
                    </a:p>
                  </a:txBody>
                  <a:tcPr marT="45712" marB="45712"/>
                </a:tc>
                <a:tc>
                  <a:txBody>
                    <a:bodyPr/>
                    <a:lstStyle/>
                    <a:p>
                      <a:r>
                        <a:rPr lang="en-US" sz="1400" dirty="0"/>
                        <a:t>CR (3)</a:t>
                      </a:r>
                    </a:p>
                  </a:txBody>
                  <a:tcPr marT="45712" marB="45712"/>
                </a:tc>
                <a:tc>
                  <a:txBody>
                    <a:bodyPr/>
                    <a:lstStyle/>
                    <a:p>
                      <a:r>
                        <a:rPr lang="en-US" sz="1400" dirty="0"/>
                        <a:t>15 min</a:t>
                      </a:r>
                    </a:p>
                  </a:txBody>
                  <a:tcPr marT="45712" marB="45712"/>
                </a:tc>
                <a:extLst>
                  <a:ext uri="{0D108BD9-81ED-4DB2-BD59-A6C34878D82A}">
                    <a16:rowId xmlns:a16="http://schemas.microsoft.com/office/drawing/2014/main" val="10005"/>
                  </a:ext>
                </a:extLst>
              </a:tr>
              <a:tr h="0">
                <a:tc>
                  <a:txBody>
                    <a:bodyPr/>
                    <a:lstStyle/>
                    <a:p>
                      <a:r>
                        <a:rPr lang="en-US" sz="1400" dirty="0"/>
                        <a:t>11-20-1245</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Tx Power control for Non-TB Ranging – follow up.</a:t>
                      </a:r>
                    </a:p>
                  </a:txBody>
                  <a:tcPr marT="45712" marB="45712"/>
                </a:tc>
                <a:tc>
                  <a:txBody>
                    <a:bodyPr/>
                    <a:lstStyle/>
                    <a:p>
                      <a:r>
                        <a:rPr lang="en-US" sz="1400" dirty="0"/>
                        <a:t>CR (1)</a:t>
                      </a:r>
                    </a:p>
                  </a:txBody>
                  <a:tcPr marT="45712" marB="45712"/>
                </a:tc>
                <a:tc>
                  <a:txBody>
                    <a:bodyPr/>
                    <a:lstStyle/>
                    <a:p>
                      <a:r>
                        <a:rPr lang="en-US" sz="1400" dirty="0"/>
                        <a:t>5 min</a:t>
                      </a:r>
                    </a:p>
                  </a:txBody>
                  <a:tcPr marT="45712" marB="45712"/>
                </a:tc>
                <a:extLst>
                  <a:ext uri="{0D108BD9-81ED-4DB2-BD59-A6C34878D82A}">
                    <a16:rowId xmlns:a16="http://schemas.microsoft.com/office/drawing/2014/main" val="10006"/>
                  </a:ext>
                </a:extLst>
              </a:tr>
              <a:tr h="0">
                <a:tc>
                  <a:txBody>
                    <a:bodyPr/>
                    <a:lstStyle/>
                    <a:p>
                      <a:r>
                        <a:rPr lang="en-US" sz="1400" dirty="0"/>
                        <a:t>11-20-1733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Phase shift feedback response </a:t>
                      </a:r>
                    </a:p>
                  </a:txBody>
                  <a:tcPr marT="45712" marB="45712"/>
                </a:tc>
                <a:tc>
                  <a:txBody>
                    <a:bodyPr/>
                    <a:lstStyle/>
                    <a:p>
                      <a:r>
                        <a:rPr lang="en-US" sz="1400" dirty="0"/>
                        <a:t>CR (P)</a:t>
                      </a:r>
                    </a:p>
                  </a:txBody>
                  <a:tcPr marT="45712" marB="45712"/>
                </a:tc>
                <a:tc>
                  <a:txBody>
                    <a:bodyPr/>
                    <a:lstStyle/>
                    <a:p>
                      <a:r>
                        <a:rPr lang="en-US" sz="1400" dirty="0"/>
                        <a:t>?</a:t>
                      </a:r>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55347934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73261109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55366515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5</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submissions (needed)</a:t>
            </a:r>
          </a:p>
          <a:p>
            <a:pPr algn="just">
              <a:spcBef>
                <a:spcPct val="20000"/>
              </a:spcBef>
              <a:buFontTx/>
              <a:buChar char="•"/>
            </a:pPr>
            <a:r>
              <a:rPr lang="en-US" sz="1800" b="0" dirty="0"/>
              <a:t>Continue comment resolution for comments pending resolution (as group).</a:t>
            </a:r>
            <a:endParaRPr lang="en-US" altLang="en-US" sz="18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81061333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27016697"/>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dirty="0"/>
                        <a:t>11-20-1759</a:t>
                      </a:r>
                    </a:p>
                  </a:txBody>
                  <a:tcPr marT="45712" marB="45712"/>
                </a:tc>
                <a:tc>
                  <a:txBody>
                    <a:bodyPr/>
                    <a:lstStyle/>
                    <a:p>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for CID3099 LB249</a:t>
                      </a:r>
                    </a:p>
                  </a:txBody>
                  <a:tcPr marT="45712" marB="45712"/>
                </a:tc>
                <a:tc>
                  <a:txBody>
                    <a:bodyPr/>
                    <a:lstStyle/>
                    <a:p>
                      <a:r>
                        <a:rPr lang="en-US" sz="1400" dirty="0"/>
                        <a:t>CR (1)</a:t>
                      </a:r>
                    </a:p>
                  </a:txBody>
                  <a:tcPr marT="45712" marB="45712"/>
                </a:tc>
                <a:extLst>
                  <a:ext uri="{0D108BD9-81ED-4DB2-BD59-A6C34878D82A}">
                    <a16:rowId xmlns:a16="http://schemas.microsoft.com/office/drawing/2014/main" val="10001"/>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4492359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5</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submissions (needed)</a:t>
            </a:r>
          </a:p>
          <a:p>
            <a:pPr algn="just">
              <a:spcBef>
                <a:spcPct val="20000"/>
              </a:spcBef>
              <a:buFontTx/>
              <a:buChar char="•"/>
            </a:pPr>
            <a:r>
              <a:rPr lang="en-US" sz="1800" b="0" dirty="0"/>
              <a:t>Continue comment resolution for comments pending resolution (as group).</a:t>
            </a:r>
            <a:endParaRPr lang="en-US" altLang="en-US" sz="18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417927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graphicFrame>
        <p:nvGraphicFramePr>
          <p:cNvPr id="7" name="Content Placeholder 6"/>
          <p:cNvGraphicFramePr>
            <a:graphicFrameLocks noGrp="1"/>
          </p:cNvGraphicFramePr>
          <p:nvPr>
            <p:ph idx="1"/>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10001"/>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89719261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95312703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52863936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Nov. 9</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for this meeting slot (5 min).</a:t>
            </a:r>
          </a:p>
          <a:p>
            <a:pPr algn="just">
              <a:spcBef>
                <a:spcPct val="20000"/>
              </a:spcBef>
              <a:buFontTx/>
              <a:buChar char="•"/>
            </a:pPr>
            <a:r>
              <a:rPr lang="en-US" altLang="en-US" sz="1600" b="0" dirty="0"/>
              <a:t>Review CR submissions – as needed.</a:t>
            </a:r>
          </a:p>
          <a:p>
            <a:pPr algn="just">
              <a:spcBef>
                <a:spcPct val="20000"/>
              </a:spcBef>
              <a:buFontTx/>
              <a:buChar char="•"/>
            </a:pPr>
            <a:r>
              <a:rPr lang="en-US" altLang="en-US" sz="1600" b="0" dirty="0"/>
              <a:t>Review remaining CIDs and propose resolutions – as time permits.</a:t>
            </a:r>
          </a:p>
          <a:p>
            <a:pPr algn="just">
              <a:spcBef>
                <a:spcPct val="20000"/>
              </a:spcBef>
              <a:buFontTx/>
              <a:buChar char="•"/>
            </a:pPr>
            <a:r>
              <a:rPr lang="en-US" sz="1600" b="0" dirty="0"/>
              <a:t>Consider LB249 CR completion and re-circulation – 15min</a:t>
            </a:r>
          </a:p>
          <a:p>
            <a:pPr algn="just">
              <a:spcBef>
                <a:spcPct val="20000"/>
              </a:spcBef>
              <a:buFontTx/>
              <a:buChar char="•"/>
            </a:pPr>
            <a:r>
              <a:rPr lang="en-US" sz="1600" b="0" dirty="0"/>
              <a:t>Review progress made during the week and set targets towards next meeting – 5min</a:t>
            </a:r>
          </a:p>
          <a:p>
            <a:pPr algn="just">
              <a:spcBef>
                <a:spcPct val="20000"/>
              </a:spcBef>
              <a:buFontTx/>
              <a:buChar char="•"/>
            </a:pPr>
            <a:r>
              <a:rPr lang="en-US" sz="1600" b="0" dirty="0"/>
              <a:t>Review program timelines – 5min</a:t>
            </a:r>
          </a:p>
          <a:p>
            <a:pPr algn="just">
              <a:spcBef>
                <a:spcPct val="20000"/>
              </a:spcBef>
              <a:buFontTx/>
              <a:buChar char="•"/>
            </a:pPr>
            <a:r>
              <a:rPr lang="en-US" sz="1600" b="0" dirty="0"/>
              <a:t>Review and setup telecons – 3min</a:t>
            </a:r>
          </a:p>
          <a:p>
            <a:pPr algn="just">
              <a:spcBef>
                <a:spcPct val="20000"/>
              </a:spcBef>
              <a:buFontTx/>
              <a:buChar char="•"/>
            </a:pPr>
            <a:r>
              <a:rPr lang="en-US" sz="1600" b="0" dirty="0"/>
              <a:t>Review Submission Pipeline – 2min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06002418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68797706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63993075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65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104216</TotalTime>
  <Words>6267</Words>
  <Application>Microsoft Office PowerPoint</Application>
  <PresentationFormat>Widescreen</PresentationFormat>
  <Paragraphs>858</Paragraphs>
  <Slides>66</Slides>
  <Notes>13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66</vt:i4>
      </vt:variant>
    </vt:vector>
  </HeadingPairs>
  <TitlesOfParts>
    <vt:vector size="73" baseType="lpstr">
      <vt:lpstr>Arial</vt:lpstr>
      <vt:lpstr>Calibri</vt:lpstr>
      <vt:lpstr>Monotype Sorts</vt:lpstr>
      <vt:lpstr>Montserrat</vt:lpstr>
      <vt:lpstr>Times New Roman</vt:lpstr>
      <vt:lpstr>Office Theme</vt:lpstr>
      <vt:lpstr>Document</vt:lpstr>
      <vt:lpstr>TGaz Next Generation Positioning  Nov. Electronic Meeting and Following Telecons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Meeting Decorum</vt:lpstr>
      <vt:lpstr>Nov. IEEE  Electronic Meeting Week Agenda</vt:lpstr>
      <vt:lpstr>Submission List for the week</vt:lpstr>
      <vt:lpstr>IEEE Electronic Meeting Week – Nov. 3th</vt:lpstr>
      <vt:lpstr>Submission List for meeting slot</vt:lpstr>
      <vt:lpstr>Submissions Awaiting Motions from Telecon</vt:lpstr>
      <vt:lpstr>Approval of previous meeting minutes</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 11-20-1745</vt:lpstr>
      <vt:lpstr>Review Submissions</vt:lpstr>
      <vt:lpstr>PowerPoint Presentation</vt:lpstr>
      <vt:lpstr>IEEE Electronic Meeting Week - Nov. 4th </vt:lpstr>
      <vt:lpstr>Submission List for meeting slot</vt:lpstr>
      <vt:lpstr>Review Submissions</vt:lpstr>
      <vt:lpstr>Submissions Awaiting Motions from Telecon</vt:lpstr>
      <vt:lpstr>PowerPoint Presentation</vt:lpstr>
      <vt:lpstr>IEEE Electronic Meeting Week - Nov. 4th </vt:lpstr>
      <vt:lpstr>Submission List for meeting slot</vt:lpstr>
      <vt:lpstr>Review Submissions</vt:lpstr>
      <vt:lpstr>PowerPoint Presentation</vt:lpstr>
      <vt:lpstr>IEEE Electronic Meeting Week - Nov. 5th </vt:lpstr>
      <vt:lpstr>Submission List for meeting slot</vt:lpstr>
      <vt:lpstr>Review Submissions</vt:lpstr>
      <vt:lpstr>PowerPoint Presentation</vt:lpstr>
      <vt:lpstr>IEEE Electronic Meeting Week - Nov. 5th </vt:lpstr>
      <vt:lpstr>Submission List for meeting slot</vt:lpstr>
      <vt:lpstr>Review Submissions</vt:lpstr>
      <vt:lpstr>PowerPoint Presentation</vt:lpstr>
      <vt:lpstr>IEEE Electronic Meeting slot - Nov. 9th</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725</cp:revision>
  <cp:lastPrinted>1601-01-01T00:00:00Z</cp:lastPrinted>
  <dcterms:created xsi:type="dcterms:W3CDTF">2018-08-06T10:28:59Z</dcterms:created>
  <dcterms:modified xsi:type="dcterms:W3CDTF">2020-11-03T21:00:19Z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