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428" r:id="rId3"/>
    <p:sldId id="396" r:id="rId4"/>
    <p:sldId id="397" r:id="rId5"/>
    <p:sldId id="365" r:id="rId6"/>
    <p:sldId id="423" r:id="rId7"/>
    <p:sldId id="400" r:id="rId8"/>
    <p:sldId id="414" r:id="rId9"/>
    <p:sldId id="404" r:id="rId10"/>
    <p:sldId id="422" r:id="rId11"/>
    <p:sldId id="424" r:id="rId12"/>
    <p:sldId id="384" r:id="rId13"/>
    <p:sldId id="426" r:id="rId14"/>
    <p:sldId id="363" r:id="rId15"/>
    <p:sldId id="407" r:id="rId16"/>
    <p:sldId id="408" r:id="rId17"/>
    <p:sldId id="411" r:id="rId18"/>
    <p:sldId id="412" r:id="rId19"/>
    <p:sldId id="418" r:id="rId20"/>
    <p:sldId id="427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1E1EFA"/>
    <a:srgbClr val="C2C2FE"/>
    <a:srgbClr val="FFABFF"/>
    <a:srgbClr val="CC00CC"/>
    <a:srgbClr val="DDDDDD"/>
    <a:srgbClr val="7A5646"/>
    <a:srgbClr val="DFB7D9"/>
    <a:srgbClr val="90FA93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2" autoAdjust="0"/>
    <p:restoredTop sz="88703" autoAdjust="0"/>
  </p:normalViewPr>
  <p:slideViewPr>
    <p:cSldViewPr>
      <p:cViewPr>
        <p:scale>
          <a:sx n="75" d="100"/>
          <a:sy n="75" d="100"/>
        </p:scale>
        <p:origin x="688" y="-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1544" y="14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9682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086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945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469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9763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7483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669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6471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1569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53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473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033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63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2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971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2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195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3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  <a:r>
              <a:rPr lang="en-US" dirty="0" err="1" smtClean="0"/>
              <a:t>xhjgxs</a:t>
            </a:r>
            <a:r>
              <a:rPr lang="en-US" dirty="0" smtClean="0"/>
              <a:t>  </a:t>
            </a:r>
            <a:r>
              <a:rPr lang="en-US" dirty="0" err="1" smtClean="0"/>
              <a:t>hjx</a:t>
            </a:r>
            <a:r>
              <a:rPr lang="en-US" dirty="0" smtClean="0"/>
              <a:t> </a:t>
            </a:r>
            <a:r>
              <a:rPr lang="en-US" dirty="0" err="1" smtClean="0"/>
              <a:t>xsghjk</a:t>
            </a:r>
            <a:r>
              <a:rPr lang="en-US" dirty="0" smtClean="0"/>
              <a:t> </a:t>
            </a:r>
            <a:r>
              <a:rPr lang="en-US" dirty="0" err="1" smtClean="0"/>
              <a:t>xkjhg</a:t>
            </a:r>
            <a:r>
              <a:rPr lang="en-US" dirty="0" smtClean="0"/>
              <a:t> </a:t>
            </a:r>
            <a:r>
              <a:rPr lang="en-US" dirty="0" err="1" smtClean="0"/>
              <a:t>jh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kjxh</a:t>
            </a:r>
            <a:r>
              <a:rPr lang="en-US" dirty="0" smtClean="0"/>
              <a:t> </a:t>
            </a:r>
            <a:r>
              <a:rPr lang="en-US" dirty="0" err="1" smtClean="0"/>
              <a:t>gxkjhg</a:t>
            </a:r>
            <a:r>
              <a:rPr lang="en-US" dirty="0" smtClean="0"/>
              <a:t> </a:t>
            </a:r>
            <a:r>
              <a:rPr lang="en-US" dirty="0" err="1" smtClean="0"/>
              <a:t>kxjhg</a:t>
            </a:r>
            <a:r>
              <a:rPr lang="en-US" dirty="0" smtClean="0"/>
              <a:t> </a:t>
            </a:r>
            <a:r>
              <a:rPr lang="en-US" dirty="0" err="1" smtClean="0"/>
              <a:t>xkhg</a:t>
            </a:r>
            <a:r>
              <a:rPr lang="en-US" dirty="0" smtClean="0"/>
              <a:t> x </a:t>
            </a:r>
            <a:r>
              <a:rPr lang="en-US" dirty="0" err="1" smtClean="0"/>
              <a:t>jxkghkjxh</a:t>
            </a:r>
            <a:r>
              <a:rPr lang="en-US" dirty="0" smtClean="0"/>
              <a:t> </a:t>
            </a:r>
            <a:r>
              <a:rPr lang="en-US" dirty="0" err="1" smtClean="0"/>
              <a:t>xkjhgx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802.11-20/1565r00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4053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dirty="0" smtClean="0"/>
              <a:t>September 2020</a:t>
            </a:r>
            <a:endParaRPr lang="en-US" sz="1600" b="1" dirty="0"/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8129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Oded Redlich et al</a:t>
            </a:r>
            <a:r>
              <a:rPr lang="en-US" baseline="0" dirty="0" smtClean="0"/>
              <a:t> (Huawei)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MU-MIMO in 320MHz BW</a:t>
            </a:r>
            <a:br>
              <a:rPr lang="en-US" kern="1200" dirty="0" smtClean="0">
                <a:solidFill>
                  <a:schemeClr val="tx1"/>
                </a:solidFill>
              </a:rPr>
            </a:br>
            <a:r>
              <a:rPr lang="en-US" kern="1200" dirty="0" smtClean="0">
                <a:solidFill>
                  <a:schemeClr val="tx1"/>
                </a:solidFill>
              </a:rPr>
              <a:t>with Reduced Overhead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9050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2020-9-29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4384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954661"/>
              </p:ext>
            </p:extLst>
          </p:nvPr>
        </p:nvGraphicFramePr>
        <p:xfrm>
          <a:off x="990903" y="3218522"/>
          <a:ext cx="7467600" cy="19168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Oded Redlich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Huawei Technologies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Arik</a:t>
                      </a:r>
                      <a:r>
                        <a:rPr lang="en-US" altLang="zh-CN" sz="1200" baseline="0" dirty="0" smtClean="0">
                          <a:latin typeface="+mn-lt"/>
                          <a:ea typeface="Times New Roman"/>
                          <a:cs typeface="Arial"/>
                        </a:rPr>
                        <a:t> Klein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Avner Epstein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 Jian (Ross)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304800" y="816429"/>
            <a:ext cx="8153400" cy="533400"/>
          </a:xfrm>
        </p:spPr>
        <p:txBody>
          <a:bodyPr/>
          <a:lstStyle/>
          <a:p>
            <a:pPr lvl="0"/>
            <a:r>
              <a:rPr lang="en-US" altLang="zh-CN" sz="2800" dirty="0" smtClean="0"/>
              <a:t>Type 2 - </a:t>
            </a:r>
            <a:r>
              <a:rPr lang="en-US" altLang="zh-CN" sz="2800" dirty="0" smtClean="0"/>
              <a:t>Low OH Mode </a:t>
            </a:r>
            <a:r>
              <a:rPr lang="en-US" altLang="zh-CN" sz="2800" dirty="0" smtClean="0"/>
              <a:t>Signaling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95800"/>
            <a:ext cx="8991600" cy="2057400"/>
          </a:xfrm>
        </p:spPr>
        <p:txBody>
          <a:bodyPr/>
          <a:lstStyle/>
          <a:p>
            <a:pPr marL="682625" lvl="2">
              <a:spcAft>
                <a:spcPts val="0"/>
              </a:spcAft>
            </a:pPr>
            <a:endParaRPr lang="en-US" sz="1400" dirty="0"/>
          </a:p>
          <a:p>
            <a:pPr marL="1025525" lvl="3">
              <a:spcAft>
                <a:spcPts val="0"/>
              </a:spcAft>
            </a:pPr>
            <a:endParaRPr lang="en-US" sz="1400" dirty="0" smtClean="0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762000" y="1981200"/>
            <a:ext cx="7315200" cy="12099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1371600" y="4472992"/>
            <a:ext cx="1578408" cy="4130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Reduced MU-MIMO OH Mode</a:t>
            </a:r>
            <a:endParaRPr lang="en-US" sz="1050" dirty="0" smtClean="0"/>
          </a:p>
        </p:txBody>
      </p:sp>
      <p:sp>
        <p:nvSpPr>
          <p:cNvPr id="7" name="Rectangle 6"/>
          <p:cNvSpPr/>
          <p:nvPr/>
        </p:nvSpPr>
        <p:spPr bwMode="auto">
          <a:xfrm>
            <a:off x="3429000" y="4886008"/>
            <a:ext cx="1981198" cy="447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Spatial </a:t>
            </a:r>
            <a:r>
              <a:rPr lang="en-US" sz="1050" dirty="0" smtClean="0"/>
              <a:t>Configuration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# </a:t>
            </a:r>
            <a:r>
              <a:rPr lang="en-US" sz="1050" dirty="0" smtClean="0"/>
              <a:t>STAs per MU-MIMO group</a:t>
            </a:r>
            <a:endParaRPr lang="en-US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128" y="3473185"/>
            <a:ext cx="3468925" cy="413015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 bwMode="auto">
          <a:xfrm flipH="1">
            <a:off x="2777128" y="3043506"/>
            <a:ext cx="397872" cy="429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621204" y="3043506"/>
            <a:ext cx="1627196" cy="4524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5667992" y="4530141"/>
            <a:ext cx="2421528" cy="4419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STA position in  spatial configuration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/>
              <a:t>User SC Indication</a:t>
            </a:r>
            <a:endParaRPr lang="en-US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/>
          </a:p>
        </p:txBody>
      </p:sp>
      <p:sp>
        <p:nvSpPr>
          <p:cNvPr id="31" name="Up Arrow 30"/>
          <p:cNvSpPr/>
          <p:nvPr/>
        </p:nvSpPr>
        <p:spPr bwMode="auto">
          <a:xfrm rot="1268218">
            <a:off x="2788877" y="3841006"/>
            <a:ext cx="205571" cy="553568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Up Arrow 34"/>
          <p:cNvSpPr/>
          <p:nvPr/>
        </p:nvSpPr>
        <p:spPr bwMode="auto">
          <a:xfrm>
            <a:off x="3810000" y="3822563"/>
            <a:ext cx="207780" cy="1043206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6" name="Up Arrow 35"/>
          <p:cNvSpPr/>
          <p:nvPr/>
        </p:nvSpPr>
        <p:spPr bwMode="auto">
          <a:xfrm rot="20130647">
            <a:off x="5550125" y="3811462"/>
            <a:ext cx="207780" cy="720214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64008" y="571276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 detailed example is given in the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5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sz="2800" dirty="0"/>
              <a:t>MU-MIMO in </a:t>
            </a:r>
            <a:r>
              <a:rPr lang="en-US" altLang="zh-CN" sz="2800" dirty="0" smtClean="0"/>
              <a:t>320 MHz – </a:t>
            </a:r>
            <a:r>
              <a:rPr lang="en-US" sz="2800" dirty="0" smtClean="0"/>
              <a:t>OH reduction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029200"/>
          </a:xfrm>
        </p:spPr>
        <p:txBody>
          <a:bodyPr/>
          <a:lstStyle/>
          <a:p>
            <a:pPr marL="511175" lvl="1" indent="-457200">
              <a:spcAft>
                <a:spcPts val="0"/>
              </a:spcAft>
            </a:pPr>
            <a:r>
              <a:rPr lang="en-US" sz="1800" dirty="0" smtClean="0"/>
              <a:t>As mentioned, we maintain OH reduction even though we increase the number of STAs in a single PPDU and allow them to park in any segment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Omitting </a:t>
            </a:r>
            <a:r>
              <a:rPr lang="en-US" sz="1600" dirty="0"/>
              <a:t>RA subfield saves up to 82 </a:t>
            </a:r>
            <a:r>
              <a:rPr lang="en-US" sz="1600" dirty="0" smtClean="0"/>
              <a:t>bits/C.C. (assuming </a:t>
            </a:r>
            <a:r>
              <a:rPr lang="en-US" sz="1600" dirty="0" smtClean="0"/>
              <a:t>RU Allocation </a:t>
            </a:r>
            <a:r>
              <a:rPr lang="en-US" sz="1600" dirty="0"/>
              <a:t>table size is 9 bits: </a:t>
            </a:r>
            <a:r>
              <a:rPr lang="en-US" sz="1600" dirty="0" smtClean="0"/>
              <a:t>9X8+10)</a:t>
            </a:r>
          </a:p>
          <a:p>
            <a:pPr marL="1025525" lvl="3">
              <a:spcAft>
                <a:spcPts val="0"/>
              </a:spcAft>
            </a:pPr>
            <a:r>
              <a:rPr lang="en-US" dirty="0" smtClean="0"/>
              <a:t>Similar to what is saved for full-BW </a:t>
            </a:r>
            <a:r>
              <a:rPr lang="en-US" dirty="0" smtClean="0"/>
              <a:t>non-OFDMA compressed </a:t>
            </a:r>
            <a:r>
              <a:rPr lang="en-US" dirty="0" smtClean="0"/>
              <a:t>mode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Removing spatial configuration (6 bits) and adding 4 indication bits to each user-field – </a:t>
            </a:r>
            <a:r>
              <a:rPr lang="en-US" sz="1600" u="sng" dirty="0" smtClean="0"/>
              <a:t>potential</a:t>
            </a:r>
            <a:r>
              <a:rPr lang="en-US" sz="1600" dirty="0" smtClean="0"/>
              <a:t> saving of 2 bits per user-field = 16 bits/C.C.</a:t>
            </a:r>
          </a:p>
          <a:p>
            <a:pPr marL="1025525" lvl="3">
              <a:spcAft>
                <a:spcPts val="0"/>
              </a:spcAft>
            </a:pPr>
            <a:r>
              <a:rPr lang="en-US" dirty="0" smtClean="0"/>
              <a:t>Although it is likely that these bits will be reserved in order to maintain fixed length of the user-fields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Adding 18 </a:t>
            </a:r>
            <a:r>
              <a:rPr lang="en-US" sz="1600" dirty="0"/>
              <a:t>bits </a:t>
            </a:r>
            <a:r>
              <a:rPr lang="en-US" sz="1600" dirty="0" smtClean="0"/>
              <a:t>(12 bits for 2 fields of spatial configuration &amp; 6 bits for #MU-MIMO users per group) to </a:t>
            </a:r>
            <a:r>
              <a:rPr lang="en-US" sz="1600" dirty="0" smtClean="0"/>
              <a:t>EHT-SIG-common</a:t>
            </a:r>
          </a:p>
          <a:p>
            <a:pPr marL="454025" lvl="2" indent="0">
              <a:spcAft>
                <a:spcPts val="0"/>
              </a:spcAft>
              <a:buNone/>
            </a:pPr>
            <a:endParaRPr lang="en-US" sz="1600" dirty="0"/>
          </a:p>
          <a:p>
            <a:pPr marL="511175" lvl="1" indent="-457200">
              <a:spcAft>
                <a:spcPts val="0"/>
              </a:spcAft>
            </a:pPr>
            <a:r>
              <a:rPr lang="en-US" sz="1800" b="1" u="sng" dirty="0"/>
              <a:t>Total </a:t>
            </a:r>
            <a:r>
              <a:rPr lang="en-US" sz="1800" b="1" u="sng" dirty="0"/>
              <a:t>OH save</a:t>
            </a:r>
            <a:r>
              <a:rPr lang="en-US" sz="1800" b="1" u="sng" dirty="0"/>
              <a:t>: 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Potential of up to </a:t>
            </a:r>
            <a:r>
              <a:rPr lang="en-US" sz="1600" b="1" u="sng" dirty="0" smtClean="0"/>
              <a:t>80 </a:t>
            </a:r>
            <a:r>
              <a:rPr lang="en-US" sz="1600" b="1" u="sng" dirty="0"/>
              <a:t>bits</a:t>
            </a:r>
            <a:r>
              <a:rPr lang="en-US" sz="1600" dirty="0"/>
              <a:t>, </a:t>
            </a:r>
            <a:endParaRPr lang="en-US" sz="1600" dirty="0" smtClean="0"/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If user-field length stays unchanged: </a:t>
            </a:r>
            <a:r>
              <a:rPr lang="en-US" sz="1600" b="1" u="sng" dirty="0" smtClean="0"/>
              <a:t>64 bits</a:t>
            </a:r>
            <a:r>
              <a:rPr lang="en-US" sz="1600" dirty="0" smtClean="0"/>
              <a:t>.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Equivalent </a:t>
            </a:r>
            <a:r>
              <a:rPr lang="en-US" sz="1600" dirty="0"/>
              <a:t>to </a:t>
            </a:r>
            <a:r>
              <a:rPr lang="en-US" sz="1600" b="1" u="sng" dirty="0" smtClean="0"/>
              <a:t>3-4 </a:t>
            </a:r>
            <a:r>
              <a:rPr lang="en-US" sz="1600" b="1" u="sng" dirty="0"/>
              <a:t>OFDM symbols with </a:t>
            </a:r>
            <a:r>
              <a:rPr lang="en-US" sz="1600" b="1" u="sng" dirty="0" smtClean="0"/>
              <a:t>MCS-0</a:t>
            </a:r>
            <a:endParaRPr lang="he-IL" sz="16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6733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304800" y="816429"/>
            <a:ext cx="8153400" cy="533400"/>
          </a:xfrm>
        </p:spPr>
        <p:txBody>
          <a:bodyPr/>
          <a:lstStyle/>
          <a:p>
            <a:pPr lvl="0"/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696200" cy="51054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A reduced OH MU-MIMO mode for 320MHz </a:t>
            </a:r>
            <a:r>
              <a:rPr lang="en-US" sz="1800" dirty="0" smtClean="0"/>
              <a:t>BW is suggested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This mode combines a minimal EHT-SIG duration signaling with two </a:t>
            </a:r>
            <a:r>
              <a:rPr lang="en-US" sz="1800" dirty="0" smtClean="0"/>
              <a:t>MU-MIMO </a:t>
            </a:r>
            <a:r>
              <a:rPr lang="en-US" sz="1800" dirty="0" smtClean="0"/>
              <a:t>RUs to support </a:t>
            </a:r>
            <a:r>
              <a:rPr lang="en-US" sz="1800" dirty="0" smtClean="0"/>
              <a:t>serving up </a:t>
            </a:r>
            <a:r>
              <a:rPr lang="en-US" sz="1800" dirty="0" smtClean="0"/>
              <a:t>to 16 </a:t>
            </a:r>
            <a:r>
              <a:rPr lang="en-US" sz="1800" dirty="0" smtClean="0"/>
              <a:t>STAs per PPDU </a:t>
            </a:r>
            <a:r>
              <a:rPr lang="en-US" sz="1800" dirty="0" smtClean="0"/>
              <a:t>assuming: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All STAs may support Parking mechanism.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All STAs support BW=320MHz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in specific scenarios (TBD), some STAs may support BW=80 MHz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Up to 8 STAs per each MU-MIMO RU </a:t>
            </a:r>
          </a:p>
          <a:p>
            <a:pPr marL="341313" lvl="1">
              <a:spcAft>
                <a:spcPts val="0"/>
              </a:spcAft>
            </a:pPr>
            <a:r>
              <a:rPr lang="en-US" sz="1800" b="1" u="sng" dirty="0" smtClean="0"/>
              <a:t>Only </a:t>
            </a:r>
            <a:r>
              <a:rPr lang="en-US" sz="1800" b="1" u="sng" dirty="0"/>
              <a:t>in this </a:t>
            </a:r>
            <a:r>
              <a:rPr lang="en-US" sz="1800" b="1" u="sng" dirty="0" smtClean="0"/>
              <a:t>mode</a:t>
            </a:r>
            <a:r>
              <a:rPr lang="en-US" sz="1800" b="1" dirty="0" smtClean="0"/>
              <a:t> - </a:t>
            </a:r>
            <a:r>
              <a:rPr lang="en-US" sz="1800" dirty="0" smtClean="0"/>
              <a:t>Spatial </a:t>
            </a:r>
            <a:r>
              <a:rPr lang="en-US" sz="1800" dirty="0"/>
              <a:t>configuration field is </a:t>
            </a:r>
            <a:r>
              <a:rPr lang="en-US" sz="1800" dirty="0" smtClean="0"/>
              <a:t>moved </a:t>
            </a:r>
            <a:r>
              <a:rPr lang="en-US" sz="1800" dirty="0"/>
              <a:t>from the </a:t>
            </a:r>
            <a:r>
              <a:rPr lang="en-US" sz="1800" dirty="0" smtClean="0"/>
              <a:t>user-fields to EHT-SIG common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Two new fields are added to the user-field in order to signal MU-MIMO per-user parameters 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To enable supporting parking mechanism</a:t>
            </a:r>
            <a:endParaRPr lang="en-US" sz="1600" dirty="0"/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The overall OH in EHT-SIG is reduced by at least 64 bits for BW=320 MHz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This expansion may be seen as a new transmission </a:t>
            </a:r>
            <a:r>
              <a:rPr lang="en-US" sz="1800" dirty="0" smtClean="0"/>
              <a:t>mode, hence requires an entry in U-SIG for signaling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Alternatively it may be defined as the only MU-MIMO scheme in BW=320MHz, hence additional signaling is not needed </a:t>
            </a:r>
          </a:p>
        </p:txBody>
      </p:sp>
    </p:spTree>
    <p:extLst>
      <p:ext uri="{BB962C8B-B14F-4D97-AF65-F5344CB8AC3E}">
        <p14:creationId xmlns:p14="http://schemas.microsoft.com/office/powerpoint/2010/main" val="390807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</a:t>
            </a:r>
            <a:r>
              <a:rPr lang="en-US" sz="2000" dirty="0" smtClean="0"/>
              <a:t>that EHT includes a </a:t>
            </a:r>
            <a:r>
              <a:rPr lang="en-US" sz="2000" dirty="0" smtClean="0"/>
              <a:t>mode </a:t>
            </a:r>
            <a:r>
              <a:rPr lang="en-US" sz="2000" dirty="0" smtClean="0"/>
              <a:t>in which MU-MIMO transmission </a:t>
            </a:r>
            <a:r>
              <a:rPr lang="en-US" sz="2000" dirty="0" smtClean="0"/>
              <a:t>with reduced over-head is done </a:t>
            </a:r>
            <a:r>
              <a:rPr lang="en-US" sz="2000" dirty="0" smtClean="0"/>
              <a:t>in two </a:t>
            </a:r>
            <a:r>
              <a:rPr lang="en-US" sz="2000" dirty="0"/>
              <a:t>default R</a:t>
            </a:r>
            <a:r>
              <a:rPr lang="en-US" sz="2000" dirty="0" smtClean="0"/>
              <a:t>Us </a:t>
            </a:r>
            <a:r>
              <a:rPr lang="en-US" sz="2000" dirty="0" smtClean="0"/>
              <a:t>that span the entire BW?</a:t>
            </a:r>
            <a:endParaRPr lang="en-US" sz="2000" dirty="0"/>
          </a:p>
          <a:p>
            <a:pPr lvl="1"/>
            <a:r>
              <a:rPr lang="en-US" sz="1800" dirty="0" smtClean="0"/>
              <a:t>Only for </a:t>
            </a:r>
            <a:r>
              <a:rPr lang="en-US" sz="1800" dirty="0" smtClean="0"/>
              <a:t>BW=320MHz</a:t>
            </a:r>
          </a:p>
          <a:p>
            <a:pPr lvl="1"/>
            <a:r>
              <a:rPr lang="en-US" sz="1800" dirty="0" smtClean="0"/>
              <a:t>The default RUs are as defined in slide 8</a:t>
            </a:r>
          </a:p>
          <a:p>
            <a:pPr lvl="1"/>
            <a:r>
              <a:rPr lang="en-US" sz="1800" dirty="0" smtClean="0"/>
              <a:t>OH reduction is achieved by omitting RU allocation sub-field</a:t>
            </a:r>
            <a:endParaRPr lang="en-US" sz="1800" dirty="0" smtClean="0"/>
          </a:p>
          <a:p>
            <a:pPr lvl="1"/>
            <a:r>
              <a:rPr lang="en-US" sz="1800" dirty="0" smtClean="0"/>
              <a:t>Whether if for R1/R2 is TBD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Y/N/A: xx/xx/xx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References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ko-KR" sz="1800" dirty="0" smtClean="0"/>
              <a:t>[1] </a:t>
            </a:r>
            <a:r>
              <a:rPr lang="en-GB" sz="1800" dirty="0" smtClean="0"/>
              <a:t>11-20/0566r32 </a:t>
            </a:r>
            <a:r>
              <a:rPr lang="en-US" sz="1800" dirty="0" smtClean="0"/>
              <a:t>Compendium </a:t>
            </a:r>
            <a:r>
              <a:rPr lang="en-US" sz="1800" dirty="0"/>
              <a:t>of straw polls and </a:t>
            </a:r>
            <a:r>
              <a:rPr lang="en-US" sz="1800" dirty="0" smtClean="0"/>
              <a:t>potential </a:t>
            </a:r>
            <a:r>
              <a:rPr lang="en-US" sz="1800" dirty="0"/>
              <a:t>changes to the Specification Framework Document</a:t>
            </a:r>
            <a:endParaRPr lang="en-US" altLang="ko-KR" sz="1800" dirty="0" smtClean="0"/>
          </a:p>
        </p:txBody>
      </p:sp>
    </p:spTree>
    <p:extLst>
      <p:ext uri="{BB962C8B-B14F-4D97-AF65-F5344CB8AC3E}">
        <p14:creationId xmlns:p14="http://schemas.microsoft.com/office/powerpoint/2010/main" val="285574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304800" y="816429"/>
            <a:ext cx="8153400" cy="533400"/>
          </a:xfrm>
        </p:spPr>
        <p:txBody>
          <a:bodyPr/>
          <a:lstStyle/>
          <a:p>
            <a:pPr lvl="0"/>
            <a:r>
              <a:rPr lang="en-US" altLang="zh-CN" sz="2800" dirty="0"/>
              <a:t>Appendix 1: </a:t>
            </a:r>
            <a:r>
              <a:rPr lang="en-US" altLang="zh-CN" sz="2800" dirty="0" smtClean="0"/>
              <a:t>Type-2 Compression </a:t>
            </a:r>
            <a:r>
              <a:rPr lang="en-US" altLang="zh-CN" sz="2800" dirty="0"/>
              <a:t>Mode Signaling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10600" cy="5029200"/>
          </a:xfrm>
        </p:spPr>
        <p:txBody>
          <a:bodyPr/>
          <a:lstStyle/>
          <a:p>
            <a:pPr marL="454025" lvl="2" indent="0">
              <a:spcAft>
                <a:spcPts val="0"/>
              </a:spcAft>
              <a:buNone/>
            </a:pPr>
            <a:r>
              <a:rPr lang="en-US" sz="2000" u="sng" dirty="0" smtClean="0"/>
              <a:t>Example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MU-MIMO </a:t>
            </a:r>
            <a:r>
              <a:rPr lang="en-US" sz="1600" dirty="0" smtClean="0"/>
              <a:t>groups </a:t>
            </a:r>
            <a:endParaRPr lang="en-US" sz="1600" dirty="0"/>
          </a:p>
          <a:p>
            <a:pPr marL="1025525" lvl="3">
              <a:spcAft>
                <a:spcPts val="0"/>
              </a:spcAft>
            </a:pPr>
            <a:r>
              <a:rPr lang="en-US" sz="1400" dirty="0"/>
              <a:t>Group </a:t>
            </a:r>
            <a:r>
              <a:rPr lang="en-US" sz="1400" dirty="0" smtClean="0"/>
              <a:t>1 (data transmitted in P160) : </a:t>
            </a:r>
            <a:br>
              <a:rPr lang="en-US" sz="1400" dirty="0" smtClean="0"/>
            </a:br>
            <a:r>
              <a:rPr lang="en-US" sz="1400" dirty="0" smtClean="0"/>
              <a:t>users 1,3,5,7,9,11,13</a:t>
            </a:r>
            <a:endParaRPr lang="en-US" sz="1400" dirty="0"/>
          </a:p>
          <a:p>
            <a:pPr marL="1025525" lvl="3">
              <a:spcAft>
                <a:spcPts val="0"/>
              </a:spcAft>
            </a:pPr>
            <a:r>
              <a:rPr lang="en-US" sz="1400" dirty="0"/>
              <a:t>Group </a:t>
            </a:r>
            <a:r>
              <a:rPr lang="en-US" sz="1400" dirty="0" smtClean="0"/>
              <a:t>2 (data transmitted S80) : </a:t>
            </a:r>
            <a:br>
              <a:rPr lang="en-US" sz="1400" dirty="0" smtClean="0"/>
            </a:br>
            <a:r>
              <a:rPr lang="en-US" sz="1400" dirty="0" smtClean="0"/>
              <a:t>users 2,4,6,8,10,12,14</a:t>
            </a:r>
            <a:endParaRPr lang="en-US" sz="1400" dirty="0"/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Parking – As shown in the figure</a:t>
            </a:r>
            <a:endParaRPr lang="en-US" sz="1600" dirty="0"/>
          </a:p>
          <a:p>
            <a:pPr marL="682625" lvl="2">
              <a:spcAft>
                <a:spcPts val="0"/>
              </a:spcAft>
            </a:pPr>
            <a:r>
              <a:rPr lang="en-US" sz="1600" b="1" u="sng" dirty="0"/>
              <a:t>Consider Group 1’s SS map</a:t>
            </a:r>
            <a:endParaRPr lang="en-US" sz="1400" dirty="0"/>
          </a:p>
          <a:p>
            <a:pPr marL="1025525" lvl="3">
              <a:spcAft>
                <a:spcPts val="0"/>
              </a:spcAft>
            </a:pPr>
            <a:r>
              <a:rPr lang="en-US" sz="1400" dirty="0"/>
              <a:t>Users 1, 5, 7:         2 spatial streams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Users 3,9,11,13:    1 spatial stream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Spatial configuration is therefore:</a:t>
            </a:r>
            <a:br>
              <a:rPr lang="en-US" sz="1400" dirty="0"/>
            </a:br>
            <a:r>
              <a:rPr lang="en-US" sz="1400" dirty="0" smtClean="0"/>
              <a:t>[2 </a:t>
            </a:r>
            <a:r>
              <a:rPr lang="en-US" sz="1400" dirty="0"/>
              <a:t>2 2 </a:t>
            </a:r>
            <a:r>
              <a:rPr lang="en-US" sz="1400" dirty="0" smtClean="0"/>
              <a:t>1 1 </a:t>
            </a:r>
            <a:r>
              <a:rPr lang="en-US" sz="1400" dirty="0"/>
              <a:t>1 1</a:t>
            </a:r>
            <a:r>
              <a:rPr lang="en-US" sz="1400" dirty="0" smtClean="0"/>
              <a:t>]</a:t>
            </a:r>
            <a:endParaRPr lang="en-US" sz="1400" dirty="0"/>
          </a:p>
          <a:p>
            <a:pPr marL="682625" lvl="2">
              <a:spcAft>
                <a:spcPts val="0"/>
              </a:spcAft>
            </a:pPr>
            <a:r>
              <a:rPr lang="en-US" sz="1600" b="1" u="sng" dirty="0" smtClean="0"/>
              <a:t>Consider </a:t>
            </a:r>
            <a:r>
              <a:rPr lang="en-US" sz="1600" b="1" u="sng" dirty="0"/>
              <a:t>Group 2’s SS map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Users 8:         3 </a:t>
            </a:r>
            <a:r>
              <a:rPr lang="en-US" sz="1400" dirty="0"/>
              <a:t>spatial streams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Users </a:t>
            </a:r>
            <a:r>
              <a:rPr lang="en-US" sz="1400" dirty="0" smtClean="0"/>
              <a:t>2,6,12: 2 </a:t>
            </a:r>
            <a:r>
              <a:rPr lang="en-US" sz="1400" dirty="0"/>
              <a:t>spatial stream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Users </a:t>
            </a:r>
            <a:r>
              <a:rPr lang="en-US" sz="1400" dirty="0" smtClean="0"/>
              <a:t>4,10,14:    </a:t>
            </a:r>
            <a:r>
              <a:rPr lang="en-US" sz="1400" dirty="0"/>
              <a:t>1 spatial stream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Spatial configuration is therefore: [3 2 2 2 1 1 1]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Both spatial configuration fields are signaled in all segments and their 12 bits content is</a:t>
            </a:r>
            <a:br>
              <a:rPr lang="en-US" sz="1600" dirty="0" smtClean="0"/>
            </a:br>
            <a:r>
              <a:rPr lang="en-US" sz="1400" dirty="0" smtClean="0"/>
              <a:t>[</a:t>
            </a:r>
            <a:r>
              <a:rPr lang="en-US" sz="1400" dirty="0"/>
              <a:t>2 2 2 1 1 1 1</a:t>
            </a:r>
            <a:r>
              <a:rPr lang="en-US" sz="1400" dirty="0" smtClean="0"/>
              <a:t>], </a:t>
            </a:r>
            <a:r>
              <a:rPr lang="en-US" sz="1400" dirty="0"/>
              <a:t>[3 2 2 2 1 1 1]</a:t>
            </a:r>
          </a:p>
          <a:p>
            <a:pPr marL="682625" lvl="2">
              <a:spcAft>
                <a:spcPts val="0"/>
              </a:spcAft>
            </a:pPr>
            <a:endParaRPr lang="en-US" sz="1400" dirty="0"/>
          </a:p>
          <a:p>
            <a:pPr marL="682625" lvl="2">
              <a:spcAft>
                <a:spcPts val="0"/>
              </a:spcAft>
            </a:pPr>
            <a:endParaRPr lang="en-US" sz="1400" dirty="0"/>
          </a:p>
          <a:p>
            <a:pPr marL="1025525" lvl="3">
              <a:spcAft>
                <a:spcPts val="0"/>
              </a:spcAft>
            </a:pPr>
            <a:endParaRPr lang="en-US" sz="1400" dirty="0" smtClean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371600"/>
            <a:ext cx="4023867" cy="396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77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304800" y="816429"/>
            <a:ext cx="8153400" cy="533400"/>
          </a:xfrm>
        </p:spPr>
        <p:txBody>
          <a:bodyPr/>
          <a:lstStyle/>
          <a:p>
            <a:pPr lvl="0"/>
            <a:r>
              <a:rPr lang="en-US" altLang="zh-CN" sz="2800" dirty="0"/>
              <a:t>Appendix 1: Type-2 Compression Mode Signaling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91600" cy="5029200"/>
          </a:xfrm>
        </p:spPr>
        <p:txBody>
          <a:bodyPr/>
          <a:lstStyle/>
          <a:p>
            <a:pPr marL="454025" lvl="2" indent="0">
              <a:spcAft>
                <a:spcPts val="0"/>
              </a:spcAft>
              <a:buNone/>
            </a:pPr>
            <a:r>
              <a:rPr lang="en-US" sz="2000" u="sng" dirty="0" smtClean="0"/>
              <a:t>Example (cont.)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 smtClean="0"/>
              <a:t>In all segments: spatial </a:t>
            </a:r>
            <a:r>
              <a:rPr lang="en-US" sz="1600" dirty="0"/>
              <a:t>configuration = </a:t>
            </a:r>
            <a:r>
              <a:rPr lang="en-US" sz="1600" dirty="0" smtClean="0"/>
              <a:t>[</a:t>
            </a:r>
            <a:r>
              <a:rPr lang="en-US" sz="1600" dirty="0"/>
              <a:t>2 2 2 1 1 1 1], [3 2 2 2 1 1 1</a:t>
            </a:r>
            <a:r>
              <a:rPr lang="en-US" sz="1600" dirty="0" smtClean="0"/>
              <a:t>]  </a:t>
            </a:r>
            <a:r>
              <a:rPr lang="en-US" sz="1400" dirty="0" smtClean="0"/>
              <a:t>(12 bits in EHT-common)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 smtClean="0"/>
              <a:t>“</a:t>
            </a:r>
            <a:r>
              <a:rPr lang="en-US" sz="1600" u="sng" dirty="0"/>
              <a:t>User SC </a:t>
            </a:r>
            <a:r>
              <a:rPr lang="en-US" sz="1600" u="sng" dirty="0" smtClean="0"/>
              <a:t>indication</a:t>
            </a:r>
            <a:r>
              <a:rPr lang="en-US" sz="1600" dirty="0" smtClean="0"/>
              <a:t>” field in each UF is used </a:t>
            </a:r>
            <a:br>
              <a:rPr lang="en-US" sz="1600" dirty="0" smtClean="0"/>
            </a:br>
            <a:r>
              <a:rPr lang="en-US" sz="1600" dirty="0" smtClean="0"/>
              <a:t>as a pointer to the correct spatial configuration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 smtClean="0"/>
              <a:t>Consider segment #1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Users 1,3 &amp; 5 belong to group 1 therefore </a:t>
            </a:r>
            <a:br>
              <a:rPr lang="en-US" sz="1400" dirty="0" smtClean="0"/>
            </a:br>
            <a:r>
              <a:rPr lang="en-US" sz="1400" dirty="0" smtClean="0"/>
              <a:t>for these STAs “</a:t>
            </a:r>
            <a:r>
              <a:rPr lang="en-US" sz="1400" dirty="0"/>
              <a:t>User SC indication </a:t>
            </a:r>
            <a:r>
              <a:rPr lang="en-US" sz="1400" dirty="0" smtClean="0"/>
              <a:t>” = 0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Users 2,4 &amp; 6 belong to group 2 therefore</a:t>
            </a:r>
            <a:br>
              <a:rPr lang="en-US" sz="1400" dirty="0" smtClean="0"/>
            </a:br>
            <a:r>
              <a:rPr lang="en-US" sz="1400" dirty="0" smtClean="0"/>
              <a:t>for </a:t>
            </a:r>
            <a:r>
              <a:rPr lang="en-US" sz="1400" dirty="0"/>
              <a:t>these </a:t>
            </a:r>
            <a:r>
              <a:rPr lang="en-US" sz="1400" dirty="0" smtClean="0"/>
              <a:t>STAs “</a:t>
            </a:r>
            <a:r>
              <a:rPr lang="en-US" sz="1400" dirty="0"/>
              <a:t>User SC indication </a:t>
            </a:r>
            <a:r>
              <a:rPr lang="en-US" sz="1400" dirty="0" smtClean="0"/>
              <a:t>” </a:t>
            </a:r>
            <a:r>
              <a:rPr lang="en-US" sz="1400" dirty="0"/>
              <a:t>= </a:t>
            </a:r>
            <a:r>
              <a:rPr lang="en-US" sz="1400" dirty="0" smtClean="0"/>
              <a:t>1</a:t>
            </a:r>
            <a:endParaRPr lang="en-US" sz="1400" dirty="0"/>
          </a:p>
          <a:p>
            <a:pPr marL="341313" lvl="1">
              <a:spcAft>
                <a:spcPts val="0"/>
              </a:spcAft>
            </a:pPr>
            <a:r>
              <a:rPr lang="en-US" sz="1600" dirty="0"/>
              <a:t>Consider segment #2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Users 7 belongs to group 1 therefore </a:t>
            </a:r>
            <a:br>
              <a:rPr lang="en-US" sz="1400" dirty="0"/>
            </a:br>
            <a:r>
              <a:rPr lang="en-US" sz="1400" dirty="0"/>
              <a:t>for this STAs </a:t>
            </a:r>
            <a:r>
              <a:rPr lang="en-US" sz="1400" dirty="0" smtClean="0"/>
              <a:t>“</a:t>
            </a:r>
            <a:r>
              <a:rPr lang="en-US" sz="1400" dirty="0"/>
              <a:t>User SC indication </a:t>
            </a:r>
            <a:r>
              <a:rPr lang="en-US" sz="1400" dirty="0" smtClean="0"/>
              <a:t>” </a:t>
            </a:r>
            <a:r>
              <a:rPr lang="en-US" sz="1400" dirty="0"/>
              <a:t>= 0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Users 8 belong to group 2 therefore</a:t>
            </a:r>
            <a:br>
              <a:rPr lang="en-US" sz="1400" dirty="0"/>
            </a:br>
            <a:r>
              <a:rPr lang="en-US" sz="1400" dirty="0"/>
              <a:t>for this STAs </a:t>
            </a:r>
            <a:r>
              <a:rPr lang="en-US" sz="1400" dirty="0" smtClean="0"/>
              <a:t>“</a:t>
            </a:r>
            <a:r>
              <a:rPr lang="en-US" sz="1400" dirty="0"/>
              <a:t>User SC indication </a:t>
            </a:r>
            <a:r>
              <a:rPr lang="en-US" sz="1400" dirty="0" smtClean="0"/>
              <a:t>” </a:t>
            </a:r>
            <a:r>
              <a:rPr lang="en-US" sz="1400" dirty="0"/>
              <a:t>= 1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/>
              <a:t>Consider segment </a:t>
            </a:r>
            <a:r>
              <a:rPr lang="en-US" sz="1600" dirty="0" smtClean="0"/>
              <a:t>#3</a:t>
            </a:r>
            <a:endParaRPr lang="en-US" sz="1600" dirty="0"/>
          </a:p>
          <a:p>
            <a:pPr marL="1025525" lvl="3">
              <a:spcAft>
                <a:spcPts val="0"/>
              </a:spcAft>
            </a:pPr>
            <a:r>
              <a:rPr lang="en-US" sz="1400" dirty="0"/>
              <a:t>Users </a:t>
            </a:r>
            <a:r>
              <a:rPr lang="en-US" sz="1400" dirty="0" smtClean="0"/>
              <a:t>9,11 &amp; 13: “</a:t>
            </a:r>
            <a:r>
              <a:rPr lang="en-US" sz="1400" dirty="0"/>
              <a:t>User SC indication </a:t>
            </a:r>
            <a:r>
              <a:rPr lang="en-US" sz="1400" dirty="0" smtClean="0"/>
              <a:t>” </a:t>
            </a:r>
            <a:r>
              <a:rPr lang="en-US" sz="1400" dirty="0"/>
              <a:t>= 0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Users </a:t>
            </a:r>
            <a:r>
              <a:rPr lang="en-US" sz="1400" dirty="0" smtClean="0"/>
              <a:t>10,12 </a:t>
            </a:r>
            <a:r>
              <a:rPr lang="en-US" sz="1400" dirty="0"/>
              <a:t>&amp; </a:t>
            </a:r>
            <a:r>
              <a:rPr lang="en-US" sz="1400" dirty="0" smtClean="0"/>
              <a:t>14: “</a:t>
            </a:r>
            <a:r>
              <a:rPr lang="en-US" sz="1400" dirty="0"/>
              <a:t>User SC indication </a:t>
            </a:r>
            <a:r>
              <a:rPr lang="en-US" sz="1400" dirty="0" smtClean="0"/>
              <a:t>” </a:t>
            </a:r>
            <a:r>
              <a:rPr lang="en-US" sz="1400" dirty="0"/>
              <a:t>= </a:t>
            </a:r>
            <a:r>
              <a:rPr lang="en-US" sz="1400" dirty="0" smtClean="0"/>
              <a:t>1</a:t>
            </a:r>
            <a:endParaRPr lang="en-US" sz="1400" dirty="0"/>
          </a:p>
          <a:p>
            <a:pPr marL="1025525" lvl="3">
              <a:spcAft>
                <a:spcPts val="0"/>
              </a:spcAft>
            </a:pPr>
            <a:endParaRPr lang="en-US" sz="1400" dirty="0" smtClean="0"/>
          </a:p>
        </p:txBody>
      </p:sp>
      <p:sp>
        <p:nvSpPr>
          <p:cNvPr id="9" name="Right Brace 8"/>
          <p:cNvSpPr/>
          <p:nvPr/>
        </p:nvSpPr>
        <p:spPr bwMode="auto">
          <a:xfrm rot="16200000">
            <a:off x="4160370" y="1206269"/>
            <a:ext cx="122473" cy="1005586"/>
          </a:xfrm>
          <a:prstGeom prst="rightBrace">
            <a:avLst>
              <a:gd name="adj1" fmla="val 19749"/>
              <a:gd name="adj2" fmla="val 50000"/>
            </a:avLst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 bwMode="auto">
          <a:xfrm rot="16200000">
            <a:off x="5453823" y="1184809"/>
            <a:ext cx="122473" cy="1005586"/>
          </a:xfrm>
          <a:prstGeom prst="rightBrace">
            <a:avLst>
              <a:gd name="adj1" fmla="val 19749"/>
              <a:gd name="adj2" fmla="val 50000"/>
            </a:avLst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0" y="13144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group 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21454" y="1326118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/>
              <a:t>group </a:t>
            </a:r>
            <a:r>
              <a:rPr lang="en-US" sz="1800" dirty="0" smtClean="0"/>
              <a:t>2</a:t>
            </a:r>
            <a:endParaRPr lang="en-US" sz="1800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057401"/>
            <a:ext cx="4023867" cy="396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1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304800" y="816429"/>
            <a:ext cx="8153400" cy="533400"/>
          </a:xfrm>
        </p:spPr>
        <p:txBody>
          <a:bodyPr/>
          <a:lstStyle/>
          <a:p>
            <a:pPr lvl="0"/>
            <a:r>
              <a:rPr lang="en-US" altLang="zh-CN" sz="2800" dirty="0" smtClean="0"/>
              <a:t>Compression Mode Signaling – Opt 1 (10)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4419600" cy="5029200"/>
          </a:xfrm>
        </p:spPr>
        <p:txBody>
          <a:bodyPr/>
          <a:lstStyle/>
          <a:p>
            <a:pPr marL="454025" lvl="2" indent="0">
              <a:spcAft>
                <a:spcPts val="0"/>
              </a:spcAft>
              <a:buNone/>
            </a:pPr>
            <a:r>
              <a:rPr lang="en-US" sz="2000" u="sng" dirty="0" smtClean="0"/>
              <a:t>Example (cont.)</a:t>
            </a:r>
          </a:p>
          <a:p>
            <a:pPr marL="682625" lvl="2">
              <a:spcAft>
                <a:spcPts val="0"/>
              </a:spcAft>
            </a:pPr>
            <a:endParaRPr lang="en-US" sz="1400" dirty="0"/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Example of how to set the “STA </a:t>
            </a:r>
            <a:r>
              <a:rPr lang="en-US" sz="1600" dirty="0"/>
              <a:t>position in spatial configuration” </a:t>
            </a:r>
            <a:r>
              <a:rPr lang="en-US" sz="1600" dirty="0" smtClean="0"/>
              <a:t>field 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Spatial configuration is </a:t>
            </a:r>
            <a:r>
              <a:rPr lang="en-US" sz="1400" dirty="0"/>
              <a:t>[2 2 2 1 1 1 </a:t>
            </a:r>
            <a:r>
              <a:rPr lang="en-US" sz="1400" dirty="0" smtClean="0"/>
              <a:t>1]</a:t>
            </a:r>
          </a:p>
          <a:p>
            <a:pPr marL="682625" lvl="2">
              <a:spcAft>
                <a:spcPts val="0"/>
              </a:spcAft>
            </a:pPr>
            <a:endParaRPr lang="en-US" sz="1600" dirty="0"/>
          </a:p>
          <a:p>
            <a:pPr marL="682625" lvl="2">
              <a:spcAft>
                <a:spcPts val="0"/>
              </a:spcAft>
            </a:pPr>
            <a:endParaRPr lang="en-US" sz="1600" dirty="0" smtClean="0"/>
          </a:p>
          <a:p>
            <a:pPr marL="682625" lvl="2">
              <a:spcAft>
                <a:spcPts val="0"/>
              </a:spcAft>
            </a:pPr>
            <a:endParaRPr lang="en-US" sz="1600" dirty="0"/>
          </a:p>
          <a:p>
            <a:pPr marL="682625" lvl="2">
              <a:spcAft>
                <a:spcPts val="0"/>
              </a:spcAft>
            </a:pPr>
            <a:endParaRPr lang="en-US" sz="1600" dirty="0" smtClean="0"/>
          </a:p>
          <a:p>
            <a:pPr marL="682625" lvl="2">
              <a:spcAft>
                <a:spcPts val="0"/>
              </a:spcAft>
            </a:pPr>
            <a:endParaRPr lang="en-US" sz="1600" dirty="0"/>
          </a:p>
          <a:p>
            <a:pPr marL="682625" lvl="2">
              <a:spcAft>
                <a:spcPts val="0"/>
              </a:spcAft>
            </a:pPr>
            <a:endParaRPr lang="en-US" sz="1600" dirty="0" smtClean="0"/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So the content of user-field 7 in the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 segment (assuming MCS-1, LDPC):</a:t>
            </a:r>
          </a:p>
          <a:p>
            <a:pPr marL="682625" lvl="2">
              <a:spcAft>
                <a:spcPts val="0"/>
              </a:spcAft>
            </a:pPr>
            <a:endParaRPr lang="en-US" sz="1600" dirty="0"/>
          </a:p>
          <a:p>
            <a:pPr marL="454025" lvl="2" indent="0">
              <a:spcAft>
                <a:spcPts val="0"/>
              </a:spcAft>
              <a:buNone/>
            </a:pPr>
            <a:r>
              <a:rPr lang="en-US" sz="1600" dirty="0" smtClean="0"/>
              <a:t>		</a:t>
            </a:r>
            <a:endParaRPr lang="en-US" sz="1600" dirty="0"/>
          </a:p>
          <a:p>
            <a:pPr marL="682625" lvl="2">
              <a:spcAft>
                <a:spcPts val="0"/>
              </a:spcAft>
            </a:pPr>
            <a:endParaRPr lang="en-US" sz="1600" dirty="0"/>
          </a:p>
          <a:p>
            <a:pPr marL="796925" lvl="3" indent="0">
              <a:spcAft>
                <a:spcPts val="0"/>
              </a:spcAft>
              <a:buNone/>
            </a:pPr>
            <a:endParaRPr lang="en-US" sz="1400" dirty="0"/>
          </a:p>
          <a:p>
            <a:pPr marL="1025525" lvl="3">
              <a:spcAft>
                <a:spcPts val="0"/>
              </a:spcAft>
            </a:pPr>
            <a:endParaRPr lang="en-US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7867" y="2971800"/>
            <a:ext cx="2286000" cy="8248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5525" lvl="3" indent="-22860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sz="1400" dirty="0">
                <a:latin typeface="+mn-lt"/>
                <a:ea typeface="ＭＳ Ｐゴシック" charset="-128"/>
              </a:rPr>
              <a:t>User 1: 000</a:t>
            </a:r>
          </a:p>
          <a:p>
            <a:pPr marL="1025525" lvl="3" indent="-22860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sz="1400" dirty="0">
                <a:latin typeface="+mn-lt"/>
                <a:ea typeface="ＭＳ Ｐゴシック" charset="-128"/>
              </a:rPr>
              <a:t>User </a:t>
            </a:r>
            <a:r>
              <a:rPr lang="en-US" sz="1400" dirty="0" smtClean="0">
                <a:latin typeface="+mn-lt"/>
                <a:ea typeface="ＭＳ Ｐゴシック" charset="-128"/>
              </a:rPr>
              <a:t>5: </a:t>
            </a:r>
            <a:r>
              <a:rPr lang="en-US" sz="1400" dirty="0">
                <a:latin typeface="+mn-lt"/>
                <a:ea typeface="ＭＳ Ｐゴシック" charset="-128"/>
              </a:rPr>
              <a:t>001</a:t>
            </a:r>
          </a:p>
          <a:p>
            <a:pPr marL="1025525" lvl="3" indent="-22860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sz="1400" dirty="0">
                <a:latin typeface="+mn-lt"/>
                <a:ea typeface="ＭＳ Ｐゴシック" charset="-128"/>
              </a:rPr>
              <a:t>User 7: </a:t>
            </a:r>
            <a:r>
              <a:rPr lang="en-US" sz="1400" dirty="0" smtClean="0">
                <a:latin typeface="+mn-lt"/>
                <a:ea typeface="ＭＳ Ｐゴシック" charset="-128"/>
              </a:rPr>
              <a:t>010</a:t>
            </a:r>
            <a:endParaRPr lang="en-US" sz="1400" dirty="0">
              <a:latin typeface="+mn-lt"/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52600" y="3005307"/>
            <a:ext cx="22860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5525" lvl="3" indent="-22860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sz="1400" dirty="0">
                <a:ea typeface="ＭＳ Ｐゴシック" charset="-128"/>
              </a:rPr>
              <a:t>User 3: 011</a:t>
            </a:r>
          </a:p>
          <a:p>
            <a:pPr marL="1025525" lvl="3" indent="-22860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sz="1400" dirty="0" smtClean="0">
                <a:latin typeface="+mn-lt"/>
                <a:ea typeface="ＭＳ Ｐゴシック" charset="-128"/>
              </a:rPr>
              <a:t>User 9: 100</a:t>
            </a:r>
            <a:endParaRPr lang="en-US" sz="1400" dirty="0">
              <a:latin typeface="+mn-lt"/>
              <a:ea typeface="ＭＳ Ｐゴシック" charset="-128"/>
            </a:endParaRPr>
          </a:p>
          <a:p>
            <a:pPr marL="1025525" lvl="3" indent="-22860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sz="1400" dirty="0">
                <a:latin typeface="+mn-lt"/>
                <a:ea typeface="ＭＳ Ｐゴシック" charset="-128"/>
              </a:rPr>
              <a:t>User </a:t>
            </a:r>
            <a:r>
              <a:rPr lang="en-US" sz="1400" dirty="0" smtClean="0">
                <a:latin typeface="+mn-lt"/>
                <a:ea typeface="ＭＳ Ｐゴシック" charset="-128"/>
              </a:rPr>
              <a:t>11: 101</a:t>
            </a:r>
            <a:endParaRPr lang="en-US" sz="1400" dirty="0">
              <a:latin typeface="+mn-lt"/>
              <a:ea typeface="ＭＳ Ｐゴシック" charset="-128"/>
            </a:endParaRPr>
          </a:p>
          <a:p>
            <a:pPr marL="1025525" lvl="3" indent="-228600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lang="en-US" sz="1400" dirty="0">
                <a:latin typeface="+mn-lt"/>
                <a:ea typeface="ＭＳ Ｐゴシック" charset="-128"/>
              </a:rPr>
              <a:t>User </a:t>
            </a:r>
            <a:r>
              <a:rPr lang="en-US" sz="1400" dirty="0" smtClean="0">
                <a:latin typeface="+mn-lt"/>
                <a:ea typeface="ＭＳ Ｐゴシック" charset="-128"/>
              </a:rPr>
              <a:t>13: 110</a:t>
            </a:r>
            <a:endParaRPr lang="en-US" sz="1400" dirty="0">
              <a:latin typeface="+mn-lt"/>
              <a:ea typeface="ＭＳ Ｐゴシック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1219200" y="2983537"/>
            <a:ext cx="1219200" cy="23343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819399" y="2514651"/>
            <a:ext cx="188911" cy="29987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45069" y="5359401"/>
            <a:ext cx="939233" cy="50442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84303" y="5362974"/>
            <a:ext cx="673098" cy="50442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362974"/>
            <a:ext cx="990599" cy="50442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047999" y="5362974"/>
            <a:ext cx="609601" cy="50442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57600" y="5362974"/>
            <a:ext cx="762000" cy="50442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85436" y="5367868"/>
            <a:ext cx="10473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position in SC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581401" y="5402162"/>
            <a:ext cx="137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4025" lvl="2" indent="0" algn="ctr" rtl="1">
              <a:spcAft>
                <a:spcPts val="0"/>
              </a:spcAft>
              <a:buNone/>
            </a:pPr>
            <a:r>
              <a:rPr lang="en-US" dirty="0"/>
              <a:t>User SC indication 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1421124" y="5458508"/>
            <a:ext cx="5084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MCS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016777" y="5467262"/>
            <a:ext cx="6383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Coding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81307" y="5422194"/>
            <a:ext cx="7526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STA_ID</a:t>
            </a:r>
            <a:r>
              <a:rPr lang="en-US" sz="1600" dirty="0"/>
              <a:t>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61471" y="5859061"/>
            <a:ext cx="594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11 bits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474607" y="5875994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0001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327701" y="5851731"/>
            <a:ext cx="4154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157075" y="5851731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856901" y="5858887"/>
            <a:ext cx="2616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 bwMode="auto">
          <a:xfrm>
            <a:off x="1246277" y="3513213"/>
            <a:ext cx="1165045" cy="260265"/>
          </a:xfrm>
          <a:prstGeom prst="ellipse">
            <a:avLst/>
          </a:prstGeom>
          <a:noFill/>
          <a:ln w="12700" cap="flat" cmpd="sng" algn="ctr">
            <a:solidFill>
              <a:srgbClr val="1E1EF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3098969" y="2526706"/>
            <a:ext cx="188911" cy="299871"/>
          </a:xfrm>
          <a:prstGeom prst="ellipse">
            <a:avLst/>
          </a:prstGeom>
          <a:noFill/>
          <a:ln w="12700" cap="flat" cmpd="sng" algn="ctr">
            <a:solidFill>
              <a:srgbClr val="1E1EF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511329" y="2514651"/>
            <a:ext cx="188911" cy="299871"/>
          </a:xfrm>
          <a:prstGeom prst="ellipse">
            <a:avLst/>
          </a:prstGeom>
          <a:noFill/>
          <a:ln w="127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2723711" y="3527456"/>
            <a:ext cx="1165045" cy="260265"/>
          </a:xfrm>
          <a:prstGeom prst="ellipse">
            <a:avLst/>
          </a:prstGeom>
          <a:noFill/>
          <a:ln w="127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Up Arrow 21"/>
          <p:cNvSpPr/>
          <p:nvPr/>
        </p:nvSpPr>
        <p:spPr bwMode="auto">
          <a:xfrm rot="16986568">
            <a:off x="4347869" y="5768283"/>
            <a:ext cx="223058" cy="702506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76619" y="6054462"/>
            <a:ext cx="17588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STA 7 belongs to group 1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 bwMode="auto">
          <a:xfrm>
            <a:off x="2227532" y="5858887"/>
            <a:ext cx="591867" cy="276999"/>
          </a:xfrm>
          <a:prstGeom prst="ellipse">
            <a:avLst/>
          </a:prstGeom>
          <a:noFill/>
          <a:ln w="12700" cap="flat" cmpd="sng" algn="ctr">
            <a:solidFill>
              <a:srgbClr val="1E1EF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828800"/>
            <a:ext cx="4023867" cy="396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91600" cy="5029200"/>
          </a:xfrm>
        </p:spPr>
        <p:txBody>
          <a:bodyPr/>
          <a:lstStyle/>
          <a:p>
            <a:pPr marL="682625" lvl="2">
              <a:spcAft>
                <a:spcPts val="0"/>
              </a:spcAft>
            </a:pPr>
            <a:r>
              <a:rPr lang="en-US" sz="2000" dirty="0" smtClean="0"/>
              <a:t>Based on the signaling described in Appendix 1, each STA can calculate its number </a:t>
            </a:r>
            <a:r>
              <a:rPr lang="en-US" sz="2000" dirty="0"/>
              <a:t>of </a:t>
            </a:r>
            <a:r>
              <a:rPr lang="en-US" sz="2000" dirty="0" smtClean="0"/>
              <a:t>spatial </a:t>
            </a:r>
            <a:r>
              <a:rPr lang="en-US" sz="2000" dirty="0"/>
              <a:t>streams </a:t>
            </a:r>
            <a:r>
              <a:rPr lang="en-US" sz="2000" dirty="0" smtClean="0"/>
              <a:t>and their indices (an example is given in the next slide)</a:t>
            </a:r>
          </a:p>
          <a:p>
            <a:pPr marL="1025525" lvl="3">
              <a:spcAft>
                <a:spcPts val="0"/>
              </a:spcAft>
            </a:pPr>
            <a:r>
              <a:rPr lang="en-US" sz="1800" dirty="0" smtClean="0"/>
              <a:t>First, each STA extracts the spatial configuration/s structures from U-SIG/EHT-SIG-Common</a:t>
            </a:r>
          </a:p>
          <a:p>
            <a:pPr marL="1025525" lvl="3">
              <a:spcAft>
                <a:spcPts val="0"/>
              </a:spcAft>
            </a:pPr>
            <a:r>
              <a:rPr lang="en-US" sz="1800" dirty="0" smtClean="0"/>
              <a:t>After decoding its user-field, each STA knows the complete set of parameters needed to correctly decode the MU-MIMO transmission</a:t>
            </a:r>
          </a:p>
          <a:p>
            <a:pPr marL="1368425" lvl="4">
              <a:spcAft>
                <a:spcPts val="0"/>
              </a:spcAft>
            </a:pPr>
            <a:r>
              <a:rPr lang="en-US" sz="1800" dirty="0" smtClean="0"/>
              <a:t>“User </a:t>
            </a:r>
            <a:r>
              <a:rPr lang="en-US" sz="1800" dirty="0"/>
              <a:t>SC </a:t>
            </a:r>
            <a:r>
              <a:rPr lang="en-US" sz="1800" dirty="0" smtClean="0"/>
              <a:t>indication”, if required, points to the relevant spatial configuration from which the </a:t>
            </a:r>
            <a:r>
              <a:rPr lang="en-US" sz="1800" u="sng" dirty="0" smtClean="0"/>
              <a:t>total number of spatial stream </a:t>
            </a:r>
            <a:r>
              <a:rPr lang="en-US" sz="1800" dirty="0" smtClean="0"/>
              <a:t>is parsed</a:t>
            </a:r>
          </a:p>
          <a:p>
            <a:pPr marL="1368425" lvl="4">
              <a:spcAft>
                <a:spcPts val="0"/>
              </a:spcAft>
            </a:pPr>
            <a:r>
              <a:rPr lang="en-US" sz="1800" dirty="0" smtClean="0"/>
              <a:t>“STA </a:t>
            </a:r>
            <a:r>
              <a:rPr lang="en-US" sz="1800" dirty="0"/>
              <a:t>position in spatial </a:t>
            </a:r>
            <a:r>
              <a:rPr lang="en-US" sz="1800" dirty="0" smtClean="0"/>
              <a:t>configuration” enables parsing the indices of the spatial streams</a:t>
            </a:r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-152400" y="816429"/>
            <a:ext cx="9601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sz="2400" kern="0" dirty="0" smtClean="0"/>
              <a:t>Appendix 2: Type-2 Compression Mode Parsing Example</a:t>
            </a:r>
            <a:endParaRPr lang="zh-CN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265931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-152400" y="816429"/>
            <a:ext cx="9601200" cy="533400"/>
          </a:xfrm>
        </p:spPr>
        <p:txBody>
          <a:bodyPr/>
          <a:lstStyle/>
          <a:p>
            <a:r>
              <a:rPr lang="en-US" altLang="zh-CN" sz="2400" dirty="0"/>
              <a:t>Appendix 2: Type-2 Compression Mode Parsing Example</a:t>
            </a:r>
            <a:endParaRPr lang="zh-CN" altLang="en-US" sz="2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371600"/>
            <a:ext cx="7086600" cy="848144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/>
              <a:t>Examples of how a </a:t>
            </a:r>
            <a:r>
              <a:rPr lang="en-US" sz="1600" b="0" dirty="0" smtClean="0"/>
              <a:t>STA5 calculates </a:t>
            </a:r>
            <a:r>
              <a:rPr lang="en-US" sz="1600" b="0" dirty="0"/>
              <a:t>its MU-MIMO </a:t>
            </a:r>
            <a:r>
              <a:rPr lang="en-US" sz="1600" b="0" dirty="0" smtClean="0"/>
              <a:t>User </a:t>
            </a:r>
            <a:r>
              <a:rPr lang="en-US" sz="1600" b="0" dirty="0"/>
              <a:t>fields parameters:</a:t>
            </a:r>
            <a:endParaRPr lang="en-US" sz="1600" b="0" dirty="0" smtClean="0"/>
          </a:p>
          <a:p>
            <a:pPr marL="341313" lvl="1">
              <a:spcAft>
                <a:spcPts val="0"/>
              </a:spcAft>
            </a:pPr>
            <a:r>
              <a:rPr lang="en-US" sz="1600" dirty="0" smtClean="0"/>
              <a:t>Spatial configuration = </a:t>
            </a:r>
            <a:br>
              <a:rPr lang="en-US" sz="1600" dirty="0" smtClean="0"/>
            </a:br>
            <a:r>
              <a:rPr lang="en-US" sz="1600" dirty="0" smtClean="0"/>
              <a:t>[2 2 2 1 1 1 1], [3 2 2 2 1 1 1]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2088482" y="2228672"/>
            <a:ext cx="692818" cy="27699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Group 2</a:t>
            </a:r>
            <a:endParaRPr lang="en-US" dirty="0"/>
          </a:p>
        </p:txBody>
      </p:sp>
      <p:sp>
        <p:nvSpPr>
          <p:cNvPr id="19" name="Content Placeholder 1"/>
          <p:cNvSpPr txBox="1">
            <a:spLocks/>
          </p:cNvSpPr>
          <p:nvPr/>
        </p:nvSpPr>
        <p:spPr bwMode="auto">
          <a:xfrm>
            <a:off x="98792" y="3509284"/>
            <a:ext cx="3787408" cy="28742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lvl="1" indent="-342900"/>
            <a:r>
              <a:rPr lang="en-US" sz="1400" kern="0" dirty="0">
                <a:ea typeface="+mn-ea"/>
              </a:rPr>
              <a:t>User 5 decodes its parameters in the corresponding user-fields and extract:</a:t>
            </a:r>
          </a:p>
          <a:p>
            <a:pPr marL="573088" lvl="1" indent="-171450"/>
            <a:r>
              <a:rPr lang="en-US" sz="1200" b="0" kern="0" dirty="0" smtClean="0"/>
              <a:t>STA_ID …</a:t>
            </a:r>
          </a:p>
          <a:p>
            <a:pPr marL="573088" lvl="1" indent="-171450"/>
            <a:r>
              <a:rPr lang="en-US" sz="1200" kern="0" dirty="0"/>
              <a:t>STA position in spatial configuration = 001</a:t>
            </a:r>
          </a:p>
          <a:p>
            <a:pPr marL="573088" lvl="1" indent="-171450"/>
            <a:r>
              <a:rPr lang="en-US" sz="1200" kern="0" dirty="0"/>
              <a:t>User SC indication = 0</a:t>
            </a:r>
          </a:p>
          <a:p>
            <a:r>
              <a:rPr lang="en-US" sz="1400" b="0" kern="0" dirty="0" smtClean="0"/>
              <a:t>“User SC indication” = 0 means it belongs to </a:t>
            </a:r>
            <a:br>
              <a:rPr lang="en-US" sz="1400" b="0" kern="0" dirty="0" smtClean="0"/>
            </a:br>
            <a:r>
              <a:rPr lang="en-US" sz="1400" kern="0" dirty="0" smtClean="0">
                <a:solidFill>
                  <a:srgbClr val="00B050"/>
                </a:solidFill>
              </a:rPr>
              <a:t>group 1</a:t>
            </a:r>
            <a:r>
              <a:rPr lang="en-US" sz="1400" b="0" kern="0" dirty="0" smtClean="0"/>
              <a:t> so its spatial configuration is [2 2 2 1 1 1 1], hence there are total 10 spatial streams</a:t>
            </a:r>
          </a:p>
          <a:p>
            <a:r>
              <a:rPr lang="en-US" sz="1400" b="0" kern="0" dirty="0" smtClean="0"/>
              <a:t>Its position in spatial configuration is </a:t>
            </a:r>
            <a:r>
              <a:rPr lang="en-US" sz="1400" u="sng" kern="0" dirty="0" smtClean="0">
                <a:solidFill>
                  <a:srgbClr val="00B050"/>
                </a:solidFill>
              </a:rPr>
              <a:t>2</a:t>
            </a:r>
            <a:r>
              <a:rPr lang="en-US" sz="1400" b="0" kern="0" dirty="0" smtClean="0"/>
              <a:t> (001), therefore its number of SS is 2 and their indices are 3,4 (because the user in position 1 has 2 SSs so their indices are 1,2)</a:t>
            </a:r>
            <a:endParaRPr lang="en-US" sz="1400" b="0" kern="0" dirty="0"/>
          </a:p>
        </p:txBody>
      </p:sp>
      <p:sp>
        <p:nvSpPr>
          <p:cNvPr id="4" name="Rectangle 3"/>
          <p:cNvSpPr/>
          <p:nvPr/>
        </p:nvSpPr>
        <p:spPr>
          <a:xfrm>
            <a:off x="525508" y="2478977"/>
            <a:ext cx="167016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User SC </a:t>
            </a:r>
            <a:r>
              <a:rPr lang="en-US" sz="1000" dirty="0" smtClean="0"/>
              <a:t>indication = 0</a:t>
            </a:r>
            <a:endParaRPr lang="en-US" sz="1000" dirty="0"/>
          </a:p>
        </p:txBody>
      </p:sp>
      <p:sp>
        <p:nvSpPr>
          <p:cNvPr id="32" name="Rectangle 31"/>
          <p:cNvSpPr/>
          <p:nvPr/>
        </p:nvSpPr>
        <p:spPr>
          <a:xfrm>
            <a:off x="1963106" y="2463801"/>
            <a:ext cx="15178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User SC </a:t>
            </a:r>
            <a:r>
              <a:rPr lang="en-US" sz="1000" dirty="0" smtClean="0"/>
              <a:t>indication </a:t>
            </a:r>
            <a:r>
              <a:rPr lang="en-US" sz="1000" dirty="0"/>
              <a:t>= 1</a:t>
            </a:r>
          </a:p>
        </p:txBody>
      </p:sp>
      <p:sp>
        <p:nvSpPr>
          <p:cNvPr id="34" name="Oval 33"/>
          <p:cNvSpPr/>
          <p:nvPr/>
        </p:nvSpPr>
        <p:spPr bwMode="auto">
          <a:xfrm>
            <a:off x="782319" y="1991360"/>
            <a:ext cx="149253" cy="17462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227154"/>
              </p:ext>
            </p:extLst>
          </p:nvPr>
        </p:nvGraphicFramePr>
        <p:xfrm>
          <a:off x="3962400" y="1981200"/>
          <a:ext cx="2172183" cy="4197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6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552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552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3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Num</a:t>
                      </a:r>
                      <a:r>
                        <a:rPr lang="en-US" sz="1200" dirty="0" smtClean="0"/>
                        <a:t> 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position in SC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000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011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001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010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>
                        <a:solidFill>
                          <a:srgbClr val="FFCC66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010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8</a:t>
                      </a:r>
                      <a:endParaRPr lang="en-US" sz="11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000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100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101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011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7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14</a:t>
                      </a:r>
                      <a:endParaRPr lang="en-US" sz="11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110</a:t>
                      </a:r>
                      <a:endParaRPr lang="en-US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36" name="Oval 35"/>
          <p:cNvSpPr/>
          <p:nvPr/>
        </p:nvSpPr>
        <p:spPr bwMode="auto">
          <a:xfrm>
            <a:off x="4724400" y="3538245"/>
            <a:ext cx="1283557" cy="238709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5" name="Curved Connector 34"/>
          <p:cNvCxnSpPr>
            <a:stCxn id="34" idx="6"/>
            <a:endCxn id="36" idx="2"/>
          </p:cNvCxnSpPr>
          <p:nvPr/>
        </p:nvCxnSpPr>
        <p:spPr bwMode="auto">
          <a:xfrm>
            <a:off x="931572" y="2078673"/>
            <a:ext cx="3792828" cy="1578927"/>
          </a:xfrm>
          <a:prstGeom prst="curvedConnector3">
            <a:avLst>
              <a:gd name="adj1" fmla="val 2924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627776" y="1994638"/>
            <a:ext cx="149253" cy="174625"/>
          </a:xfrm>
          <a:prstGeom prst="ellipse">
            <a:avLst/>
          </a:prstGeom>
          <a:noFill/>
          <a:ln w="12700" cap="flat" cmpd="sng" algn="ctr">
            <a:solidFill>
              <a:srgbClr val="1E1EFA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5" name="Curved Connector 24"/>
          <p:cNvCxnSpPr>
            <a:endCxn id="9" idx="0"/>
          </p:cNvCxnSpPr>
          <p:nvPr/>
        </p:nvCxnSpPr>
        <p:spPr bwMode="auto">
          <a:xfrm rot="5400000">
            <a:off x="270926" y="2369913"/>
            <a:ext cx="628855" cy="234114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1E1EFA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5020" y="2801398"/>
            <a:ext cx="926552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800" b="1" kern="0" dirty="0" smtClean="0"/>
              <a:t>This implies that there are 2 SSs with indices 1&amp;2 associated with a different user</a:t>
            </a:r>
            <a:endParaRPr lang="en-US" sz="800" b="1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9022" y="1790592"/>
            <a:ext cx="2707338" cy="3962399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914400" y="2237601"/>
            <a:ext cx="692818" cy="276999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Group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Introduction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628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dirty="0"/>
              <a:t>We propose a special mode of MU-MIMO </a:t>
            </a:r>
            <a:r>
              <a:rPr lang="en-US" dirty="0" smtClean="0"/>
              <a:t>transmission </a:t>
            </a:r>
            <a:r>
              <a:rPr lang="en-US" dirty="0"/>
              <a:t>with reduced feedback</a:t>
            </a:r>
            <a:r>
              <a:rPr lang="en-US" dirty="0" smtClean="0"/>
              <a:t> </a:t>
            </a:r>
            <a:r>
              <a:rPr lang="en-US" dirty="0"/>
              <a:t>for use in 320MHz </a:t>
            </a:r>
            <a:r>
              <a:rPr lang="en-US" dirty="0" smtClean="0"/>
              <a:t>BW</a:t>
            </a:r>
            <a:endParaRPr lang="en-US" dirty="0"/>
          </a:p>
          <a:p>
            <a:pPr marL="341313" lvl="1">
              <a:spcAft>
                <a:spcPts val="0"/>
              </a:spcAft>
            </a:pPr>
            <a:r>
              <a:rPr lang="en-US" dirty="0"/>
              <a:t>This mode resembles </a:t>
            </a:r>
            <a:r>
              <a:rPr lang="en-US" dirty="0" smtClean="0"/>
              <a:t>the </a:t>
            </a:r>
            <a:r>
              <a:rPr lang="en-US" dirty="0" smtClean="0"/>
              <a:t>HE </a:t>
            </a:r>
            <a:r>
              <a:rPr lang="en-US" dirty="0"/>
              <a:t>compressed mode with some adaptations due to the </a:t>
            </a:r>
            <a:r>
              <a:rPr lang="en-US" dirty="0" smtClean="0"/>
              <a:t>increase in BW</a:t>
            </a:r>
            <a:endParaRPr lang="en-US" dirty="0"/>
          </a:p>
          <a:p>
            <a:pPr marL="341313" lvl="1">
              <a:spcAft>
                <a:spcPts val="0"/>
              </a:spcAft>
            </a:pPr>
            <a:endParaRPr lang="en-US" dirty="0"/>
          </a:p>
          <a:p>
            <a:pPr marL="341313" lvl="1">
              <a:spcAft>
                <a:spcPts val="0"/>
              </a:spcAft>
            </a:pPr>
            <a:r>
              <a:rPr lang="en-US" dirty="0"/>
              <a:t>While maintaining a reduced OH similar to HE compressed mode we gain: </a:t>
            </a:r>
          </a:p>
          <a:p>
            <a:pPr lvl="1"/>
            <a:r>
              <a:rPr lang="en-US" dirty="0" smtClean="0"/>
              <a:t>Support up to </a:t>
            </a:r>
            <a:r>
              <a:rPr lang="en-US" b="1" u="sng" dirty="0" smtClean="0"/>
              <a:t>16 STAs </a:t>
            </a:r>
            <a:r>
              <a:rPr lang="en-US" dirty="0" smtClean="0"/>
              <a:t>in a single PPDU (compared to up to 8 STAs in full-BW non-OFDMA compressed </a:t>
            </a:r>
            <a:r>
              <a:rPr lang="en-US" dirty="0" smtClean="0"/>
              <a:t>mode)</a:t>
            </a:r>
            <a:endParaRPr lang="en-US" dirty="0"/>
          </a:p>
          <a:p>
            <a:pPr lvl="1"/>
            <a:r>
              <a:rPr lang="en-US" dirty="0" smtClean="0"/>
              <a:t>Support flexible </a:t>
            </a:r>
            <a:r>
              <a:rPr lang="en-US" b="1" u="sng" dirty="0" smtClean="0"/>
              <a:t>parking</a:t>
            </a:r>
            <a:r>
              <a:rPr lang="en-US" dirty="0" smtClean="0"/>
              <a:t> mechanism</a:t>
            </a:r>
          </a:p>
          <a:p>
            <a:pPr lvl="2">
              <a:buFont typeface="Times New Roman" panose="02020603050405020304" pitchFamily="18" charset="0"/>
              <a:buChar char="̶"/>
            </a:pPr>
            <a:r>
              <a:rPr lang="en-US" sz="1600" dirty="0" smtClean="0"/>
              <a:t>“Flexible” means that there aren’t any restrictions imposed on where a given STA may park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4447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304800" y="816429"/>
            <a:ext cx="8153400" cy="533400"/>
          </a:xfrm>
        </p:spPr>
        <p:txBody>
          <a:bodyPr/>
          <a:lstStyle/>
          <a:p>
            <a:pPr lvl="0"/>
            <a:r>
              <a:rPr lang="en-US" altLang="zh-CN" sz="2800" dirty="0" smtClean="0"/>
              <a:t>Appendix 3 - Type-1 </a:t>
            </a:r>
            <a:r>
              <a:rPr lang="en-US" altLang="zh-CN" sz="2800" dirty="0"/>
              <a:t>Compression Mode (Full BW )</a:t>
            </a:r>
            <a:endParaRPr lang="zh-CN" altLang="en-US" sz="2800" dirty="0"/>
          </a:p>
        </p:txBody>
      </p:sp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76199" y="1371600"/>
            <a:ext cx="8344787" cy="51054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 smtClean="0"/>
              <a:t>In </a:t>
            </a:r>
            <a:r>
              <a:rPr lang="en-US" sz="1800" dirty="0"/>
              <a:t>the example shown in the figure the parking location of each STA is:</a:t>
            </a:r>
          </a:p>
          <a:p>
            <a:pPr marL="682625" lvl="2">
              <a:spcAft>
                <a:spcPts val="0"/>
              </a:spcAft>
              <a:tabLst>
                <a:tab pos="1941513" algn="l"/>
              </a:tabLst>
            </a:pPr>
            <a:r>
              <a:rPr lang="en-US" sz="1200" dirty="0"/>
              <a:t>1</a:t>
            </a:r>
            <a:r>
              <a:rPr lang="en-US" sz="1200" baseline="30000" dirty="0"/>
              <a:t>st</a:t>
            </a:r>
            <a:r>
              <a:rPr lang="en-US" sz="1200" dirty="0"/>
              <a:t> segment: 5 STAs</a:t>
            </a:r>
          </a:p>
          <a:p>
            <a:pPr marL="682625" lvl="2">
              <a:spcAft>
                <a:spcPts val="0"/>
              </a:spcAft>
              <a:tabLst>
                <a:tab pos="1941513" algn="l"/>
              </a:tabLst>
            </a:pPr>
            <a:r>
              <a:rPr lang="en-US" sz="1200" dirty="0"/>
              <a:t>2</a:t>
            </a:r>
            <a:r>
              <a:rPr lang="en-US" sz="1200" baseline="30000" dirty="0"/>
              <a:t>nd</a:t>
            </a:r>
            <a:r>
              <a:rPr lang="en-US" sz="1200" dirty="0"/>
              <a:t> segment: 2 STAs</a:t>
            </a:r>
          </a:p>
          <a:p>
            <a:pPr marL="682625" lvl="2">
              <a:spcAft>
                <a:spcPts val="0"/>
              </a:spcAft>
              <a:tabLst>
                <a:tab pos="1941513" algn="l"/>
              </a:tabLst>
            </a:pPr>
            <a:r>
              <a:rPr lang="en-US" sz="1200" dirty="0"/>
              <a:t>3</a:t>
            </a:r>
            <a:r>
              <a:rPr lang="en-US" sz="1200" baseline="30000" dirty="0"/>
              <a:t>rd</a:t>
            </a:r>
            <a:r>
              <a:rPr lang="en-US" sz="1200" dirty="0"/>
              <a:t> segment: 0 STA</a:t>
            </a:r>
          </a:p>
          <a:p>
            <a:pPr marL="682625" lvl="2">
              <a:spcAft>
                <a:spcPts val="0"/>
              </a:spcAft>
              <a:tabLst>
                <a:tab pos="1941513" algn="l"/>
              </a:tabLst>
            </a:pPr>
            <a:r>
              <a:rPr lang="en-US" sz="1200" dirty="0"/>
              <a:t>4</a:t>
            </a:r>
            <a:r>
              <a:rPr lang="en-US" sz="1200" baseline="30000" dirty="0"/>
              <a:t>th</a:t>
            </a:r>
            <a:r>
              <a:rPr lang="en-US" sz="1200" dirty="0"/>
              <a:t> segment: 1 STAs</a:t>
            </a:r>
          </a:p>
          <a:p>
            <a:pPr marL="682625" lvl="2">
              <a:spcAft>
                <a:spcPts val="0"/>
              </a:spcAft>
            </a:pPr>
            <a:endParaRPr lang="en-US" sz="15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09802" y="1773864"/>
            <a:ext cx="533402" cy="11461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5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209801" y="1981200"/>
            <a:ext cx="533402" cy="11461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5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09800" y="2209800"/>
            <a:ext cx="533402" cy="114611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05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209800" y="2438400"/>
            <a:ext cx="533402" cy="114611"/>
          </a:xfrm>
          <a:prstGeom prst="rect">
            <a:avLst/>
          </a:prstGeom>
          <a:solidFill>
            <a:srgbClr val="C2C2FE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9056" y="2580006"/>
            <a:ext cx="3379493" cy="353895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355" y="2574782"/>
            <a:ext cx="3198645" cy="354417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auto">
          <a:xfrm>
            <a:off x="3445394" y="2216743"/>
            <a:ext cx="1360052" cy="2511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50" dirty="0" smtClean="0"/>
              <a:t>Using true user-field</a:t>
            </a:r>
            <a:endParaRPr lang="en-US" sz="105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5638800" y="2241861"/>
            <a:ext cx="1583328" cy="2260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050" dirty="0" smtClean="0"/>
              <a:t>Using dummy user-field</a:t>
            </a:r>
            <a:endParaRPr lang="en-US" sz="1050" dirty="0"/>
          </a:p>
        </p:txBody>
      </p:sp>
      <p:sp>
        <p:nvSpPr>
          <p:cNvPr id="13" name="Up Arrow 12"/>
          <p:cNvSpPr/>
          <p:nvPr/>
        </p:nvSpPr>
        <p:spPr bwMode="auto">
          <a:xfrm rot="12032305">
            <a:off x="3938057" y="2487414"/>
            <a:ext cx="205571" cy="553568"/>
          </a:xfrm>
          <a:prstGeom prst="upArrow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Up Arrow 13"/>
          <p:cNvSpPr/>
          <p:nvPr/>
        </p:nvSpPr>
        <p:spPr bwMode="auto">
          <a:xfrm rot="9189412">
            <a:off x="6410597" y="2487270"/>
            <a:ext cx="207780" cy="555180"/>
          </a:xfrm>
          <a:prstGeom prst="up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04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Recap </a:t>
            </a:r>
            <a:r>
              <a:rPr lang="en-US" sz="2800" dirty="0" smtClean="0"/>
              <a:t>– MU-MIMO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in 11be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7432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 smtClean="0"/>
              <a:t>The following definitions for MU-MIMO were accepted:</a:t>
            </a:r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The minimum RU size in which MU-MIMO is supported is 242 </a:t>
            </a:r>
            <a:r>
              <a:rPr lang="en-US" b="1" dirty="0" smtClean="0"/>
              <a:t>[</a:t>
            </a:r>
            <a:r>
              <a:rPr lang="he-IL" b="1" dirty="0" smtClean="0"/>
              <a:t>1</a:t>
            </a:r>
            <a:r>
              <a:rPr lang="en-US" b="1" dirty="0" smtClean="0"/>
              <a:t>: 2.4.3, Motion 112]</a:t>
            </a:r>
            <a:r>
              <a:rPr lang="en-US" dirty="0" smtClean="0"/>
              <a:t>.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Maximum number of STAs in an MU-MIMO allocation is 8 </a:t>
            </a:r>
            <a:r>
              <a:rPr lang="en-US" b="1" dirty="0" smtClean="0"/>
              <a:t>[</a:t>
            </a:r>
            <a:r>
              <a:rPr lang="he-IL" b="1" dirty="0" smtClean="0"/>
              <a:t>1</a:t>
            </a:r>
            <a:r>
              <a:rPr lang="en-US" b="1" dirty="0" smtClean="0"/>
              <a:t>: </a:t>
            </a:r>
            <a:r>
              <a:rPr lang="en-US" b="1" dirty="0"/>
              <a:t>SP#47]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Maximum number of SS per non-AP STA is 4 </a:t>
            </a:r>
            <a:r>
              <a:rPr lang="en-US" b="1" dirty="0" smtClean="0"/>
              <a:t>[</a:t>
            </a:r>
            <a:r>
              <a:rPr lang="he-IL" b="1" dirty="0" smtClean="0"/>
              <a:t>1</a:t>
            </a:r>
            <a:r>
              <a:rPr lang="en-US" b="1" dirty="0" smtClean="0"/>
              <a:t>: 8.2, Motion 112]. </a:t>
            </a:r>
            <a:endParaRPr lang="en-US" b="1" dirty="0"/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MU-MIMO assignment in 11ax is defined by the spatial configuration field within the user-field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In 11ax where 8 SS is the limit, the spatial configuration field size is 4 bits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In 11be, it is extended to 6 bits in order to support 16SS, hence increasing the user-field size.</a:t>
            </a:r>
          </a:p>
        </p:txBody>
      </p:sp>
    </p:spTree>
    <p:extLst>
      <p:ext uri="{BB962C8B-B14F-4D97-AF65-F5344CB8AC3E}">
        <p14:creationId xmlns:p14="http://schemas.microsoft.com/office/powerpoint/2010/main" val="25311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/>
              <a:t>Compressed </a:t>
            </a:r>
            <a:r>
              <a:rPr lang="en-US" sz="2800" dirty="0" smtClean="0"/>
              <a:t>Mode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910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11ax </a:t>
            </a:r>
            <a:r>
              <a:rPr lang="en-US" sz="1800" dirty="0" smtClean="0"/>
              <a:t>compressed </a:t>
            </a:r>
            <a:r>
              <a:rPr lang="en-US" sz="1800" dirty="0"/>
              <a:t>mode </a:t>
            </a:r>
            <a:r>
              <a:rPr lang="en-US" sz="1800" dirty="0" smtClean="0"/>
              <a:t>(HE-SIG-B compression=1) defines </a:t>
            </a:r>
            <a:r>
              <a:rPr lang="en-US" sz="1800" dirty="0" smtClean="0"/>
              <a:t>a single </a:t>
            </a:r>
            <a:r>
              <a:rPr lang="en-US" sz="1800" dirty="0"/>
              <a:t>RU that spans the entire </a:t>
            </a:r>
            <a:r>
              <a:rPr lang="en-US" sz="1800" dirty="0" smtClean="0"/>
              <a:t>BW</a:t>
            </a:r>
            <a:r>
              <a:rPr lang="en-US" sz="1800" dirty="0"/>
              <a:t> </a:t>
            </a:r>
            <a:r>
              <a:rPr lang="en-US" sz="1800" dirty="0" smtClean="0"/>
              <a:t>in which MU-MIMO transmission is used.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In this case the RA sub-field is redundant, hence omitted so HE-SIG-B includes only the user-specific field.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The number of STAs in the MU-MIMO allocation is defined in HE-SIG-A (instead of indicating the number of HE-SIG-B OFDM symbols in the non-compression mode)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Using this compressed mode in EHT for BW=320MHz (including 240MHz=punctured 320MHz) to serve up to 8 STAs per PPDU may be </a:t>
            </a:r>
            <a:r>
              <a:rPr lang="en-US" sz="1800" dirty="0" smtClean="0"/>
              <a:t>less efficient </a:t>
            </a:r>
            <a:r>
              <a:rPr lang="en-US" sz="1800" dirty="0"/>
              <a:t>in case more than 8 “demanding throughput” STAs are associated with the AP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We think it is better to </a:t>
            </a:r>
            <a:r>
              <a:rPr lang="en-US" sz="1800" dirty="0" smtClean="0"/>
              <a:t>use </a:t>
            </a:r>
            <a:r>
              <a:rPr lang="en-US" sz="1800" smtClean="0"/>
              <a:t>two RUs </a:t>
            </a:r>
            <a:r>
              <a:rPr lang="en-US" sz="1800" dirty="0" smtClean="0"/>
              <a:t>that span the entire BW </a:t>
            </a:r>
            <a:r>
              <a:rPr lang="en-US" sz="1800" dirty="0" smtClean="0"/>
              <a:t>in order to serve more STAs operating on BW=320MHz and at the same time maintain </a:t>
            </a:r>
            <a:r>
              <a:rPr lang="en-US" sz="1800" dirty="0" smtClean="0"/>
              <a:t>similar OH </a:t>
            </a:r>
            <a:r>
              <a:rPr lang="en-US" sz="1800" dirty="0" smtClean="0"/>
              <a:t>reduction achieved in the compressed mode</a:t>
            </a:r>
          </a:p>
        </p:txBody>
      </p:sp>
    </p:spTree>
    <p:extLst>
      <p:ext uri="{BB962C8B-B14F-4D97-AF65-F5344CB8AC3E}">
        <p14:creationId xmlns:p14="http://schemas.microsoft.com/office/powerpoint/2010/main" val="128769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sz="2800" dirty="0" smtClean="0"/>
              <a:t>MU-MIMO in 320MHz BW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382000" cy="5486400"/>
          </a:xfrm>
        </p:spPr>
        <p:txBody>
          <a:bodyPr/>
          <a:lstStyle/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We consider the following assumptions/scenarios: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Support up to 16 STA in a single PPDU with minimal EHT-SIG OH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Use a default RU allocation of two RUs that span the entire </a:t>
            </a:r>
            <a:r>
              <a:rPr lang="en-US" sz="1600" dirty="0"/>
              <a:t>BW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This </a:t>
            </a:r>
            <a:r>
              <a:rPr lang="en-US" sz="1600" dirty="0"/>
              <a:t>reduces signaling in EHT-SIG</a:t>
            </a:r>
            <a:r>
              <a:rPr lang="en-US" sz="1600" dirty="0"/>
              <a:t> 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May </a:t>
            </a:r>
            <a:r>
              <a:rPr lang="en-US" sz="1600" dirty="0"/>
              <a:t>be defined as a </a:t>
            </a:r>
            <a:r>
              <a:rPr lang="en-US" sz="1600" u="sng" dirty="0"/>
              <a:t>new mode </a:t>
            </a:r>
            <a:r>
              <a:rPr lang="en-US" sz="1600" dirty="0"/>
              <a:t>or as a </a:t>
            </a:r>
            <a:r>
              <a:rPr lang="en-US" sz="1600" u="sng" dirty="0"/>
              <a:t>variant of compressed mode</a:t>
            </a:r>
            <a:endParaRPr lang="en-US" sz="1400" u="sng" dirty="0"/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STAs </a:t>
            </a:r>
            <a:r>
              <a:rPr lang="en-US" sz="1800" dirty="0"/>
              <a:t>support parking mechanism (e.g. </a:t>
            </a:r>
            <a:r>
              <a:rPr lang="en-US" sz="1800" dirty="0" smtClean="0"/>
              <a:t>SST)</a:t>
            </a:r>
            <a:r>
              <a:rPr lang="en-US" sz="1800" dirty="0"/>
              <a:t> </a:t>
            </a:r>
            <a:r>
              <a:rPr lang="en-US" sz="1800" dirty="0" smtClean="0"/>
              <a:t>and may </a:t>
            </a:r>
            <a:r>
              <a:rPr lang="en-US" sz="1800" dirty="0"/>
              <a:t>park anywhere, even in </a:t>
            </a:r>
            <a:r>
              <a:rPr lang="en-US" sz="1800" dirty="0" smtClean="0"/>
              <a:t>an RU </a:t>
            </a:r>
            <a:r>
              <a:rPr lang="en-US" sz="1800" dirty="0"/>
              <a:t>outside their MU-MIMO RU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Does not force additional restriction on the MU-MIMO grouping algorithm: any group may contain STAs that park in any segment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This cannot be supported using </a:t>
            </a:r>
            <a:r>
              <a:rPr lang="en-US" sz="1600" dirty="0" smtClean="0"/>
              <a:t>A-PPDU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Signaling issues</a:t>
            </a:r>
          </a:p>
          <a:p>
            <a:pPr marL="682625" lvl="2">
              <a:spcAft>
                <a:spcPts val="0"/>
              </a:spcAft>
            </a:pPr>
            <a:r>
              <a:rPr lang="en-US" sz="1600" u="sng" dirty="0" smtClean="0"/>
              <a:t>Move </a:t>
            </a:r>
            <a:r>
              <a:rPr lang="en-US" sz="1600" u="sng" dirty="0"/>
              <a:t>spatial </a:t>
            </a:r>
            <a:r>
              <a:rPr lang="en-US" sz="1600" u="sng" dirty="0" smtClean="0"/>
              <a:t>configuration field </a:t>
            </a:r>
            <a:r>
              <a:rPr lang="en-US" sz="1600" dirty="0"/>
              <a:t>to </a:t>
            </a:r>
            <a:r>
              <a:rPr lang="en-US" sz="1600" dirty="0" smtClean="0"/>
              <a:t>EHT-SIG-Common</a:t>
            </a:r>
            <a:endParaRPr lang="en-US" sz="1600" dirty="0"/>
          </a:p>
          <a:p>
            <a:pPr marL="1025525" lvl="3">
              <a:spcAft>
                <a:spcPts val="0"/>
              </a:spcAft>
            </a:pPr>
            <a:r>
              <a:rPr lang="en-US" sz="1400" u="sng" dirty="0" smtClean="0"/>
              <a:t>Only for this mode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There exist only 2 spatial configurations fields, hence </a:t>
            </a:r>
            <a:r>
              <a:rPr lang="en-US" sz="1400" b="1" u="sng" dirty="0"/>
              <a:t>it’s a waste </a:t>
            </a:r>
            <a:r>
              <a:rPr lang="en-US" sz="1400" dirty="0"/>
              <a:t>to repeat them in all user-fields.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Add some </a:t>
            </a:r>
            <a:r>
              <a:rPr lang="en-US" sz="1600" dirty="0"/>
              <a:t>indications </a:t>
            </a:r>
            <a:r>
              <a:rPr lang="en-US" sz="1600" dirty="0" smtClean="0"/>
              <a:t>to each </a:t>
            </a:r>
            <a:r>
              <a:rPr lang="en-US" sz="1600" u="sng" dirty="0" smtClean="0"/>
              <a:t>user-field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To enable </a:t>
            </a:r>
            <a:r>
              <a:rPr lang="en-US" sz="1400" dirty="0"/>
              <a:t>getting all necessary MU-MIMO parameters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Essential when STAs that park in different segments belong to the same MU-MIMO group.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Number </a:t>
            </a:r>
            <a:r>
              <a:rPr lang="en-US" sz="1600" dirty="0"/>
              <a:t>of STAs in each MU-MIMO </a:t>
            </a:r>
            <a:r>
              <a:rPr lang="en-US" sz="1600" dirty="0" smtClean="0"/>
              <a:t>group is signaled </a:t>
            </a:r>
            <a:r>
              <a:rPr lang="en-US" sz="1600" dirty="0"/>
              <a:t>in </a:t>
            </a:r>
            <a:r>
              <a:rPr lang="en-US" sz="1600" dirty="0" smtClean="0"/>
              <a:t>EHT-SIG-common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0012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sz="2800" dirty="0"/>
              <a:t>Low OH Mode </a:t>
            </a:r>
            <a:r>
              <a:rPr lang="en-US" altLang="zh-CN" sz="2800" dirty="0"/>
              <a:t>in </a:t>
            </a:r>
            <a:r>
              <a:rPr lang="en-US" altLang="zh-CN" sz="2800" dirty="0" smtClean="0"/>
              <a:t>320MHz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257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 smtClean="0"/>
              <a:t>Basic principle – maintain 11ax compressed mode main characteristics: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DL transmission</a:t>
            </a:r>
          </a:p>
          <a:p>
            <a:pPr marL="682625" lvl="2">
              <a:spcAft>
                <a:spcPts val="0"/>
              </a:spcAft>
            </a:pPr>
            <a:r>
              <a:rPr lang="en-US" sz="1600" u="sng" dirty="0" smtClean="0"/>
              <a:t>Omit </a:t>
            </a:r>
            <a:r>
              <a:rPr lang="en-US" sz="1600" u="sng" dirty="0"/>
              <a:t>RA sub-field </a:t>
            </a:r>
            <a:r>
              <a:rPr lang="en-US" sz="1600" dirty="0"/>
              <a:t>- minimize EHT-SIG common field </a:t>
            </a:r>
            <a:r>
              <a:rPr lang="en-US" sz="1600" dirty="0" smtClean="0"/>
              <a:t>size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No additional RUs besides the MU-MIMO </a:t>
            </a:r>
            <a:r>
              <a:rPr lang="en-US" sz="1600" dirty="0" err="1" smtClean="0"/>
              <a:t>RUs.</a:t>
            </a:r>
            <a:endParaRPr lang="en-US" sz="1600" dirty="0"/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STAs </a:t>
            </a:r>
            <a:r>
              <a:rPr lang="en-US" sz="1600" dirty="0"/>
              <a:t>support full operating BW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For example if the PPDU BW is 320MHz, then all STAs allocated in the PPDU support </a:t>
            </a:r>
            <a:r>
              <a:rPr lang="en-US" sz="1400" dirty="0" smtClean="0"/>
              <a:t>320MHz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There may be a scenario where an 80 MHz operating STA may still be part of this PPDU when the transmission BW is 240 MHz (punctured 320 MHz) - TBD</a:t>
            </a:r>
            <a:endParaRPr lang="en-US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Low OH modes</a:t>
            </a:r>
            <a:endParaRPr lang="en-US" sz="1800" dirty="0"/>
          </a:p>
          <a:p>
            <a:pPr marL="682625" lvl="2">
              <a:spcAft>
                <a:spcPts val="0"/>
              </a:spcAft>
            </a:pPr>
            <a:r>
              <a:rPr lang="en-US" sz="1600" b="1" u="sng" dirty="0" smtClean="0"/>
              <a:t>Type 1</a:t>
            </a:r>
            <a:r>
              <a:rPr lang="en-US" sz="1600" dirty="0" smtClean="0"/>
              <a:t>: when </a:t>
            </a:r>
            <a:r>
              <a:rPr lang="en-US" sz="1600" dirty="0"/>
              <a:t>a</a:t>
            </a:r>
            <a:r>
              <a:rPr lang="en-US" sz="1600" dirty="0" smtClean="0"/>
              <a:t> single </a:t>
            </a:r>
            <a:r>
              <a:rPr lang="en-US" sz="1600" dirty="0"/>
              <a:t>MU-MIMO allocation is defined over the entire BW: </a:t>
            </a:r>
            <a:endParaRPr lang="en-US" sz="1600" dirty="0" smtClean="0"/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Similar </a:t>
            </a:r>
            <a:r>
              <a:rPr lang="en-US" sz="1400" dirty="0"/>
              <a:t>to 11ax full BW </a:t>
            </a:r>
            <a:r>
              <a:rPr lang="en-US" sz="1400" dirty="0" smtClean="0"/>
              <a:t>non-OFDMA compressed </a:t>
            </a:r>
            <a:r>
              <a:rPr lang="en-US" sz="1400" dirty="0"/>
              <a:t>mode </a:t>
            </a:r>
            <a:endParaRPr lang="en-US" sz="1400" dirty="0" smtClean="0"/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No implications when parking mechanism is applied</a:t>
            </a:r>
            <a:endParaRPr lang="en-US" sz="1400" dirty="0"/>
          </a:p>
          <a:p>
            <a:pPr marL="682625" lvl="2">
              <a:spcAft>
                <a:spcPts val="0"/>
              </a:spcAft>
            </a:pPr>
            <a:r>
              <a:rPr lang="en-US" sz="1600" b="1" u="sng" dirty="0" smtClean="0"/>
              <a:t>Type 2</a:t>
            </a:r>
            <a:r>
              <a:rPr lang="en-US" sz="1600" dirty="0" smtClean="0"/>
              <a:t>: When </a:t>
            </a:r>
            <a:r>
              <a:rPr lang="en-US" sz="1600" dirty="0"/>
              <a:t>two </a:t>
            </a:r>
            <a:r>
              <a:rPr lang="en-US" sz="1600" dirty="0" smtClean="0"/>
              <a:t>MU-MIMO </a:t>
            </a:r>
            <a:r>
              <a:rPr lang="en-US" sz="1600" dirty="0"/>
              <a:t>allocations are </a:t>
            </a:r>
            <a:r>
              <a:rPr lang="en-US" sz="1600" dirty="0" smtClean="0"/>
              <a:t>used:</a:t>
            </a:r>
            <a:endParaRPr lang="en-US" sz="1600" dirty="0"/>
          </a:p>
          <a:p>
            <a:pPr marL="1025525" lvl="3">
              <a:spcAft>
                <a:spcPts val="0"/>
              </a:spcAft>
            </a:pPr>
            <a:r>
              <a:rPr lang="en-US" sz="1400" dirty="0"/>
              <a:t>First MU-MIMO allocation spans </a:t>
            </a:r>
            <a:r>
              <a:rPr lang="en-US" sz="1400" dirty="0" smtClean="0"/>
              <a:t>P160 or P80 (if S80 is punctured)</a:t>
            </a:r>
            <a:endParaRPr lang="en-US" sz="1400" dirty="0"/>
          </a:p>
          <a:p>
            <a:pPr marL="1025525" lvl="3">
              <a:spcAft>
                <a:spcPts val="0"/>
              </a:spcAft>
            </a:pPr>
            <a:r>
              <a:rPr lang="en-US" sz="1400" dirty="0"/>
              <a:t>Second MU-MIMO allocation spans </a:t>
            </a:r>
            <a:r>
              <a:rPr lang="en-US" sz="1400" dirty="0" smtClean="0"/>
              <a:t>S160/S80 (if any of S80 within S160 is punctured)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Supporting parking may have some implications</a:t>
            </a:r>
            <a:endParaRPr lang="en-US" sz="1400" dirty="0"/>
          </a:p>
          <a:p>
            <a:pPr marL="682625" lvl="2">
              <a:spcAft>
                <a:spcPts val="0"/>
              </a:spcAft>
            </a:pPr>
            <a:r>
              <a:rPr lang="en-US" sz="1600" dirty="0"/>
              <a:t>More types: TBD</a:t>
            </a:r>
          </a:p>
        </p:txBody>
      </p:sp>
    </p:spTree>
    <p:extLst>
      <p:ext uri="{BB962C8B-B14F-4D97-AF65-F5344CB8AC3E}">
        <p14:creationId xmlns:p14="http://schemas.microsoft.com/office/powerpoint/2010/main" val="371580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304800" y="816429"/>
            <a:ext cx="8153400" cy="533400"/>
          </a:xfrm>
        </p:spPr>
        <p:txBody>
          <a:bodyPr/>
          <a:lstStyle/>
          <a:p>
            <a:pPr lvl="0"/>
            <a:r>
              <a:rPr lang="en-US" altLang="zh-CN" sz="2800" dirty="0"/>
              <a:t>Type-1 Compression Mode (Full BW )</a:t>
            </a:r>
            <a:endParaRPr lang="zh-CN" altLang="en-US" sz="2800" dirty="0"/>
          </a:p>
        </p:txBody>
      </p:sp>
      <p:sp>
        <p:nvSpPr>
          <p:cNvPr id="75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7391400" cy="36576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b="1" u="sng" dirty="0" smtClean="0"/>
              <a:t>Up to 8 </a:t>
            </a:r>
            <a:r>
              <a:rPr lang="en-US" sz="1800" b="1" u="sng" dirty="0"/>
              <a:t>STAs </a:t>
            </a:r>
            <a:r>
              <a:rPr lang="en-US" sz="1800" dirty="0"/>
              <a:t>over 240/320MHz where grouping </a:t>
            </a:r>
            <a:r>
              <a:rPr lang="en-US" sz="1800" dirty="0" smtClean="0"/>
              <a:t>may </a:t>
            </a:r>
            <a:r>
              <a:rPr lang="en-US" sz="1800" dirty="0"/>
              <a:t>be </a:t>
            </a:r>
            <a:r>
              <a:rPr lang="en-US" sz="1800" dirty="0" smtClean="0"/>
              <a:t>unbalanced </a:t>
            </a:r>
            <a:endParaRPr lang="en-US" sz="1800" dirty="0"/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Non-OFDMA transmission –Exactly as in 802.11ax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A</a:t>
            </a:r>
            <a:r>
              <a:rPr lang="en-US" sz="1600" dirty="0" smtClean="0"/>
              <a:t>ny </a:t>
            </a:r>
            <a:r>
              <a:rPr lang="en-US" sz="1600" dirty="0"/>
              <a:t>STA may park on any segment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Signaling: similar to </a:t>
            </a:r>
            <a:r>
              <a:rPr lang="en-US" sz="1800" dirty="0" smtClean="0"/>
              <a:t>11ax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 smtClean="0"/>
              <a:t>If </a:t>
            </a:r>
            <a:r>
              <a:rPr lang="en-US" sz="1800" u="sng" dirty="0" smtClean="0"/>
              <a:t>parking</a:t>
            </a:r>
            <a:r>
              <a:rPr lang="en-US" sz="1800" dirty="0" smtClean="0"/>
              <a:t> mechanism is applied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Use dummy user-field in each segment: each existing STA’s user-field is therefore placed in the correct location so the spatial configuration content is parsed correctly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 smtClean="0"/>
              <a:t>Alternatively, use the real user-fields instead of dummy user fields</a:t>
            </a:r>
            <a:endParaRPr lang="en-US" sz="1600" dirty="0"/>
          </a:p>
          <a:p>
            <a:pPr marL="1025525" lvl="3">
              <a:spcAft>
                <a:spcPts val="0"/>
              </a:spcAft>
            </a:pPr>
            <a:r>
              <a:rPr lang="en-US" sz="1300" dirty="0" smtClean="0"/>
              <a:t>As a result, the user-specific field is the same in all segments</a:t>
            </a:r>
            <a:endParaRPr lang="en-US" sz="1300" dirty="0"/>
          </a:p>
          <a:p>
            <a:pPr marL="682625" lvl="2">
              <a:spcAft>
                <a:spcPts val="0"/>
              </a:spcAft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6036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304800" y="816429"/>
            <a:ext cx="8153400" cy="533400"/>
          </a:xfrm>
        </p:spPr>
        <p:txBody>
          <a:bodyPr/>
          <a:lstStyle/>
          <a:p>
            <a:pPr lvl="0"/>
            <a:r>
              <a:rPr lang="en-US" altLang="zh-CN" sz="2800" dirty="0" smtClean="0"/>
              <a:t>Type-2: Low OH MU-MIMO mode (2 </a:t>
            </a:r>
            <a:r>
              <a:rPr lang="en-US" altLang="zh-CN" sz="2800" dirty="0" smtClean="0"/>
              <a:t>RUs)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991600" cy="5181600"/>
          </a:xfrm>
        </p:spPr>
        <p:txBody>
          <a:bodyPr/>
          <a:lstStyle/>
          <a:p>
            <a:pPr marL="682625" lvl="2">
              <a:spcAft>
                <a:spcPts val="0"/>
              </a:spcAft>
            </a:pPr>
            <a:r>
              <a:rPr lang="en-US" altLang="zh-CN" b="1" u="sng" dirty="0" smtClean="0"/>
              <a:t>Support up to 16 STAs </a:t>
            </a:r>
            <a:r>
              <a:rPr lang="en-US" altLang="zh-CN" dirty="0" smtClean="0"/>
              <a:t>in 2 </a:t>
            </a:r>
            <a:r>
              <a:rPr lang="en-US" altLang="zh-CN" dirty="0"/>
              <a:t>default</a:t>
            </a:r>
            <a:r>
              <a:rPr lang="en-US" altLang="zh-CN" sz="2000" dirty="0" smtClean="0"/>
              <a:t> </a:t>
            </a:r>
            <a:r>
              <a:rPr lang="en-US" altLang="zh-CN" dirty="0" smtClean="0"/>
              <a:t>RUs</a:t>
            </a:r>
            <a:endParaRPr lang="en-US" altLang="zh-CN" dirty="0" smtClean="0"/>
          </a:p>
          <a:p>
            <a:pPr marL="1025525" lvl="3">
              <a:spcAft>
                <a:spcPts val="0"/>
              </a:spcAft>
            </a:pPr>
            <a:r>
              <a:rPr lang="en-US" altLang="zh-CN" dirty="0" smtClean="0"/>
              <a:t>For </a:t>
            </a:r>
            <a:r>
              <a:rPr lang="en-US" altLang="zh-CN" dirty="0"/>
              <a:t>BW=320MHz</a:t>
            </a:r>
          </a:p>
          <a:p>
            <a:pPr marL="1368425" lvl="4">
              <a:spcAft>
                <a:spcPts val="0"/>
              </a:spcAft>
            </a:pPr>
            <a:r>
              <a:rPr lang="en-US" altLang="zh-CN" dirty="0" smtClean="0"/>
              <a:t>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RU = P160</a:t>
            </a:r>
          </a:p>
          <a:p>
            <a:pPr marL="1368425" lvl="4">
              <a:spcAft>
                <a:spcPts val="0"/>
              </a:spcAft>
            </a:pPr>
            <a:r>
              <a:rPr lang="en-US" altLang="zh-CN" dirty="0" smtClean="0"/>
              <a:t>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RU = S160</a:t>
            </a:r>
          </a:p>
          <a:p>
            <a:pPr marL="1025525" lvl="3">
              <a:spcAft>
                <a:spcPts val="0"/>
              </a:spcAft>
            </a:pPr>
            <a:r>
              <a:rPr lang="en-US" altLang="zh-CN" dirty="0"/>
              <a:t>For </a:t>
            </a:r>
            <a:r>
              <a:rPr lang="en-US" altLang="zh-CN" dirty="0"/>
              <a:t>BW=punctured 320MHz (160+80)</a:t>
            </a:r>
            <a:endParaRPr lang="en-US" altLang="zh-CN" dirty="0"/>
          </a:p>
          <a:p>
            <a:pPr marL="1368425" lvl="4">
              <a:spcAft>
                <a:spcPts val="0"/>
              </a:spcAft>
            </a:pPr>
            <a:r>
              <a:rPr lang="en-US" altLang="zh-CN" dirty="0"/>
              <a:t>1st RU = </a:t>
            </a:r>
            <a:r>
              <a:rPr lang="en-US" altLang="zh-CN" dirty="0"/>
              <a:t>P160</a:t>
            </a:r>
          </a:p>
          <a:p>
            <a:pPr marL="1368425" lvl="4">
              <a:spcAft>
                <a:spcPts val="0"/>
              </a:spcAft>
            </a:pPr>
            <a:r>
              <a:rPr lang="en-US" altLang="zh-CN" dirty="0"/>
              <a:t>2nd RU = punctured S160</a:t>
            </a:r>
          </a:p>
          <a:p>
            <a:pPr marL="1025525" lvl="3">
              <a:spcAft>
                <a:spcPts val="0"/>
              </a:spcAft>
            </a:pPr>
            <a:r>
              <a:rPr lang="en-US" altLang="zh-CN" dirty="0"/>
              <a:t>For BW=punctured 320MHz </a:t>
            </a:r>
            <a:r>
              <a:rPr lang="en-US" altLang="zh-CN" dirty="0"/>
              <a:t>(80+160</a:t>
            </a:r>
            <a:r>
              <a:rPr lang="en-US" altLang="zh-CN" dirty="0"/>
              <a:t>)</a:t>
            </a:r>
          </a:p>
          <a:p>
            <a:pPr marL="1368425" lvl="4">
              <a:spcAft>
                <a:spcPts val="0"/>
              </a:spcAft>
            </a:pPr>
            <a:r>
              <a:rPr lang="en-US" altLang="zh-CN" dirty="0"/>
              <a:t>1st </a:t>
            </a:r>
            <a:r>
              <a:rPr lang="en-US" altLang="zh-CN" dirty="0"/>
              <a:t>RU = </a:t>
            </a:r>
            <a:r>
              <a:rPr lang="en-US" altLang="zh-CN" dirty="0"/>
              <a:t>punctured </a:t>
            </a:r>
            <a:r>
              <a:rPr lang="en-US" altLang="zh-CN" dirty="0"/>
              <a:t>P160</a:t>
            </a:r>
          </a:p>
          <a:p>
            <a:pPr marL="1368425" lvl="4">
              <a:spcAft>
                <a:spcPts val="0"/>
              </a:spcAft>
            </a:pPr>
            <a:r>
              <a:rPr lang="en-US" altLang="zh-CN" dirty="0"/>
              <a:t>2nd RU = </a:t>
            </a:r>
            <a:r>
              <a:rPr lang="en-US" altLang="zh-CN" dirty="0"/>
              <a:t>S160</a:t>
            </a:r>
            <a:endParaRPr lang="en-US" altLang="zh-CN" dirty="0"/>
          </a:p>
          <a:p>
            <a:pPr marL="682625" lvl="2">
              <a:spcAft>
                <a:spcPts val="0"/>
              </a:spcAft>
            </a:pPr>
            <a:r>
              <a:rPr lang="en-US" dirty="0" smtClean="0"/>
              <a:t>The </a:t>
            </a:r>
            <a:r>
              <a:rPr lang="en-US" dirty="0"/>
              <a:t>following fields are replicated </a:t>
            </a:r>
            <a:br>
              <a:rPr lang="en-US" dirty="0"/>
            </a:br>
            <a:r>
              <a:rPr lang="en-US" dirty="0"/>
              <a:t>over all segments </a:t>
            </a:r>
          </a:p>
          <a:p>
            <a:pPr marL="1025525" lvl="3">
              <a:spcAft>
                <a:spcPts val="0"/>
              </a:spcAft>
            </a:pPr>
            <a:r>
              <a:rPr lang="en-US" dirty="0"/>
              <a:t>Signaling in U-SIG</a:t>
            </a:r>
            <a:endParaRPr lang="en-US" b="1" u="sng" dirty="0"/>
          </a:p>
          <a:p>
            <a:pPr marL="1368425" lvl="4">
              <a:spcAft>
                <a:spcPts val="0"/>
              </a:spcAft>
            </a:pPr>
            <a:r>
              <a:rPr lang="en-US" dirty="0" smtClean="0"/>
              <a:t>Reduced MU-MIMO OH mode</a:t>
            </a:r>
            <a:endParaRPr lang="en-US" dirty="0"/>
          </a:p>
          <a:p>
            <a:pPr marL="1025525" lvl="3">
              <a:spcAft>
                <a:spcPts val="0"/>
              </a:spcAft>
            </a:pPr>
            <a:r>
              <a:rPr lang="en-US" dirty="0"/>
              <a:t>Signaling in </a:t>
            </a:r>
            <a:r>
              <a:rPr lang="en-US" dirty="0"/>
              <a:t>EHT-SIG-Common (</a:t>
            </a:r>
            <a:r>
              <a:rPr lang="en-US" dirty="0"/>
              <a:t>may also </a:t>
            </a:r>
            <a:r>
              <a:rPr lang="en-US" dirty="0"/>
              <a:t>be signaled in U-SIG)</a:t>
            </a:r>
          </a:p>
          <a:p>
            <a:pPr marL="1368425" lvl="4">
              <a:spcAft>
                <a:spcPts val="0"/>
              </a:spcAft>
            </a:pPr>
            <a:r>
              <a:rPr lang="en-US" dirty="0" smtClean="0"/>
              <a:t>Spatial configuration of both RUs (12 bits) – moved out from the user fields</a:t>
            </a:r>
          </a:p>
          <a:p>
            <a:pPr marL="1368425" lvl="4">
              <a:spcAft>
                <a:spcPts val="0"/>
              </a:spcAft>
            </a:pPr>
            <a:r>
              <a:rPr lang="en-US" dirty="0" smtClean="0"/>
              <a:t>Number </a:t>
            </a:r>
            <a:r>
              <a:rPr lang="en-US" dirty="0" smtClean="0"/>
              <a:t>of MU-MIMO users per MU-MIMO allocation (6 bits)</a:t>
            </a:r>
          </a:p>
          <a:p>
            <a:pPr marL="1139825" lvl="4" indent="0">
              <a:spcAft>
                <a:spcPts val="0"/>
              </a:spcAft>
              <a:buNone/>
            </a:pPr>
            <a:endParaRPr lang="en-US" sz="1800" dirty="0" smtClean="0"/>
          </a:p>
          <a:p>
            <a:pPr marL="1368425" lvl="4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371600"/>
            <a:ext cx="4023867" cy="3962399"/>
          </a:xfrm>
          <a:prstGeom prst="rect">
            <a:avLst/>
          </a:prstGeom>
        </p:spPr>
      </p:pic>
      <p:sp>
        <p:nvSpPr>
          <p:cNvPr id="48" name="Right Brace 47"/>
          <p:cNvSpPr/>
          <p:nvPr/>
        </p:nvSpPr>
        <p:spPr bwMode="auto">
          <a:xfrm>
            <a:off x="8755633" y="2362200"/>
            <a:ext cx="152400" cy="1879600"/>
          </a:xfrm>
          <a:prstGeom prst="rightBrace">
            <a:avLst>
              <a:gd name="adj1" fmla="val 19749"/>
              <a:gd name="adj2" fmla="val 50136"/>
            </a:avLst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 rot="5400000">
            <a:off x="8746521" y="3163501"/>
            <a:ext cx="5004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P160</a:t>
            </a:r>
            <a:endParaRPr lang="en-US" dirty="0"/>
          </a:p>
        </p:txBody>
      </p:sp>
      <p:sp>
        <p:nvSpPr>
          <p:cNvPr id="50" name="Right Brace 49"/>
          <p:cNvSpPr/>
          <p:nvPr/>
        </p:nvSpPr>
        <p:spPr bwMode="auto">
          <a:xfrm>
            <a:off x="8755633" y="4415970"/>
            <a:ext cx="159767" cy="841829"/>
          </a:xfrm>
          <a:prstGeom prst="rightBrace">
            <a:avLst>
              <a:gd name="adj1" fmla="val 19749"/>
              <a:gd name="adj2" fmla="val 50136"/>
            </a:avLst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 rot="5400000">
            <a:off x="8808834" y="4691272"/>
            <a:ext cx="4235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10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304800" y="816429"/>
            <a:ext cx="8153400" cy="533400"/>
          </a:xfrm>
        </p:spPr>
        <p:txBody>
          <a:bodyPr/>
          <a:lstStyle/>
          <a:p>
            <a:pPr lvl="0"/>
            <a:r>
              <a:rPr lang="en-US" altLang="zh-CN" sz="2800" dirty="0" smtClean="0"/>
              <a:t>Type-2: </a:t>
            </a:r>
            <a:r>
              <a:rPr lang="en-US" altLang="zh-CN" sz="2800" dirty="0"/>
              <a:t>Low OH MU-MIMO mode (2 RUs)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0" y="1524000"/>
            <a:ext cx="8991600" cy="5181600"/>
          </a:xfrm>
        </p:spPr>
        <p:txBody>
          <a:bodyPr/>
          <a:lstStyle/>
          <a:p>
            <a:pPr marL="682625" lvl="2">
              <a:spcAft>
                <a:spcPts val="0"/>
              </a:spcAft>
            </a:pPr>
            <a:r>
              <a:rPr lang="en-US" sz="1600" dirty="0" smtClean="0"/>
              <a:t>The </a:t>
            </a:r>
            <a:r>
              <a:rPr lang="en-US" sz="1600" dirty="0"/>
              <a:t>following signaling </a:t>
            </a:r>
            <a:r>
              <a:rPr lang="en-US" sz="1600" dirty="0" smtClean="0"/>
              <a:t>is suggested in </a:t>
            </a:r>
            <a:br>
              <a:rPr lang="en-US" sz="1600" dirty="0" smtClean="0"/>
            </a:br>
            <a:r>
              <a:rPr lang="en-US" sz="1600" dirty="0" smtClean="0"/>
              <a:t>the user-field</a:t>
            </a:r>
            <a:endParaRPr lang="en-US" sz="1600" dirty="0"/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STA_ID (11 bits)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 smtClean="0"/>
              <a:t>MCS (4 bits)</a:t>
            </a:r>
          </a:p>
          <a:p>
            <a:pPr marL="1025525" lvl="3">
              <a:spcAft>
                <a:spcPts val="0"/>
              </a:spcAft>
            </a:pPr>
            <a:r>
              <a:rPr lang="en-US" sz="1400" dirty="0"/>
              <a:t>Coding (1 bit)</a:t>
            </a:r>
          </a:p>
          <a:p>
            <a:pPr marL="1025525" lvl="3">
              <a:spcAft>
                <a:spcPts val="0"/>
              </a:spcAft>
            </a:pPr>
            <a:r>
              <a:rPr lang="en-US" sz="1400" u="sng" dirty="0" smtClean="0"/>
              <a:t>STA position in  spatial configuration </a:t>
            </a:r>
            <a:r>
              <a:rPr lang="en-US" sz="1400" dirty="0" smtClean="0"/>
              <a:t>(*) (3 bits)</a:t>
            </a:r>
          </a:p>
          <a:p>
            <a:pPr marL="1025525" lvl="3">
              <a:spcAft>
                <a:spcPts val="0"/>
              </a:spcAft>
            </a:pPr>
            <a:r>
              <a:rPr lang="en-US" sz="1400" u="sng" dirty="0" smtClean="0"/>
              <a:t>User SC indication (**) (1 bit)</a:t>
            </a:r>
          </a:p>
          <a:p>
            <a:pPr marL="682625" lvl="2">
              <a:spcAft>
                <a:spcPts val="0"/>
              </a:spcAft>
            </a:pPr>
            <a:endParaRPr lang="en-US" sz="1400" dirty="0" smtClean="0"/>
          </a:p>
          <a:p>
            <a:pPr marL="682625" lvl="2">
              <a:spcAft>
                <a:spcPts val="0"/>
              </a:spcAft>
            </a:pPr>
            <a:endParaRPr lang="en-US" sz="1400" dirty="0"/>
          </a:p>
          <a:p>
            <a:pPr marL="682625" lvl="2">
              <a:spcAft>
                <a:spcPts val="0"/>
              </a:spcAft>
            </a:pPr>
            <a:r>
              <a:rPr lang="en-US" sz="1400" dirty="0" smtClean="0"/>
              <a:t>(*) </a:t>
            </a:r>
            <a:r>
              <a:rPr lang="en-US" sz="1400" u="sng" dirty="0"/>
              <a:t>STA position in spatial configuration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This field </a:t>
            </a:r>
            <a:r>
              <a:rPr lang="en-US" sz="1400" dirty="0" smtClean="0"/>
              <a:t>allows </a:t>
            </a:r>
            <a:r>
              <a:rPr lang="en-US" sz="1400" dirty="0"/>
              <a:t>any </a:t>
            </a:r>
            <a:r>
              <a:rPr lang="en-US" sz="1400" dirty="0" smtClean="0"/>
              <a:t>STA to parse its location</a:t>
            </a:r>
            <a:br>
              <a:rPr lang="en-US" sz="1400" dirty="0" smtClean="0"/>
            </a:br>
            <a:r>
              <a:rPr lang="en-US" sz="1400" dirty="0" smtClean="0"/>
              <a:t>within </a:t>
            </a:r>
            <a:r>
              <a:rPr lang="en-US" sz="1400" dirty="0"/>
              <a:t>the </a:t>
            </a:r>
            <a:r>
              <a:rPr lang="en-US" sz="1400" dirty="0" smtClean="0"/>
              <a:t>spatial </a:t>
            </a:r>
            <a:r>
              <a:rPr lang="en-US" sz="1400" dirty="0"/>
              <a:t>configuration field </a:t>
            </a:r>
            <a:r>
              <a:rPr lang="en-US" sz="1400" dirty="0" smtClean="0"/>
              <a:t>without </a:t>
            </a:r>
            <a:r>
              <a:rPr lang="en-US" sz="1400" dirty="0"/>
              <a:t>the </a:t>
            </a:r>
            <a:r>
              <a:rPr lang="en-US" sz="1400" dirty="0" smtClean="0"/>
              <a:t>need</a:t>
            </a:r>
            <a:br>
              <a:rPr lang="en-US" sz="1400" dirty="0" smtClean="0"/>
            </a:br>
            <a:r>
              <a:rPr lang="en-US" sz="1400" dirty="0" smtClean="0"/>
              <a:t>to </a:t>
            </a:r>
            <a:r>
              <a:rPr lang="en-US" sz="1400" dirty="0"/>
              <a:t>decode other user-fields </a:t>
            </a:r>
            <a:r>
              <a:rPr lang="en-US" sz="1400" dirty="0" smtClean="0"/>
              <a:t>- especially those who</a:t>
            </a:r>
            <a:br>
              <a:rPr lang="en-US" sz="1400" dirty="0" smtClean="0"/>
            </a:br>
            <a:r>
              <a:rPr lang="en-US" sz="1400" dirty="0" smtClean="0"/>
              <a:t>park in other segments</a:t>
            </a:r>
            <a:endParaRPr lang="en-US" sz="1400" dirty="0"/>
          </a:p>
          <a:p>
            <a:pPr marL="682625" lvl="2">
              <a:spcAft>
                <a:spcPts val="0"/>
              </a:spcAft>
            </a:pPr>
            <a:r>
              <a:rPr lang="en-US" sz="1400" dirty="0"/>
              <a:t>(**) </a:t>
            </a:r>
            <a:r>
              <a:rPr lang="en-US" sz="1400" u="sng" dirty="0"/>
              <a:t>User SC </a:t>
            </a:r>
            <a:r>
              <a:rPr lang="en-US" sz="1400" u="sng" dirty="0" smtClean="0"/>
              <a:t>indication (MU-MIMO group index)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Because there are 2 spatial configuration fields </a:t>
            </a:r>
            <a:br>
              <a:rPr lang="en-US" sz="1400" dirty="0"/>
            </a:br>
            <a:r>
              <a:rPr lang="en-US" sz="1400" dirty="0"/>
              <a:t>(rather than 1 as in the previous case) and both </a:t>
            </a:r>
            <a:r>
              <a:rPr lang="en-US" sz="1400" dirty="0" smtClean="0"/>
              <a:t>are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transmitted in all segments, each STA needs to know </a:t>
            </a:r>
            <a:r>
              <a:rPr lang="en-US" sz="1400" dirty="0" smtClean="0"/>
              <a:t>which </a:t>
            </a:r>
            <a:r>
              <a:rPr lang="en-US" sz="1400" dirty="0"/>
              <a:t>of the two is related to it. This bit indicates </a:t>
            </a:r>
            <a:br>
              <a:rPr lang="en-US" sz="1400" dirty="0"/>
            </a:br>
            <a:r>
              <a:rPr lang="en-US" sz="1400" dirty="0"/>
              <a:t>whether the STA takes groups 1’s spatial </a:t>
            </a:r>
            <a:r>
              <a:rPr lang="en-US" sz="1400" dirty="0" smtClean="0"/>
              <a:t>configuration </a:t>
            </a:r>
            <a:r>
              <a:rPr lang="en-US" sz="1400" dirty="0"/>
              <a:t>field (‘0’) or group 2’s (‘1</a:t>
            </a:r>
            <a:r>
              <a:rPr lang="en-US" sz="1400" dirty="0" smtClean="0"/>
              <a:t>’). This field </a:t>
            </a:r>
            <a:r>
              <a:rPr lang="en-US" sz="1400" dirty="0" smtClean="0"/>
              <a:t>also </a:t>
            </a:r>
            <a:r>
              <a:rPr lang="en-US" sz="1400" dirty="0" smtClean="0"/>
              <a:t>indicates the MU-MIMO RU of the STA.</a:t>
            </a:r>
            <a:endParaRPr lang="en-US" sz="1400" dirty="0"/>
          </a:p>
          <a:p>
            <a:pPr marL="1025525" lvl="3">
              <a:spcAft>
                <a:spcPts val="0"/>
              </a:spcAft>
            </a:pPr>
            <a:endParaRPr lang="en-US" sz="1400" dirty="0" smtClean="0"/>
          </a:p>
        </p:txBody>
      </p:sp>
      <p:pic>
        <p:nvPicPr>
          <p:cNvPr id="106" name="Picture 1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371600"/>
            <a:ext cx="4023867" cy="3962399"/>
          </a:xfrm>
          <a:prstGeom prst="rect">
            <a:avLst/>
          </a:prstGeom>
        </p:spPr>
      </p:pic>
      <p:sp>
        <p:nvSpPr>
          <p:cNvPr id="107" name="Right Brace 106"/>
          <p:cNvSpPr/>
          <p:nvPr/>
        </p:nvSpPr>
        <p:spPr bwMode="auto">
          <a:xfrm>
            <a:off x="8755633" y="2362200"/>
            <a:ext cx="152400" cy="1879600"/>
          </a:xfrm>
          <a:prstGeom prst="rightBrace">
            <a:avLst>
              <a:gd name="adj1" fmla="val 19749"/>
              <a:gd name="adj2" fmla="val 50136"/>
            </a:avLst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 rot="5400000">
            <a:off x="8746521" y="3163501"/>
            <a:ext cx="5004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P160</a:t>
            </a:r>
            <a:endParaRPr lang="en-US" dirty="0"/>
          </a:p>
        </p:txBody>
      </p:sp>
      <p:sp>
        <p:nvSpPr>
          <p:cNvPr id="109" name="Right Brace 108"/>
          <p:cNvSpPr/>
          <p:nvPr/>
        </p:nvSpPr>
        <p:spPr bwMode="auto">
          <a:xfrm>
            <a:off x="8755633" y="4415970"/>
            <a:ext cx="159767" cy="841829"/>
          </a:xfrm>
          <a:prstGeom prst="rightBrace">
            <a:avLst>
              <a:gd name="adj1" fmla="val 19749"/>
              <a:gd name="adj2" fmla="val 50136"/>
            </a:avLst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 rot="5400000">
            <a:off x="8808834" y="4691272"/>
            <a:ext cx="4235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7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304277</TotalTime>
  <Words>2054</Words>
  <Application>Microsoft Office PowerPoint</Application>
  <PresentationFormat>On-screen Show (4:3)</PresentationFormat>
  <Paragraphs>370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MS PGothic</vt:lpstr>
      <vt:lpstr>Arial</vt:lpstr>
      <vt:lpstr>Times New Roman</vt:lpstr>
      <vt:lpstr>802-11-Submission</vt:lpstr>
      <vt:lpstr>MU-MIMO in 320MHz BW with Reduced Overhead</vt:lpstr>
      <vt:lpstr>Introduction</vt:lpstr>
      <vt:lpstr>Recap – MU-MIMO in 11be</vt:lpstr>
      <vt:lpstr>Compressed Mode</vt:lpstr>
      <vt:lpstr>MU-MIMO in 320MHz BW</vt:lpstr>
      <vt:lpstr>Low OH Mode in 320MHz</vt:lpstr>
      <vt:lpstr>Type-1 Compression Mode (Full BW )</vt:lpstr>
      <vt:lpstr>Type-2: Low OH MU-MIMO mode (2 RUs)</vt:lpstr>
      <vt:lpstr>Type-2: Low OH MU-MIMO mode (2 RUs)</vt:lpstr>
      <vt:lpstr>Type 2 - Low OH Mode Signaling</vt:lpstr>
      <vt:lpstr>MU-MIMO in 320 MHz – OH reduction</vt:lpstr>
      <vt:lpstr>Summary</vt:lpstr>
      <vt:lpstr>SP #1</vt:lpstr>
      <vt:lpstr>References</vt:lpstr>
      <vt:lpstr>Appendix 1: Type-2 Compression Mode Signaling</vt:lpstr>
      <vt:lpstr>Appendix 1: Type-2 Compression Mode Signaling</vt:lpstr>
      <vt:lpstr>Compression Mode Signaling – Opt 1 (10)</vt:lpstr>
      <vt:lpstr>PowerPoint Presentation</vt:lpstr>
      <vt:lpstr>Appendix 2: Type-2 Compression Mode Parsing Example</vt:lpstr>
      <vt:lpstr>Appendix 3 - Type-1 Compression Mode (Full BW )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1086</cp:revision>
  <cp:lastPrinted>1998-02-10T13:28:06Z</cp:lastPrinted>
  <dcterms:created xsi:type="dcterms:W3CDTF">2013-11-12T18:41:50Z</dcterms:created>
  <dcterms:modified xsi:type="dcterms:W3CDTF">2020-10-05T14:14:12Z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(3)UsEjZAc1y2xKasB0ATsMfoISNSmdpg2zJ+FLsxHEQ9P/uM3etlNWuq/10xsGjeIhCO1nFGZf
XOddjUP0srsgcPdwM0ZSQbG4XgUcnKrqfTHOE74DxLNtoDoY8e6b3IAWCqmAw/3LoRNsvt9X
De+UpTtfZDPGmahl2E4JEIqZ/3uczGdgBYcbkxGfqVrbsDcu8lZTnnI5Yp7EZqFAnS8kazaS
Gga/T0xwEodt8YfHlv</vt:lpwstr>
  </property>
  <property fmtid="{D5CDD505-2E9C-101B-9397-08002B2CF9AE}" pid="4" name="_2015_ms_pID_7253431">
    <vt:lpwstr>CGPW4Nkihg16XxJfKuAJmueWdWb75pSo1PyNhXix/172ARwa3/Et4l
c9s7Wjd7VVuiNUsOhzUCNoEB0lOXKzYsv90vuNYQkWCEmA1hqziqpeeG0AVbQIv7hEuWI6zz
+RrtQC4JYfsAFRW4Vr/C6+koKIdnfsW7MBtZl8ADpIPl3qWyxqnnc5AJ6tbDj3MWnfz5phC3
oPEANNmUy9xf+XE9zUcvoetGsyOTp/F2y8Dt</vt:lpwstr>
  </property>
  <property fmtid="{D5CDD505-2E9C-101B-9397-08002B2CF9AE}" pid="5" name="_2015_ms_pID_7253432">
    <vt:lpwstr>aw==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1599783767</vt:lpwstr>
  </property>
</Properties>
</file>